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0" r:id="rId7"/>
    <p:sldId id="271" r:id="rId8"/>
    <p:sldId id="263" r:id="rId9"/>
    <p:sldId id="272" r:id="rId10"/>
    <p:sldId id="273" r:id="rId11"/>
    <p:sldId id="264" r:id="rId12"/>
    <p:sldId id="274" r:id="rId13"/>
    <p:sldId id="275" r:id="rId14"/>
    <p:sldId id="265" r:id="rId15"/>
    <p:sldId id="266"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8F14-9FC7-4D8C-A75E-A94AF2075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AD2E6E-786E-477C-8AEA-AAB00793CE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B27EA0-4F31-4782-8D14-215968D07EDD}"/>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AA057C2D-43A7-489E-98AE-06A4756975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D772A-154E-4010-B18B-E4468E710369}"/>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2709664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52FF5-510D-430D-A2BD-89ECF7CDF8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152EF-B426-47DC-A4F4-A58B75FBA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D55250-C342-4A1F-8B69-D77D266DC34D}"/>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4C327B19-8F3C-484B-9218-216AA53188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BDE52-E3C1-4D69-B4EA-F0556CA9BB90}"/>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414335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183986-6830-4C3D-B1BB-850FC52C6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856C4-A385-425A-9164-3FB82D8BB1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3A9CD2-4F02-4F7D-B2FB-ABA79E4FF58E}"/>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A56DCE4C-0AD8-425B-8C53-629C680A9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73733-25FA-4C44-B8E8-98FE3630D2F4}"/>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349055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A7C9-6600-40C7-B86C-47CFDF330F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C82AE-9D34-443A-8709-14B417BCC3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145E95-C499-48B3-B949-C12F0EA26188}"/>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350D4EAF-B6A7-44EB-9FDD-573350890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78A8A-03BB-444F-8776-BE515B93797E}"/>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73180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83A0B-7060-4863-8816-318FB60810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2402FF-E94E-459B-B00A-6CF9AD0D3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AE14C-0977-41A7-8724-E205E85EC363}"/>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9E46E301-38AF-4E6B-AC0B-E2AE68418E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B6E3C-0D97-4116-A0E8-5D0076A21FE4}"/>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116431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4648-69E4-45FA-8D4D-13392FBDFA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CAFCB-5113-4F88-AA05-D776A26A0F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1702FF-45A6-499F-83FF-8F972E3BF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7B2DAAD-A1AA-43F8-B0E5-6772011AE981}"/>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6" name="Footer Placeholder 5">
            <a:extLst>
              <a:ext uri="{FF2B5EF4-FFF2-40B4-BE49-F238E27FC236}">
                <a16:creationId xmlns:a16="http://schemas.microsoft.com/office/drawing/2014/main" id="{B04D409E-6C46-469E-962B-E18C9A556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E36B7B-C1BF-4095-A586-A89766F0574F}"/>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270077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B951-94C8-44F3-976E-C7EFD27D19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F9C6E1-078D-45CC-8483-3BC3A6423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62AAAA-1333-4D80-966D-F3070E19E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A2D9AD-9A76-44C6-A833-31712474DC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9BDD3-D0FD-4F01-B7E7-D75ACB787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501E3A-7567-4FD7-A612-EC8D4BDD57EC}"/>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8" name="Footer Placeholder 7">
            <a:extLst>
              <a:ext uri="{FF2B5EF4-FFF2-40B4-BE49-F238E27FC236}">
                <a16:creationId xmlns:a16="http://schemas.microsoft.com/office/drawing/2014/main" id="{33B6811E-A8D4-44BA-8A96-B2A9091DD9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5EAF05-F3E7-4CBD-A012-4C36D57EE3B9}"/>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109499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3DABC-F6AC-4D60-8872-E1ACA85679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EC1813-BB11-4F90-9268-FACED89B1E98}"/>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4" name="Footer Placeholder 3">
            <a:extLst>
              <a:ext uri="{FF2B5EF4-FFF2-40B4-BE49-F238E27FC236}">
                <a16:creationId xmlns:a16="http://schemas.microsoft.com/office/drawing/2014/main" id="{8AC1E8D1-9D5A-45C2-9331-BC9E57715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F7B084-EC78-44B7-999F-8E237BC9527B}"/>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131582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AFCD6B-2CD4-4CCF-AD8B-ABA9A3BB747C}"/>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3" name="Footer Placeholder 2">
            <a:extLst>
              <a:ext uri="{FF2B5EF4-FFF2-40B4-BE49-F238E27FC236}">
                <a16:creationId xmlns:a16="http://schemas.microsoft.com/office/drawing/2014/main" id="{AAD84B21-3180-43D3-90DE-CBED664E5F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C3B42-F5BC-43FF-ACCD-91DCCDDCE6E8}"/>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271877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B598-5510-447F-937C-7E4BF9D11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C58CE2-B7DE-40A2-8BC1-7E96C60864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D58368-30B8-4492-A922-19833E0BF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E170F-4C0F-4CD0-9D9E-A8F98A9B9A22}"/>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6" name="Footer Placeholder 5">
            <a:extLst>
              <a:ext uri="{FF2B5EF4-FFF2-40B4-BE49-F238E27FC236}">
                <a16:creationId xmlns:a16="http://schemas.microsoft.com/office/drawing/2014/main" id="{B7F4D0F8-2154-45D2-AFEE-4AEEF79552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3FFC7E-A128-40E7-BE9E-385AD2A819E6}"/>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402322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BA83-1911-4A3C-A039-E6E3C16E8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13B88C-C1D5-47C6-8858-2822AF9AFF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BBB8B3-E616-4502-905B-88E592B53A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518FD5-A020-44C5-B5C9-C7B0F66B1EA7}"/>
              </a:ext>
            </a:extLst>
          </p:cNvPr>
          <p:cNvSpPr>
            <a:spLocks noGrp="1"/>
          </p:cNvSpPr>
          <p:nvPr>
            <p:ph type="dt" sz="half" idx="10"/>
          </p:nvPr>
        </p:nvSpPr>
        <p:spPr/>
        <p:txBody>
          <a:bodyPr/>
          <a:lstStyle/>
          <a:p>
            <a:fld id="{841ECFD1-D458-4E56-AA2D-56D196A4FEB5}" type="datetimeFigureOut">
              <a:rPr lang="en-IN" smtClean="0"/>
              <a:t>10-04-2025</a:t>
            </a:fld>
            <a:endParaRPr lang="en-IN"/>
          </a:p>
        </p:txBody>
      </p:sp>
      <p:sp>
        <p:nvSpPr>
          <p:cNvPr id="6" name="Footer Placeholder 5">
            <a:extLst>
              <a:ext uri="{FF2B5EF4-FFF2-40B4-BE49-F238E27FC236}">
                <a16:creationId xmlns:a16="http://schemas.microsoft.com/office/drawing/2014/main" id="{2CFC51C7-E6D0-4148-B360-7898F3BAE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15AF2B-922F-404E-A40E-E18DB1A0B442}"/>
              </a:ext>
            </a:extLst>
          </p:cNvPr>
          <p:cNvSpPr>
            <a:spLocks noGrp="1"/>
          </p:cNvSpPr>
          <p:nvPr>
            <p:ph type="sldNum" sz="quarter" idx="12"/>
          </p:nvPr>
        </p:nvSpPr>
        <p:spPr/>
        <p:txBody>
          <a:bodyPr/>
          <a:lstStyle/>
          <a:p>
            <a:fld id="{AD6AB9F3-2BB6-4529-8A3D-CA42F208BC99}" type="slidenum">
              <a:rPr lang="en-IN" smtClean="0"/>
              <a:t>‹#›</a:t>
            </a:fld>
            <a:endParaRPr lang="en-IN"/>
          </a:p>
        </p:txBody>
      </p:sp>
    </p:spTree>
    <p:extLst>
      <p:ext uri="{BB962C8B-B14F-4D97-AF65-F5344CB8AC3E}">
        <p14:creationId xmlns:p14="http://schemas.microsoft.com/office/powerpoint/2010/main" val="14404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14AA0D-D6E6-4F88-970C-229EA80FB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EBB58-2CE8-48AB-BF77-4860FB786C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3F72BC-1086-4BD3-AA1D-7B9A1E99B0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ECFD1-D458-4E56-AA2D-56D196A4FEB5}" type="datetimeFigureOut">
              <a:rPr lang="en-IN" smtClean="0"/>
              <a:t>10-04-2025</a:t>
            </a:fld>
            <a:endParaRPr lang="en-IN"/>
          </a:p>
        </p:txBody>
      </p:sp>
      <p:sp>
        <p:nvSpPr>
          <p:cNvPr id="5" name="Footer Placeholder 4">
            <a:extLst>
              <a:ext uri="{FF2B5EF4-FFF2-40B4-BE49-F238E27FC236}">
                <a16:creationId xmlns:a16="http://schemas.microsoft.com/office/drawing/2014/main" id="{8A0C90DD-F20F-4548-9A4D-0EBF6FFCD0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9AE457-92A8-4074-9213-144722137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AB9F3-2BB6-4529-8A3D-CA42F208BC99}" type="slidenum">
              <a:rPr lang="en-IN" smtClean="0"/>
              <a:t>‹#›</a:t>
            </a:fld>
            <a:endParaRPr lang="en-IN"/>
          </a:p>
        </p:txBody>
      </p:sp>
    </p:spTree>
    <p:extLst>
      <p:ext uri="{BB962C8B-B14F-4D97-AF65-F5344CB8AC3E}">
        <p14:creationId xmlns:p14="http://schemas.microsoft.com/office/powerpoint/2010/main" val="3275167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FD836F-E4E2-42F1-92C8-B5CECF010278}"/>
              </a:ext>
            </a:extLst>
          </p:cNvPr>
          <p:cNvSpPr txBox="1"/>
          <p:nvPr/>
        </p:nvSpPr>
        <p:spPr>
          <a:xfrm>
            <a:off x="430304" y="717178"/>
            <a:ext cx="11578815" cy="1938992"/>
          </a:xfrm>
          <a:prstGeom prst="rect">
            <a:avLst/>
          </a:prstGeom>
          <a:noFill/>
          <a:ln>
            <a:noFill/>
          </a:ln>
        </p:spPr>
        <p:txBody>
          <a:bodyPr wrap="square" rtlCol="0">
            <a:spAutoFit/>
          </a:bodyPr>
          <a:lstStyle/>
          <a:p>
            <a:r>
              <a:rPr lang="en-US" sz="4000" dirty="0">
                <a:solidFill>
                  <a:srgbClr val="C00000"/>
                </a:solidFill>
                <a:latin typeface="Cambria" panose="02040503050406030204" pitchFamily="18" charset="0"/>
                <a:ea typeface="Cambria" panose="02040503050406030204" pitchFamily="18" charset="0"/>
                <a:cs typeface="Aharoni" panose="02010803020104030203" pitchFamily="2" charset="-79"/>
              </a:rPr>
              <a:t>Data-Driven Statistical Models for Assessing Climate Change Impacts on Agriculture  Odisha, India</a:t>
            </a:r>
          </a:p>
          <a:p>
            <a:endParaRPr lang="en-IN" sz="4000" dirty="0">
              <a:solidFill>
                <a:srgbClr val="C00000"/>
              </a:solidFill>
              <a:latin typeface="Cambria" panose="02040503050406030204" pitchFamily="18" charset="0"/>
              <a:ea typeface="Cambria" panose="02040503050406030204" pitchFamily="18" charset="0"/>
              <a:cs typeface="Aharoni" panose="02010803020104030203" pitchFamily="2" charset="-79"/>
            </a:endParaRPr>
          </a:p>
        </p:txBody>
      </p:sp>
      <p:sp>
        <p:nvSpPr>
          <p:cNvPr id="14" name="TextBox 13">
            <a:extLst>
              <a:ext uri="{FF2B5EF4-FFF2-40B4-BE49-F238E27FC236}">
                <a16:creationId xmlns:a16="http://schemas.microsoft.com/office/drawing/2014/main" id="{E2171F78-F476-4631-95A9-29DC13A2411B}"/>
              </a:ext>
            </a:extLst>
          </p:cNvPr>
          <p:cNvSpPr txBox="1"/>
          <p:nvPr/>
        </p:nvSpPr>
        <p:spPr>
          <a:xfrm>
            <a:off x="430305" y="2066185"/>
            <a:ext cx="10058400" cy="707886"/>
          </a:xfrm>
          <a:prstGeom prst="rect">
            <a:avLst/>
          </a:prstGeom>
          <a:noFill/>
        </p:spPr>
        <p:txBody>
          <a:bodyPr wrap="square" rtlCol="0">
            <a:spAutoFit/>
          </a:bodyPr>
          <a:lstStyle/>
          <a:p>
            <a:r>
              <a:rPr lang="en-US" sz="2000" dirty="0">
                <a:solidFill>
                  <a:schemeClr val="accent1">
                    <a:lumMod val="50000"/>
                  </a:schemeClr>
                </a:solidFill>
              </a:rPr>
              <a:t>Analyzing the Role of Rainfall &amp; Temperature on Agricultural Productivity</a:t>
            </a:r>
          </a:p>
          <a:p>
            <a:endParaRPr lang="en-IN" sz="2000" dirty="0">
              <a:solidFill>
                <a:schemeClr val="accent1">
                  <a:lumMod val="50000"/>
                </a:schemeClr>
              </a:solidFill>
              <a:latin typeface="Cambria" panose="02040503050406030204" pitchFamily="18" charset="0"/>
              <a:ea typeface="Cambria" panose="02040503050406030204" pitchFamily="18" charset="0"/>
              <a:cs typeface="Aharoni" panose="02010803020104030203" pitchFamily="2" charset="-79"/>
            </a:endParaRPr>
          </a:p>
        </p:txBody>
      </p:sp>
      <p:sp>
        <p:nvSpPr>
          <p:cNvPr id="29" name="TextBox 28">
            <a:extLst>
              <a:ext uri="{FF2B5EF4-FFF2-40B4-BE49-F238E27FC236}">
                <a16:creationId xmlns:a16="http://schemas.microsoft.com/office/drawing/2014/main" id="{172D475E-B72A-4E88-B223-D2600F6E06A3}"/>
              </a:ext>
            </a:extLst>
          </p:cNvPr>
          <p:cNvSpPr txBox="1"/>
          <p:nvPr/>
        </p:nvSpPr>
        <p:spPr>
          <a:xfrm>
            <a:off x="6606989" y="5679157"/>
            <a:ext cx="5585011" cy="938719"/>
          </a:xfrm>
          <a:prstGeom prst="rect">
            <a:avLst/>
          </a:prstGeom>
          <a:noFill/>
        </p:spPr>
        <p:txBody>
          <a:bodyPr wrap="square" rtlCol="0">
            <a:spAutoFit/>
          </a:bodyPr>
          <a:lstStyle/>
          <a:p>
            <a:r>
              <a:rPr lang="en-IN" sz="1900" b="1" dirty="0"/>
              <a:t>Presented by:</a:t>
            </a:r>
            <a:r>
              <a:rPr lang="en-IN" sz="1900" dirty="0"/>
              <a:t> </a:t>
            </a:r>
            <a:r>
              <a:rPr lang="en-IN" i="1" dirty="0"/>
              <a:t>Aryan (22051757), Amitesh (22051745), Ayush Pandey (22051762), Ansuman Mishra (22052007), Ashish Kumar (22052015), Aniket Dey (22052006)</a:t>
            </a:r>
          </a:p>
        </p:txBody>
      </p:sp>
      <p:sp>
        <p:nvSpPr>
          <p:cNvPr id="36" name="Rectangle 35">
            <a:extLst>
              <a:ext uri="{FF2B5EF4-FFF2-40B4-BE49-F238E27FC236}">
                <a16:creationId xmlns:a16="http://schemas.microsoft.com/office/drawing/2014/main" id="{FCD68930-9476-49FE-8193-9F858DDCEE84}"/>
              </a:ext>
            </a:extLst>
          </p:cNvPr>
          <p:cNvSpPr/>
          <p:nvPr/>
        </p:nvSpPr>
        <p:spPr>
          <a:xfrm>
            <a:off x="430305" y="2638170"/>
            <a:ext cx="8377882" cy="1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649778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dots&#10;&#10;AI-generated content may be incorrect.">
            <a:extLst>
              <a:ext uri="{FF2B5EF4-FFF2-40B4-BE49-F238E27FC236}">
                <a16:creationId xmlns:a16="http://schemas.microsoft.com/office/drawing/2014/main" id="{594728B2-511E-53F2-C638-B470F3E5019D}"/>
              </a:ext>
            </a:extLst>
          </p:cNvPr>
          <p:cNvPicPr>
            <a:picLocks noChangeAspect="1"/>
          </p:cNvPicPr>
          <p:nvPr/>
        </p:nvPicPr>
        <p:blipFill>
          <a:blip r:embed="rId2"/>
          <a:stretch>
            <a:fillRect/>
          </a:stretch>
        </p:blipFill>
        <p:spPr>
          <a:xfrm>
            <a:off x="643467" y="740418"/>
            <a:ext cx="10905066" cy="5398006"/>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540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2061240" y="347367"/>
            <a:ext cx="8069520" cy="1754326"/>
          </a:xfrm>
          <a:prstGeom prst="rect">
            <a:avLst/>
          </a:prstGeom>
          <a:noFill/>
        </p:spPr>
        <p:txBody>
          <a:bodyPr wrap="square" rtlCol="0">
            <a:spAutoFit/>
          </a:bodyPr>
          <a:lstStyle/>
          <a:p>
            <a:pPr algn="ctr"/>
            <a:r>
              <a:rPr lang="en-US" sz="3600" b="1" dirty="0">
                <a:solidFill>
                  <a:srgbClr val="C00000"/>
                </a:solidFill>
              </a:rPr>
              <a:t>Impact of Rainfall &amp; Temperature on Crop Yield</a:t>
            </a:r>
          </a:p>
          <a:p>
            <a:pPr algn="ctr"/>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691621" y="1847818"/>
            <a:ext cx="11237495" cy="4154984"/>
          </a:xfrm>
          <a:prstGeom prst="rect">
            <a:avLst/>
          </a:prstGeom>
          <a:noFill/>
        </p:spPr>
        <p:txBody>
          <a:bodyPr wrap="square" rtlCol="0">
            <a:spAutoFit/>
          </a:bodyPr>
          <a:lstStyle/>
          <a:p>
            <a:pPr>
              <a:buFont typeface="Arial" panose="020B0604020202020204" pitchFamily="34" charset="0"/>
              <a:buChar char="•"/>
            </a:pPr>
            <a:r>
              <a:rPr lang="en-US" sz="2400" b="1" dirty="0">
                <a:solidFill>
                  <a:schemeClr val="accent1">
                    <a:lumMod val="50000"/>
                  </a:schemeClr>
                </a:solidFill>
              </a:rPr>
              <a:t>Rainfall Influence:</a:t>
            </a:r>
            <a:endParaRPr lang="en-US" sz="2400" dirty="0">
              <a:solidFill>
                <a:schemeClr val="accent1">
                  <a:lumMod val="50000"/>
                </a:schemeClr>
              </a:solidFill>
            </a:endParaRPr>
          </a:p>
          <a:p>
            <a:pPr marL="742950" lvl="1" indent="-285750">
              <a:buFont typeface="Arial" panose="020B0604020202020204" pitchFamily="34" charset="0"/>
              <a:buChar char="•"/>
            </a:pPr>
            <a:r>
              <a:rPr lang="en-US" sz="2400" dirty="0"/>
              <a:t>A strong positive correlation is observed between monsoon rainfall and rice/maize yield.</a:t>
            </a:r>
          </a:p>
          <a:p>
            <a:pPr marL="742950" lvl="1" indent="-285750">
              <a:buFont typeface="Arial" panose="020B0604020202020204" pitchFamily="34" charset="0"/>
              <a:buChar char="•"/>
            </a:pPr>
            <a:r>
              <a:rPr lang="en-US" sz="2400" dirty="0"/>
              <a:t>Drought years have led to a sharp decline in yield.</a:t>
            </a:r>
          </a:p>
          <a:p>
            <a:pPr marL="742950" lvl="1" indent="-285750">
              <a:buFont typeface="Arial" panose="020B0604020202020204" pitchFamily="34" charset="0"/>
              <a:buChar char="•"/>
            </a:pPr>
            <a:r>
              <a:rPr lang="en-US" sz="2400" dirty="0"/>
              <a:t>Flooding due to excessive rainfall has also damaged crops.</a:t>
            </a:r>
          </a:p>
          <a:p>
            <a:pPr>
              <a:buFont typeface="Arial" panose="020B0604020202020204" pitchFamily="34" charset="0"/>
              <a:buChar char="•"/>
            </a:pPr>
            <a:r>
              <a:rPr lang="en-US" sz="2400" b="1" dirty="0">
                <a:solidFill>
                  <a:schemeClr val="accent1">
                    <a:lumMod val="50000"/>
                  </a:schemeClr>
                </a:solidFill>
              </a:rPr>
              <a:t>Temperature Influence:</a:t>
            </a:r>
            <a:endParaRPr lang="en-US" sz="2400" dirty="0">
              <a:solidFill>
                <a:schemeClr val="accent1">
                  <a:lumMod val="50000"/>
                </a:schemeClr>
              </a:solidFill>
            </a:endParaRPr>
          </a:p>
          <a:p>
            <a:pPr marL="742950" lvl="1" indent="-285750">
              <a:buFont typeface="Arial" panose="020B0604020202020204" pitchFamily="34" charset="0"/>
              <a:buChar char="•"/>
            </a:pPr>
            <a:r>
              <a:rPr lang="en-US" sz="2400" dirty="0"/>
              <a:t>Rising temperatures correlate negatively with yield.</a:t>
            </a:r>
          </a:p>
          <a:p>
            <a:pPr marL="742950" lvl="1" indent="-285750">
              <a:buFont typeface="Arial" panose="020B0604020202020204" pitchFamily="34" charset="0"/>
              <a:buChar char="•"/>
            </a:pPr>
            <a:r>
              <a:rPr lang="en-US" sz="2400" dirty="0"/>
              <a:t>Increased evaporation reduces soil moisture, impacting germination and growth.</a:t>
            </a:r>
          </a:p>
          <a:p>
            <a:pPr>
              <a:buFont typeface="Arial" panose="020B0604020202020204" pitchFamily="34" charset="0"/>
              <a:buChar char="•"/>
            </a:pPr>
            <a:r>
              <a:rPr lang="en-US" sz="2400" b="1" dirty="0">
                <a:solidFill>
                  <a:schemeClr val="accent1">
                    <a:lumMod val="50000"/>
                  </a:schemeClr>
                </a:solidFill>
              </a:rPr>
              <a:t>Findings:</a:t>
            </a:r>
            <a:r>
              <a:rPr lang="en-US" sz="2400" dirty="0">
                <a:solidFill>
                  <a:schemeClr val="accent1">
                    <a:lumMod val="50000"/>
                  </a:schemeClr>
                </a:solidFill>
              </a:rPr>
              <a:t> </a:t>
            </a:r>
            <a:r>
              <a:rPr lang="en-US" sz="2400" dirty="0"/>
              <a:t>Rainfall has a more significant impact than temperature variations on yield fluctuations.</a:t>
            </a:r>
          </a:p>
          <a:p>
            <a:endParaRPr lang="en-IN" sz="2400" dirty="0"/>
          </a:p>
        </p:txBody>
      </p:sp>
    </p:spTree>
    <p:extLst>
      <p:ext uri="{BB962C8B-B14F-4D97-AF65-F5344CB8AC3E}">
        <p14:creationId xmlns:p14="http://schemas.microsoft.com/office/powerpoint/2010/main" val="255304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A64FCCD-A8DC-355F-6CC9-17FA674DBB69}"/>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93675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37CAEE-6180-F34D-F4C4-B14ED339929A}"/>
              </a:ext>
            </a:extLst>
          </p:cNvPr>
          <p:cNvPicPr>
            <a:picLocks noChangeAspect="1"/>
          </p:cNvPicPr>
          <p:nvPr/>
        </p:nvPicPr>
        <p:blipFill>
          <a:blip r:embed="rId2"/>
          <a:stretch>
            <a:fillRect/>
          </a:stretch>
        </p:blipFill>
        <p:spPr>
          <a:xfrm>
            <a:off x="1381125" y="619125"/>
            <a:ext cx="9429750" cy="5619750"/>
          </a:xfrm>
          <a:prstGeom prst="rect">
            <a:avLst/>
          </a:prstGeom>
        </p:spPr>
      </p:pic>
    </p:spTree>
    <p:extLst>
      <p:ext uri="{BB962C8B-B14F-4D97-AF65-F5344CB8AC3E}">
        <p14:creationId xmlns:p14="http://schemas.microsoft.com/office/powerpoint/2010/main" val="218078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1959384" y="491537"/>
            <a:ext cx="8703699" cy="1200329"/>
          </a:xfrm>
          <a:prstGeom prst="rect">
            <a:avLst/>
          </a:prstGeom>
          <a:noFill/>
        </p:spPr>
        <p:txBody>
          <a:bodyPr wrap="square" rtlCol="0">
            <a:spAutoFit/>
          </a:bodyPr>
          <a:lstStyle/>
          <a:p>
            <a:r>
              <a:rPr lang="en-US" sz="3600" b="1" dirty="0">
                <a:solidFill>
                  <a:srgbClr val="C00000"/>
                </a:solidFill>
              </a:rPr>
              <a:t>Role of Monsoon Index &amp; Climate Indices</a:t>
            </a:r>
          </a:p>
          <a:p>
            <a:endParaRPr lang="en-IN" sz="3600" dirty="0">
              <a:solidFill>
                <a:srgbClr val="C00000"/>
              </a:solidFill>
            </a:endParaRPr>
          </a:p>
        </p:txBody>
      </p:sp>
      <p:sp>
        <p:nvSpPr>
          <p:cNvPr id="7" name="Rectangle 4">
            <a:extLst>
              <a:ext uri="{FF2B5EF4-FFF2-40B4-BE49-F238E27FC236}">
                <a16:creationId xmlns:a16="http://schemas.microsoft.com/office/drawing/2014/main" id="{A56FD62E-7026-4559-AA04-36DCE9BD2E5C}"/>
              </a:ext>
            </a:extLst>
          </p:cNvPr>
          <p:cNvSpPr>
            <a:spLocks noChangeArrowheads="1"/>
          </p:cNvSpPr>
          <p:nvPr/>
        </p:nvSpPr>
        <p:spPr bwMode="auto">
          <a:xfrm>
            <a:off x="323850" y="1918014"/>
            <a:ext cx="115443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Monsoon Index (MI) is crucial in predicting agricultural output. High MI values correspond to increased rainfall and better yields, while low MI values indicate drought risks. Additionally, the ONI and NINO-3 indices, which track El Niño and La Niña events, show moderate correlations with rainfall variability in Odisha.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Key Takeaways:</a:t>
            </a:r>
            <a:endParaRPr kumimoji="0" lang="en-US" altLang="en-US" sz="2400" b="0" i="0" u="none" strike="noStrike" cap="none" normalizeH="0" baseline="0" dirty="0">
              <a:ln>
                <a:noFill/>
              </a:ln>
              <a:solidFill>
                <a:schemeClr val="accent1">
                  <a:lumMod val="5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Strong monsoons result in increased agricultural productivity.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Weak monsoons and El Niño events often lead to droughts and lower crop yields.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Statistical Data:</a:t>
            </a:r>
            <a:r>
              <a:rPr kumimoji="0" lang="en-US" altLang="en-US" sz="2400" b="0" i="0" u="none" strike="noStrike" cap="none" normalizeH="0" baseline="0" dirty="0">
                <a:ln>
                  <a:noFill/>
                </a:ln>
                <a:solidFill>
                  <a:schemeClr val="accent1">
                    <a:lumMod val="50000"/>
                  </a:schemeClr>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Correlation values and regression analysis of climate indices.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8097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3233737" y="457200"/>
            <a:ext cx="5724525" cy="1200329"/>
          </a:xfrm>
          <a:prstGeom prst="rect">
            <a:avLst/>
          </a:prstGeom>
          <a:noFill/>
        </p:spPr>
        <p:txBody>
          <a:bodyPr wrap="square" rtlCol="0">
            <a:spAutoFit/>
          </a:bodyPr>
          <a:lstStyle/>
          <a:p>
            <a:r>
              <a:rPr lang="en-IN" sz="3600" b="1" dirty="0">
                <a:solidFill>
                  <a:srgbClr val="C00000"/>
                </a:solidFill>
              </a:rPr>
              <a:t>Challenges Faced by Farmers</a:t>
            </a:r>
          </a:p>
          <a:p>
            <a:endParaRPr lang="en-IN" sz="3600" dirty="0">
              <a:solidFill>
                <a:srgbClr val="C00000"/>
              </a:solidFill>
            </a:endParaRPr>
          </a:p>
        </p:txBody>
      </p:sp>
      <p:sp>
        <p:nvSpPr>
          <p:cNvPr id="10" name="Rectangle 7">
            <a:extLst>
              <a:ext uri="{FF2B5EF4-FFF2-40B4-BE49-F238E27FC236}">
                <a16:creationId xmlns:a16="http://schemas.microsoft.com/office/drawing/2014/main" id="{A2C464AA-E4E1-4426-AF8F-41821650E701}"/>
              </a:ext>
            </a:extLst>
          </p:cNvPr>
          <p:cNvSpPr>
            <a:spLocks noChangeArrowheads="1"/>
          </p:cNvSpPr>
          <p:nvPr/>
        </p:nvSpPr>
        <p:spPr bwMode="auto">
          <a:xfrm>
            <a:off x="620943" y="2001828"/>
            <a:ext cx="11318508"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600" dirty="0"/>
              <a:t>Farmers in KBK districts are increasingly vulnerable due to unpredictable climatic conditions. The major challenges include:</a:t>
            </a:r>
          </a:p>
          <a:p>
            <a:pPr>
              <a:buFont typeface="Arial" panose="020B0604020202020204" pitchFamily="34" charset="0"/>
              <a:buChar char="•"/>
            </a:pPr>
            <a:r>
              <a:rPr lang="en-US" sz="2600" b="1" dirty="0">
                <a:solidFill>
                  <a:schemeClr val="accent1">
                    <a:lumMod val="50000"/>
                  </a:schemeClr>
                </a:solidFill>
              </a:rPr>
              <a:t>Frequent Droughts &amp; Floods:</a:t>
            </a:r>
            <a:r>
              <a:rPr lang="en-US" sz="2600" dirty="0">
                <a:solidFill>
                  <a:schemeClr val="accent1">
                    <a:lumMod val="50000"/>
                  </a:schemeClr>
                </a:solidFill>
              </a:rPr>
              <a:t> </a:t>
            </a:r>
            <a:r>
              <a:rPr lang="en-US" sz="2600" dirty="0"/>
              <a:t>Leading to inconsistent yields.</a:t>
            </a:r>
          </a:p>
          <a:p>
            <a:pPr>
              <a:buFont typeface="Arial" panose="020B0604020202020204" pitchFamily="34" charset="0"/>
              <a:buChar char="•"/>
            </a:pPr>
            <a:r>
              <a:rPr lang="en-US" sz="2600" b="1" dirty="0">
                <a:solidFill>
                  <a:schemeClr val="accent1">
                    <a:lumMod val="50000"/>
                  </a:schemeClr>
                </a:solidFill>
              </a:rPr>
              <a:t>Erratic Rainfall:</a:t>
            </a:r>
            <a:r>
              <a:rPr lang="en-US" sz="2600" dirty="0">
                <a:solidFill>
                  <a:schemeClr val="accent1">
                    <a:lumMod val="50000"/>
                  </a:schemeClr>
                </a:solidFill>
              </a:rPr>
              <a:t> </a:t>
            </a:r>
            <a:r>
              <a:rPr lang="en-US" sz="2600" dirty="0"/>
              <a:t>Disrupting sowing and harvesting cycles.</a:t>
            </a:r>
          </a:p>
          <a:p>
            <a:pPr>
              <a:buFont typeface="Arial" panose="020B0604020202020204" pitchFamily="34" charset="0"/>
              <a:buChar char="•"/>
            </a:pPr>
            <a:r>
              <a:rPr lang="en-US" sz="2600" b="1" dirty="0">
                <a:solidFill>
                  <a:schemeClr val="accent1">
                    <a:lumMod val="50000"/>
                  </a:schemeClr>
                </a:solidFill>
              </a:rPr>
              <a:t>Limited Irrigation Facilities:</a:t>
            </a:r>
            <a:r>
              <a:rPr lang="en-US" sz="2600" dirty="0">
                <a:solidFill>
                  <a:schemeClr val="accent1">
                    <a:lumMod val="50000"/>
                  </a:schemeClr>
                </a:solidFill>
              </a:rPr>
              <a:t> </a:t>
            </a:r>
            <a:r>
              <a:rPr lang="en-US" sz="2600" dirty="0"/>
              <a:t>Increasing dependency on monsoons.</a:t>
            </a:r>
          </a:p>
          <a:p>
            <a:pPr>
              <a:buFont typeface="Arial" panose="020B0604020202020204" pitchFamily="34" charset="0"/>
              <a:buChar char="•"/>
            </a:pPr>
            <a:r>
              <a:rPr lang="en-US" sz="2600" b="1" dirty="0">
                <a:solidFill>
                  <a:schemeClr val="accent1">
                    <a:lumMod val="50000"/>
                  </a:schemeClr>
                </a:solidFill>
              </a:rPr>
              <a:t>Economic &amp; Social Impact:</a:t>
            </a:r>
            <a:r>
              <a:rPr lang="en-US" sz="2600" dirty="0">
                <a:solidFill>
                  <a:schemeClr val="accent1">
                    <a:lumMod val="50000"/>
                  </a:schemeClr>
                </a:solidFill>
              </a:rPr>
              <a:t> </a:t>
            </a:r>
            <a:r>
              <a:rPr lang="en-US" sz="2600" dirty="0"/>
              <a:t>High debts, migration, and reduced food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34A74F1A-B003-4486-BE52-5A2A15BCB8F7}"/>
              </a:ext>
            </a:extLst>
          </p:cNvPr>
          <p:cNvSpPr>
            <a:spLocks noChangeArrowheads="1"/>
          </p:cNvSpPr>
          <p:nvPr/>
        </p:nvSpPr>
        <p:spPr bwMode="auto">
          <a:xfrm>
            <a:off x="-117566" y="14289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7850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1976525" y="571524"/>
            <a:ext cx="8487850" cy="1200329"/>
          </a:xfrm>
          <a:prstGeom prst="rect">
            <a:avLst/>
          </a:prstGeom>
          <a:noFill/>
        </p:spPr>
        <p:txBody>
          <a:bodyPr wrap="square" rtlCol="0">
            <a:spAutoFit/>
          </a:bodyPr>
          <a:lstStyle/>
          <a:p>
            <a:pPr algn="just"/>
            <a:r>
              <a:rPr lang="en-IN" sz="3600" b="1" dirty="0">
                <a:solidFill>
                  <a:srgbClr val="C00000"/>
                </a:solidFill>
              </a:rPr>
              <a:t>Farmers' Perception &amp; Adaptive Strategies</a:t>
            </a:r>
          </a:p>
          <a:p>
            <a:pPr algn="just"/>
            <a:endParaRPr lang="en-IN" sz="3600" dirty="0">
              <a:solidFill>
                <a:srgbClr val="C00000"/>
              </a:solidFill>
            </a:endParaRPr>
          </a:p>
        </p:txBody>
      </p:sp>
      <p:sp>
        <p:nvSpPr>
          <p:cNvPr id="15" name="Rectangle 13">
            <a:extLst>
              <a:ext uri="{FF2B5EF4-FFF2-40B4-BE49-F238E27FC236}">
                <a16:creationId xmlns:a16="http://schemas.microsoft.com/office/drawing/2014/main" id="{FF60AD7D-52CD-424A-AD71-0FEE54EDB7AB}"/>
              </a:ext>
            </a:extLst>
          </p:cNvPr>
          <p:cNvSpPr>
            <a:spLocks noChangeArrowheads="1"/>
          </p:cNvSpPr>
          <p:nvPr/>
        </p:nvSpPr>
        <p:spPr bwMode="auto">
          <a:xfrm>
            <a:off x="1037795" y="3709931"/>
            <a:ext cx="106665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9" name="Rectangle 16">
            <a:extLst>
              <a:ext uri="{FF2B5EF4-FFF2-40B4-BE49-F238E27FC236}">
                <a16:creationId xmlns:a16="http://schemas.microsoft.com/office/drawing/2014/main" id="{78714F47-026F-43DB-935F-6C4248BB0798}"/>
              </a:ext>
            </a:extLst>
          </p:cNvPr>
          <p:cNvSpPr>
            <a:spLocks noChangeArrowheads="1"/>
          </p:cNvSpPr>
          <p:nvPr/>
        </p:nvSpPr>
        <p:spPr bwMode="auto">
          <a:xfrm>
            <a:off x="293914" y="2159795"/>
            <a:ext cx="1167492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 survey conducted among local farmers reveals growing concerns about climate change. Nearly 70% of respondents reported erratic rainfall, while 60% cited temperature increases as a threat to crop production.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accent1">
                    <a:lumMod val="50000"/>
                  </a:schemeClr>
                </a:solidFill>
                <a:effectLst/>
                <a:latin typeface="Arial" panose="020B0604020202020204" pitchFamily="34" charset="0"/>
              </a:rPr>
              <a:t>Adaptation Strategies:</a:t>
            </a:r>
            <a:endParaRPr kumimoji="0" lang="en-US" altLang="en-US" sz="2400" b="0" i="0" u="none" strike="noStrike" cap="none" normalizeH="0" baseline="0" dirty="0">
              <a:ln>
                <a:noFill/>
              </a:ln>
              <a:solidFill>
                <a:schemeClr val="accent1">
                  <a:lumMod val="5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Crop Diversification:</a:t>
            </a:r>
            <a:r>
              <a:rPr kumimoji="0" lang="en-US" altLang="en-US" sz="24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Farmers are shifting to drought-resistant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Water Conservation Techniques:</a:t>
            </a:r>
            <a:r>
              <a:rPr kumimoji="0" lang="en-US" altLang="en-US" sz="24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Adoption of rainwater harvesting and micro-irrigation.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Adjusting Sowing Periods:</a:t>
            </a:r>
            <a:r>
              <a:rPr kumimoji="0" lang="en-US" altLang="en-US" sz="24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Changing planting times based on monsoon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Arial" panose="020B0604020202020204" pitchFamily="34" charset="0"/>
              </a:rPr>
              <a:t>Need for Government Support:</a:t>
            </a:r>
            <a:r>
              <a:rPr kumimoji="0" lang="en-US" altLang="en-US" sz="2400" b="0" i="0" u="none" strike="noStrike" cap="none" normalizeH="0" baseline="0" dirty="0">
                <a:ln>
                  <a:noFill/>
                </a:ln>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Better climate-adaptive policies and financial aid for sustainable farming.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6227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3050766" y="491537"/>
            <a:ext cx="6978138" cy="1200329"/>
          </a:xfrm>
          <a:prstGeom prst="rect">
            <a:avLst/>
          </a:prstGeom>
          <a:noFill/>
        </p:spPr>
        <p:txBody>
          <a:bodyPr wrap="square" rtlCol="0">
            <a:spAutoFit/>
          </a:bodyPr>
          <a:lstStyle/>
          <a:p>
            <a:r>
              <a:rPr lang="en-IN" sz="3600" b="1" dirty="0">
                <a:solidFill>
                  <a:srgbClr val="C00000"/>
                </a:solidFill>
              </a:rPr>
              <a:t>Conclusion &amp; Recommendations</a:t>
            </a: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632627" y="1414254"/>
            <a:ext cx="11237495" cy="5262979"/>
          </a:xfrm>
          <a:prstGeom prst="rect">
            <a:avLst/>
          </a:prstGeom>
          <a:noFill/>
        </p:spPr>
        <p:txBody>
          <a:bodyPr wrap="square" rtlCol="0">
            <a:spAutoFit/>
          </a:bodyPr>
          <a:lstStyle/>
          <a:p>
            <a:r>
              <a:rPr lang="en-US" sz="2400" dirty="0"/>
              <a:t>The study confirms that climate variability, particularly rainfall fluctuations, significantly impacts crop yield in KBK districts. Rising temperatures further exacerbate soil degradation, leading to decreased productivity.</a:t>
            </a:r>
          </a:p>
          <a:p>
            <a:endParaRPr lang="en-US" sz="2400" dirty="0"/>
          </a:p>
          <a:p>
            <a:r>
              <a:rPr lang="en-US" sz="2400" b="1" dirty="0">
                <a:solidFill>
                  <a:schemeClr val="accent1">
                    <a:lumMod val="50000"/>
                  </a:schemeClr>
                </a:solidFill>
              </a:rPr>
              <a:t>Recommendations for Sustainable Agriculture:</a:t>
            </a:r>
            <a:endParaRPr lang="en-US" sz="2400" dirty="0">
              <a:solidFill>
                <a:schemeClr val="accent1">
                  <a:lumMod val="50000"/>
                </a:schemeClr>
              </a:solidFill>
            </a:endParaRPr>
          </a:p>
          <a:p>
            <a:pPr>
              <a:buFont typeface="+mj-lt"/>
              <a:buAutoNum type="arabicPeriod"/>
            </a:pPr>
            <a:r>
              <a:rPr lang="en-US" sz="2400" b="1" dirty="0"/>
              <a:t>Enhance Irrigation Systems:</a:t>
            </a:r>
            <a:r>
              <a:rPr lang="en-US" sz="2400" dirty="0"/>
              <a:t> Reduce dependency on monsoons by implementing efficient irrigation techniques.</a:t>
            </a:r>
          </a:p>
          <a:p>
            <a:pPr>
              <a:buFont typeface="+mj-lt"/>
              <a:buAutoNum type="arabicPeriod"/>
            </a:pPr>
            <a:r>
              <a:rPr lang="en-US" sz="2400" b="1" dirty="0"/>
              <a:t>Improve Climate Forecasting:</a:t>
            </a:r>
            <a:r>
              <a:rPr lang="en-US" sz="2400" dirty="0"/>
              <a:t> Provide early warnings to farmers for better preparedness.</a:t>
            </a:r>
          </a:p>
          <a:p>
            <a:pPr>
              <a:buFont typeface="+mj-lt"/>
              <a:buAutoNum type="arabicPeriod"/>
            </a:pPr>
            <a:r>
              <a:rPr lang="en-US" sz="2400" b="1" dirty="0"/>
              <a:t>Promote Climate-Resilient Crops:</a:t>
            </a:r>
            <a:r>
              <a:rPr lang="en-US" sz="2400" dirty="0"/>
              <a:t> Encourage cultivation of drought- and flood-resistant crops.</a:t>
            </a:r>
          </a:p>
          <a:p>
            <a:pPr>
              <a:buFont typeface="+mj-lt"/>
              <a:buAutoNum type="arabicPeriod"/>
            </a:pPr>
            <a:r>
              <a:rPr lang="en-US" sz="2400" b="1" dirty="0"/>
              <a:t>Financial Support &amp; Insurance:</a:t>
            </a:r>
            <a:r>
              <a:rPr lang="en-US" sz="2400" dirty="0"/>
              <a:t> Implement crop insurance and financial aid programs to support farmers during extreme weather events.</a:t>
            </a:r>
          </a:p>
          <a:p>
            <a:endParaRPr lang="en-IN" sz="2400" dirty="0"/>
          </a:p>
        </p:txBody>
      </p:sp>
    </p:spTree>
    <p:extLst>
      <p:ext uri="{BB962C8B-B14F-4D97-AF65-F5344CB8AC3E}">
        <p14:creationId xmlns:p14="http://schemas.microsoft.com/office/powerpoint/2010/main" val="255766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2898423" y="418142"/>
            <a:ext cx="7107510" cy="1200329"/>
          </a:xfrm>
          <a:prstGeom prst="rect">
            <a:avLst/>
          </a:prstGeom>
          <a:noFill/>
        </p:spPr>
        <p:txBody>
          <a:bodyPr wrap="square" rtlCol="0">
            <a:spAutoFit/>
          </a:bodyPr>
          <a:lstStyle/>
          <a:p>
            <a:r>
              <a:rPr lang="en-IN" sz="3600" b="1" dirty="0">
                <a:solidFill>
                  <a:srgbClr val="C00000"/>
                </a:solidFill>
              </a:rPr>
              <a:t>References &amp; Acknowledgments</a:t>
            </a: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9" y="1287379"/>
            <a:ext cx="11237495" cy="4524315"/>
          </a:xfrm>
          <a:prstGeom prst="rect">
            <a:avLst/>
          </a:prstGeom>
          <a:noFill/>
        </p:spPr>
        <p:txBody>
          <a:bodyPr wrap="square" rtlCol="0">
            <a:spAutoFit/>
          </a:bodyPr>
          <a:lstStyle/>
          <a:p>
            <a:r>
              <a:rPr lang="en-US" sz="2400" b="1" i="1" dirty="0">
                <a:solidFill>
                  <a:schemeClr val="accent1">
                    <a:lumMod val="50000"/>
                  </a:schemeClr>
                </a:solidFill>
              </a:rPr>
              <a:t>Author Contributions: </a:t>
            </a:r>
            <a:r>
              <a:rPr lang="en-US" sz="2400" dirty="0"/>
              <a:t>Conceptualization, N.S. and S.B.; Data curation, A.P. and L.S.; Formal analysis, A.P. and N.S.; Methodology, A.P.; Supervision, N.S.; Visualization, L.S., R.A. and M.Y.; Writing—original draft, A.P.; Writing—review &amp; editing, S.B., T.S., R.A., R.B.S. </a:t>
            </a:r>
          </a:p>
          <a:p>
            <a:endParaRPr lang="en-US" sz="2400" dirty="0"/>
          </a:p>
          <a:p>
            <a:r>
              <a:rPr lang="en-US" sz="2400" b="1" i="1" dirty="0">
                <a:solidFill>
                  <a:schemeClr val="accent1">
                    <a:lumMod val="50000"/>
                  </a:schemeClr>
                </a:solidFill>
              </a:rPr>
              <a:t>Acknowledgments: </a:t>
            </a:r>
            <a:r>
              <a:rPr lang="en-US" sz="2400" dirty="0"/>
              <a:t>We are thankful to the India Meteorological Department, Pune, for providing required data used in this research article and for their e </a:t>
            </a:r>
            <a:r>
              <a:rPr lang="en-US" sz="2400" dirty="0" err="1"/>
              <a:t>ective</a:t>
            </a:r>
            <a:r>
              <a:rPr lang="en-US" sz="2400" dirty="0"/>
              <a:t> response. We acknowledge software like ArcGIS, R used for making graphs in this article for their free downloading and availability of tutorials. We also acknowledge the library and computer </a:t>
            </a:r>
            <a:r>
              <a:rPr lang="en-US" sz="2400" dirty="0" err="1"/>
              <a:t>centre</a:t>
            </a:r>
            <a:r>
              <a:rPr lang="en-US" sz="2400" dirty="0"/>
              <a:t> facilities of University of Delhi for their prompt responses and available facilities. At present, </a:t>
            </a:r>
            <a:r>
              <a:rPr lang="en-US" sz="2400" dirty="0" err="1"/>
              <a:t>Netrananda</a:t>
            </a:r>
            <a:r>
              <a:rPr lang="en-US" sz="2400" dirty="0"/>
              <a:t> </a:t>
            </a:r>
            <a:r>
              <a:rPr lang="en-US" sz="2400" dirty="0" err="1"/>
              <a:t>Sahu</a:t>
            </a:r>
            <a:r>
              <a:rPr lang="en-US" sz="2400" dirty="0"/>
              <a:t> is working as JSPS Postdoc Fellow at DPRI, Kyoto University. We are thankful to JSPS (ID No. P18360), Japan.</a:t>
            </a:r>
            <a:endParaRPr lang="en-IN" sz="2400" dirty="0"/>
          </a:p>
        </p:txBody>
      </p:sp>
    </p:spTree>
    <p:extLst>
      <p:ext uri="{BB962C8B-B14F-4D97-AF65-F5344CB8AC3E}">
        <p14:creationId xmlns:p14="http://schemas.microsoft.com/office/powerpoint/2010/main" val="321356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271689" y="275815"/>
            <a:ext cx="3752893" cy="830997"/>
          </a:xfrm>
          <a:prstGeom prst="rect">
            <a:avLst/>
          </a:prstGeom>
          <a:noFill/>
        </p:spPr>
        <p:txBody>
          <a:bodyPr wrap="square" rtlCol="0">
            <a:spAutoFit/>
          </a:bodyPr>
          <a:lstStyle/>
          <a:p>
            <a:r>
              <a:rPr lang="en-IN" sz="4800" dirty="0">
                <a:solidFill>
                  <a:srgbClr val="C00000"/>
                </a:solidFill>
              </a:rPr>
              <a:t>Introduction</a:t>
            </a: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7" y="1792346"/>
            <a:ext cx="11237495" cy="2677656"/>
          </a:xfrm>
          <a:prstGeom prst="rect">
            <a:avLst/>
          </a:prstGeom>
          <a:noFill/>
        </p:spPr>
        <p:txBody>
          <a:bodyPr wrap="square" rtlCol="0">
            <a:spAutoFit/>
          </a:bodyPr>
          <a:lstStyle/>
          <a:p>
            <a:r>
              <a:rPr lang="en-US" sz="2400" dirty="0"/>
              <a:t>Agriculture is a crucial sector in Odisha, with the KBK (Kalahandi, Bolangir, and Koraput) districts heavily dependent on rain-fed farming. However, climate variability, particularly erratic rainfall and rising temperatures, has significantly affected crop production. This study explores the correlation between climate variability and crop yield, with a focus on rice and maize. The objective is to analyze historical trends, assess challenges, and propose adaptation strategies for sustainable agriculture in the region.</a:t>
            </a:r>
          </a:p>
          <a:p>
            <a:endParaRPr lang="en-IN" sz="2400" dirty="0"/>
          </a:p>
        </p:txBody>
      </p:sp>
    </p:spTree>
    <p:extLst>
      <p:ext uri="{BB962C8B-B14F-4D97-AF65-F5344CB8AC3E}">
        <p14:creationId xmlns:p14="http://schemas.microsoft.com/office/powerpoint/2010/main" val="81198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763310" y="274509"/>
            <a:ext cx="3671006" cy="1446550"/>
          </a:xfrm>
          <a:prstGeom prst="rect">
            <a:avLst/>
          </a:prstGeom>
          <a:noFill/>
        </p:spPr>
        <p:txBody>
          <a:bodyPr wrap="square" rtlCol="0">
            <a:spAutoFit/>
          </a:bodyPr>
          <a:lstStyle/>
          <a:p>
            <a:r>
              <a:rPr lang="en-IN" sz="4400" b="1" dirty="0">
                <a:solidFill>
                  <a:srgbClr val="C00000"/>
                </a:solidFill>
              </a:rPr>
              <a:t>Study Area</a:t>
            </a:r>
          </a:p>
          <a:p>
            <a:endParaRPr lang="en-IN" sz="44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611032" y="1474838"/>
            <a:ext cx="7957236" cy="4524315"/>
          </a:xfrm>
          <a:prstGeom prst="rect">
            <a:avLst/>
          </a:prstGeom>
          <a:noFill/>
        </p:spPr>
        <p:txBody>
          <a:bodyPr wrap="square" rtlCol="0">
            <a:spAutoFit/>
          </a:bodyPr>
          <a:lstStyle/>
          <a:p>
            <a:pPr>
              <a:buFont typeface="Arial" panose="020B0604020202020204" pitchFamily="34" charset="0"/>
              <a:buChar char="•"/>
            </a:pPr>
            <a:r>
              <a:rPr lang="en-US" sz="2400" b="1" dirty="0">
                <a:solidFill>
                  <a:schemeClr val="accent1">
                    <a:lumMod val="50000"/>
                  </a:schemeClr>
                </a:solidFill>
              </a:rPr>
              <a:t>Location:</a:t>
            </a:r>
            <a:r>
              <a:rPr lang="en-US" sz="2400" dirty="0">
                <a:solidFill>
                  <a:schemeClr val="accent1">
                    <a:lumMod val="50000"/>
                  </a:schemeClr>
                </a:solidFill>
              </a:rPr>
              <a:t> </a:t>
            </a:r>
            <a:r>
              <a:rPr lang="en-US" sz="2400" dirty="0"/>
              <a:t>Southern and Western Odisha</a:t>
            </a:r>
          </a:p>
          <a:p>
            <a:endParaRPr lang="en-US" sz="2400" dirty="0"/>
          </a:p>
          <a:p>
            <a:pPr>
              <a:buFont typeface="Arial" panose="020B0604020202020204" pitchFamily="34" charset="0"/>
              <a:buChar char="•"/>
            </a:pPr>
            <a:r>
              <a:rPr lang="en-US" sz="2400" b="1" dirty="0">
                <a:solidFill>
                  <a:schemeClr val="accent1">
                    <a:lumMod val="50000"/>
                  </a:schemeClr>
                </a:solidFill>
              </a:rPr>
              <a:t>Key Characteristics:</a:t>
            </a:r>
            <a:endParaRPr lang="en-US" sz="2400" dirty="0">
              <a:solidFill>
                <a:schemeClr val="accent1">
                  <a:lumMod val="50000"/>
                </a:schemeClr>
              </a:solidFill>
            </a:endParaRPr>
          </a:p>
          <a:p>
            <a:pPr marL="742950" lvl="1" indent="-285750">
              <a:buFont typeface="Arial" panose="020B0604020202020204" pitchFamily="34" charset="0"/>
              <a:buChar char="•"/>
            </a:pPr>
            <a:r>
              <a:rPr lang="en-US" sz="2400" dirty="0"/>
              <a:t>Kalahandi: High agricultural dependency, frequent droughts.</a:t>
            </a:r>
          </a:p>
          <a:p>
            <a:pPr marL="742950" lvl="1" indent="-285750">
              <a:buFont typeface="Arial" panose="020B0604020202020204" pitchFamily="34" charset="0"/>
              <a:buChar char="•"/>
            </a:pPr>
            <a:r>
              <a:rPr lang="en-US" sz="2400" dirty="0"/>
              <a:t>Bolangir: Prone to water scarcity, unreliable irrigation.</a:t>
            </a:r>
          </a:p>
          <a:p>
            <a:pPr marL="742950" lvl="1" indent="-285750">
              <a:buFont typeface="Arial" panose="020B0604020202020204" pitchFamily="34" charset="0"/>
              <a:buChar char="•"/>
            </a:pPr>
            <a:r>
              <a:rPr lang="en-US" sz="2400" dirty="0"/>
              <a:t>Koraput: Diverse topography, varying climatic conditions.</a:t>
            </a:r>
          </a:p>
          <a:p>
            <a:pPr marL="742950" lvl="1" indent="-285750">
              <a:buFont typeface="Arial" panose="020B0604020202020204" pitchFamily="34" charset="0"/>
              <a:buChar char="•"/>
            </a:pPr>
            <a:endParaRPr lang="en-US" sz="2400" dirty="0"/>
          </a:p>
          <a:p>
            <a:pPr>
              <a:buFont typeface="Arial" panose="020B0604020202020204" pitchFamily="34" charset="0"/>
              <a:buChar char="•"/>
            </a:pPr>
            <a:r>
              <a:rPr lang="en-US" sz="2400" b="1" dirty="0">
                <a:solidFill>
                  <a:schemeClr val="accent1">
                    <a:lumMod val="50000"/>
                  </a:schemeClr>
                </a:solidFill>
              </a:rPr>
              <a:t>Why KBK districts?</a:t>
            </a:r>
            <a:r>
              <a:rPr lang="en-US" sz="2400" dirty="0">
                <a:solidFill>
                  <a:schemeClr val="accent1">
                    <a:lumMod val="50000"/>
                  </a:schemeClr>
                </a:solidFill>
              </a:rPr>
              <a:t> </a:t>
            </a:r>
          </a:p>
          <a:p>
            <a:r>
              <a:rPr lang="en-US" sz="2400" dirty="0"/>
              <a:t>These areas are among the most vulnerable to climate change due to their reliance on monsoonal rainfall.</a:t>
            </a:r>
          </a:p>
          <a:p>
            <a:endParaRPr lang="en-IN" sz="2400" dirty="0"/>
          </a:p>
        </p:txBody>
      </p:sp>
      <p:pic>
        <p:nvPicPr>
          <p:cNvPr id="4" name="Picture 3">
            <a:extLst>
              <a:ext uri="{FF2B5EF4-FFF2-40B4-BE49-F238E27FC236}">
                <a16:creationId xmlns:a16="http://schemas.microsoft.com/office/drawing/2014/main" id="{B2779677-6B3F-4367-A4C2-3458CDBE7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8268" y="1307425"/>
            <a:ext cx="3326312" cy="4442845"/>
          </a:xfrm>
          <a:prstGeom prst="rect">
            <a:avLst/>
          </a:prstGeom>
        </p:spPr>
      </p:pic>
    </p:spTree>
    <p:extLst>
      <p:ext uri="{BB962C8B-B14F-4D97-AF65-F5344CB8AC3E}">
        <p14:creationId xmlns:p14="http://schemas.microsoft.com/office/powerpoint/2010/main" val="922650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365114" y="172437"/>
            <a:ext cx="3566043" cy="1323439"/>
          </a:xfrm>
          <a:prstGeom prst="rect">
            <a:avLst/>
          </a:prstGeom>
          <a:noFill/>
        </p:spPr>
        <p:txBody>
          <a:bodyPr wrap="square" rtlCol="0">
            <a:spAutoFit/>
          </a:bodyPr>
          <a:lstStyle/>
          <a:p>
            <a:r>
              <a:rPr lang="en-IN" sz="4000" b="1" dirty="0">
                <a:solidFill>
                  <a:srgbClr val="C00000"/>
                </a:solidFill>
              </a:rPr>
              <a:t>Data Sources</a:t>
            </a:r>
          </a:p>
          <a:p>
            <a:endParaRPr lang="en-IN" sz="40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9" y="1287379"/>
            <a:ext cx="11237495" cy="4401205"/>
          </a:xfrm>
          <a:prstGeom prst="rect">
            <a:avLst/>
          </a:prstGeom>
          <a:noFill/>
        </p:spPr>
        <p:txBody>
          <a:bodyPr wrap="square" rtlCol="0">
            <a:spAutoFit/>
          </a:bodyPr>
          <a:lstStyle/>
          <a:p>
            <a:pPr>
              <a:buFont typeface="Arial" panose="020B0604020202020204" pitchFamily="34" charset="0"/>
              <a:buChar char="•"/>
            </a:pPr>
            <a:r>
              <a:rPr lang="en-IN" sz="2800" b="1" dirty="0">
                <a:solidFill>
                  <a:schemeClr val="accent1">
                    <a:lumMod val="50000"/>
                  </a:schemeClr>
                </a:solidFill>
              </a:rPr>
              <a:t> Meteorological Data:</a:t>
            </a:r>
            <a:r>
              <a:rPr lang="en-IN" sz="2800" dirty="0">
                <a:solidFill>
                  <a:schemeClr val="accent1">
                    <a:lumMod val="50000"/>
                  </a:schemeClr>
                </a:solidFill>
              </a:rPr>
              <a:t> </a:t>
            </a:r>
            <a:r>
              <a:rPr lang="en-IN" sz="2800" dirty="0"/>
              <a:t>Rainfall and Temperature (1980-2017) from IMD.</a:t>
            </a:r>
          </a:p>
          <a:p>
            <a:pPr>
              <a:buFont typeface="Arial" panose="020B0604020202020204" pitchFamily="34" charset="0"/>
              <a:buChar char="•"/>
            </a:pPr>
            <a:endParaRPr lang="en-IN" sz="2800" dirty="0">
              <a:solidFill>
                <a:schemeClr val="accent1">
                  <a:lumMod val="50000"/>
                </a:schemeClr>
              </a:solidFill>
            </a:endParaRPr>
          </a:p>
          <a:p>
            <a:pPr>
              <a:buFont typeface="Arial" panose="020B0604020202020204" pitchFamily="34" charset="0"/>
              <a:buChar char="•"/>
            </a:pPr>
            <a:r>
              <a:rPr lang="en-IN" sz="2800" b="1" dirty="0">
                <a:solidFill>
                  <a:schemeClr val="accent1">
                    <a:lumMod val="50000"/>
                  </a:schemeClr>
                </a:solidFill>
              </a:rPr>
              <a:t> Crop Productivity Data:</a:t>
            </a:r>
            <a:r>
              <a:rPr lang="en-IN" sz="2800" dirty="0">
                <a:solidFill>
                  <a:schemeClr val="accent1">
                    <a:lumMod val="50000"/>
                  </a:schemeClr>
                </a:solidFill>
              </a:rPr>
              <a:t> </a:t>
            </a:r>
            <a:r>
              <a:rPr lang="en-IN" sz="2800" dirty="0"/>
              <a:t>Rice and Maize yield trends.</a:t>
            </a:r>
          </a:p>
          <a:p>
            <a:pPr>
              <a:buFont typeface="Arial" panose="020B0604020202020204" pitchFamily="34" charset="0"/>
              <a:buChar char="•"/>
            </a:pPr>
            <a:endParaRPr lang="en-IN" sz="2800" dirty="0"/>
          </a:p>
          <a:p>
            <a:pPr>
              <a:buFont typeface="Arial" panose="020B0604020202020204" pitchFamily="34" charset="0"/>
              <a:buChar char="•"/>
            </a:pPr>
            <a:r>
              <a:rPr lang="en-IN" sz="2800" b="1" dirty="0">
                <a:solidFill>
                  <a:schemeClr val="accent1">
                    <a:lumMod val="50000"/>
                  </a:schemeClr>
                </a:solidFill>
              </a:rPr>
              <a:t> Climate Indices:</a:t>
            </a:r>
            <a:r>
              <a:rPr lang="en-IN" sz="2800" dirty="0">
                <a:solidFill>
                  <a:schemeClr val="accent1">
                    <a:lumMod val="50000"/>
                  </a:schemeClr>
                </a:solidFill>
              </a:rPr>
              <a:t> </a:t>
            </a:r>
            <a:r>
              <a:rPr lang="en-IN" sz="2800" dirty="0"/>
              <a:t>Monsoon Index (MI), Oceanic Niño Index (ONI),and</a:t>
            </a:r>
          </a:p>
          <a:p>
            <a:r>
              <a:rPr lang="en-IN" sz="2800" dirty="0"/>
              <a:t>  NINO-3.</a:t>
            </a:r>
          </a:p>
          <a:p>
            <a:endParaRPr lang="en-IN" sz="2800" dirty="0">
              <a:solidFill>
                <a:schemeClr val="accent1">
                  <a:lumMod val="50000"/>
                </a:schemeClr>
              </a:solidFill>
            </a:endParaRPr>
          </a:p>
          <a:p>
            <a:pPr>
              <a:buFont typeface="Arial" panose="020B0604020202020204" pitchFamily="34" charset="0"/>
              <a:buChar char="•"/>
            </a:pPr>
            <a:r>
              <a:rPr lang="en-IN" sz="2800" b="1" dirty="0">
                <a:solidFill>
                  <a:schemeClr val="accent1">
                    <a:lumMod val="50000"/>
                  </a:schemeClr>
                </a:solidFill>
              </a:rPr>
              <a:t> Additional Sources:</a:t>
            </a:r>
            <a:r>
              <a:rPr lang="en-IN" sz="2800" dirty="0">
                <a:solidFill>
                  <a:schemeClr val="accent1">
                    <a:lumMod val="50000"/>
                  </a:schemeClr>
                </a:solidFill>
              </a:rPr>
              <a:t> </a:t>
            </a:r>
            <a:r>
              <a:rPr lang="en-IN" sz="2800" dirty="0"/>
              <a:t>Government agricultural reports, farmer surveys, and climate research studies.</a:t>
            </a:r>
          </a:p>
          <a:p>
            <a:endParaRPr lang="en-IN" sz="2800" dirty="0"/>
          </a:p>
        </p:txBody>
      </p:sp>
    </p:spTree>
    <p:extLst>
      <p:ext uri="{BB962C8B-B14F-4D97-AF65-F5344CB8AC3E}">
        <p14:creationId xmlns:p14="http://schemas.microsoft.com/office/powerpoint/2010/main" val="346967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555101" y="299808"/>
            <a:ext cx="3186070" cy="1754326"/>
          </a:xfrm>
          <a:prstGeom prst="rect">
            <a:avLst/>
          </a:prstGeom>
          <a:noFill/>
        </p:spPr>
        <p:txBody>
          <a:bodyPr wrap="square" rtlCol="0">
            <a:spAutoFit/>
          </a:bodyPr>
          <a:lstStyle/>
          <a:p>
            <a:r>
              <a:rPr lang="en-IN" sz="3600" b="1" dirty="0">
                <a:solidFill>
                  <a:srgbClr val="C00000"/>
                </a:solidFill>
              </a:rPr>
              <a:t>Methodology</a:t>
            </a:r>
          </a:p>
          <a:p>
            <a:endParaRPr lang="en-IN" sz="3600" b="1" dirty="0">
              <a:solidFill>
                <a:srgbClr val="C00000"/>
              </a:solidFill>
            </a:endParaRP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9" y="1287379"/>
            <a:ext cx="11237495" cy="3785652"/>
          </a:xfrm>
          <a:prstGeom prst="rect">
            <a:avLst/>
          </a:prstGeom>
          <a:noFill/>
        </p:spPr>
        <p:txBody>
          <a:bodyPr wrap="square" rtlCol="0">
            <a:spAutoFit/>
          </a:bodyPr>
          <a:lstStyle/>
          <a:p>
            <a:r>
              <a:rPr lang="en-IN" sz="2400" b="1" dirty="0">
                <a:solidFill>
                  <a:schemeClr val="accent1">
                    <a:lumMod val="50000"/>
                  </a:schemeClr>
                </a:solidFill>
              </a:rPr>
              <a:t>Data Processing and Variables</a:t>
            </a:r>
          </a:p>
          <a:p>
            <a:endParaRPr lang="en-IN" sz="2400" b="1" dirty="0"/>
          </a:p>
          <a:p>
            <a:pPr>
              <a:buFont typeface="Arial" panose="020B0604020202020204" pitchFamily="34" charset="0"/>
              <a:buChar char="•"/>
            </a:pPr>
            <a:r>
              <a:rPr lang="en-IN" sz="2400" b="1" dirty="0"/>
              <a:t>Dependent Variables:</a:t>
            </a:r>
            <a:r>
              <a:rPr lang="en-IN" sz="2400" dirty="0"/>
              <a:t> Crop yield anomalies for rice and maize.</a:t>
            </a:r>
          </a:p>
          <a:p>
            <a:pPr>
              <a:buFont typeface="Arial" panose="020B0604020202020204" pitchFamily="34" charset="0"/>
              <a:buChar char="•"/>
            </a:pPr>
            <a:r>
              <a:rPr lang="en-IN" sz="2400" b="1" dirty="0"/>
              <a:t>Independent Variables:</a:t>
            </a:r>
            <a:r>
              <a:rPr lang="en-IN" sz="2400" dirty="0"/>
              <a:t> Rainfall anomalies, temperature anomalies, and climate indices (MI, ONI, NINO-3).</a:t>
            </a:r>
          </a:p>
          <a:p>
            <a:pPr>
              <a:buFont typeface="Arial" panose="020B0604020202020204" pitchFamily="34" charset="0"/>
              <a:buChar char="•"/>
            </a:pPr>
            <a:r>
              <a:rPr lang="en-IN" sz="2400" b="1" dirty="0"/>
              <a:t>Data Pre-processing:</a:t>
            </a:r>
            <a:endParaRPr lang="en-IN" sz="2400" dirty="0"/>
          </a:p>
          <a:p>
            <a:pPr marL="742950" lvl="1" indent="-285750">
              <a:buFont typeface="Arial" panose="020B0604020202020204" pitchFamily="34" charset="0"/>
              <a:buChar char="•"/>
            </a:pPr>
            <a:r>
              <a:rPr lang="en-IN" sz="2400" dirty="0"/>
              <a:t>Removal of missing values.</a:t>
            </a:r>
          </a:p>
          <a:p>
            <a:pPr marL="742950" lvl="1" indent="-285750">
              <a:buFont typeface="Arial" panose="020B0604020202020204" pitchFamily="34" charset="0"/>
              <a:buChar char="•"/>
            </a:pPr>
            <a:r>
              <a:rPr lang="en-IN" sz="2400" dirty="0"/>
              <a:t>Normalization of climatic data for better comparison.</a:t>
            </a:r>
          </a:p>
          <a:p>
            <a:pPr marL="742950" lvl="1" indent="-285750">
              <a:buFont typeface="Arial" panose="020B0604020202020204" pitchFamily="34" charset="0"/>
              <a:buChar char="•"/>
            </a:pPr>
            <a:r>
              <a:rPr lang="en-IN" sz="2400" dirty="0"/>
              <a:t>Five-year running mean calculation to identify significant trends.</a:t>
            </a:r>
          </a:p>
          <a:p>
            <a:endParaRPr lang="en-IN" sz="2400" dirty="0"/>
          </a:p>
        </p:txBody>
      </p:sp>
    </p:spTree>
    <p:extLst>
      <p:ext uri="{BB962C8B-B14F-4D97-AF65-F5344CB8AC3E}">
        <p14:creationId xmlns:p14="http://schemas.microsoft.com/office/powerpoint/2010/main" val="3011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555101" y="299808"/>
            <a:ext cx="3186070" cy="1754326"/>
          </a:xfrm>
          <a:prstGeom prst="rect">
            <a:avLst/>
          </a:prstGeom>
          <a:noFill/>
        </p:spPr>
        <p:txBody>
          <a:bodyPr wrap="square" rtlCol="0">
            <a:spAutoFit/>
          </a:bodyPr>
          <a:lstStyle/>
          <a:p>
            <a:r>
              <a:rPr lang="en-IN" sz="3600" b="1" dirty="0">
                <a:solidFill>
                  <a:srgbClr val="C00000"/>
                </a:solidFill>
              </a:rPr>
              <a:t>Methodology</a:t>
            </a:r>
          </a:p>
          <a:p>
            <a:endParaRPr lang="en-IN" sz="3600" b="1" dirty="0">
              <a:solidFill>
                <a:srgbClr val="C00000"/>
              </a:solidFill>
            </a:endParaRP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9" y="1287379"/>
            <a:ext cx="11237495" cy="4708981"/>
          </a:xfrm>
          <a:prstGeom prst="rect">
            <a:avLst/>
          </a:prstGeom>
          <a:noFill/>
        </p:spPr>
        <p:txBody>
          <a:bodyPr wrap="square" rtlCol="0">
            <a:spAutoFit/>
          </a:bodyPr>
          <a:lstStyle/>
          <a:p>
            <a:r>
              <a:rPr lang="en-US" sz="2000" dirty="0"/>
              <a:t>The methodology involves mathematical and statistical techniques to quantify the relationship between climate variables and crop yield.</a:t>
            </a:r>
          </a:p>
          <a:p>
            <a:pPr>
              <a:buFont typeface="Arial" panose="020B0604020202020204" pitchFamily="34" charset="0"/>
              <a:buChar char="•"/>
            </a:pPr>
            <a:r>
              <a:rPr lang="en-US" sz="2000" b="1" dirty="0">
                <a:solidFill>
                  <a:schemeClr val="accent1">
                    <a:lumMod val="50000"/>
                  </a:schemeClr>
                </a:solidFill>
              </a:rPr>
              <a:t>Crop Yield Anomaly Calculation:</a:t>
            </a:r>
            <a:r>
              <a:rPr lang="en-US" sz="2000" dirty="0">
                <a:solidFill>
                  <a:schemeClr val="accent1">
                    <a:lumMod val="50000"/>
                  </a:schemeClr>
                </a:solidFill>
              </a:rPr>
              <a:t> </a:t>
            </a:r>
            <a:r>
              <a:rPr lang="en-US" sz="2000" dirty="0">
                <a:latin typeface="Baskerville Old Face" panose="02020602080505020303" pitchFamily="18" charset="0"/>
              </a:rPr>
              <a:t>y’={(y-y’’)/y’’} x 100 </a:t>
            </a:r>
            <a:r>
              <a:rPr lang="en-US" sz="2000" dirty="0"/>
              <a:t>Where:</a:t>
            </a:r>
          </a:p>
          <a:p>
            <a:pPr marL="742950" lvl="1" indent="-285750">
              <a:buFont typeface="Arial" panose="020B0604020202020204" pitchFamily="34" charset="0"/>
              <a:buChar char="•"/>
            </a:pPr>
            <a:r>
              <a:rPr lang="en-US" sz="2000" dirty="0">
                <a:latin typeface="Baskerville Old Face" panose="02020602080505020303" pitchFamily="18" charset="0"/>
              </a:rPr>
              <a:t>Y </a:t>
            </a:r>
            <a:r>
              <a:rPr lang="en-US" sz="2000" dirty="0"/>
              <a:t>= Annual crop yield / area / rainfall.</a:t>
            </a:r>
          </a:p>
          <a:p>
            <a:pPr marL="742950" lvl="1" indent="-285750">
              <a:buFont typeface="Arial" panose="020B0604020202020204" pitchFamily="34" charset="0"/>
              <a:buChar char="•"/>
            </a:pPr>
            <a:r>
              <a:rPr lang="en-US" sz="2000" dirty="0">
                <a:latin typeface="Baskerville Old Face" panose="02020602080505020303" pitchFamily="18" charset="0"/>
              </a:rPr>
              <a:t>Y’’</a:t>
            </a:r>
            <a:r>
              <a:rPr lang="en-US" sz="2000" dirty="0"/>
              <a:t>= Five-year running mean.</a:t>
            </a:r>
          </a:p>
          <a:p>
            <a:pPr marL="742950" lvl="1" indent="-285750">
              <a:buFont typeface="Arial" panose="020B0604020202020204" pitchFamily="34" charset="0"/>
              <a:buChar char="•"/>
            </a:pPr>
            <a:r>
              <a:rPr lang="en-US" sz="2000" dirty="0">
                <a:latin typeface="Baskerville Old Face" panose="02020602080505020303" pitchFamily="18" charset="0"/>
              </a:rPr>
              <a:t>Y’ </a:t>
            </a:r>
            <a:r>
              <a:rPr lang="en-US" sz="2000" dirty="0"/>
              <a:t>= Anomaly of the variables like crop yield, rainfall, temperature.</a:t>
            </a:r>
          </a:p>
          <a:p>
            <a:pPr>
              <a:buFont typeface="Arial" panose="020B0604020202020204" pitchFamily="34" charset="0"/>
              <a:buChar char="•"/>
            </a:pPr>
            <a:r>
              <a:rPr lang="en-US" sz="2000" b="1" dirty="0">
                <a:solidFill>
                  <a:schemeClr val="accent1">
                    <a:lumMod val="50000"/>
                  </a:schemeClr>
                </a:solidFill>
              </a:rPr>
              <a:t>Simple Linear Regression Model</a:t>
            </a:r>
            <a:r>
              <a:rPr lang="en-US" sz="2000" b="1" dirty="0"/>
              <a:t>:</a:t>
            </a:r>
            <a:r>
              <a:rPr lang="en-US" sz="2000" dirty="0"/>
              <a:t> </a:t>
            </a:r>
            <a:r>
              <a:rPr lang="en-US" sz="2000" dirty="0">
                <a:latin typeface="Baskerville Old Face" panose="02020602080505020303" pitchFamily="18" charset="0"/>
              </a:rPr>
              <a:t>I = </a:t>
            </a:r>
            <a:r>
              <a:rPr lang="el-GR" sz="2000" b="0" i="0" dirty="0">
                <a:solidFill>
                  <a:srgbClr val="4A4A4A"/>
                </a:solidFill>
                <a:effectLst/>
                <a:latin typeface="Open Sans" panose="020B0604020202020204" pitchFamily="34" charset="0"/>
              </a:rPr>
              <a:t>α</a:t>
            </a:r>
            <a:r>
              <a:rPr lang="en-US" sz="2000" b="0" i="0" dirty="0">
                <a:solidFill>
                  <a:srgbClr val="4A4A4A"/>
                </a:solidFill>
                <a:effectLst/>
                <a:latin typeface="Open Sans" panose="020B0604020202020204" pitchFamily="34" charset="0"/>
              </a:rPr>
              <a:t> + </a:t>
            </a:r>
            <a:r>
              <a:rPr lang="el-GR" sz="2000" b="0" i="0" dirty="0">
                <a:solidFill>
                  <a:srgbClr val="4A4A4A"/>
                </a:solidFill>
                <a:effectLst/>
                <a:latin typeface="Open Sans" panose="020B0606030504020204" pitchFamily="34" charset="0"/>
              </a:rPr>
              <a:t>β</a:t>
            </a:r>
            <a:r>
              <a:rPr lang="en-US" sz="2000" b="1" dirty="0">
                <a:solidFill>
                  <a:srgbClr val="4A4A4A"/>
                </a:solidFill>
                <a:latin typeface="Baskerville Old Face" panose="02020602080505020303" pitchFamily="18" charset="0"/>
              </a:rPr>
              <a:t>E + </a:t>
            </a:r>
            <a:r>
              <a:rPr lang="el-GR" sz="2000" b="0" i="0" dirty="0">
                <a:solidFill>
                  <a:srgbClr val="4A4A4A"/>
                </a:solidFill>
                <a:effectLst/>
                <a:latin typeface="Open Sans" panose="020B0606030504020204" pitchFamily="34" charset="0"/>
              </a:rPr>
              <a:t>ε</a:t>
            </a:r>
            <a:r>
              <a:rPr lang="el-GR" sz="2000" b="1" i="0" dirty="0">
                <a:solidFill>
                  <a:srgbClr val="4A4A4A"/>
                </a:solidFill>
                <a:effectLst/>
                <a:latin typeface="Open Sans" panose="020B0604020202020204" pitchFamily="34" charset="0"/>
              </a:rPr>
              <a:t> </a:t>
            </a:r>
            <a:r>
              <a:rPr lang="en-US" sz="2000" dirty="0"/>
              <a:t>Where:</a:t>
            </a:r>
          </a:p>
          <a:p>
            <a:pPr marL="742950" lvl="1" indent="-285750">
              <a:buFont typeface="Arial" panose="020B0604020202020204" pitchFamily="34" charset="0"/>
              <a:buChar char="•"/>
            </a:pPr>
            <a:r>
              <a:rPr lang="en-US" sz="2000" dirty="0">
                <a:latin typeface="Baskerville Old Face" panose="02020602080505020303" pitchFamily="18" charset="0"/>
              </a:rPr>
              <a:t>I </a:t>
            </a:r>
            <a:r>
              <a:rPr lang="en-US" sz="2000" dirty="0"/>
              <a:t>= Dependent variable (crop yield anomaly).</a:t>
            </a:r>
          </a:p>
          <a:p>
            <a:pPr marL="742950" lvl="1" indent="-285750">
              <a:buFont typeface="Arial" panose="020B0604020202020204" pitchFamily="34" charset="0"/>
              <a:buChar char="•"/>
            </a:pPr>
            <a:r>
              <a:rPr lang="en-US" sz="2000" dirty="0">
                <a:latin typeface="Baskerville Old Face" panose="02020602080505020303" pitchFamily="18" charset="0"/>
              </a:rPr>
              <a:t>E </a:t>
            </a:r>
            <a:r>
              <a:rPr lang="en-US" sz="2000" dirty="0"/>
              <a:t>= Independent variable (rainfall/temperature anomaly).</a:t>
            </a:r>
          </a:p>
          <a:p>
            <a:pPr marL="742950" lvl="1" indent="-285750">
              <a:buFont typeface="Arial" panose="020B0604020202020204" pitchFamily="34" charset="0"/>
              <a:buChar char="•"/>
            </a:pPr>
            <a:r>
              <a:rPr lang="el-GR" sz="2000" b="0" i="0" dirty="0">
                <a:solidFill>
                  <a:srgbClr val="4A4A4A"/>
                </a:solidFill>
                <a:effectLst/>
                <a:latin typeface="Open Sans" panose="020B0606030504020204" pitchFamily="34" charset="0"/>
              </a:rPr>
              <a:t>α </a:t>
            </a:r>
            <a:r>
              <a:rPr lang="en-US" sz="2000" dirty="0"/>
              <a:t>= Intercept.</a:t>
            </a:r>
          </a:p>
          <a:p>
            <a:pPr marL="742950" lvl="1" indent="-285750">
              <a:buFont typeface="Arial" panose="020B0604020202020204" pitchFamily="34" charset="0"/>
              <a:buChar char="•"/>
            </a:pPr>
            <a:r>
              <a:rPr lang="el-GR" sz="2000" b="0" i="0" dirty="0">
                <a:solidFill>
                  <a:srgbClr val="4A4A4A"/>
                </a:solidFill>
                <a:effectLst/>
                <a:latin typeface="Open Sans" panose="020B0606030504020204" pitchFamily="34" charset="0"/>
              </a:rPr>
              <a:t>β </a:t>
            </a:r>
            <a:r>
              <a:rPr lang="en-US" sz="2000" dirty="0"/>
              <a:t>= Coefficient representing effect size.</a:t>
            </a:r>
          </a:p>
          <a:p>
            <a:pPr>
              <a:buFont typeface="Arial" panose="020B0604020202020204" pitchFamily="34" charset="0"/>
              <a:buChar char="•"/>
            </a:pPr>
            <a:r>
              <a:rPr lang="en-US" sz="2000" b="1" dirty="0">
                <a:solidFill>
                  <a:schemeClr val="accent1">
                    <a:lumMod val="50000"/>
                  </a:schemeClr>
                </a:solidFill>
              </a:rPr>
              <a:t>Multiple Linear Regression for Combined Impact:</a:t>
            </a:r>
            <a:r>
              <a:rPr lang="en-US" sz="2000" dirty="0"/>
              <a:t> </a:t>
            </a:r>
            <a:r>
              <a:rPr lang="en-US" sz="2000" dirty="0">
                <a:latin typeface="Baskerville Old Face" panose="02020602080505020303" pitchFamily="18" charset="0"/>
              </a:rPr>
              <a:t>I = </a:t>
            </a:r>
            <a:r>
              <a:rPr lang="el-GR" sz="2000" b="0" i="0" dirty="0">
                <a:solidFill>
                  <a:srgbClr val="4A4A4A"/>
                </a:solidFill>
                <a:effectLst/>
                <a:latin typeface="Open Sans" panose="020B0604020202020204" pitchFamily="34" charset="0"/>
              </a:rPr>
              <a:t>α</a:t>
            </a:r>
            <a:r>
              <a:rPr lang="en-US" sz="2000" b="0" i="0" dirty="0">
                <a:solidFill>
                  <a:srgbClr val="4A4A4A"/>
                </a:solidFill>
                <a:effectLst/>
                <a:latin typeface="Open Sans" panose="020B0604020202020204" pitchFamily="34" charset="0"/>
              </a:rPr>
              <a:t> + </a:t>
            </a:r>
            <a:r>
              <a:rPr lang="el-GR" sz="2000" b="0" i="0" dirty="0">
                <a:solidFill>
                  <a:srgbClr val="4A4A4A"/>
                </a:solidFill>
                <a:effectLst/>
                <a:latin typeface="Open Sans" panose="020B0606030504020204" pitchFamily="34" charset="0"/>
              </a:rPr>
              <a:t>β</a:t>
            </a:r>
            <a:r>
              <a:rPr lang="en-US" sz="2000" b="1" dirty="0">
                <a:solidFill>
                  <a:srgbClr val="4A4A4A"/>
                </a:solidFill>
                <a:latin typeface="Baskerville Old Face" panose="02020602080505020303" pitchFamily="18" charset="0"/>
              </a:rPr>
              <a:t>E + </a:t>
            </a:r>
            <a:r>
              <a:rPr lang="el-GR" sz="2000" b="0" i="0" dirty="0">
                <a:solidFill>
                  <a:srgbClr val="4A4A4A"/>
                </a:solidFill>
                <a:effectLst/>
                <a:latin typeface="Open Sans" panose="020B0606030504020204" pitchFamily="34" charset="0"/>
              </a:rPr>
              <a:t>ε</a:t>
            </a:r>
            <a:r>
              <a:rPr lang="el-GR" sz="2000" b="1" i="0" dirty="0">
                <a:solidFill>
                  <a:srgbClr val="4A4A4A"/>
                </a:solidFill>
                <a:effectLst/>
                <a:latin typeface="Open Sans" panose="020B0604020202020204" pitchFamily="34" charset="0"/>
              </a:rPr>
              <a:t> </a:t>
            </a:r>
            <a:r>
              <a:rPr lang="en-US" sz="2000" b="1" i="0" dirty="0">
                <a:solidFill>
                  <a:srgbClr val="4A4A4A"/>
                </a:solidFill>
                <a:effectLst/>
                <a:latin typeface="Open Sans" panose="020B0604020202020204" pitchFamily="34" charset="0"/>
              </a:rPr>
              <a:t>+ </a:t>
            </a:r>
            <a:r>
              <a:rPr lang="el-GR" sz="2000" b="0" i="0" dirty="0">
                <a:solidFill>
                  <a:srgbClr val="4A4A4A"/>
                </a:solidFill>
                <a:effectLst/>
                <a:latin typeface="Open Sans" panose="020B0606030504020204" pitchFamily="34" charset="0"/>
              </a:rPr>
              <a:t>γ </a:t>
            </a:r>
            <a:r>
              <a:rPr lang="en-US" sz="2000" b="0" i="0" dirty="0">
                <a:solidFill>
                  <a:srgbClr val="4A4A4A"/>
                </a:solidFill>
                <a:effectLst/>
                <a:latin typeface="Open Sans" panose="020B0606030504020204" pitchFamily="34" charset="0"/>
              </a:rPr>
              <a:t>X </a:t>
            </a:r>
            <a:r>
              <a:rPr lang="en-US" sz="2000" b="0" i="0" dirty="0">
                <a:solidFill>
                  <a:srgbClr val="4A4A4A"/>
                </a:solidFill>
                <a:effectLst/>
                <a:latin typeface="Baskerville Old Face" panose="02020602080505020303" pitchFamily="18" charset="0"/>
              </a:rPr>
              <a:t>+ </a:t>
            </a:r>
            <a:r>
              <a:rPr lang="el-GR" sz="2000" b="0" i="0" dirty="0">
                <a:solidFill>
                  <a:srgbClr val="4A4A4A"/>
                </a:solidFill>
                <a:effectLst/>
                <a:latin typeface="Open Sans" panose="020B0606030504020204" pitchFamily="34" charset="0"/>
              </a:rPr>
              <a:t>ε </a:t>
            </a:r>
            <a:r>
              <a:rPr lang="en-US" sz="2000" dirty="0"/>
              <a:t>Where:</a:t>
            </a:r>
          </a:p>
          <a:p>
            <a:pPr marL="742950" lvl="1" indent="-285750">
              <a:buFont typeface="Arial" panose="020B0604020202020204" pitchFamily="34" charset="0"/>
              <a:buChar char="•"/>
            </a:pPr>
            <a:r>
              <a:rPr lang="en-US" sz="2000" dirty="0"/>
              <a:t>X = Additional climate variables (e.g., monsoon index).</a:t>
            </a:r>
          </a:p>
          <a:p>
            <a:pPr marL="742950" lvl="1" indent="-285750">
              <a:buFont typeface="Arial" panose="020B0604020202020204" pitchFamily="34" charset="0"/>
              <a:buChar char="•"/>
            </a:pPr>
            <a:r>
              <a:rPr lang="el-GR" sz="2000" b="0" i="0" dirty="0">
                <a:solidFill>
                  <a:srgbClr val="4A4A4A"/>
                </a:solidFill>
                <a:effectLst/>
                <a:latin typeface="Open Sans" panose="020B0606030504020204" pitchFamily="34" charset="0"/>
              </a:rPr>
              <a:t>γ </a:t>
            </a:r>
            <a:r>
              <a:rPr lang="en-US" sz="2000" dirty="0"/>
              <a:t>= Effect of additional climatic factors.</a:t>
            </a:r>
          </a:p>
          <a:p>
            <a:endParaRPr lang="en-IN" sz="2000" dirty="0"/>
          </a:p>
        </p:txBody>
      </p:sp>
    </p:spTree>
    <p:extLst>
      <p:ext uri="{BB962C8B-B14F-4D97-AF65-F5344CB8AC3E}">
        <p14:creationId xmlns:p14="http://schemas.microsoft.com/office/powerpoint/2010/main" val="886639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4555101" y="299808"/>
            <a:ext cx="3186070" cy="1754326"/>
          </a:xfrm>
          <a:prstGeom prst="rect">
            <a:avLst/>
          </a:prstGeom>
          <a:noFill/>
        </p:spPr>
        <p:txBody>
          <a:bodyPr wrap="square" rtlCol="0">
            <a:spAutoFit/>
          </a:bodyPr>
          <a:lstStyle/>
          <a:p>
            <a:r>
              <a:rPr lang="en-IN" sz="3600" b="1" dirty="0">
                <a:solidFill>
                  <a:srgbClr val="C00000"/>
                </a:solidFill>
              </a:rPr>
              <a:t>Methodology</a:t>
            </a:r>
          </a:p>
          <a:p>
            <a:endParaRPr lang="en-IN" sz="3600" b="1" dirty="0">
              <a:solidFill>
                <a:srgbClr val="C00000"/>
              </a:solidFill>
            </a:endParaRP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529389" y="1287379"/>
            <a:ext cx="11237495" cy="4832092"/>
          </a:xfrm>
          <a:prstGeom prst="rect">
            <a:avLst/>
          </a:prstGeom>
          <a:noFill/>
        </p:spPr>
        <p:txBody>
          <a:bodyPr wrap="square" rtlCol="0">
            <a:spAutoFit/>
          </a:bodyPr>
          <a:lstStyle/>
          <a:p>
            <a:r>
              <a:rPr lang="en-US" sz="2200" b="1" dirty="0">
                <a:solidFill>
                  <a:schemeClr val="accent1">
                    <a:lumMod val="50000"/>
                  </a:schemeClr>
                </a:solidFill>
              </a:rPr>
              <a:t>Climatic Indices and Their Role</a:t>
            </a:r>
          </a:p>
          <a:p>
            <a:endParaRPr lang="en-US" sz="2200" b="1" dirty="0"/>
          </a:p>
          <a:p>
            <a:r>
              <a:rPr lang="en-US" sz="2200" dirty="0"/>
              <a:t>Several climate indices were used to assess their impact on rainfall and, consequently, crop yield:</a:t>
            </a:r>
          </a:p>
          <a:p>
            <a:pPr>
              <a:buFont typeface="Arial" panose="020B0604020202020204" pitchFamily="34" charset="0"/>
              <a:buChar char="•"/>
            </a:pPr>
            <a:r>
              <a:rPr lang="en-US" sz="2200" b="1" dirty="0"/>
              <a:t>Monsoon Index (MI):</a:t>
            </a:r>
            <a:r>
              <a:rPr lang="en-US" sz="2200" dirty="0"/>
              <a:t> Measures the strength of monsoon winds affecting Indian summer rainfall. </a:t>
            </a:r>
          </a:p>
          <a:p>
            <a:r>
              <a:rPr lang="en-US" sz="2200" dirty="0"/>
              <a:t>     </a:t>
            </a:r>
            <a:r>
              <a:rPr lang="en-US" sz="2200" dirty="0">
                <a:latin typeface="Baskerville Old Face" panose="02020602080505020303" pitchFamily="18" charset="0"/>
              </a:rPr>
              <a:t>MI=U850(40</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ea typeface="Cambria" panose="02040503050406030204" pitchFamily="18" charset="0"/>
              </a:rPr>
              <a:t>E</a:t>
            </a:r>
            <a:r>
              <a:rPr lang="en-IN" sz="2200" b="0" i="0" dirty="0">
                <a:solidFill>
                  <a:srgbClr val="333333"/>
                </a:solidFill>
                <a:effectLst/>
                <a:latin typeface="system-ui"/>
              </a:rPr>
              <a:t>-80°</a:t>
            </a:r>
            <a:r>
              <a:rPr lang="en-IN" sz="2200" b="0" i="0" dirty="0">
                <a:solidFill>
                  <a:srgbClr val="333333"/>
                </a:solidFill>
                <a:effectLst/>
                <a:latin typeface="Baskerville Old Face" panose="02020602080505020303" pitchFamily="18" charset="0"/>
              </a:rPr>
              <a:t>E,5</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rPr>
              <a:t> N-15</a:t>
            </a:r>
            <a:r>
              <a:rPr lang="en-IN" sz="2200" b="0" i="0" dirty="0">
                <a:solidFill>
                  <a:srgbClr val="333333"/>
                </a:solidFill>
                <a:effectLst/>
                <a:latin typeface="system-ui"/>
              </a:rPr>
              <a:t> °</a:t>
            </a:r>
            <a:r>
              <a:rPr lang="en-IN" sz="2200" b="0" i="0" dirty="0">
                <a:solidFill>
                  <a:srgbClr val="333333"/>
                </a:solidFill>
                <a:effectLst/>
                <a:latin typeface="Baskerville Old Face" panose="02020602080505020303" pitchFamily="18" charset="0"/>
              </a:rPr>
              <a:t>N) – U850(70</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rPr>
              <a:t> E-90</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rPr>
              <a:t> E,20</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rPr>
              <a:t> N-30</a:t>
            </a:r>
            <a:r>
              <a:rPr lang="en-IN" sz="2200" b="0" i="0" dirty="0">
                <a:solidFill>
                  <a:srgbClr val="333333"/>
                </a:solidFill>
                <a:effectLst/>
                <a:latin typeface="system-ui"/>
              </a:rPr>
              <a:t>°</a:t>
            </a:r>
            <a:r>
              <a:rPr lang="en-IN" sz="2200" b="0" i="0" dirty="0">
                <a:solidFill>
                  <a:srgbClr val="333333"/>
                </a:solidFill>
                <a:effectLst/>
                <a:latin typeface="Baskerville Old Face" panose="02020602080505020303" pitchFamily="18" charset="0"/>
              </a:rPr>
              <a:t> N)</a:t>
            </a:r>
            <a:r>
              <a:rPr lang="en-IN" sz="2200" b="0" i="0" dirty="0">
                <a:solidFill>
                  <a:srgbClr val="333333"/>
                </a:solidFill>
                <a:effectLst/>
                <a:latin typeface="system-ui"/>
              </a:rPr>
              <a:t> </a:t>
            </a:r>
            <a:endParaRPr lang="en-US" sz="2200" dirty="0"/>
          </a:p>
          <a:p>
            <a:pPr marL="742950" lvl="1" indent="-285750">
              <a:buFont typeface="Arial" panose="020B0604020202020204" pitchFamily="34" charset="0"/>
              <a:buChar char="•"/>
            </a:pPr>
            <a:r>
              <a:rPr lang="en-US" sz="2200" dirty="0"/>
              <a:t>Higher values indicate stronger monsoons, leading to better crop yield.</a:t>
            </a:r>
          </a:p>
          <a:p>
            <a:pPr>
              <a:buFont typeface="Arial" panose="020B0604020202020204" pitchFamily="34" charset="0"/>
              <a:buChar char="•"/>
            </a:pPr>
            <a:r>
              <a:rPr lang="en-US" sz="2200" b="1" dirty="0"/>
              <a:t>Oceanic Niño Index (ONI) and NINO-3:</a:t>
            </a:r>
            <a:endParaRPr lang="en-US" sz="2200" dirty="0"/>
          </a:p>
          <a:p>
            <a:pPr marL="742950" lvl="1" indent="-285750">
              <a:buFont typeface="Arial" panose="020B0604020202020204" pitchFamily="34" charset="0"/>
              <a:buChar char="•"/>
            </a:pPr>
            <a:r>
              <a:rPr lang="en-US" sz="2200" dirty="0"/>
              <a:t>These indices measure sea surface temperature anomalies in the Pacific Ocean, which impact Indian monsoons.</a:t>
            </a:r>
          </a:p>
          <a:p>
            <a:pPr marL="742950" lvl="1" indent="-285750">
              <a:buFont typeface="Arial" panose="020B0604020202020204" pitchFamily="34" charset="0"/>
              <a:buChar char="•"/>
            </a:pPr>
            <a:r>
              <a:rPr lang="en-US" sz="2200" b="1" dirty="0"/>
              <a:t>Stronger El Niño events</a:t>
            </a:r>
            <a:r>
              <a:rPr lang="en-US" sz="2200" dirty="0"/>
              <a:t> correlate with weaker monsoons and reduced agricultural productivity.</a:t>
            </a:r>
          </a:p>
          <a:p>
            <a:r>
              <a:rPr lang="en-US" sz="2200" dirty="0"/>
              <a:t>These methodologies help identify key factors affecting agricultural production in KBK districts and allow for predictive modeling of future climate risks.</a:t>
            </a:r>
          </a:p>
          <a:p>
            <a:endParaRPr lang="en-IN" sz="2200" dirty="0"/>
          </a:p>
        </p:txBody>
      </p:sp>
    </p:spTree>
    <p:extLst>
      <p:ext uri="{BB962C8B-B14F-4D97-AF65-F5344CB8AC3E}">
        <p14:creationId xmlns:p14="http://schemas.microsoft.com/office/powerpoint/2010/main" val="161198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AB5614-31EA-499B-A7D9-233F0DD741A5}"/>
              </a:ext>
            </a:extLst>
          </p:cNvPr>
          <p:cNvSpPr txBox="1"/>
          <p:nvPr/>
        </p:nvSpPr>
        <p:spPr>
          <a:xfrm>
            <a:off x="3344350" y="491537"/>
            <a:ext cx="5503300" cy="1200329"/>
          </a:xfrm>
          <a:prstGeom prst="rect">
            <a:avLst/>
          </a:prstGeom>
          <a:noFill/>
        </p:spPr>
        <p:txBody>
          <a:bodyPr wrap="square" rtlCol="0">
            <a:spAutoFit/>
          </a:bodyPr>
          <a:lstStyle/>
          <a:p>
            <a:r>
              <a:rPr lang="en-IN" sz="3600" b="1" dirty="0">
                <a:solidFill>
                  <a:srgbClr val="C00000"/>
                </a:solidFill>
              </a:rPr>
              <a:t>Climatic Variability Trends</a:t>
            </a:r>
          </a:p>
          <a:p>
            <a:endParaRPr lang="en-IN" sz="3600" dirty="0">
              <a:solidFill>
                <a:srgbClr val="C00000"/>
              </a:solidFill>
            </a:endParaRPr>
          </a:p>
        </p:txBody>
      </p:sp>
      <p:sp>
        <p:nvSpPr>
          <p:cNvPr id="18" name="TextBox 17">
            <a:extLst>
              <a:ext uri="{FF2B5EF4-FFF2-40B4-BE49-F238E27FC236}">
                <a16:creationId xmlns:a16="http://schemas.microsoft.com/office/drawing/2014/main" id="{A9153280-6AFF-4128-A48B-B10D305BEC33}"/>
              </a:ext>
            </a:extLst>
          </p:cNvPr>
          <p:cNvSpPr txBox="1"/>
          <p:nvPr/>
        </p:nvSpPr>
        <p:spPr>
          <a:xfrm>
            <a:off x="477252" y="1691866"/>
            <a:ext cx="11237495" cy="4154984"/>
          </a:xfrm>
          <a:prstGeom prst="rect">
            <a:avLst/>
          </a:prstGeom>
          <a:noFill/>
        </p:spPr>
        <p:txBody>
          <a:bodyPr wrap="square" rtlCol="0">
            <a:spAutoFit/>
          </a:bodyPr>
          <a:lstStyle/>
          <a:p>
            <a:r>
              <a:rPr lang="en-US" sz="2400" dirty="0"/>
              <a:t>Over the past decades, rainfall in KBK districts has become increasingly erratic. Some years have experienced excessive monsoonal rain, leading to floods, while others have faced prolonged dry spells, causing droughts. Temperature trends also show a gradual increase, particularly in the summer months, leading to faster soil moisture depletion and heat stress on crops.</a:t>
            </a:r>
          </a:p>
          <a:p>
            <a:pPr>
              <a:buFont typeface="Arial" panose="020B0604020202020204" pitchFamily="34" charset="0"/>
              <a:buChar char="•"/>
            </a:pPr>
            <a:r>
              <a:rPr lang="en-US" sz="2400" b="1" dirty="0">
                <a:solidFill>
                  <a:schemeClr val="accent1">
                    <a:lumMod val="50000"/>
                  </a:schemeClr>
                </a:solidFill>
              </a:rPr>
              <a:t>Key Observations:</a:t>
            </a:r>
            <a:endParaRPr lang="en-US" sz="2400" dirty="0">
              <a:solidFill>
                <a:schemeClr val="accent1">
                  <a:lumMod val="50000"/>
                </a:schemeClr>
              </a:solidFill>
            </a:endParaRPr>
          </a:p>
          <a:p>
            <a:pPr marL="742950" lvl="1" indent="-285750">
              <a:buFont typeface="Arial" panose="020B0604020202020204" pitchFamily="34" charset="0"/>
              <a:buChar char="•"/>
            </a:pPr>
            <a:r>
              <a:rPr lang="en-US" sz="2400" dirty="0"/>
              <a:t>Rainfall variability has increased crop failure risks.</a:t>
            </a:r>
          </a:p>
          <a:p>
            <a:pPr marL="742950" lvl="1" indent="-285750">
              <a:buFont typeface="Arial" panose="020B0604020202020204" pitchFamily="34" charset="0"/>
              <a:buChar char="•"/>
            </a:pPr>
            <a:r>
              <a:rPr lang="en-US" sz="2400" dirty="0"/>
              <a:t>Higher temperatures reduce soil fertility and water retention.</a:t>
            </a:r>
          </a:p>
          <a:p>
            <a:pPr>
              <a:buFont typeface="Arial" panose="020B0604020202020204" pitchFamily="34" charset="0"/>
              <a:buChar char="•"/>
            </a:pPr>
            <a:r>
              <a:rPr lang="en-US" sz="2400" b="1" dirty="0">
                <a:solidFill>
                  <a:schemeClr val="accent1">
                    <a:lumMod val="50000"/>
                  </a:schemeClr>
                </a:solidFill>
              </a:rPr>
              <a:t>Visual Representation:</a:t>
            </a:r>
            <a:r>
              <a:rPr lang="en-US" sz="2400" dirty="0">
                <a:solidFill>
                  <a:schemeClr val="accent1">
                    <a:lumMod val="50000"/>
                  </a:schemeClr>
                </a:solidFill>
              </a:rPr>
              <a:t> </a:t>
            </a:r>
            <a:r>
              <a:rPr lang="en-US" sz="2400" dirty="0"/>
              <a:t>Graphs of historical rainfall and temperature variations (1980-2017).</a:t>
            </a:r>
          </a:p>
          <a:p>
            <a:endParaRPr lang="en-IN" sz="2400" dirty="0"/>
          </a:p>
        </p:txBody>
      </p:sp>
    </p:spTree>
    <p:extLst>
      <p:ext uri="{BB962C8B-B14F-4D97-AF65-F5344CB8AC3E}">
        <p14:creationId xmlns:p14="http://schemas.microsoft.com/office/powerpoint/2010/main" val="1758123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graph showing the temperature of the year&#10;&#10;AI-generated content may be incorrect.">
            <a:extLst>
              <a:ext uri="{FF2B5EF4-FFF2-40B4-BE49-F238E27FC236}">
                <a16:creationId xmlns:a16="http://schemas.microsoft.com/office/drawing/2014/main" id="{036FEDB9-7232-3F16-1636-8515AA118C19}"/>
              </a:ext>
            </a:extLst>
          </p:cNvPr>
          <p:cNvPicPr>
            <a:picLocks noChangeAspect="1"/>
          </p:cNvPicPr>
          <p:nvPr/>
        </p:nvPicPr>
        <p:blipFill>
          <a:blip r:embed="rId2"/>
          <a:stretch>
            <a:fillRect/>
          </a:stretch>
        </p:blipFill>
        <p:spPr>
          <a:xfrm>
            <a:off x="643467" y="729996"/>
            <a:ext cx="10905066" cy="5398006"/>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854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1361</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Baskerville Old Face</vt:lpstr>
      <vt:lpstr>Calibri</vt:lpstr>
      <vt:lpstr>Calibri Light</vt:lpstr>
      <vt:lpstr>Cambria</vt:lpstr>
      <vt:lpstr>Open Sans</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dc:creator>
  <cp:lastModifiedBy>Amitesh Verma</cp:lastModifiedBy>
  <cp:revision>13</cp:revision>
  <dcterms:created xsi:type="dcterms:W3CDTF">2025-03-18T17:10:59Z</dcterms:created>
  <dcterms:modified xsi:type="dcterms:W3CDTF">2025-04-10T10:21:52Z</dcterms:modified>
</cp:coreProperties>
</file>