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lgn="l">
              <a:defRPr/>
            </a:lvl1pPr>
          </a:lstStyle>
          <a:p>
            <a:fld id="{6AD6EE87-EBD5-4F12-A48A-63ACA297AC8F}"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CD73815-2707-4475-8F1A-B873CB631BB4}"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A4AFB99-0EAB-4182-AFF8-E214C82A68F6}"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A5D3794B-289A-4A80-97D7-111025398D45}"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5A61015F-7CC6-4D0A-9D87-873EA4C304CC}" type="datetimeFigureOut">
              <a:rPr lang="en-US" dirty="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93C6A301-0538-44EC-B09D-202E1042A48B}"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endParaRPr lang="en-US"/>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D789574A-8875-45EF-8EA2-3CAA0F7ABC4C}" type="datetimeFigureOut">
              <a:rPr lang="en-US" dirty="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67EF4D4C-5367-4C26-9E2B-D8088D7FCA81}" type="datetimeFigureOut">
              <a:rPr lang="en-US" dirty="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E91E96-98B0-4413-9547-46F3504108EF}" type="datetimeFigureOut">
              <a:rPr lang="en-US" dirty="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05C68B11-C5A8-448C-8CE9-B1A273C79CFC}"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7616CA0-919D-4A49-9C8A-62FDFB3A5183}" type="datetimeFigureOut">
              <a:rPr lang="en-US" dirty="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7E5644-1E61-4311-A31E-84CB9C7AA8A9}" type="slidenum">
              <a:rPr lang="en-US" dirty="0"/>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90298CD5-6C1E-4009-B41F-6DF62E31D3BE}" type="datetimeFigureOut">
              <a:rPr lang="en-US" dirty="0"/>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4FAB73BC-B049-4115-A692-8D63A059BFB8}" type="slidenum">
              <a:rPr lang="en-US" dirty="0"/>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43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800" kern="1200">
          <a:solidFill>
            <a:schemeClr val="tx1"/>
          </a:solidFill>
          <a:latin typeface="+mn-lt"/>
          <a:ea typeface="+mn-ea"/>
          <a:cs typeface="+mn-cs"/>
        </a:defRPr>
      </a:lvl2pPr>
      <a:lvl3pPr marL="4483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6pPr>
      <a:lvl7pPr marL="106045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7pPr>
      <a:lvl8pPr marL="1216025"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8pPr>
      <a:lvl9pPr marL="1362710" indent="-137160" algn="l" defTabSz="914400" rtl="0" eaLnBrk="1" latinLnBrk="0" hangingPunct="1">
        <a:lnSpc>
          <a:spcPct val="90000"/>
        </a:lnSpc>
        <a:spcBef>
          <a:spcPts val="200"/>
        </a:spcBef>
        <a:spcAft>
          <a:spcPts val="400"/>
        </a:spcAft>
        <a:buClr>
          <a:schemeClr val="accent1"/>
        </a:buClr>
        <a:buFont typeface="Wingdings 3" panose="05040102010807070707"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9.xml"/><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p:cNvSpPr>
            <a:spLocks noGrp="1" noRot="1" noChangeAspect="1" noMove="1" noResize="1" noEditPoints="1" noAdjustHandles="1" noChangeArrowheads="1" noChangeShapeType="1" noTextEdit="1"/>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Oval 5"/>
          <p:cNvSpPr>
            <a:spLocks noGrp="1" noRot="1" noChangeAspect="1" noMove="1" noResize="1" noEditPoints="1" noAdjustHandles="1" noChangeArrowheads="1" noChangeShapeType="1" noTextEdit="1"/>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41" name="Straight Connector 40"/>
          <p:cNvCxnSpPr>
            <a:cxnSpLocks noGrp="1" noRot="1" noChangeAspect="1" noMove="1" noResize="1" noEditPoints="1" noAdjustHandles="1" noChangeArrowheads="1" noChangeShapeType="1"/>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42" name="Rectangle 41"/>
          <p:cNvSpPr>
            <a:spLocks noGrp="1" noRot="1" noChangeAspect="1" noMove="1" noResize="1" noEditPoints="1" noAdjustHandles="1" noChangeArrowheads="1" noChangeShapeType="1" noTextEdit="1"/>
          </p:cNvSpPr>
          <p:nvPr/>
        </p:nvSpPr>
        <p:spPr>
          <a:xfrm>
            <a:off x="0" y="0"/>
            <a:ext cx="12188726" cy="68589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a:spLocks noGrp="1" noRot="1" noChangeAspect="1" noMove="1" noResize="1" noEditPoints="1" noAdjustHandles="1" noChangeArrowheads="1" noChangeShapeType="1" noTextEdit="1"/>
          </p:cNvSpPr>
          <p:nvPr/>
        </p:nvSpPr>
        <p:spPr>
          <a:xfrm>
            <a:off x="0" y="0"/>
            <a:ext cx="12188952" cy="6858000"/>
          </a:xfrm>
          <a:prstGeom prst="rect">
            <a:avLst/>
          </a:prstGeom>
          <a:solidFill>
            <a:srgbClr val="0083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idx="4294967295"/>
          </p:nvPr>
        </p:nvSpPr>
        <p:spPr>
          <a:xfrm>
            <a:off x="634501" y="640080"/>
            <a:ext cx="4019429" cy="3339348"/>
          </a:xfrm>
        </p:spPr>
        <p:txBody>
          <a:bodyPr vert="horz" lIns="91440" tIns="45720" rIns="91440" bIns="45720" rtlCol="0" anchor="b">
            <a:normAutofit/>
          </a:bodyPr>
          <a:lstStyle/>
          <a:p>
            <a:pPr algn="r"/>
            <a:r>
              <a:rPr lang="en-US" sz="4400" spc="200">
                <a:solidFill>
                  <a:srgbClr val="FFFFFF"/>
                </a:solidFill>
              </a:rPr>
              <a:t>D-MART-SALES-ANALYSIS</a:t>
            </a:r>
            <a:br>
              <a:rPr lang="en-US" sz="4400" spc="200">
                <a:solidFill>
                  <a:srgbClr val="FFFFFF"/>
                </a:solidFill>
              </a:rPr>
            </a:br>
            <a:r>
              <a:rPr lang="en-US" sz="4400" spc="200">
                <a:solidFill>
                  <a:srgbClr val="FFFFFF"/>
                </a:solidFill>
              </a:rPr>
              <a:t>PROJECT</a:t>
            </a:r>
            <a:endParaRPr lang="en-US" sz="4400" spc="200">
              <a:solidFill>
                <a:srgbClr val="FFFFFF"/>
              </a:solidFill>
            </a:endParaRPr>
          </a:p>
        </p:txBody>
      </p:sp>
      <p:sp>
        <p:nvSpPr>
          <p:cNvPr id="3" name="Subtitle 2"/>
          <p:cNvSpPr>
            <a:spLocks noGrp="1"/>
          </p:cNvSpPr>
          <p:nvPr>
            <p:ph type="subTitle" idx="4294967295"/>
          </p:nvPr>
        </p:nvSpPr>
        <p:spPr>
          <a:xfrm>
            <a:off x="638921" y="4315017"/>
            <a:ext cx="4015009" cy="1893939"/>
          </a:xfrm>
        </p:spPr>
        <p:txBody>
          <a:bodyPr vert="horz" lIns="91440" tIns="45720" rIns="91440" bIns="45720" rtlCol="0" anchor="t">
            <a:normAutofit/>
          </a:bodyPr>
          <a:lstStyle/>
          <a:p>
            <a:pPr marL="0" indent="0" algn="r">
              <a:lnSpc>
                <a:spcPct val="100000"/>
              </a:lnSpc>
              <a:spcBef>
                <a:spcPts val="0"/>
              </a:spcBef>
              <a:buNone/>
            </a:pPr>
            <a:r>
              <a:rPr lang="en-US" sz="1600">
                <a:solidFill>
                  <a:srgbClr val="FFFFFF"/>
                </a:solidFill>
              </a:rPr>
              <a:t>-ANSUMAN MISHRA</a:t>
            </a:r>
            <a:endParaRPr lang="en-US" sz="1600">
              <a:solidFill>
                <a:srgbClr val="FFFFFF"/>
              </a:solidFill>
            </a:endParaRPr>
          </a:p>
          <a:p>
            <a:pPr marL="0" indent="0" algn="r">
              <a:lnSpc>
                <a:spcPct val="100000"/>
              </a:lnSpc>
              <a:spcBef>
                <a:spcPts val="0"/>
              </a:spcBef>
              <a:buNone/>
            </a:pPr>
            <a:r>
              <a:rPr lang="en-US" sz="1600">
                <a:solidFill>
                  <a:srgbClr val="FFFFFF"/>
                </a:solidFill>
              </a:rPr>
              <a:t>-mishransuman@gmail.com</a:t>
            </a:r>
            <a:endParaRPr lang="en-US" sz="1600">
              <a:solidFill>
                <a:srgbClr val="FFFFFF"/>
              </a:solidFill>
            </a:endParaRPr>
          </a:p>
        </p:txBody>
      </p:sp>
      <p:cxnSp>
        <p:nvCxnSpPr>
          <p:cNvPr id="37" name="Straight Connector 36"/>
          <p:cNvCxnSpPr>
            <a:cxnSpLocks noGrp="1" noRot="1" noChangeAspect="1" noMove="1" noResize="1" noEditPoints="1" noAdjustHandles="1" noChangeArrowheads="1" noChangeShapeType="1"/>
          </p:cNvCxnSpPr>
          <p:nvPr/>
        </p:nvCxnSpPr>
        <p:spPr>
          <a:xfrm>
            <a:off x="1039130" y="4156010"/>
            <a:ext cx="3566160"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
        <p:nvSpPr>
          <p:cNvPr id="39" name="Rectangle 38"/>
          <p:cNvSpPr>
            <a:spLocks noGrp="1" noRot="1" noChangeAspect="1" noMove="1" noResize="1" noEditPoints="1" noAdjustHandles="1" noChangeArrowheads="1" noChangeShapeType="1" noTextEdit="1"/>
          </p:cNvSpPr>
          <p:nvPr/>
        </p:nvSpPr>
        <p:spPr>
          <a:xfrm>
            <a:off x="5297396" y="0"/>
            <a:ext cx="6909991" cy="6858000"/>
          </a:xfrm>
          <a:prstGeom prst="rect">
            <a:avLst/>
          </a:prstGeom>
          <a:blipFill dpi="0" rotWithShape="1">
            <a:blip r:embed="rId1">
              <a:duotone>
                <a:schemeClr val="accent1">
                  <a:shade val="45000"/>
                  <a:satMod val="135000"/>
                </a:schemeClr>
                <a:prstClr val="white"/>
              </a:duotone>
            </a:blip>
            <a:srcRect/>
            <a:tile tx="6350" ty="-101600" sx="70000" sy="7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18"/>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24128" y="585216"/>
            <a:ext cx="3133581" cy="1499616"/>
          </a:xfrm>
        </p:spPr>
        <p:txBody>
          <a:bodyPr vert="horz" lIns="91440" tIns="45720" rIns="91440" bIns="45720" rtlCol="0" anchor="ctr">
            <a:normAutofit/>
          </a:bodyPr>
          <a:lstStyle/>
          <a:p>
            <a:r>
              <a:rPr lang="en-US" sz="3700"/>
              <a:t>Average VISIBILITY OF THE PRODUCT</a:t>
            </a:r>
            <a:endParaRPr lang="en-US" sz="3700"/>
          </a:p>
        </p:txBody>
      </p:sp>
      <p:sp>
        <p:nvSpPr>
          <p:cNvPr id="4" name="Text Placeholder 3"/>
          <p:cNvSpPr>
            <a:spLocks noGrp="1"/>
          </p:cNvSpPr>
          <p:nvPr>
            <p:ph type="body" sz="half" idx="2"/>
          </p:nvPr>
        </p:nvSpPr>
        <p:spPr>
          <a:xfrm>
            <a:off x="1024128" y="2286000"/>
            <a:ext cx="3133580" cy="3931920"/>
          </a:xfrm>
        </p:spPr>
        <p:txBody>
          <a:bodyPr vert="horz" lIns="45720" tIns="45720" rIns="45720" bIns="45720" rtlCol="0" anchor="t">
            <a:normAutofit/>
          </a:bodyPr>
          <a:lstStyle/>
          <a:p>
            <a:pPr>
              <a:lnSpc>
                <a:spcPct val="90000"/>
              </a:lnSpc>
            </a:pPr>
            <a:r>
              <a:rPr lang="en-US" sz="2400" dirty="0">
                <a:latin typeface="Tw Cen MT" panose="020B0602020104020603"/>
                <a:ea typeface="+mn-lt"/>
                <a:cs typeface="+mn-lt"/>
              </a:rPr>
              <a:t>.The average sales volume for a product compared to others</a:t>
            </a:r>
            <a:endParaRPr lang="en-US" sz="2400" dirty="0">
              <a:latin typeface="Tw Cen MT" panose="020B0602020104020603"/>
              <a:ea typeface="+mn-lt"/>
              <a:cs typeface="+mn-lt"/>
            </a:endParaRPr>
          </a:p>
          <a:p>
            <a:pPr>
              <a:lnSpc>
                <a:spcPct val="90000"/>
              </a:lnSpc>
            </a:pPr>
            <a:r>
              <a:rPr lang="en-US" sz="2400" dirty="0">
                <a:latin typeface="Tw Cen MT" panose="020B0602020104020603"/>
                <a:ea typeface="+mn-lt"/>
                <a:cs typeface="+mn-lt"/>
              </a:rPr>
              <a:t>a higher average visibility might translate to an average line positioned higher on the graph, indicating generally stronger sales</a:t>
            </a:r>
            <a:endParaRPr lang="en-US" sz="2400" dirty="0"/>
          </a:p>
          <a:p>
            <a:pPr>
              <a:lnSpc>
                <a:spcPct val="90000"/>
              </a:lnSpc>
            </a:pPr>
            <a:endParaRPr lang="en-US" dirty="0"/>
          </a:p>
          <a:p>
            <a:pPr>
              <a:lnSpc>
                <a:spcPct val="90000"/>
              </a:lnSpc>
            </a:pPr>
            <a:endParaRPr lang="en-US" dirty="0"/>
          </a:p>
        </p:txBody>
      </p:sp>
      <p:pic>
        <p:nvPicPr>
          <p:cNvPr id="9" name="Content Placeholder 8" descr="A graph of a number of years&#10;&#10;Description automatically generated"/>
          <p:cNvPicPr>
            <a:picLocks noGrp="1" noChangeAspect="1"/>
          </p:cNvPicPr>
          <p:nvPr>
            <p:ph idx="1"/>
          </p:nvPr>
        </p:nvPicPr>
        <p:blipFill>
          <a:blip r:embed="rId1"/>
          <a:stretch>
            <a:fillRect/>
          </a:stretch>
        </p:blipFill>
        <p:spPr>
          <a:xfrm>
            <a:off x="5506212" y="1761058"/>
            <a:ext cx="6096000" cy="3308453"/>
          </a:xfr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p:cNvSpPr>
            <a:spLocks noGrp="1" noRot="1" noChangeAspect="1" noMove="1" noResize="1" noEditPoints="1" noAdjustHandles="1" noChangeArrowheads="1" noChangeShapeType="1" noTextEdit="1"/>
          </p:cNvSpPr>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lose up of rack of test tubes with solution in lab"/>
          <p:cNvPicPr>
            <a:picLocks noChangeAspect="1"/>
          </p:cNvPicPr>
          <p:nvPr/>
        </p:nvPicPr>
        <p:blipFill>
          <a:blip r:embed="rId1">
            <a:alphaModFix amt="35000"/>
            <a:duotone>
              <a:schemeClr val="bg2">
                <a:shade val="45000"/>
                <a:satMod val="135000"/>
              </a:schemeClr>
              <a:prstClr val="white"/>
            </a:duotone>
          </a:blip>
          <a:srcRect t="11697" r="6" b="3891"/>
          <a:stretch>
            <a:fillRect/>
          </a:stretch>
        </p:blipFill>
        <p:spPr>
          <a:xfrm>
            <a:off x="20" y="-1"/>
            <a:ext cx="12188932" cy="6858000"/>
          </a:xfrm>
          <a:prstGeom prst="rect">
            <a:avLst/>
          </a:prstGeom>
        </p:spPr>
      </p:pic>
      <p:sp>
        <p:nvSpPr>
          <p:cNvPr id="2" name="Title 1"/>
          <p:cNvSpPr>
            <a:spLocks noGrp="1"/>
          </p:cNvSpPr>
          <p:nvPr>
            <p:ph type="title"/>
          </p:nvPr>
        </p:nvSpPr>
        <p:spPr>
          <a:xfrm>
            <a:off x="643467" y="643467"/>
            <a:ext cx="3684437" cy="5571066"/>
          </a:xfrm>
        </p:spPr>
        <p:txBody>
          <a:bodyPr>
            <a:normAutofit/>
          </a:bodyPr>
          <a:lstStyle/>
          <a:p>
            <a:pPr algn="r"/>
            <a:r>
              <a:rPr lang="en-GB" dirty="0"/>
              <a:t>CONCLUSION</a:t>
            </a:r>
            <a:endParaRPr lang="en-GB"/>
          </a:p>
        </p:txBody>
      </p:sp>
      <p:cxnSp>
        <p:nvCxnSpPr>
          <p:cNvPr id="11" name="Straight Connector 10"/>
          <p:cNvCxnSpPr>
            <a:cxnSpLocks noGrp="1" noRot="1" noChangeAspect="1" noMove="1" noResize="1" noEditPoints="1" noAdjustHandles="1" noChangeArrowheads="1" noChangeShapeType="1"/>
          </p:cNvCxnSpPr>
          <p:nvPr/>
        </p:nvCxnSpPr>
        <p:spPr>
          <a:xfrm>
            <a:off x="4649645" y="1828800"/>
            <a:ext cx="0" cy="3200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1371" y="643467"/>
            <a:ext cx="6574112" cy="5571066"/>
          </a:xfrm>
        </p:spPr>
        <p:txBody>
          <a:bodyPr vert="horz" lIns="45720" tIns="45720" rIns="45720" bIns="45720" rtlCol="0" anchor="ctr">
            <a:normAutofit/>
          </a:bodyPr>
          <a:lstStyle/>
          <a:p>
            <a:r>
              <a:rPr lang="en-GB" sz="2400" dirty="0">
                <a:ea typeface="+mn-lt"/>
                <a:cs typeface="+mn-lt"/>
              </a:rPr>
              <a:t>Following the normalization and standardization of both training and testing data, three machine learning models—Random Forest Regressor, Linear Regression, and </a:t>
            </a:r>
            <a:r>
              <a:rPr lang="en-GB" sz="2400" err="1">
                <a:ea typeface="+mn-lt"/>
                <a:cs typeface="+mn-lt"/>
              </a:rPr>
              <a:t>XGBoost</a:t>
            </a:r>
            <a:r>
              <a:rPr lang="en-GB" sz="2400" dirty="0">
                <a:ea typeface="+mn-lt"/>
                <a:cs typeface="+mn-lt"/>
              </a:rPr>
              <a:t> Regressor (</a:t>
            </a:r>
            <a:r>
              <a:rPr lang="en-GB" sz="2400" err="1">
                <a:ea typeface="+mn-lt"/>
                <a:cs typeface="+mn-lt"/>
              </a:rPr>
              <a:t>XGBRegressor</a:t>
            </a:r>
            <a:r>
              <a:rPr lang="en-GB" sz="2400" dirty="0">
                <a:ea typeface="+mn-lt"/>
                <a:cs typeface="+mn-lt"/>
              </a:rPr>
              <a:t>)—were rigorously evaluated. After thorough testing, </a:t>
            </a:r>
            <a:r>
              <a:rPr lang="en-GB" sz="2400" err="1">
                <a:ea typeface="+mn-lt"/>
                <a:cs typeface="+mn-lt"/>
              </a:rPr>
              <a:t>XGBRegressor</a:t>
            </a:r>
            <a:r>
              <a:rPr lang="en-GB" sz="2400" dirty="0">
                <a:ea typeface="+mn-lt"/>
                <a:cs typeface="+mn-lt"/>
              </a:rPr>
              <a:t> demonstrated the highest accuracy, showcasing its superior ability to predict </a:t>
            </a:r>
            <a:r>
              <a:rPr lang="en-GB" sz="2400" err="1">
                <a:ea typeface="+mn-lt"/>
                <a:cs typeface="+mn-lt"/>
              </a:rPr>
              <a:t>Item_Outlet_Sales</a:t>
            </a:r>
            <a:r>
              <a:rPr lang="en-GB" sz="2400" dirty="0">
                <a:ea typeface="+mn-lt"/>
                <a:cs typeface="+mn-lt"/>
              </a:rPr>
              <a:t> compared to the other models. Given its robust performance, </a:t>
            </a:r>
            <a:r>
              <a:rPr lang="en-GB" sz="2400" err="1">
                <a:ea typeface="+mn-lt"/>
                <a:cs typeface="+mn-lt"/>
              </a:rPr>
              <a:t>XGBRegressor</a:t>
            </a:r>
            <a:r>
              <a:rPr lang="en-GB" sz="2400" dirty="0">
                <a:ea typeface="+mn-lt"/>
                <a:cs typeface="+mn-lt"/>
              </a:rPr>
              <a:t> was selected for final predictions on the test dataset, which consists of previously unseen data. This final evaluation confirms the model’s effectiveness and its capacity to generalize well, ensuring reliable and actionable insights in real-world scenarios.</a:t>
            </a:r>
            <a:endParaRPr lang="en-GB" sz="2400" dirty="0"/>
          </a:p>
          <a:p>
            <a:endParaRPr lang="en-GB" dirty="0"/>
          </a:p>
        </p:txBody>
      </p:sp>
    </p:spTree>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5" name="Straight Connector 14"/>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24129" y="585216"/>
            <a:ext cx="4431792"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a:solidFill>
                  <a:schemeClr val="tx1">
                    <a:lumMod val="95000"/>
                    <a:lumOff val="5000"/>
                  </a:schemeClr>
                </a:solidFill>
                <a:latin typeface="+mj-lt"/>
                <a:ea typeface="+mj-ea"/>
                <a:cs typeface="+mj-cs"/>
              </a:rPr>
              <a:t>PROBLEM STATEMENT</a:t>
            </a:r>
            <a:endParaRPr lang="en-US" sz="5000" cap="all" spc="100">
              <a:solidFill>
                <a:schemeClr val="tx1">
                  <a:lumMod val="95000"/>
                  <a:lumOff val="5000"/>
                </a:schemeClr>
              </a:solidFill>
              <a:latin typeface="+mj-lt"/>
              <a:ea typeface="+mj-ea"/>
              <a:cs typeface="+mj-cs"/>
            </a:endParaRPr>
          </a:p>
        </p:txBody>
      </p:sp>
      <p:sp>
        <p:nvSpPr>
          <p:cNvPr id="5" name="TextBox 4"/>
          <p:cNvSpPr txBox="1"/>
          <p:nvPr/>
        </p:nvSpPr>
        <p:spPr>
          <a:xfrm>
            <a:off x="1024128" y="2286000"/>
            <a:ext cx="4429615" cy="3931920"/>
          </a:xfrm>
          <a:prstGeom prst="rect">
            <a:avLst/>
          </a:prstGeom>
        </p:spPr>
        <p:txBody>
          <a:bodyPr rot="0" spcFirstLastPara="0" vertOverflow="overflow" horzOverflow="overflow" vert="horz" lIns="45720" tIns="45720" rIns="45720" bIns="45720" numCol="1" spcCol="0" rtlCol="0" fromWordArt="0" anchor="t" anchorCtr="0" forceAA="0" compatLnSpc="1">
            <a:normAutofit/>
          </a:bodyPr>
          <a:lstStyle/>
          <a:p>
            <a:pPr defTabSz="914400">
              <a:lnSpc>
                <a:spcPct val="90000"/>
              </a:lnSpc>
              <a:spcAft>
                <a:spcPts val="600"/>
              </a:spcAft>
              <a:buClr>
                <a:schemeClr val="accent1"/>
              </a:buClr>
            </a:pPr>
            <a:r>
              <a:rPr lang="en-US" sz="2400" dirty="0"/>
              <a:t>Build a predictive model with 2013 sales data from 1559 products across 10 stores to forecast sales at individual outlets. The goal is to understand the impact of product and store attributes on sales, helping </a:t>
            </a:r>
            <a:r>
              <a:rPr lang="en-US" sz="2400" err="1"/>
              <a:t>BigMart</a:t>
            </a:r>
            <a:r>
              <a:rPr lang="en-US" sz="2400" dirty="0"/>
              <a:t> optimize strategies to boost sales and identify critical factors driving performance</a:t>
            </a:r>
            <a:endParaRPr lang="en-US" sz="2400" dirty="0"/>
          </a:p>
          <a:p>
            <a:pPr defTabSz="914400">
              <a:lnSpc>
                <a:spcPct val="90000"/>
              </a:lnSpc>
              <a:spcAft>
                <a:spcPts val="600"/>
              </a:spcAft>
              <a:buClr>
                <a:schemeClr val="accent1"/>
              </a:buClr>
            </a:pPr>
            <a:endParaRPr lang="en-US"/>
          </a:p>
        </p:txBody>
      </p:sp>
      <p:pic>
        <p:nvPicPr>
          <p:cNvPr id="2" name="Picture 1" descr="A building with a sign on it&#10;&#10;Description automatically generated"/>
          <p:cNvPicPr>
            <a:picLocks noChangeAspect="1"/>
          </p:cNvPicPr>
          <p:nvPr/>
        </p:nvPicPr>
        <p:blipFill>
          <a:blip r:embed="rId1"/>
          <a:stretch>
            <a:fillRect/>
          </a:stretch>
        </p:blipFill>
        <p:spPr>
          <a:xfrm>
            <a:off x="6096000" y="824000"/>
            <a:ext cx="5864529" cy="475721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2" name="Straight Connector 11"/>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TextBox 1"/>
          <p:cNvSpPr txBox="1"/>
          <p:nvPr/>
        </p:nvSpPr>
        <p:spPr>
          <a:xfrm>
            <a:off x="1024128" y="585216"/>
            <a:ext cx="8018272"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a:solidFill>
                  <a:schemeClr val="tx1">
                    <a:lumMod val="95000"/>
                    <a:lumOff val="5000"/>
                  </a:schemeClr>
                </a:solidFill>
                <a:latin typeface="+mj-lt"/>
                <a:ea typeface="+mj-ea"/>
                <a:cs typeface="+mj-cs"/>
              </a:rPr>
              <a:t>STAGES OF THE PROGECT</a:t>
            </a:r>
            <a:endParaRPr lang="en-US" sz="5000" cap="all" spc="100">
              <a:solidFill>
                <a:schemeClr val="tx1">
                  <a:lumMod val="95000"/>
                  <a:lumOff val="5000"/>
                </a:schemeClr>
              </a:solidFill>
              <a:latin typeface="+mj-lt"/>
              <a:ea typeface="+mj-ea"/>
              <a:cs typeface="+mj-cs"/>
            </a:endParaRPr>
          </a:p>
        </p:txBody>
      </p:sp>
      <p:sp>
        <p:nvSpPr>
          <p:cNvPr id="3" name="TextBox 2"/>
          <p:cNvSpPr txBox="1"/>
          <p:nvPr/>
        </p:nvSpPr>
        <p:spPr>
          <a:xfrm>
            <a:off x="1024128" y="2286000"/>
            <a:ext cx="2894098" cy="3504317"/>
          </a:xfrm>
          <a:prstGeom prst="rect">
            <a:avLst/>
          </a:prstGeom>
        </p:spPr>
        <p:txBody>
          <a:bodyPr rot="0" spcFirstLastPara="0" vertOverflow="overflow" horzOverflow="overflow" vert="horz" lIns="45720" tIns="45720" rIns="45720" bIns="45720" numCol="1" spcCol="0" rtlCol="0" fromWordArt="0" anchorCtr="0" forceAA="0" compatLnSpc="1">
            <a:normAutofit/>
          </a:bodyPr>
          <a:lstStyle/>
          <a:p>
            <a:pPr defTabSz="914400">
              <a:lnSpc>
                <a:spcPct val="90000"/>
              </a:lnSpc>
              <a:spcAft>
                <a:spcPts val="600"/>
              </a:spcAft>
              <a:buClr>
                <a:schemeClr val="accent1"/>
              </a:buClr>
            </a:pPr>
            <a:r>
              <a:rPr lang="en-US"/>
              <a:t>DATA PREPARATION</a:t>
            </a:r>
            <a:endParaRPr lang="en-US"/>
          </a:p>
          <a:p>
            <a:pPr defTabSz="914400">
              <a:lnSpc>
                <a:spcPct val="90000"/>
              </a:lnSpc>
              <a:spcAft>
                <a:spcPts val="600"/>
              </a:spcAft>
              <a:buClr>
                <a:schemeClr val="accent1"/>
              </a:buClr>
            </a:pPr>
            <a:endParaRPr lang="en-US"/>
          </a:p>
          <a:p>
            <a:pPr defTabSz="914400">
              <a:lnSpc>
                <a:spcPct val="90000"/>
              </a:lnSpc>
              <a:spcAft>
                <a:spcPts val="600"/>
              </a:spcAft>
              <a:buClr>
                <a:schemeClr val="accent1"/>
              </a:buClr>
            </a:pPr>
            <a:r>
              <a:rPr lang="en-US"/>
              <a:t>Collect, clean, transform, and split data into training, validation, and test sets for accurate model evaluation.</a:t>
            </a:r>
            <a:endParaRPr lang="en-US"/>
          </a:p>
          <a:p>
            <a:pPr defTabSz="914400">
              <a:lnSpc>
                <a:spcPct val="90000"/>
              </a:lnSpc>
              <a:spcAft>
                <a:spcPts val="600"/>
              </a:spcAft>
              <a:buClr>
                <a:schemeClr val="accent1"/>
              </a:buClr>
            </a:pPr>
            <a:endParaRPr lang="en-US"/>
          </a:p>
        </p:txBody>
      </p:sp>
      <p:sp>
        <p:nvSpPr>
          <p:cNvPr id="14" name="Rectangle 13"/>
          <p:cNvSpPr>
            <a:spLocks noGrp="1" noRot="1" noChangeAspect="1" noMove="1" noResize="1" noEditPoints="1" noAdjustHandles="1" noChangeArrowheads="1" noChangeShapeType="1" noTextEdit="1"/>
          </p:cNvSpPr>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a:spLocks noGrp="1" noRot="1" noChangeAspect="1" noMove="1" noResize="1" noEditPoints="1" noAdjustHandles="1" noChangeArrowheads="1" noChangeShapeType="1" noTextEdit="1"/>
          </p:cNvSpPr>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3918656" y="2081950"/>
            <a:ext cx="3161910" cy="2816156"/>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GB"/>
              <a:t>MODEL DEVELOPMENT</a:t>
            </a:r>
            <a:endParaRPr lang="en-GB"/>
          </a:p>
          <a:p>
            <a:pPr>
              <a:spcAft>
                <a:spcPts val="600"/>
              </a:spcAft>
            </a:pPr>
            <a:endParaRPr lang="en-GB"/>
          </a:p>
          <a:p>
            <a:pPr>
              <a:spcAft>
                <a:spcPts val="600"/>
              </a:spcAft>
            </a:pPr>
            <a:r>
              <a:rPr lang="en-GB">
                <a:ea typeface="+mn-lt"/>
                <a:cs typeface="+mn-lt"/>
              </a:rPr>
              <a:t>Selecting algorithms, train models, fine-tune hyperparameters, and assess performance using the validation dataset for optimization.</a:t>
            </a:r>
            <a:endParaRPr lang="en-GB"/>
          </a:p>
          <a:p>
            <a:pPr>
              <a:spcAft>
                <a:spcPts val="600"/>
              </a:spcAft>
            </a:pPr>
            <a:endParaRPr lang="en-GB"/>
          </a:p>
        </p:txBody>
      </p:sp>
      <p:sp>
        <p:nvSpPr>
          <p:cNvPr id="7" name="TextBox 6"/>
          <p:cNvSpPr txBox="1"/>
          <p:nvPr/>
        </p:nvSpPr>
        <p:spPr>
          <a:xfrm>
            <a:off x="6669294" y="2081950"/>
            <a:ext cx="3175717" cy="253915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GB"/>
              <a:t>MODEL INTERPRETATION</a:t>
            </a:r>
            <a:endParaRPr lang="en-GB"/>
          </a:p>
          <a:p>
            <a:pPr>
              <a:spcAft>
                <a:spcPts val="600"/>
              </a:spcAft>
            </a:pPr>
            <a:endParaRPr lang="en-GB"/>
          </a:p>
          <a:p>
            <a:pPr>
              <a:spcAft>
                <a:spcPts val="600"/>
              </a:spcAft>
            </a:pPr>
            <a:r>
              <a:rPr lang="en-GB">
                <a:ea typeface="+mn-lt"/>
                <a:cs typeface="+mn-lt"/>
              </a:rPr>
              <a:t>Measure performance with metrics, </a:t>
            </a:r>
            <a:r>
              <a:rPr lang="en-GB" err="1">
                <a:ea typeface="+mn-lt"/>
                <a:cs typeface="+mn-lt"/>
              </a:rPr>
              <a:t>analize</a:t>
            </a:r>
            <a:r>
              <a:rPr lang="en-GB">
                <a:ea typeface="+mn-lt"/>
                <a:cs typeface="+mn-lt"/>
              </a:rPr>
              <a:t> feature importance, and validate with unseen data to ensure real-world effectiveness.</a:t>
            </a:r>
            <a:endParaRPr lang="en-GB"/>
          </a:p>
          <a:p>
            <a:pPr>
              <a:spcAft>
                <a:spcPts val="600"/>
              </a:spcAft>
            </a:pPr>
            <a:endParaRPr 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24" name="Straight Connector 23"/>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5" name="Picture 4" descr="Different coloured organisers"/>
          <p:cNvPicPr>
            <a:picLocks noChangeAspect="1"/>
          </p:cNvPicPr>
          <p:nvPr/>
        </p:nvPicPr>
        <p:blipFill>
          <a:blip r:embed="rId1">
            <a:alphaModFix amt="25000"/>
          </a:blip>
          <a:srcRect b="7025"/>
          <a:stretch>
            <a:fillRect/>
          </a:stretch>
        </p:blipFill>
        <p:spPr>
          <a:xfrm>
            <a:off x="20" y="-24856"/>
            <a:ext cx="12191980" cy="6858000"/>
          </a:xfrm>
          <a:prstGeom prst="rect">
            <a:avLst/>
          </a:prstGeom>
        </p:spPr>
      </p:pic>
      <p:sp>
        <p:nvSpPr>
          <p:cNvPr id="3" name="TextBox 2"/>
          <p:cNvSpPr txBox="1"/>
          <p:nvPr/>
        </p:nvSpPr>
        <p:spPr>
          <a:xfrm>
            <a:off x="1024128" y="585216"/>
            <a:ext cx="9720072"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dirty="0">
                <a:solidFill>
                  <a:srgbClr val="FFFFFF"/>
                </a:solidFill>
                <a:latin typeface="+mj-lt"/>
                <a:ea typeface="+mj-ea"/>
                <a:cs typeface="+mj-cs"/>
              </a:rPr>
              <a:t>DATASET</a:t>
            </a:r>
            <a:endParaRPr lang="en-US" sz="5000" cap="all" spc="100" dirty="0">
              <a:solidFill>
                <a:srgbClr val="FFFFFF"/>
              </a:solidFill>
              <a:latin typeface="+mj-lt"/>
              <a:ea typeface="+mj-ea"/>
              <a:cs typeface="+mj-cs"/>
            </a:endParaRPr>
          </a:p>
        </p:txBody>
      </p:sp>
      <p:cxnSp>
        <p:nvCxnSpPr>
          <p:cNvPr id="26" name="Straight Connector 25"/>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1024128" y="2286000"/>
            <a:ext cx="9720073" cy="4410817"/>
          </a:xfrm>
          <a:prstGeom prst="rect">
            <a:avLst/>
          </a:prstGeom>
        </p:spPr>
        <p:txBody>
          <a:bodyPr rot="0" spcFirstLastPara="0" vertOverflow="overflow" horzOverflow="overflow" vert="horz" lIns="45720" tIns="45720" rIns="45720" bIns="45720" numCol="1" spcCol="0" rtlCol="0" fromWordArt="0" anchorCtr="0" forceAA="0" compatLnSpc="1">
            <a:normAutofit lnSpcReduction="10000"/>
          </a:bodyPr>
          <a:lstStyle/>
          <a:p>
            <a:pPr defTabSz="914400">
              <a:lnSpc>
                <a:spcPct val="90000"/>
              </a:lnSpc>
              <a:spcAft>
                <a:spcPts val="600"/>
              </a:spcAft>
              <a:buClr>
                <a:schemeClr val="accent1"/>
              </a:buClr>
            </a:pPr>
            <a:r>
              <a:rPr lang="en-US" dirty="0">
                <a:solidFill>
                  <a:srgbClr val="FFFFFF"/>
                </a:solidFill>
              </a:rPr>
              <a:t>01. DIMENTIONS</a:t>
            </a:r>
            <a:endParaRPr lang="en-US" dirty="0">
              <a:solidFill>
                <a:srgbClr val="FFFFFF"/>
              </a:solidFill>
            </a:endParaRPr>
          </a:p>
          <a:p>
            <a:pPr defTabSz="914400">
              <a:lnSpc>
                <a:spcPct val="90000"/>
              </a:lnSpc>
              <a:spcAft>
                <a:spcPts val="600"/>
              </a:spcAft>
              <a:buClr>
                <a:schemeClr val="accent1"/>
              </a:buClr>
            </a:pPr>
            <a:r>
              <a:rPr lang="en-US" dirty="0">
                <a:solidFill>
                  <a:srgbClr val="FFFFFF"/>
                </a:solidFill>
              </a:rPr>
              <a:t>The dataset contains 8523 rows and 12 columns, providing a substantial amount of data for analysis and modeling.</a:t>
            </a:r>
            <a:endParaRPr lang="en-US" dirty="0">
              <a:solidFill>
                <a:srgbClr val="FFFFFF"/>
              </a:solidFill>
            </a:endParaRPr>
          </a:p>
          <a:p>
            <a:pPr defTabSz="914400">
              <a:lnSpc>
                <a:spcPct val="90000"/>
              </a:lnSpc>
              <a:spcAft>
                <a:spcPts val="600"/>
              </a:spcAft>
              <a:buClr>
                <a:schemeClr val="accent1"/>
              </a:buClr>
            </a:pPr>
            <a:endParaRPr lang="en-US">
              <a:solidFill>
                <a:srgbClr val="FFFFFF"/>
              </a:solidFill>
            </a:endParaRPr>
          </a:p>
          <a:p>
            <a:pPr defTabSz="914400">
              <a:lnSpc>
                <a:spcPct val="90000"/>
              </a:lnSpc>
              <a:spcAft>
                <a:spcPts val="600"/>
              </a:spcAft>
            </a:pPr>
            <a:r>
              <a:rPr lang="en-US" dirty="0">
                <a:solidFill>
                  <a:srgbClr val="FFFFFF"/>
                </a:solidFill>
              </a:rPr>
              <a:t>02. Target Variables</a:t>
            </a:r>
            <a:endParaRPr lang="en-US" dirty="0">
              <a:solidFill>
                <a:srgbClr val="FFFFFF"/>
              </a:solidFill>
            </a:endParaRPr>
          </a:p>
          <a:p>
            <a:pPr defTabSz="914400"/>
            <a:r>
              <a:rPr lang="en-US" dirty="0" err="1">
                <a:solidFill>
                  <a:srgbClr val="FFFFFF"/>
                </a:solidFill>
                <a:ea typeface="+mn-lt"/>
                <a:cs typeface="+mn-lt"/>
              </a:rPr>
              <a:t>Item_Outlet_Sales</a:t>
            </a:r>
            <a:r>
              <a:rPr lang="en-US" dirty="0">
                <a:solidFill>
                  <a:srgbClr val="FFFFFF"/>
                </a:solidFill>
                <a:ea typeface="+mn-lt"/>
                <a:cs typeface="+mn-lt"/>
              </a:rPr>
              <a:t> - A continuous numerical variable representing sales amount, indicating this is a regression problem.</a:t>
            </a:r>
            <a:endParaRPr lang="en-US" dirty="0"/>
          </a:p>
          <a:p>
            <a:pPr defTabSz="914400">
              <a:lnSpc>
                <a:spcPct val="90000"/>
              </a:lnSpc>
              <a:spcAft>
                <a:spcPts val="600"/>
              </a:spcAft>
            </a:pPr>
            <a:endParaRPr lang="en-US" dirty="0">
              <a:solidFill>
                <a:srgbClr val="FFFFFF"/>
              </a:solidFill>
            </a:endParaRPr>
          </a:p>
          <a:p>
            <a:pPr defTabSz="914400">
              <a:lnSpc>
                <a:spcPct val="90000"/>
              </a:lnSpc>
              <a:spcAft>
                <a:spcPts val="600"/>
              </a:spcAft>
            </a:pPr>
            <a:r>
              <a:rPr lang="en-US" dirty="0">
                <a:solidFill>
                  <a:srgbClr val="FFFFFF"/>
                </a:solidFill>
              </a:rPr>
              <a:t>03. Unique Item Identifiers</a:t>
            </a:r>
            <a:endParaRPr lang="en-US" dirty="0">
              <a:solidFill>
                <a:srgbClr val="FFFFFF"/>
              </a:solidFill>
            </a:endParaRPr>
          </a:p>
          <a:p>
            <a:pPr defTabSz="914400"/>
            <a:r>
              <a:rPr lang="en-US" dirty="0" err="1">
                <a:solidFill>
                  <a:srgbClr val="FFFFFF"/>
                </a:solidFill>
                <a:ea typeface="+mn-lt"/>
                <a:cs typeface="+mn-lt"/>
              </a:rPr>
              <a:t>Item_Identifier</a:t>
            </a:r>
            <a:r>
              <a:rPr lang="en-US" dirty="0">
                <a:solidFill>
                  <a:srgbClr val="FFFFFF"/>
                </a:solidFill>
                <a:ea typeface="+mn-lt"/>
                <a:cs typeface="+mn-lt"/>
              </a:rPr>
              <a:t> and </a:t>
            </a:r>
            <a:r>
              <a:rPr lang="en-US" dirty="0" err="1">
                <a:solidFill>
                  <a:srgbClr val="FFFFFF"/>
                </a:solidFill>
                <a:ea typeface="+mn-lt"/>
                <a:cs typeface="+mn-lt"/>
              </a:rPr>
              <a:t>Outlet_Identifier</a:t>
            </a:r>
            <a:r>
              <a:rPr lang="en-US" dirty="0">
                <a:solidFill>
                  <a:srgbClr val="FFFFFF"/>
                </a:solidFill>
                <a:ea typeface="+mn-lt"/>
                <a:cs typeface="+mn-lt"/>
              </a:rPr>
              <a:t> - Unique codes for items and outlets, useful for merging datasets and tracking specific records.</a:t>
            </a:r>
            <a:endParaRPr lang="en-US" dirty="0"/>
          </a:p>
          <a:p>
            <a:pPr defTabSz="914400">
              <a:lnSpc>
                <a:spcPct val="90000"/>
              </a:lnSpc>
              <a:spcAft>
                <a:spcPts val="600"/>
              </a:spcAft>
            </a:pPr>
            <a:endParaRPr lang="en-US" dirty="0">
              <a:solidFill>
                <a:srgbClr val="FFFFFF"/>
              </a:solidFill>
            </a:endParaRPr>
          </a:p>
          <a:p>
            <a:pPr defTabSz="914400">
              <a:lnSpc>
                <a:spcPct val="90000"/>
              </a:lnSpc>
              <a:spcAft>
                <a:spcPts val="600"/>
              </a:spcAft>
            </a:pPr>
            <a:r>
              <a:rPr lang="en-US" dirty="0">
                <a:solidFill>
                  <a:srgbClr val="FFFFFF"/>
                </a:solidFill>
              </a:rPr>
              <a:t>04. Data Scope</a:t>
            </a:r>
            <a:endParaRPr lang="en-US" dirty="0">
              <a:solidFill>
                <a:srgbClr val="FFFFFF"/>
              </a:solidFill>
            </a:endParaRPr>
          </a:p>
          <a:p>
            <a:pPr defTabSz="914400"/>
            <a:r>
              <a:rPr lang="en-US" dirty="0">
                <a:solidFill>
                  <a:srgbClr val="FFFFFF"/>
                </a:solidFill>
                <a:ea typeface="+mn-lt"/>
                <a:cs typeface="+mn-lt"/>
              </a:rPr>
              <a:t>The range of years covered, number of unique items, and outlets, which provides insight into the dataset’s scope and diversity.</a:t>
            </a:r>
            <a:endParaRPr lang="en-US" dirty="0"/>
          </a:p>
          <a:p>
            <a:pPr defTabSz="914400">
              <a:lnSpc>
                <a:spcPct val="90000"/>
              </a:lnSpc>
              <a:spcAft>
                <a:spcPts val="600"/>
              </a:spcAft>
            </a:pPr>
            <a:endParaRPr lang="en-US" dirty="0">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24128" y="585216"/>
            <a:ext cx="8018272"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a:solidFill>
                  <a:schemeClr val="tx1">
                    <a:lumMod val="95000"/>
                    <a:lumOff val="5000"/>
                  </a:schemeClr>
                </a:solidFill>
                <a:latin typeface="+mj-lt"/>
                <a:ea typeface="+mj-ea"/>
                <a:cs typeface="+mj-cs"/>
              </a:rPr>
              <a:t>DATA PREPARATION</a:t>
            </a:r>
            <a:endParaRPr lang="en-US" sz="5000" cap="all" spc="100">
              <a:solidFill>
                <a:schemeClr val="tx1">
                  <a:lumMod val="95000"/>
                  <a:lumOff val="5000"/>
                </a:schemeClr>
              </a:solidFill>
              <a:latin typeface="+mj-lt"/>
              <a:ea typeface="+mj-ea"/>
              <a:cs typeface="+mj-cs"/>
            </a:endParaRPr>
          </a:p>
        </p:txBody>
      </p:sp>
      <p:sp>
        <p:nvSpPr>
          <p:cNvPr id="4" name="TextBox 3"/>
          <p:cNvSpPr txBox="1"/>
          <p:nvPr/>
        </p:nvSpPr>
        <p:spPr>
          <a:xfrm>
            <a:off x="1024128" y="2286000"/>
            <a:ext cx="8018271" cy="4023360"/>
          </a:xfrm>
          <a:prstGeom prst="rect">
            <a:avLst/>
          </a:prstGeom>
        </p:spPr>
        <p:txBody>
          <a:bodyPr rot="0" spcFirstLastPara="0" vertOverflow="overflow" horzOverflow="overflow" vert="horz" lIns="45720" tIns="45720" rIns="45720" bIns="45720" numCol="1" spcCol="0" rtlCol="0" fromWordArt="0" anchorCtr="0" forceAA="0" compatLnSpc="1">
            <a:normAutofit lnSpcReduction="10000"/>
          </a:bodyPr>
          <a:lstStyle/>
          <a:p>
            <a:pPr defTabSz="914400">
              <a:lnSpc>
                <a:spcPct val="90000"/>
              </a:lnSpc>
              <a:spcAft>
                <a:spcPts val="600"/>
              </a:spcAft>
              <a:buClr>
                <a:schemeClr val="accent1"/>
              </a:buClr>
            </a:pPr>
            <a:r>
              <a:rPr lang="en-US" dirty="0"/>
              <a:t>The dataset has (5681, 11) and (8523,12) rows and columns respectively. And covers various attributes such as </a:t>
            </a:r>
            <a:r>
              <a:rPr lang="en-US" dirty="0" err="1"/>
              <a:t>Item_Weight</a:t>
            </a:r>
            <a:r>
              <a:rPr lang="en-US" dirty="0"/>
              <a:t>, </a:t>
            </a:r>
            <a:r>
              <a:rPr lang="en-US" dirty="0" err="1"/>
              <a:t>Item_Fat_Content</a:t>
            </a:r>
            <a:r>
              <a:rPr lang="en-US" dirty="0"/>
              <a:t>, </a:t>
            </a:r>
            <a:r>
              <a:rPr lang="en-US" dirty="0" err="1"/>
              <a:t>Item_Visibility</a:t>
            </a:r>
            <a:r>
              <a:rPr lang="en-US" dirty="0"/>
              <a:t>, </a:t>
            </a:r>
            <a:r>
              <a:rPr lang="en-US" dirty="0" err="1"/>
              <a:t>Item_Type</a:t>
            </a:r>
            <a:r>
              <a:rPr lang="en-US" dirty="0"/>
              <a:t>, </a:t>
            </a:r>
            <a:r>
              <a:rPr lang="en-US" dirty="0" err="1"/>
              <a:t>Item_MRP</a:t>
            </a:r>
            <a:r>
              <a:rPr lang="en-US" dirty="0"/>
              <a:t>, </a:t>
            </a:r>
            <a:r>
              <a:rPr lang="en-US" dirty="0" err="1"/>
              <a:t>Outlet_Identifier</a:t>
            </a:r>
            <a:r>
              <a:rPr lang="en-US" dirty="0"/>
              <a:t>, </a:t>
            </a:r>
            <a:r>
              <a:rPr lang="en-US" dirty="0" err="1"/>
              <a:t>Outlet_Establishment_Year</a:t>
            </a:r>
            <a:r>
              <a:rPr lang="en-US" dirty="0"/>
              <a:t>, </a:t>
            </a:r>
            <a:r>
              <a:rPr lang="en-US" dirty="0" err="1"/>
              <a:t>Outlet_Size</a:t>
            </a:r>
            <a:r>
              <a:rPr lang="en-US" dirty="0"/>
              <a:t>, </a:t>
            </a:r>
            <a:r>
              <a:rPr lang="en-US" dirty="0" err="1"/>
              <a:t>Outlet_Location_Type</a:t>
            </a:r>
            <a:r>
              <a:rPr lang="en-US" dirty="0"/>
              <a:t>, and </a:t>
            </a:r>
            <a:r>
              <a:rPr lang="en-US" dirty="0" err="1"/>
              <a:t>Outlet_Type</a:t>
            </a:r>
            <a:r>
              <a:rPr lang="en-US" dirty="0"/>
              <a:t>.</a:t>
            </a:r>
            <a:endParaRPr lang="en-US" dirty="0"/>
          </a:p>
          <a:p>
            <a:pPr defTabSz="914400">
              <a:lnSpc>
                <a:spcPct val="90000"/>
              </a:lnSpc>
              <a:spcAft>
                <a:spcPts val="600"/>
              </a:spcAft>
            </a:pPr>
            <a:endParaRPr lang="en-US" dirty="0"/>
          </a:p>
          <a:p>
            <a:pPr marL="285750" indent="-285750" defTabSz="914400">
              <a:lnSpc>
                <a:spcPct val="90000"/>
              </a:lnSpc>
              <a:spcAft>
                <a:spcPts val="600"/>
              </a:spcAft>
              <a:buFont typeface="Arial" panose="020B0604020202020204"/>
              <a:buChar char="•"/>
            </a:pPr>
            <a:r>
              <a:rPr lang="en-US" dirty="0">
                <a:ea typeface="+mn-lt"/>
                <a:cs typeface="+mn-lt"/>
              </a:rPr>
              <a:t>Handle missing values, particularly in columns like </a:t>
            </a:r>
            <a:r>
              <a:rPr lang="en-US" err="1">
                <a:ea typeface="+mn-lt"/>
                <a:cs typeface="+mn-lt"/>
              </a:rPr>
              <a:t>Outlet_Size</a:t>
            </a:r>
            <a:r>
              <a:rPr lang="en-US" dirty="0">
                <a:ea typeface="+mn-lt"/>
                <a:cs typeface="+mn-lt"/>
              </a:rPr>
              <a:t> which contains </a:t>
            </a:r>
            <a:r>
              <a:rPr lang="en-US" err="1">
                <a:ea typeface="+mn-lt"/>
                <a:cs typeface="+mn-lt"/>
              </a:rPr>
              <a:t>NaN</a:t>
            </a:r>
            <a:r>
              <a:rPr lang="en-US" dirty="0">
                <a:ea typeface="+mn-lt"/>
                <a:cs typeface="+mn-lt"/>
              </a:rPr>
              <a:t> values. Techniques such as imputation (e.g., filling missing values with the mean) but not removing rows with missing values could be used.</a:t>
            </a:r>
            <a:endParaRPr lang="en-US" dirty="0"/>
          </a:p>
          <a:p>
            <a:pPr marL="285750" indent="-285750" defTabSz="914400">
              <a:lnSpc>
                <a:spcPct val="90000"/>
              </a:lnSpc>
              <a:spcAft>
                <a:spcPts val="600"/>
              </a:spcAft>
              <a:buFont typeface="Arial" panose="020B0604020202020204"/>
              <a:buChar char="•"/>
            </a:pPr>
            <a:r>
              <a:rPr lang="en-US" dirty="0">
                <a:ea typeface="+mn-lt"/>
                <a:cs typeface="+mn-lt"/>
              </a:rPr>
              <a:t>Normalize or scale numerical features like </a:t>
            </a:r>
            <a:r>
              <a:rPr lang="en-US" dirty="0" err="1">
                <a:ea typeface="+mn-lt"/>
                <a:cs typeface="+mn-lt"/>
              </a:rPr>
              <a:t>Item_Weight</a:t>
            </a:r>
            <a:r>
              <a:rPr lang="en-US" dirty="0">
                <a:ea typeface="+mn-lt"/>
                <a:cs typeface="+mn-lt"/>
              </a:rPr>
              <a:t>, </a:t>
            </a:r>
            <a:r>
              <a:rPr lang="en-US" dirty="0" err="1">
                <a:ea typeface="+mn-lt"/>
                <a:cs typeface="+mn-lt"/>
              </a:rPr>
              <a:t>Item_Visibility</a:t>
            </a:r>
            <a:r>
              <a:rPr lang="en-US" dirty="0">
                <a:ea typeface="+mn-lt"/>
                <a:cs typeface="+mn-lt"/>
              </a:rPr>
              <a:t>, and </a:t>
            </a:r>
            <a:r>
              <a:rPr lang="en-US" dirty="0" err="1">
                <a:ea typeface="+mn-lt"/>
                <a:cs typeface="+mn-lt"/>
              </a:rPr>
              <a:t>Item_MRP</a:t>
            </a:r>
            <a:r>
              <a:rPr lang="en-US" dirty="0">
                <a:ea typeface="+mn-lt"/>
                <a:cs typeface="+mn-lt"/>
              </a:rPr>
              <a:t> to ensure they are on similar scales. Encode categorical variables such as </a:t>
            </a:r>
            <a:r>
              <a:rPr lang="en-US" dirty="0" err="1">
                <a:ea typeface="+mn-lt"/>
                <a:cs typeface="+mn-lt"/>
              </a:rPr>
              <a:t>Item_Fat_Content</a:t>
            </a:r>
            <a:r>
              <a:rPr lang="en-US" dirty="0">
                <a:ea typeface="+mn-lt"/>
                <a:cs typeface="+mn-lt"/>
              </a:rPr>
              <a:t>, </a:t>
            </a:r>
            <a:r>
              <a:rPr lang="en-US" dirty="0" err="1">
                <a:ea typeface="+mn-lt"/>
                <a:cs typeface="+mn-lt"/>
              </a:rPr>
              <a:t>Item_Type</a:t>
            </a:r>
            <a:r>
              <a:rPr lang="en-US" dirty="0">
                <a:ea typeface="+mn-lt"/>
                <a:cs typeface="+mn-lt"/>
              </a:rPr>
              <a:t>, </a:t>
            </a:r>
            <a:r>
              <a:rPr lang="en-US" dirty="0" err="1">
                <a:ea typeface="+mn-lt"/>
                <a:cs typeface="+mn-lt"/>
              </a:rPr>
              <a:t>Outlet_Size</a:t>
            </a:r>
            <a:r>
              <a:rPr lang="en-US" dirty="0">
                <a:ea typeface="+mn-lt"/>
                <a:cs typeface="+mn-lt"/>
              </a:rPr>
              <a:t>, and </a:t>
            </a:r>
            <a:r>
              <a:rPr lang="en-US" dirty="0" err="1">
                <a:ea typeface="+mn-lt"/>
                <a:cs typeface="+mn-lt"/>
              </a:rPr>
              <a:t>Outlet_Type</a:t>
            </a:r>
            <a:r>
              <a:rPr lang="en-US" dirty="0">
                <a:ea typeface="+mn-lt"/>
                <a:cs typeface="+mn-lt"/>
              </a:rPr>
              <a:t> using techniques like label encoding.</a:t>
            </a:r>
            <a:endParaRPr lang="en-US" dirty="0"/>
          </a:p>
          <a:p>
            <a:pPr marL="285750" indent="-285750" defTabSz="914400">
              <a:lnSpc>
                <a:spcPct val="90000"/>
              </a:lnSpc>
              <a:spcAft>
                <a:spcPts val="600"/>
              </a:spcAft>
              <a:buFont typeface="Arial" panose="020B0604020202020204"/>
              <a:buChar char="•"/>
            </a:pPr>
            <a:r>
              <a:rPr lang="en-US" dirty="0">
                <a:ea typeface="+mn-lt"/>
                <a:cs typeface="+mn-lt"/>
              </a:rPr>
              <a:t>Divide the dataset into training and test sets.80% of the data could be used for training, 20% for testing. This separation allows for accurate model evaluation and prevents overfitting.</a:t>
            </a:r>
            <a:endParaRPr lang="en-US" dirty="0"/>
          </a:p>
          <a:p>
            <a:pPr marL="285750" indent="-285750" defTabSz="914400">
              <a:lnSpc>
                <a:spcPct val="90000"/>
              </a:lnSpc>
              <a:spcAft>
                <a:spcPts val="600"/>
              </a:spcAft>
              <a:buFont typeface="Arial" panose="020B0604020202020204"/>
              <a:buChar char="•"/>
            </a:pPr>
            <a:endParaRPr lang="en-US" dirty="0"/>
          </a:p>
          <a:p>
            <a:pPr defTabSz="914400">
              <a:lnSpc>
                <a:spcPct val="90000"/>
              </a:lnSpc>
              <a:spcAft>
                <a:spcPts val="600"/>
              </a:spcAft>
              <a:buClr>
                <a:schemeClr val="accent1"/>
              </a:buClr>
            </a:pPr>
            <a:endParaRPr lang="en-US"/>
          </a:p>
        </p:txBody>
      </p:sp>
      <p:sp>
        <p:nvSpPr>
          <p:cNvPr id="11" name="Rectangle 10"/>
          <p:cNvSpPr>
            <a:spLocks noGrp="1" noRot="1" noChangeAspect="1" noMove="1" noResize="1" noEditPoints="1" noAdjustHandles="1" noChangeArrowheads="1" noChangeShapeType="1" noTextEdit="1"/>
          </p:cNvSpPr>
          <p:nvPr/>
        </p:nvSpPr>
        <p:spPr>
          <a:xfrm>
            <a:off x="9583348" y="325601"/>
            <a:ext cx="2286920" cy="39080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9583348" y="4394539"/>
            <a:ext cx="2286920" cy="2029724"/>
          </a:xfrm>
          <a:prstGeom prst="rect">
            <a:avLst/>
          </a:prstGeom>
          <a:solidFill>
            <a:schemeClr val="tx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cxnSp>
        <p:nvCxnSpPr>
          <p:cNvPr id="9" name="Straight Connector 8"/>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Rectangle 10"/>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a:spLocks noGrp="1" noRot="1" noChangeAspect="1" noMove="1" noResize="1" noEditPoints="1" noAdjustHandles="1" noChangeArrowheads="1" noChangeShapeType="1" noTextEdit="1"/>
          </p:cNvSpPr>
          <p:nvPr/>
        </p:nvSpPr>
        <p:spPr>
          <a:xfrm>
            <a:off x="2772744" y="484632"/>
            <a:ext cx="8948150" cy="5880916"/>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p:cNvSpPr txBox="1"/>
          <p:nvPr/>
        </p:nvSpPr>
        <p:spPr>
          <a:xfrm>
            <a:off x="3469327" y="788416"/>
            <a:ext cx="7923264"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a:solidFill>
                  <a:srgbClr val="FFFFFF"/>
                </a:solidFill>
                <a:latin typeface="+mj-lt"/>
                <a:ea typeface="+mj-ea"/>
                <a:cs typeface="+mj-cs"/>
              </a:rPr>
              <a:t>MODEL DEVELOPEMENT</a:t>
            </a:r>
            <a:endParaRPr lang="en-US" sz="5000" cap="all" spc="100">
              <a:solidFill>
                <a:srgbClr val="FFFFFF"/>
              </a:solidFill>
              <a:latin typeface="+mj-lt"/>
              <a:ea typeface="+mj-ea"/>
              <a:cs typeface="+mj-cs"/>
            </a:endParaRPr>
          </a:p>
        </p:txBody>
      </p:sp>
      <p:sp>
        <p:nvSpPr>
          <p:cNvPr id="15" name="Rectangle 14"/>
          <p:cNvSpPr>
            <a:spLocks noGrp="1" noRot="1" noChangeAspect="1" noMove="1" noResize="1" noEditPoints="1" noAdjustHandles="1" noChangeArrowheads="1" noChangeShapeType="1" noTextEdit="1"/>
          </p:cNvSpPr>
          <p:nvPr/>
        </p:nvSpPr>
        <p:spPr>
          <a:xfrm>
            <a:off x="475152" y="484632"/>
            <a:ext cx="2128933" cy="588091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a:cxnSpLocks noGrp="1" noRot="1" noChangeAspect="1" noMove="1" noResize="1" noEditPoints="1" noAdjustHandles="1" noChangeArrowheads="1" noChangeShapeType="1"/>
          </p:cNvCxnSpPr>
          <p:nvPr/>
        </p:nvCxnSpPr>
        <p:spPr>
          <a:xfrm flipV="1">
            <a:off x="3207198" y="1029524"/>
            <a:ext cx="0" cy="914400"/>
          </a:xfrm>
          <a:prstGeom prst="line">
            <a:avLst/>
          </a:prstGeom>
          <a:ln w="19050">
            <a:solidFill>
              <a:schemeClr val="accent1">
                <a:alpha val="80000"/>
              </a:schemeClr>
            </a:solidFill>
          </a:ln>
        </p:spPr>
        <p:style>
          <a:lnRef idx="1">
            <a:schemeClr val="accent1"/>
          </a:lnRef>
          <a:fillRef idx="0">
            <a:schemeClr val="accent1"/>
          </a:fillRef>
          <a:effectRef idx="0">
            <a:schemeClr val="accent1"/>
          </a:effectRef>
          <a:fontRef idx="minor">
            <a:schemeClr val="tx1"/>
          </a:fontRef>
        </p:style>
      </p:cxnSp>
      <p:sp>
        <p:nvSpPr>
          <p:cNvPr id="4" name="TextBox 3"/>
          <p:cNvSpPr txBox="1"/>
          <p:nvPr/>
        </p:nvSpPr>
        <p:spPr>
          <a:xfrm>
            <a:off x="3469327" y="2489202"/>
            <a:ext cx="7923264" cy="3554614"/>
          </a:xfrm>
          <a:prstGeom prst="rect">
            <a:avLst/>
          </a:prstGeom>
        </p:spPr>
        <p:txBody>
          <a:bodyPr rot="0" spcFirstLastPara="0" vertOverflow="overflow" horzOverflow="overflow" vert="horz" wrap="square" lIns="45720" tIns="45720" rIns="45720" bIns="45720" numCol="1" spcCol="0" rtlCol="0" fromWordArt="0" anchor="t" anchorCtr="0" forceAA="0" compatLnSpc="1">
            <a:noAutofit/>
          </a:bodyPr>
          <a:lstStyle/>
          <a:p>
            <a:pPr defTabSz="914400">
              <a:lnSpc>
                <a:spcPct val="90000"/>
              </a:lnSpc>
              <a:spcAft>
                <a:spcPts val="600"/>
              </a:spcAft>
              <a:buClr>
                <a:schemeClr val="accent1"/>
              </a:buClr>
            </a:pPr>
            <a:r>
              <a:rPr lang="en-US" sz="2400" dirty="0">
                <a:solidFill>
                  <a:srgbClr val="FFFFFF"/>
                </a:solidFill>
              </a:rPr>
              <a:t>In the Model Development </a:t>
            </a:r>
            <a:r>
              <a:rPr lang="en-US" sz="2400" err="1">
                <a:solidFill>
                  <a:srgbClr val="FFFFFF"/>
                </a:solidFill>
              </a:rPr>
              <a:t>phase,I</a:t>
            </a:r>
            <a:r>
              <a:rPr lang="en-US" sz="2400" dirty="0">
                <a:solidFill>
                  <a:srgbClr val="FFFFFF"/>
                </a:solidFill>
              </a:rPr>
              <a:t> use Linear Regression to predict `</a:t>
            </a:r>
            <a:r>
              <a:rPr lang="en-US" sz="2400" err="1">
                <a:solidFill>
                  <a:srgbClr val="FFFFFF"/>
                </a:solidFill>
              </a:rPr>
              <a:t>Item_Outlet_Sales</a:t>
            </a:r>
            <a:r>
              <a:rPr lang="en-US" sz="2400" dirty="0">
                <a:solidFill>
                  <a:srgbClr val="FFFFFF"/>
                </a:solidFill>
              </a:rPr>
              <a:t>` with features like `</a:t>
            </a:r>
            <a:r>
              <a:rPr lang="en-US" sz="2400" err="1">
                <a:solidFill>
                  <a:srgbClr val="FFFFFF"/>
                </a:solidFill>
              </a:rPr>
              <a:t>Item_Weight</a:t>
            </a:r>
            <a:r>
              <a:rPr lang="en-US" sz="2400" dirty="0">
                <a:solidFill>
                  <a:srgbClr val="FFFFFF"/>
                </a:solidFill>
              </a:rPr>
              <a:t>`, `</a:t>
            </a:r>
            <a:r>
              <a:rPr lang="en-US" sz="2400" err="1">
                <a:solidFill>
                  <a:srgbClr val="FFFFFF"/>
                </a:solidFill>
              </a:rPr>
              <a:t>Item_Visibility</a:t>
            </a:r>
            <a:r>
              <a:rPr lang="en-US" sz="2400" dirty="0">
                <a:solidFill>
                  <a:srgbClr val="FFFFFF"/>
                </a:solidFill>
              </a:rPr>
              <a:t>`, and `</a:t>
            </a:r>
            <a:r>
              <a:rPr lang="en-US" sz="2400" err="1">
                <a:solidFill>
                  <a:srgbClr val="FFFFFF"/>
                </a:solidFill>
              </a:rPr>
              <a:t>Item_MRP</a:t>
            </a:r>
            <a:r>
              <a:rPr lang="en-US" sz="2400" dirty="0">
                <a:solidFill>
                  <a:srgbClr val="FFFFFF"/>
                </a:solidFill>
              </a:rPr>
              <a:t>`, evaluating with R-squared and MAE. Apply Random Forest Regressor to capture non-linear relationships and assess performance with R-squared and feature importance. Use </a:t>
            </a:r>
            <a:r>
              <a:rPr lang="en-US" sz="2400" err="1">
                <a:solidFill>
                  <a:srgbClr val="FFFFFF"/>
                </a:solidFill>
              </a:rPr>
              <a:t>XGBoost</a:t>
            </a:r>
            <a:r>
              <a:rPr lang="en-US" sz="2400" dirty="0">
                <a:solidFill>
                  <a:srgbClr val="FFFFFF"/>
                </a:solidFill>
              </a:rPr>
              <a:t> Regressor (</a:t>
            </a:r>
            <a:r>
              <a:rPr lang="en-US" sz="2400" err="1">
                <a:solidFill>
                  <a:srgbClr val="FFFFFF"/>
                </a:solidFill>
              </a:rPr>
              <a:t>XGBRegressor</a:t>
            </a:r>
            <a:r>
              <a:rPr lang="en-US" sz="2400" dirty="0">
                <a:solidFill>
                  <a:srgbClr val="FFFFFF"/>
                </a:solidFill>
              </a:rPr>
              <a:t>) for enhanced accuracy through HYPERPARAMETER TUNNING, evaluating it similarly. Comparing these models will determine the best approach for accurate sales prediction.</a:t>
            </a:r>
            <a:endParaRPr lang="en-US" sz="2400" dirty="0">
              <a:solidFill>
                <a:srgbClr val="FFFFFF"/>
              </a:solidFill>
            </a:endParaRPr>
          </a:p>
          <a:p>
            <a:pPr defTabSz="914400">
              <a:lnSpc>
                <a:spcPct val="90000"/>
              </a:lnSpc>
              <a:spcAft>
                <a:spcPts val="600"/>
              </a:spcAft>
              <a:buClr>
                <a:schemeClr val="accent1"/>
              </a:buClr>
            </a:pPr>
            <a:endParaRPr lang="en-US">
              <a:solidFill>
                <a:srgbClr val="FFFFFF"/>
              </a:solidFill>
            </a:endParaRPr>
          </a:p>
        </p:txBody>
      </p:sp>
    </p:spTree>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1" name="Straight Connector 10"/>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8" name="Picture 7" descr="Top view of cubes connected with black lines"/>
          <p:cNvPicPr>
            <a:picLocks noChangeAspect="1"/>
          </p:cNvPicPr>
          <p:nvPr/>
        </p:nvPicPr>
        <p:blipFill>
          <a:blip r:embed="rId1">
            <a:alphaModFix amt="25000"/>
          </a:blip>
          <a:srcRect t="17884" r="-2" b="7115"/>
          <a:stretch>
            <a:fillRect/>
          </a:stretch>
        </p:blipFill>
        <p:spPr>
          <a:xfrm>
            <a:off x="20" y="10"/>
            <a:ext cx="12191980" cy="6857990"/>
          </a:xfrm>
          <a:prstGeom prst="rect">
            <a:avLst/>
          </a:prstGeom>
        </p:spPr>
      </p:pic>
      <p:sp>
        <p:nvSpPr>
          <p:cNvPr id="2" name="TextBox 1"/>
          <p:cNvSpPr txBox="1"/>
          <p:nvPr/>
        </p:nvSpPr>
        <p:spPr>
          <a:xfrm>
            <a:off x="1024128" y="585216"/>
            <a:ext cx="9720072" cy="1499616"/>
          </a:xfrm>
          <a:prstGeom prst="rect">
            <a:avLst/>
          </a:prstGeom>
        </p:spPr>
        <p:txBody>
          <a:bodyPr rot="0" spcFirstLastPara="0" vertOverflow="overflow" horzOverflow="overflow" vert="horz" lIns="91440" tIns="45720" rIns="91440" bIns="45720" numCol="1" spcCol="0" rtlCol="0" fromWordArt="0" anchor="ctr" anchorCtr="0" forceAA="0" compatLnSpc="1">
            <a:normAutofit/>
          </a:bodyPr>
          <a:lstStyle/>
          <a:p>
            <a:pPr defTabSz="914400">
              <a:lnSpc>
                <a:spcPct val="80000"/>
              </a:lnSpc>
              <a:spcBef>
                <a:spcPct val="0"/>
              </a:spcBef>
              <a:spcAft>
                <a:spcPts val="600"/>
              </a:spcAft>
            </a:pPr>
            <a:r>
              <a:rPr lang="en-US" sz="5000" cap="all" spc="100">
                <a:solidFill>
                  <a:srgbClr val="FFFFFF"/>
                </a:solidFill>
                <a:latin typeface="+mj-lt"/>
                <a:ea typeface="+mj-ea"/>
                <a:cs typeface="+mj-cs"/>
              </a:rPr>
              <a:t>MODEL INTERPRETATION</a:t>
            </a:r>
            <a:endParaRPr lang="en-US" sz="5000" cap="all" spc="100">
              <a:solidFill>
                <a:srgbClr val="FFFFFF"/>
              </a:solidFill>
              <a:latin typeface="+mj-lt"/>
              <a:ea typeface="+mj-ea"/>
              <a:cs typeface="+mj-cs"/>
            </a:endParaRPr>
          </a:p>
        </p:txBody>
      </p:sp>
      <p:cxnSp>
        <p:nvCxnSpPr>
          <p:cNvPr id="13" name="Straight Connector 12"/>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024128" y="2286000"/>
            <a:ext cx="9720073" cy="4023360"/>
          </a:xfrm>
          <a:prstGeom prst="rect">
            <a:avLst/>
          </a:prstGeom>
        </p:spPr>
        <p:txBody>
          <a:bodyPr rot="0" spcFirstLastPara="0" vertOverflow="overflow" horzOverflow="overflow" vert="horz" lIns="45720" tIns="45720" rIns="45720" bIns="45720" numCol="1" spcCol="0" rtlCol="0" fromWordArt="0" anchorCtr="0" forceAA="0" compatLnSpc="1">
            <a:normAutofit/>
          </a:bodyPr>
          <a:lstStyle/>
          <a:p>
            <a:pPr defTabSz="914400">
              <a:lnSpc>
                <a:spcPct val="90000"/>
              </a:lnSpc>
              <a:spcAft>
                <a:spcPts val="600"/>
              </a:spcAft>
              <a:buClr>
                <a:schemeClr val="accent1"/>
              </a:buClr>
            </a:pPr>
            <a:r>
              <a:rPr lang="en-US">
                <a:solidFill>
                  <a:srgbClr val="FFFFFF"/>
                </a:solidFill>
              </a:rPr>
              <a:t>In the Model Evaluation and Interpretation phase, accuracy is assessed using R-squared and Mean Absolute Error (MAE).This comprehensive evaluation helps in refining the model and deriving actionable insights from the data.</a:t>
            </a:r>
            <a:endParaRPr lang="en-US">
              <a:solidFill>
                <a:srgbClr val="FFFFFF"/>
              </a:solidFill>
            </a:endParaRPr>
          </a:p>
          <a:p>
            <a:pPr defTabSz="914400">
              <a:lnSpc>
                <a:spcPct val="90000"/>
              </a:lnSpc>
              <a:spcAft>
                <a:spcPts val="600"/>
              </a:spcAft>
              <a:buClr>
                <a:schemeClr val="accent1"/>
              </a:buClr>
            </a:pPr>
            <a:endParaRPr lang="en-US">
              <a:solidFill>
                <a:srgbClr val="FFFFFF"/>
              </a:solidFill>
            </a:endParaRPr>
          </a:p>
        </p:txBody>
      </p:sp>
      <p:sp>
        <p:nvSpPr>
          <p:cNvPr id="4" name="TextBox 3"/>
          <p:cNvSpPr txBox="1"/>
          <p:nvPr/>
        </p:nvSpPr>
        <p:spPr>
          <a:xfrm>
            <a:off x="1027156" y="3876710"/>
            <a:ext cx="10838862" cy="1354217"/>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GB" dirty="0">
                <a:ea typeface="+mn-lt"/>
                <a:cs typeface="+mn-lt"/>
              </a:rPr>
              <a:t>R-squared:</a:t>
            </a:r>
            <a:endParaRPr lang="en-US"/>
          </a:p>
          <a:p>
            <a:pPr>
              <a:spcAft>
                <a:spcPts val="600"/>
              </a:spcAft>
            </a:pPr>
            <a:r>
              <a:rPr lang="en-GB" dirty="0">
                <a:ea typeface="+mn-lt"/>
                <a:cs typeface="+mn-lt"/>
              </a:rPr>
              <a:t>Measures how well the model explains the variance in </a:t>
            </a:r>
            <a:r>
              <a:rPr lang="en-GB" dirty="0" err="1">
                <a:ea typeface="+mn-lt"/>
                <a:cs typeface="+mn-lt"/>
              </a:rPr>
              <a:t>Item_Outlet_Sales</a:t>
            </a:r>
            <a:r>
              <a:rPr lang="en-GB" dirty="0">
                <a:ea typeface="+mn-lt"/>
                <a:cs typeface="+mn-lt"/>
              </a:rPr>
              <a:t>. A higher R-squared value indicates a better fit of the model to the data.</a:t>
            </a:r>
            <a:endParaRPr lang="en-GB"/>
          </a:p>
          <a:p>
            <a:pPr algn="l">
              <a:spcAft>
                <a:spcPts val="600"/>
              </a:spcAft>
            </a:pPr>
            <a:endParaRPr lang="en-GB"/>
          </a:p>
        </p:txBody>
      </p:sp>
      <p:sp>
        <p:nvSpPr>
          <p:cNvPr id="5" name="TextBox 4"/>
          <p:cNvSpPr txBox="1"/>
          <p:nvPr/>
        </p:nvSpPr>
        <p:spPr>
          <a:xfrm>
            <a:off x="1027180" y="5232569"/>
            <a:ext cx="10231334"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spcAft>
                <a:spcPts val="600"/>
              </a:spcAft>
            </a:pPr>
            <a:r>
              <a:rPr lang="en-GB" dirty="0">
                <a:ea typeface="+mn-lt"/>
                <a:cs typeface="+mn-lt"/>
              </a:rPr>
              <a:t>Mean Absolute Error (MAE)</a:t>
            </a:r>
            <a:endParaRPr lang="en-US"/>
          </a:p>
          <a:p>
            <a:pPr>
              <a:spcAft>
                <a:spcPts val="600"/>
              </a:spcAft>
            </a:pPr>
            <a:r>
              <a:rPr lang="en-GB" dirty="0">
                <a:ea typeface="+mn-lt"/>
                <a:cs typeface="+mn-lt"/>
              </a:rPr>
              <a:t>Calculates the average magnitude of prediction errors. Lower MAE values signify more accurate predictions.</a:t>
            </a:r>
            <a:endParaRPr lang="en-GB"/>
          </a:p>
          <a:p>
            <a:pPr algn="l">
              <a:spcAft>
                <a:spcPts val="600"/>
              </a:spcAft>
            </a:pPr>
            <a:endParaRPr lang="en-GB"/>
          </a:p>
        </p:txBody>
      </p:sp>
    </p:spTree>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3" name="Straight Connector 12"/>
          <p:cNvCxnSpPr>
            <a:cxnSpLocks noGrp="1" noRot="1" noChangeAspect="1" noMove="1" noResize="1" noEditPoints="1" noAdjustHandles="1" noChangeArrowheads="1" noChangeShapeType="1"/>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14"/>
          <p:cNvSpPr>
            <a:spLocks noGrp="1" noRot="1" noChangeAspect="1" noMove="1" noResize="1" noEditPoints="1" noAdjustHandles="1" noChangeArrowheads="1" noChangeShapeType="1" noTextEdit="1"/>
          </p:cNvSpPr>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p:cNvSpPr>
            <a:spLocks noGrp="1"/>
          </p:cNvSpPr>
          <p:nvPr>
            <p:ph type="title"/>
          </p:nvPr>
        </p:nvSpPr>
        <p:spPr>
          <a:xfrm>
            <a:off x="573024" y="4608575"/>
            <a:ext cx="5242560" cy="1765715"/>
          </a:xfrm>
        </p:spPr>
        <p:txBody>
          <a:bodyPr vert="horz" lIns="91440" tIns="45720" rIns="91440" bIns="45720" rtlCol="0" anchor="ctr">
            <a:normAutofit/>
          </a:bodyPr>
          <a:lstStyle/>
          <a:p>
            <a:r>
              <a:rPr lang="en-US" sz="4400" spc="100" dirty="0">
                <a:solidFill>
                  <a:srgbClr val="FFFFFF"/>
                </a:solidFill>
              </a:rPr>
              <a:t>ACCURACY GRAPH</a:t>
            </a:r>
            <a:endParaRPr lang="en-US" sz="4400" spc="100" dirty="0">
              <a:solidFill>
                <a:srgbClr val="FFFFFF"/>
              </a:solidFill>
            </a:endParaRPr>
          </a:p>
        </p:txBody>
      </p:sp>
      <p:pic>
        <p:nvPicPr>
          <p:cNvPr id="8" name="Picture Placeholder 7" descr="A graph of different colored rectangular shapes&#10;&#10;Description automatically generated"/>
          <p:cNvPicPr>
            <a:picLocks noGrp="1" noChangeAspect="1"/>
          </p:cNvPicPr>
          <p:nvPr>
            <p:ph type="pic" idx="1"/>
          </p:nvPr>
        </p:nvPicPr>
        <p:blipFill>
          <a:blip r:embed="rId1"/>
          <a:srcRect l="2597" r="2597"/>
          <a:stretch>
            <a:fillRect/>
          </a:stretch>
        </p:blipFill>
        <p:spPr>
          <a:xfrm>
            <a:off x="327547" y="321733"/>
            <a:ext cx="5688020" cy="3899748"/>
          </a:xfrm>
          <a:prstGeom prst="rect">
            <a:avLst/>
          </a:prstGeom>
        </p:spPr>
      </p:pic>
      <p:sp>
        <p:nvSpPr>
          <p:cNvPr id="17" name="Rectangle 16"/>
          <p:cNvSpPr>
            <a:spLocks noGrp="1" noRot="1" noChangeAspect="1" noMove="1" noResize="1" noEditPoints="1" noAdjustHandles="1" noChangeArrowheads="1" noChangeShapeType="1" noTextEdit="1"/>
          </p:cNvSpPr>
          <p:nvPr/>
        </p:nvSpPr>
        <p:spPr>
          <a:xfrm>
            <a:off x="6176434" y="321732"/>
            <a:ext cx="5693835" cy="62145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half" idx="2"/>
          </p:nvPr>
        </p:nvSpPr>
        <p:spPr>
          <a:xfrm>
            <a:off x="6661065" y="974875"/>
            <a:ext cx="4724573" cy="4852362"/>
          </a:xfrm>
        </p:spPr>
        <p:txBody>
          <a:bodyPr vert="horz" lIns="45720" tIns="45720" rIns="45720" bIns="45720" rtlCol="0" anchor="ctr">
            <a:normAutofit/>
          </a:bodyPr>
          <a:lstStyle/>
          <a:p>
            <a:r>
              <a:rPr lang="en-US" dirty="0">
                <a:solidFill>
                  <a:srgbClr val="FFFFFF"/>
                </a:solidFill>
                <a:ea typeface="+mn-lt"/>
                <a:cs typeface="+mn-lt"/>
              </a:rPr>
              <a:t>The bar chart visualizes the accuracy of three classifiers: Linear Regression, Random Forest, and </a:t>
            </a:r>
            <a:r>
              <a:rPr lang="en-US" dirty="0" err="1">
                <a:solidFill>
                  <a:srgbClr val="FFFFFF"/>
                </a:solidFill>
                <a:ea typeface="+mn-lt"/>
                <a:cs typeface="+mn-lt"/>
              </a:rPr>
              <a:t>XGBRFRegressor</a:t>
            </a:r>
            <a:r>
              <a:rPr lang="en-US" dirty="0">
                <a:solidFill>
                  <a:srgbClr val="FFFFFF"/>
                </a:solidFill>
                <a:ea typeface="+mn-lt"/>
                <a:cs typeface="+mn-lt"/>
              </a:rPr>
              <a:t>. Each bar represents a classifier’s performance, with higher bars indicating better accuracy. The chart helps compare models at a glance, making it easier to identify which classifier performs best based on accuracy scores</a:t>
            </a:r>
            <a:endParaRPr lang="en-US" dirty="0"/>
          </a:p>
          <a:p>
            <a:pPr>
              <a:lnSpc>
                <a:spcPct val="90000"/>
              </a:lnSpc>
            </a:pPr>
            <a:endParaRPr lang="en-US" dirty="0">
              <a:solidFill>
                <a:srgbClr val="FF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p:cNvSpPr>
            <a:spLocks noGrp="1" noRot="1" noChangeAspect="1" noMove="1" noResize="1" noEditPoints="1" noAdjustHandles="1" noChangeArrowheads="1" noChangeShapeType="1" noTextEdit="1"/>
          </p:cNvSpPr>
          <p:nvPr/>
        </p:nvSpPr>
        <p:spPr>
          <a:xfrm>
            <a:off x="-1" y="0"/>
            <a:ext cx="12192000" cy="457200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a:spLocks noGrp="1" noRot="1" noChangeAspect="1" noMove="1" noResize="1" noEditPoints="1" noAdjustHandles="1" noChangeArrowheads="1" noChangeShapeType="1" noTextEdit="1"/>
          </p:cNvSpPr>
          <p:nvPr/>
        </p:nvSpPr>
        <p:spPr>
          <a:xfrm>
            <a:off x="643467" y="643467"/>
            <a:ext cx="10905066" cy="5571066"/>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graph with a line going up&#10;&#10;Description automatically generated"/>
          <p:cNvPicPr>
            <a:picLocks noChangeAspect="1"/>
          </p:cNvPicPr>
          <p:nvPr/>
        </p:nvPicPr>
        <p:blipFill>
          <a:blip r:embed="rId1"/>
          <a:stretch>
            <a:fillRect/>
          </a:stretch>
        </p:blipFill>
        <p:spPr>
          <a:xfrm>
            <a:off x="5230791" y="1125522"/>
            <a:ext cx="6156873" cy="4393525"/>
          </a:xfrm>
          <a:prstGeom prst="rect">
            <a:avLst/>
          </a:prstGeom>
        </p:spPr>
      </p:pic>
      <p:sp>
        <p:nvSpPr>
          <p:cNvPr id="4" name="Text Placeholder 3"/>
          <p:cNvSpPr/>
          <p:nvPr/>
        </p:nvSpPr>
        <p:spPr>
          <a:xfrm>
            <a:off x="804333" y="2288688"/>
            <a:ext cx="4432949" cy="3799864"/>
          </a:xfrm>
          <a:prstGeom prst="rect">
            <a:avLst/>
          </a:prstGeom>
        </p:spPr>
        <p:txBody>
          <a:bodyPr vert="horz" lIns="91440" tIns="45720" rIns="91440" bIns="45720" rtlCol="0" anchor="t">
            <a:normAutofit/>
          </a:bodyPr>
          <a:lstStyle/>
          <a:p>
            <a:pPr>
              <a:spcAft>
                <a:spcPts val="600"/>
              </a:spcAft>
            </a:pPr>
            <a:r>
              <a:rPr lang="en-GB" kern="1200" dirty="0">
                <a:solidFill>
                  <a:schemeClr val="tx1"/>
                </a:solidFill>
                <a:latin typeface="+mn-lt"/>
                <a:ea typeface="+mn-ea"/>
                <a:cs typeface="+mn-cs"/>
              </a:rPr>
              <a:t>This graph represents the yearly sales in the year.</a:t>
            </a:r>
            <a:endParaRPr lang="en-GB" kern="1200" dirty="0">
              <a:solidFill>
                <a:schemeClr val="tx1"/>
              </a:solidFill>
              <a:latin typeface="+mn-lt"/>
              <a:ea typeface="+mn-ea"/>
              <a:cs typeface="+mn-cs"/>
            </a:endParaRPr>
          </a:p>
          <a:p>
            <a:pPr>
              <a:spcAft>
                <a:spcPts val="600"/>
              </a:spcAft>
            </a:pPr>
            <a:r>
              <a:rPr lang="en-GB" kern="1200" dirty="0">
                <a:latin typeface="+mn-lt"/>
                <a:ea typeface="+mn-ea"/>
                <a:cs typeface="+mn-cs"/>
              </a:rPr>
              <a:t>It </a:t>
            </a:r>
            <a:r>
              <a:rPr lang="en-GB" kern="1200" dirty="0" err="1">
                <a:latin typeface="+mn-lt"/>
                <a:ea typeface="+mn-ea"/>
                <a:cs typeface="+mn-cs"/>
              </a:rPr>
              <a:t>bassicaly</a:t>
            </a:r>
            <a:r>
              <a:rPr lang="en-GB" kern="1200" dirty="0">
                <a:latin typeface="+mn-lt"/>
                <a:ea typeface="+mn-ea"/>
                <a:cs typeface="+mn-cs"/>
              </a:rPr>
              <a:t> highlight the specific year when the sales are high or </a:t>
            </a:r>
            <a:r>
              <a:rPr lang="en-GB" dirty="0"/>
              <a:t>low</a:t>
            </a:r>
            <a:endParaRPr lang="en-GB" kern="1200" dirty="0">
              <a:latin typeface="+mn-lt"/>
            </a:endParaRPr>
          </a:p>
          <a:p>
            <a:pPr>
              <a:spcAft>
                <a:spcPts val="600"/>
              </a:spcAft>
            </a:pPr>
            <a:endParaRPr lang="en-GB"/>
          </a:p>
        </p:txBody>
      </p:sp>
      <p:sp>
        <p:nvSpPr>
          <p:cNvPr id="6" name="TextBox 5"/>
          <p:cNvSpPr txBox="1"/>
          <p:nvPr/>
        </p:nvSpPr>
        <p:spPr>
          <a:xfrm>
            <a:off x="1021752" y="1104597"/>
            <a:ext cx="4321737"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r>
              <a:rPr lang="en-GB" sz="2800" dirty="0"/>
              <a:t>YEARLY SALES GRAPH</a:t>
            </a:r>
            <a:endParaRPr lang="en-GB" sz="28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0</TotalTime>
  <Words>4833</Words>
  <Application>WPS Presentation</Application>
  <PresentationFormat>Widescreen</PresentationFormat>
  <Paragraphs>93</Paragraphs>
  <Slides>11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11</vt:i4>
      </vt:variant>
    </vt:vector>
  </HeadingPairs>
  <TitlesOfParts>
    <vt:vector size="23" baseType="lpstr">
      <vt:lpstr>Arial</vt:lpstr>
      <vt:lpstr>SimSun</vt:lpstr>
      <vt:lpstr>Wingdings</vt:lpstr>
      <vt:lpstr>Tw Cen MT</vt:lpstr>
      <vt:lpstr>Wingdings 3</vt:lpstr>
      <vt:lpstr>Arial</vt:lpstr>
      <vt:lpstr>Tw Cen MT</vt:lpstr>
      <vt:lpstr>Tw Cen MT Condensed</vt:lpstr>
      <vt:lpstr>Microsoft YaHei</vt:lpstr>
      <vt:lpstr>Arial Unicode MS</vt:lpstr>
      <vt:lpstr>Calibri</vt:lpstr>
      <vt:lpstr>Integral</vt:lpstr>
      <vt:lpstr>D-MART-SALES-ANALYSIS PROJECT</vt:lpstr>
      <vt:lpstr>PowerPoint 演示文稿</vt:lpstr>
      <vt:lpstr>PowerPoint 演示文稿</vt:lpstr>
      <vt:lpstr>PowerPoint 演示文稿</vt:lpstr>
      <vt:lpstr>PowerPoint 演示文稿</vt:lpstr>
      <vt:lpstr>PowerPoint 演示文稿</vt:lpstr>
      <vt:lpstr>PowerPoint 演示文稿</vt:lpstr>
      <vt:lpstr>ACCURACY GRAPH</vt:lpstr>
      <vt:lpstr>PowerPoint 演示文稿</vt:lpstr>
      <vt:lpstr>Average VISIBILITY OF THE PRODUCT</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KIIT</cp:lastModifiedBy>
  <cp:revision>243</cp:revision>
  <dcterms:created xsi:type="dcterms:W3CDTF">2024-07-22T17:55:00Z</dcterms:created>
  <dcterms:modified xsi:type="dcterms:W3CDTF">2024-07-23T06:33:18Z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314493444FFD4808ACE03EE8501FBFE2_12</vt:lpwstr>
  </property>
  <property fmtid="{D5CDD505-2E9C-101B-9397-08002B2CF9AE}" pid="3" name="KSOProductBuildVer">
    <vt:lpwstr>1033-12.2.0.17119</vt:lpwstr>
  </property>
</Properties>
</file>