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6"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14630400" cy="8229600"/>
  <p:notesSz cx="8229600" cy="14630400"/>
  <p:embeddedFontLst>
    <p:embeddedFont>
      <p:font typeface="Red Hat Text" panose="020B0604020202020204" charset="0"/>
      <p:regular r:id="rId12"/>
    </p:embeddedFont>
    <p:embeddedFont>
      <p:font typeface="Roboto Bold" panose="020B0604020202020204" charset="0"/>
      <p:bold r:id="rId13"/>
    </p:embeddedFont>
    <p:embeddedFont>
      <p:font typeface="Roboto Light" panose="02000000000000000000" pitchFamily="2" charset="0"/>
      <p:regular r:id="rId14"/>
    </p:embeddedFont>
    <p:embeddedFont>
      <p:font typeface="Trebuchet MS" panose="020B0603020202020204" pitchFamily="34" charset="0"/>
      <p:regular r:id="rId15"/>
      <p:bold r:id="rId16"/>
      <p:italic r:id="rId17"/>
      <p:boldItalic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96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7442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9331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24340239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40239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37582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58207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0013018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8278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465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53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59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12375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633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839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231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0123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7546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84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12362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878019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8529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70429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9727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449766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3877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3/24/2025</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27424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386126"/>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1F1E1E"/>
                </a:solidFill>
                <a:latin typeface="Red Hat Text" pitchFamily="34" charset="0"/>
                <a:ea typeface="Red Hat Text" pitchFamily="34" charset="-122"/>
                <a:cs typeface="Red Hat Text" pitchFamily="34" charset="-120"/>
              </a:rPr>
              <a:t>Real-Time Language Translator with Python &amp; Tkinter</a:t>
            </a:r>
            <a:endParaRPr lang="en-US" sz="4400" dirty="0"/>
          </a:p>
        </p:txBody>
      </p:sp>
      <p:sp>
        <p:nvSpPr>
          <p:cNvPr id="4" name="Text 1"/>
          <p:cNvSpPr/>
          <p:nvPr/>
        </p:nvSpPr>
        <p:spPr>
          <a:xfrm>
            <a:off x="837724" y="3857149"/>
            <a:ext cx="7468553" cy="2298144"/>
          </a:xfrm>
          <a:prstGeom prst="rect">
            <a:avLst/>
          </a:prstGeom>
          <a:noFill/>
          <a:ln/>
        </p:spPr>
        <p:txBody>
          <a:bodyPr wrap="square" lIns="0" tIns="0" rIns="0" bIns="0" rtlCol="0" anchor="t"/>
          <a:lstStyle/>
          <a:p>
            <a:pPr marL="0" indent="0" algn="just">
              <a:lnSpc>
                <a:spcPts val="3000"/>
              </a:lnSpc>
              <a:buNone/>
            </a:pPr>
            <a:r>
              <a:rPr lang="en-US" sz="1850" dirty="0">
                <a:solidFill>
                  <a:srgbClr val="3B3535"/>
                </a:solidFill>
                <a:latin typeface="Roboto Light" pitchFamily="34" charset="0"/>
                <a:ea typeface="Roboto Light" pitchFamily="34" charset="-122"/>
                <a:cs typeface="Roboto Light" pitchFamily="34" charset="-120"/>
              </a:rPr>
              <a:t>Introducing a dynamic, voice-activated language translator built with Python and Tkinter. It features real-time translation, a user-friendly interface, voice input, and personalization. This is made using Python, Tkinter, and the Google Translate API, and the SpeechRecognition library. Aimed at language learners, travelers, and communication enthusiasts.</a:t>
            </a:r>
            <a:endParaRPr lang="en-US" sz="1850" dirty="0"/>
          </a:p>
        </p:txBody>
      </p:sp>
      <p:sp>
        <p:nvSpPr>
          <p:cNvPr id="5" name="Shape 2"/>
          <p:cNvSpPr/>
          <p:nvPr/>
        </p:nvSpPr>
        <p:spPr>
          <a:xfrm>
            <a:off x="837724" y="6442353"/>
            <a:ext cx="382905" cy="382905"/>
          </a:xfrm>
          <a:prstGeom prst="roundRect">
            <a:avLst>
              <a:gd name="adj" fmla="val 23878209"/>
            </a:avLst>
          </a:prstGeom>
          <a:noFill/>
          <a:ln w="7620">
            <a:solidFill>
              <a:srgbClr val="FFFFFF"/>
            </a:solidFill>
            <a:prstDash val="solid"/>
          </a:ln>
        </p:spPr>
      </p:sp>
      <p:sp>
        <p:nvSpPr>
          <p:cNvPr id="7" name="Text 3"/>
          <p:cNvSpPr/>
          <p:nvPr/>
        </p:nvSpPr>
        <p:spPr>
          <a:xfrm>
            <a:off x="1340287" y="6424493"/>
            <a:ext cx="2078474" cy="418862"/>
          </a:xfrm>
          <a:prstGeom prst="rect">
            <a:avLst/>
          </a:prstGeom>
          <a:noFill/>
          <a:ln/>
        </p:spPr>
        <p:txBody>
          <a:bodyPr wrap="none" lIns="0" tIns="0" rIns="0" bIns="0" rtlCol="0" anchor="t"/>
          <a:lstStyle/>
          <a:p>
            <a:pPr marL="0" indent="0" algn="ctr">
              <a:lnSpc>
                <a:spcPts val="3250"/>
              </a:lnSpc>
              <a:buNone/>
            </a:pPr>
            <a:r>
              <a:rPr lang="en-US" sz="2350" b="1" dirty="0">
                <a:solidFill>
                  <a:srgbClr val="3B3535"/>
                </a:solidFill>
                <a:latin typeface="Roboto Bold" pitchFamily="34" charset="0"/>
                <a:ea typeface="Roboto Bold" pitchFamily="34" charset="-122"/>
                <a:cs typeface="Roboto Bold" pitchFamily="34" charset="-120"/>
              </a:rPr>
              <a:t>	         Designed By : </a:t>
            </a:r>
          </a:p>
          <a:p>
            <a:pPr marL="0" indent="0" algn="just">
              <a:lnSpc>
                <a:spcPts val="3250"/>
              </a:lnSpc>
              <a:buNone/>
            </a:pPr>
            <a:r>
              <a:rPr lang="en-US" sz="2350" b="1" dirty="0">
                <a:solidFill>
                  <a:srgbClr val="3B3535"/>
                </a:solidFill>
                <a:latin typeface="Roboto Bold" pitchFamily="34" charset="0"/>
                <a:ea typeface="Roboto Bold" pitchFamily="34" charset="-122"/>
                <a:cs typeface="Roboto Bold" pitchFamily="34" charset="-120"/>
              </a:rPr>
              <a:t>Ansuman Mahapatra</a:t>
            </a:r>
          </a:p>
          <a:p>
            <a:pPr marL="0" indent="0" algn="just">
              <a:lnSpc>
                <a:spcPts val="3250"/>
              </a:lnSpc>
              <a:buNone/>
            </a:pPr>
            <a:r>
              <a:rPr lang="en-US" sz="2350" b="1" dirty="0">
                <a:solidFill>
                  <a:srgbClr val="3B3535"/>
                </a:solidFill>
                <a:latin typeface="Roboto Bold" pitchFamily="34" charset="0"/>
                <a:ea typeface="Roboto Bold" pitchFamily="34" charset="-122"/>
                <a:cs typeface="Roboto Bold" pitchFamily="34" charset="-120"/>
              </a:rPr>
              <a:t>Biswajeet Patra</a:t>
            </a:r>
          </a:p>
          <a:p>
            <a:pPr marL="0" indent="0" algn="just">
              <a:lnSpc>
                <a:spcPts val="3250"/>
              </a:lnSpc>
              <a:buNone/>
            </a:pPr>
            <a:r>
              <a:rPr lang="en-US" sz="2350" b="1" dirty="0">
                <a:solidFill>
                  <a:srgbClr val="3B3535"/>
                </a:solidFill>
                <a:latin typeface="Roboto Bold" pitchFamily="34" charset="0"/>
                <a:ea typeface="Roboto Bold" pitchFamily="34" charset="-122"/>
                <a:cs typeface="Roboto Bold" pitchFamily="34" charset="-120"/>
              </a:rPr>
              <a:t>Tapan Ku. Sahoo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181249" y="545902"/>
            <a:ext cx="6085642" cy="584002"/>
          </a:xfrm>
          <a:prstGeom prst="rect">
            <a:avLst/>
          </a:prstGeom>
          <a:noFill/>
          <a:ln/>
        </p:spPr>
        <p:txBody>
          <a:bodyPr wrap="none" lIns="0" tIns="0" rIns="0" bIns="0" rtlCol="0" anchor="t"/>
          <a:lstStyle/>
          <a:p>
            <a:pPr marL="0" indent="0" algn="l">
              <a:lnSpc>
                <a:spcPts val="4550"/>
              </a:lnSpc>
              <a:buNone/>
            </a:pPr>
            <a:r>
              <a:rPr lang="en-US" sz="3650" dirty="0">
                <a:solidFill>
                  <a:srgbClr val="1F1E1E"/>
                </a:solidFill>
                <a:latin typeface="Red Hat Text" pitchFamily="34" charset="0"/>
                <a:ea typeface="Red Hat Text" pitchFamily="34" charset="-122"/>
                <a:cs typeface="Red Hat Text" pitchFamily="34" charset="-120"/>
              </a:rPr>
              <a:t>Real-Time Translation Engine</a:t>
            </a:r>
            <a:endParaRPr lang="en-US" sz="3650" dirty="0"/>
          </a:p>
        </p:txBody>
      </p:sp>
      <p:sp>
        <p:nvSpPr>
          <p:cNvPr id="4" name="Text 1"/>
          <p:cNvSpPr/>
          <p:nvPr/>
        </p:nvSpPr>
        <p:spPr>
          <a:xfrm>
            <a:off x="6181249" y="1427678"/>
            <a:ext cx="7754303" cy="1270635"/>
          </a:xfrm>
          <a:prstGeom prst="rect">
            <a:avLst/>
          </a:prstGeom>
          <a:noFill/>
          <a:ln/>
        </p:spPr>
        <p:txBody>
          <a:bodyPr wrap="square" lIns="0" tIns="0" rIns="0" bIns="0" rtlCol="0" anchor="t"/>
          <a:lstStyle/>
          <a:p>
            <a:pPr marL="0" indent="0" algn="l">
              <a:lnSpc>
                <a:spcPts val="2500"/>
              </a:lnSpc>
              <a:buNone/>
            </a:pPr>
            <a:r>
              <a:rPr lang="en-US" sz="1550" dirty="0">
                <a:solidFill>
                  <a:srgbClr val="3B3535"/>
                </a:solidFill>
                <a:latin typeface="Roboto Light" pitchFamily="34" charset="0"/>
                <a:ea typeface="Roboto Light" pitchFamily="34" charset="-122"/>
                <a:cs typeface="Roboto Light" pitchFamily="34" charset="-120"/>
              </a:rPr>
              <a:t>The core logic leverages libraries like googletrans or translatepy for real-time translation. Manage API keys, rate limits, and errors. Supports languages such as English, Spanish, French, and Mandarin. Speed is measured in milliseconds, and accuracy is measured with a BLEU score.</a:t>
            </a:r>
            <a:endParaRPr lang="en-US" sz="1550" dirty="0"/>
          </a:p>
        </p:txBody>
      </p:sp>
      <p:pic>
        <p:nvPicPr>
          <p:cNvPr id="5" name="Image 1" descr="preencoded.png"/>
          <p:cNvPicPr>
            <a:picLocks noChangeAspect="1"/>
          </p:cNvPicPr>
          <p:nvPr/>
        </p:nvPicPr>
        <p:blipFill>
          <a:blip r:embed="rId3"/>
          <a:stretch>
            <a:fillRect/>
          </a:stretch>
        </p:blipFill>
        <p:spPr>
          <a:xfrm>
            <a:off x="6181249" y="2921556"/>
            <a:ext cx="992624" cy="1191220"/>
          </a:xfrm>
          <a:prstGeom prst="rect">
            <a:avLst/>
          </a:prstGeom>
        </p:spPr>
      </p:pic>
      <p:sp>
        <p:nvSpPr>
          <p:cNvPr id="6" name="Text 2"/>
          <p:cNvSpPr/>
          <p:nvPr/>
        </p:nvSpPr>
        <p:spPr>
          <a:xfrm>
            <a:off x="7471648" y="3120033"/>
            <a:ext cx="2335649" cy="291941"/>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Red Hat Text" pitchFamily="34" charset="0"/>
                <a:ea typeface="Red Hat Text" pitchFamily="34" charset="-122"/>
                <a:cs typeface="Red Hat Text" pitchFamily="34" charset="-120"/>
              </a:rPr>
              <a:t>API Selection</a:t>
            </a:r>
            <a:endParaRPr lang="en-US" sz="1800" dirty="0"/>
          </a:p>
        </p:txBody>
      </p:sp>
      <p:sp>
        <p:nvSpPr>
          <p:cNvPr id="7" name="Text 3"/>
          <p:cNvSpPr/>
          <p:nvPr/>
        </p:nvSpPr>
        <p:spPr>
          <a:xfrm>
            <a:off x="7471648" y="3531037"/>
            <a:ext cx="6463903" cy="317659"/>
          </a:xfrm>
          <a:prstGeom prst="rect">
            <a:avLst/>
          </a:prstGeom>
          <a:noFill/>
          <a:ln/>
        </p:spPr>
        <p:txBody>
          <a:bodyPr wrap="none" lIns="0" tIns="0" rIns="0" bIns="0" rtlCol="0" anchor="t"/>
          <a:lstStyle/>
          <a:p>
            <a:pPr marL="0" indent="0" algn="l">
              <a:lnSpc>
                <a:spcPts val="2500"/>
              </a:lnSpc>
              <a:buNone/>
            </a:pPr>
            <a:r>
              <a:rPr lang="en-US" sz="1550" dirty="0">
                <a:solidFill>
                  <a:srgbClr val="3B3535"/>
                </a:solidFill>
                <a:latin typeface="Roboto Light" pitchFamily="34" charset="0"/>
                <a:ea typeface="Roboto Light" pitchFamily="34" charset="-122"/>
                <a:cs typeface="Roboto Light" pitchFamily="34" charset="-120"/>
              </a:rPr>
              <a:t>Choose translation API</a:t>
            </a:r>
            <a:endParaRPr lang="en-US" sz="1550" dirty="0"/>
          </a:p>
        </p:txBody>
      </p:sp>
      <p:pic>
        <p:nvPicPr>
          <p:cNvPr id="8" name="Image 2" descr="preencoded.png"/>
          <p:cNvPicPr>
            <a:picLocks noChangeAspect="1"/>
          </p:cNvPicPr>
          <p:nvPr/>
        </p:nvPicPr>
        <p:blipFill>
          <a:blip r:embed="rId4"/>
          <a:stretch>
            <a:fillRect/>
          </a:stretch>
        </p:blipFill>
        <p:spPr>
          <a:xfrm>
            <a:off x="6181249" y="4112776"/>
            <a:ext cx="992624" cy="1191220"/>
          </a:xfrm>
          <a:prstGeom prst="rect">
            <a:avLst/>
          </a:prstGeom>
        </p:spPr>
      </p:pic>
      <p:sp>
        <p:nvSpPr>
          <p:cNvPr id="9" name="Text 4"/>
          <p:cNvSpPr/>
          <p:nvPr/>
        </p:nvSpPr>
        <p:spPr>
          <a:xfrm>
            <a:off x="7471648" y="4311253"/>
            <a:ext cx="2335649" cy="291941"/>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Red Hat Text" pitchFamily="34" charset="0"/>
                <a:ea typeface="Red Hat Text" pitchFamily="34" charset="-122"/>
                <a:cs typeface="Red Hat Text" pitchFamily="34" charset="-120"/>
              </a:rPr>
              <a:t>Text Input</a:t>
            </a:r>
            <a:endParaRPr lang="en-US" sz="1800" dirty="0"/>
          </a:p>
        </p:txBody>
      </p:sp>
      <p:sp>
        <p:nvSpPr>
          <p:cNvPr id="10" name="Text 5"/>
          <p:cNvSpPr/>
          <p:nvPr/>
        </p:nvSpPr>
        <p:spPr>
          <a:xfrm>
            <a:off x="7471648" y="4722257"/>
            <a:ext cx="6463903" cy="317659"/>
          </a:xfrm>
          <a:prstGeom prst="rect">
            <a:avLst/>
          </a:prstGeom>
          <a:noFill/>
          <a:ln/>
        </p:spPr>
        <p:txBody>
          <a:bodyPr wrap="none" lIns="0" tIns="0" rIns="0" bIns="0" rtlCol="0" anchor="t"/>
          <a:lstStyle/>
          <a:p>
            <a:pPr marL="0" indent="0" algn="l">
              <a:lnSpc>
                <a:spcPts val="2500"/>
              </a:lnSpc>
              <a:buNone/>
            </a:pPr>
            <a:r>
              <a:rPr lang="en-US" sz="1550" dirty="0">
                <a:solidFill>
                  <a:srgbClr val="3B3535"/>
                </a:solidFill>
                <a:latin typeface="Roboto Light" pitchFamily="34" charset="0"/>
                <a:ea typeface="Roboto Light" pitchFamily="34" charset="-122"/>
                <a:cs typeface="Roboto Light" pitchFamily="34" charset="-120"/>
              </a:rPr>
              <a:t>Receive text</a:t>
            </a:r>
            <a:endParaRPr lang="en-US" sz="1550" dirty="0"/>
          </a:p>
        </p:txBody>
      </p:sp>
      <p:pic>
        <p:nvPicPr>
          <p:cNvPr id="11" name="Image 3" descr="preencoded.png"/>
          <p:cNvPicPr>
            <a:picLocks noChangeAspect="1"/>
          </p:cNvPicPr>
          <p:nvPr/>
        </p:nvPicPr>
        <p:blipFill>
          <a:blip r:embed="rId5"/>
          <a:stretch>
            <a:fillRect/>
          </a:stretch>
        </p:blipFill>
        <p:spPr>
          <a:xfrm>
            <a:off x="6181249" y="5303996"/>
            <a:ext cx="992624" cy="1191220"/>
          </a:xfrm>
          <a:prstGeom prst="rect">
            <a:avLst/>
          </a:prstGeom>
        </p:spPr>
      </p:pic>
      <p:sp>
        <p:nvSpPr>
          <p:cNvPr id="12" name="Text 6"/>
          <p:cNvSpPr/>
          <p:nvPr/>
        </p:nvSpPr>
        <p:spPr>
          <a:xfrm>
            <a:off x="7471648" y="5502473"/>
            <a:ext cx="2335649" cy="291941"/>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Red Hat Text" pitchFamily="34" charset="0"/>
                <a:ea typeface="Red Hat Text" pitchFamily="34" charset="-122"/>
                <a:cs typeface="Red Hat Text" pitchFamily="34" charset="-120"/>
              </a:rPr>
              <a:t>Translation</a:t>
            </a:r>
            <a:endParaRPr lang="en-US" sz="1800" dirty="0"/>
          </a:p>
        </p:txBody>
      </p:sp>
      <p:sp>
        <p:nvSpPr>
          <p:cNvPr id="13" name="Text 7"/>
          <p:cNvSpPr/>
          <p:nvPr/>
        </p:nvSpPr>
        <p:spPr>
          <a:xfrm>
            <a:off x="7471648" y="5913477"/>
            <a:ext cx="6463903" cy="317659"/>
          </a:xfrm>
          <a:prstGeom prst="rect">
            <a:avLst/>
          </a:prstGeom>
          <a:noFill/>
          <a:ln/>
        </p:spPr>
        <p:txBody>
          <a:bodyPr wrap="none" lIns="0" tIns="0" rIns="0" bIns="0" rtlCol="0" anchor="t"/>
          <a:lstStyle/>
          <a:p>
            <a:pPr marL="0" indent="0" algn="l">
              <a:lnSpc>
                <a:spcPts val="2500"/>
              </a:lnSpc>
              <a:buNone/>
            </a:pPr>
            <a:r>
              <a:rPr lang="en-US" sz="1550" dirty="0">
                <a:solidFill>
                  <a:srgbClr val="3B3535"/>
                </a:solidFill>
                <a:latin typeface="Roboto Light" pitchFamily="34" charset="0"/>
                <a:ea typeface="Roboto Light" pitchFamily="34" charset="-122"/>
                <a:cs typeface="Roboto Light" pitchFamily="34" charset="-120"/>
              </a:rPr>
              <a:t>Translate with selected API</a:t>
            </a:r>
            <a:endParaRPr lang="en-US" sz="1550" dirty="0"/>
          </a:p>
        </p:txBody>
      </p:sp>
      <p:pic>
        <p:nvPicPr>
          <p:cNvPr id="14" name="Image 4" descr="preencoded.png"/>
          <p:cNvPicPr>
            <a:picLocks noChangeAspect="1"/>
          </p:cNvPicPr>
          <p:nvPr/>
        </p:nvPicPr>
        <p:blipFill>
          <a:blip r:embed="rId6"/>
          <a:stretch>
            <a:fillRect/>
          </a:stretch>
        </p:blipFill>
        <p:spPr>
          <a:xfrm>
            <a:off x="6181249" y="6495217"/>
            <a:ext cx="992624" cy="1191220"/>
          </a:xfrm>
          <a:prstGeom prst="rect">
            <a:avLst/>
          </a:prstGeom>
        </p:spPr>
      </p:pic>
      <p:sp>
        <p:nvSpPr>
          <p:cNvPr id="15" name="Text 8"/>
          <p:cNvSpPr/>
          <p:nvPr/>
        </p:nvSpPr>
        <p:spPr>
          <a:xfrm>
            <a:off x="7471648" y="6693694"/>
            <a:ext cx="2335649" cy="291941"/>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Red Hat Text" pitchFamily="34" charset="0"/>
                <a:ea typeface="Red Hat Text" pitchFamily="34" charset="-122"/>
                <a:cs typeface="Red Hat Text" pitchFamily="34" charset="-120"/>
              </a:rPr>
              <a:t>Display</a:t>
            </a:r>
            <a:endParaRPr lang="en-US" sz="1800" dirty="0"/>
          </a:p>
        </p:txBody>
      </p:sp>
      <p:sp>
        <p:nvSpPr>
          <p:cNvPr id="16" name="Text 9"/>
          <p:cNvSpPr/>
          <p:nvPr/>
        </p:nvSpPr>
        <p:spPr>
          <a:xfrm>
            <a:off x="7471648" y="7104698"/>
            <a:ext cx="6463903" cy="317659"/>
          </a:xfrm>
          <a:prstGeom prst="rect">
            <a:avLst/>
          </a:prstGeom>
          <a:noFill/>
          <a:ln/>
        </p:spPr>
        <p:txBody>
          <a:bodyPr wrap="none" lIns="0" tIns="0" rIns="0" bIns="0" rtlCol="0" anchor="t"/>
          <a:lstStyle/>
          <a:p>
            <a:pPr marL="0" indent="0" algn="l">
              <a:lnSpc>
                <a:spcPts val="2500"/>
              </a:lnSpc>
              <a:buNone/>
            </a:pPr>
            <a:r>
              <a:rPr lang="en-US" sz="1550" dirty="0">
                <a:solidFill>
                  <a:srgbClr val="3B3535"/>
                </a:solidFill>
                <a:latin typeface="Roboto Light" pitchFamily="34" charset="0"/>
                <a:ea typeface="Roboto Light" pitchFamily="34" charset="-122"/>
                <a:cs typeface="Roboto Light" pitchFamily="34" charset="-120"/>
              </a:rPr>
              <a:t>Show translated text</a:t>
            </a:r>
            <a:endParaRPr lang="en-US" sz="1550" dirty="0"/>
          </a:p>
        </p:txBody>
      </p:sp>
      <p:pic>
        <p:nvPicPr>
          <p:cNvPr id="18" name="Picture 17">
            <a:extLst>
              <a:ext uri="{FF2B5EF4-FFF2-40B4-BE49-F238E27FC236}">
                <a16:creationId xmlns:a16="http://schemas.microsoft.com/office/drawing/2014/main" id="{C504210E-D45B-DB61-A1E3-89BB04945C0A}"/>
              </a:ext>
            </a:extLst>
          </p:cNvPr>
          <p:cNvPicPr>
            <a:picLocks noChangeAspect="1"/>
          </p:cNvPicPr>
          <p:nvPr/>
        </p:nvPicPr>
        <p:blipFill>
          <a:blip r:embed="rId7"/>
          <a:stretch>
            <a:fillRect/>
          </a:stretch>
        </p:blipFill>
        <p:spPr>
          <a:xfrm>
            <a:off x="0" y="2308820"/>
            <a:ext cx="5883474" cy="39223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528455" y="1714618"/>
            <a:ext cx="6529388" cy="704017"/>
          </a:xfrm>
          <a:prstGeom prst="rect">
            <a:avLst/>
          </a:prstGeom>
          <a:noFill/>
          <a:ln/>
        </p:spPr>
        <p:txBody>
          <a:bodyPr wrap="none" lIns="0" tIns="0" rIns="0" bIns="0" rtlCol="0" anchor="t"/>
          <a:lstStyle/>
          <a:p>
            <a:pPr marL="0" indent="0" algn="l">
              <a:lnSpc>
                <a:spcPts val="5500"/>
              </a:lnSpc>
              <a:buNone/>
            </a:pPr>
            <a:r>
              <a:rPr lang="en-US" sz="4400" dirty="0">
                <a:solidFill>
                  <a:srgbClr val="1F1E1E"/>
                </a:solidFill>
                <a:latin typeface="Red Hat Text" pitchFamily="34" charset="0"/>
                <a:ea typeface="Red Hat Text" pitchFamily="34" charset="-122"/>
                <a:cs typeface="Red Hat Text" pitchFamily="34" charset="-120"/>
              </a:rPr>
              <a:t>Tkinter UI Implementation</a:t>
            </a:r>
            <a:endParaRPr lang="en-US" sz="4400" dirty="0"/>
          </a:p>
        </p:txBody>
      </p:sp>
      <p:sp>
        <p:nvSpPr>
          <p:cNvPr id="4" name="Text 1"/>
          <p:cNvSpPr/>
          <p:nvPr/>
        </p:nvSpPr>
        <p:spPr>
          <a:xfrm>
            <a:off x="6886575" y="2785705"/>
            <a:ext cx="7468553" cy="2298144"/>
          </a:xfrm>
          <a:prstGeom prst="rect">
            <a:avLst/>
          </a:prstGeom>
          <a:noFill/>
          <a:ln/>
        </p:spPr>
        <p:txBody>
          <a:bodyPr wrap="square" lIns="0" tIns="0" rIns="0" bIns="0" rtlCol="0" anchor="t"/>
          <a:lstStyle/>
          <a:p>
            <a:pPr marL="0" indent="0" algn="just">
              <a:lnSpc>
                <a:spcPts val="3000"/>
              </a:lnSpc>
              <a:buNone/>
            </a:pPr>
            <a:r>
              <a:rPr lang="en-US" sz="1850" dirty="0">
                <a:solidFill>
                  <a:srgbClr val="3B3535"/>
                </a:solidFill>
                <a:latin typeface="Roboto Light" pitchFamily="34" charset="0"/>
                <a:ea typeface="Roboto Light" pitchFamily="34" charset="-122"/>
                <a:cs typeface="Roboto Light" pitchFamily="34" charset="-120"/>
              </a:rPr>
              <a:t>The UI includes input and output text areas and language selection dropdowns. Key Tkinter widgets include Text, Entry, OptionMenu, Button, and Label. Event handling binds functions to UI events like button clicks and dropdown changes. For instance, translate\_button = Button(root, text="Translate", command=translate\_text). Other GUI libraries are Tkinter, PyQt, and Kivy.</a:t>
            </a:r>
            <a:endParaRPr lang="en-US" sz="1850" dirty="0"/>
          </a:p>
        </p:txBody>
      </p:sp>
      <p:pic>
        <p:nvPicPr>
          <p:cNvPr id="5" name="Image 1" descr="preencoded.png"/>
          <p:cNvPicPr>
            <a:picLocks noChangeAspect="1"/>
          </p:cNvPicPr>
          <p:nvPr/>
        </p:nvPicPr>
        <p:blipFill>
          <a:blip r:embed="rId3"/>
          <a:stretch>
            <a:fillRect/>
          </a:stretch>
        </p:blipFill>
        <p:spPr>
          <a:xfrm>
            <a:off x="7628691" y="5369675"/>
            <a:ext cx="562451" cy="562451"/>
          </a:xfrm>
          <a:prstGeom prst="rect">
            <a:avLst/>
          </a:prstGeom>
        </p:spPr>
      </p:pic>
      <p:sp>
        <p:nvSpPr>
          <p:cNvPr id="6" name="Text 2"/>
          <p:cNvSpPr/>
          <p:nvPr/>
        </p:nvSpPr>
        <p:spPr>
          <a:xfrm>
            <a:off x="7449204" y="6143129"/>
            <a:ext cx="2250162"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Text Area</a:t>
            </a:r>
            <a:endParaRPr lang="en-US" sz="2200" dirty="0"/>
          </a:p>
        </p:txBody>
      </p:sp>
      <p:pic>
        <p:nvPicPr>
          <p:cNvPr id="7" name="Image 2" descr="preencoded.png"/>
          <p:cNvPicPr>
            <a:picLocks noChangeAspect="1"/>
          </p:cNvPicPr>
          <p:nvPr/>
        </p:nvPicPr>
        <p:blipFill>
          <a:blip r:embed="rId4"/>
          <a:stretch>
            <a:fillRect/>
          </a:stretch>
        </p:blipFill>
        <p:spPr>
          <a:xfrm>
            <a:off x="10548955" y="5369674"/>
            <a:ext cx="562451" cy="562451"/>
          </a:xfrm>
          <a:prstGeom prst="rect">
            <a:avLst/>
          </a:prstGeom>
        </p:spPr>
      </p:pic>
      <p:sp>
        <p:nvSpPr>
          <p:cNvPr id="8" name="Text 3"/>
          <p:cNvSpPr/>
          <p:nvPr/>
        </p:nvSpPr>
        <p:spPr>
          <a:xfrm>
            <a:off x="9986325" y="6143128"/>
            <a:ext cx="2250162"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Dropdown Menu</a:t>
            </a:r>
            <a:endParaRPr lang="en-US" sz="2200" dirty="0"/>
          </a:p>
        </p:txBody>
      </p:sp>
      <p:pic>
        <p:nvPicPr>
          <p:cNvPr id="9" name="Image 3" descr="preencoded.png"/>
          <p:cNvPicPr>
            <a:picLocks noChangeAspect="1"/>
          </p:cNvPicPr>
          <p:nvPr/>
        </p:nvPicPr>
        <p:blipFill>
          <a:blip r:embed="rId5"/>
          <a:stretch>
            <a:fillRect/>
          </a:stretch>
        </p:blipFill>
        <p:spPr>
          <a:xfrm>
            <a:off x="12977183" y="5369555"/>
            <a:ext cx="562570" cy="562570"/>
          </a:xfrm>
          <a:prstGeom prst="rect">
            <a:avLst/>
          </a:prstGeom>
        </p:spPr>
      </p:pic>
      <p:sp>
        <p:nvSpPr>
          <p:cNvPr id="10" name="Text 4"/>
          <p:cNvSpPr/>
          <p:nvPr/>
        </p:nvSpPr>
        <p:spPr>
          <a:xfrm>
            <a:off x="12977183" y="6141278"/>
            <a:ext cx="1036180"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Button</a:t>
            </a:r>
            <a:endParaRPr lang="en-US" sz="2200" dirty="0"/>
          </a:p>
        </p:txBody>
      </p:sp>
      <p:pic>
        <p:nvPicPr>
          <p:cNvPr id="14" name="Picture 13">
            <a:extLst>
              <a:ext uri="{FF2B5EF4-FFF2-40B4-BE49-F238E27FC236}">
                <a16:creationId xmlns:a16="http://schemas.microsoft.com/office/drawing/2014/main" id="{8A34DB4E-354E-A09B-387B-39755E949F39}"/>
              </a:ext>
            </a:extLst>
          </p:cNvPr>
          <p:cNvPicPr>
            <a:picLocks noChangeAspect="1"/>
          </p:cNvPicPr>
          <p:nvPr/>
        </p:nvPicPr>
        <p:blipFill>
          <a:blip r:embed="rId6"/>
          <a:stretch>
            <a:fillRect/>
          </a:stretch>
        </p:blipFill>
        <p:spPr>
          <a:xfrm>
            <a:off x="11398" y="0"/>
            <a:ext cx="6776361"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6176" y="657463"/>
            <a:ext cx="8243173" cy="702707"/>
          </a:xfrm>
          <a:prstGeom prst="rect">
            <a:avLst/>
          </a:prstGeom>
          <a:noFill/>
          <a:ln/>
        </p:spPr>
        <p:txBody>
          <a:bodyPr wrap="none" lIns="0" tIns="0" rIns="0" bIns="0" rtlCol="0" anchor="t"/>
          <a:lstStyle/>
          <a:p>
            <a:pPr marL="0" indent="0" algn="l">
              <a:lnSpc>
                <a:spcPts val="5500"/>
              </a:lnSpc>
              <a:buNone/>
            </a:pPr>
            <a:r>
              <a:rPr lang="en-US" sz="4400" dirty="0">
                <a:solidFill>
                  <a:srgbClr val="1F1E1E"/>
                </a:solidFill>
                <a:latin typeface="Red Hat Text" pitchFamily="34" charset="0"/>
                <a:ea typeface="Red Hat Text" pitchFamily="34" charset="-122"/>
                <a:cs typeface="Red Hat Text" pitchFamily="34" charset="-120"/>
              </a:rPr>
              <a:t>Architecture and Implementation</a:t>
            </a:r>
            <a:endParaRPr lang="en-US" sz="4400" dirty="0"/>
          </a:p>
        </p:txBody>
      </p:sp>
      <p:pic>
        <p:nvPicPr>
          <p:cNvPr id="3" name="Image 0" descr="preencoded.png"/>
          <p:cNvPicPr>
            <a:picLocks noChangeAspect="1"/>
          </p:cNvPicPr>
          <p:nvPr/>
        </p:nvPicPr>
        <p:blipFill>
          <a:blip r:embed="rId3"/>
          <a:stretch>
            <a:fillRect/>
          </a:stretch>
        </p:blipFill>
        <p:spPr>
          <a:xfrm>
            <a:off x="836176" y="1837968"/>
            <a:ext cx="1194673" cy="1433512"/>
          </a:xfrm>
          <a:prstGeom prst="rect">
            <a:avLst/>
          </a:prstGeom>
        </p:spPr>
      </p:pic>
      <p:sp>
        <p:nvSpPr>
          <p:cNvPr id="4" name="Text 1"/>
          <p:cNvSpPr/>
          <p:nvPr/>
        </p:nvSpPr>
        <p:spPr>
          <a:xfrm>
            <a:off x="2389227" y="2076807"/>
            <a:ext cx="2810947" cy="351353"/>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Input</a:t>
            </a:r>
            <a:endParaRPr lang="en-US" sz="2200" dirty="0"/>
          </a:p>
        </p:txBody>
      </p:sp>
      <p:sp>
        <p:nvSpPr>
          <p:cNvPr id="5" name="Text 2"/>
          <p:cNvSpPr/>
          <p:nvPr/>
        </p:nvSpPr>
        <p:spPr>
          <a:xfrm>
            <a:off x="2389227" y="2571512"/>
            <a:ext cx="11404997" cy="382310"/>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The user provides text or voice input.</a:t>
            </a:r>
            <a:endParaRPr lang="en-US" sz="1850" dirty="0"/>
          </a:p>
        </p:txBody>
      </p:sp>
      <p:pic>
        <p:nvPicPr>
          <p:cNvPr id="6" name="Image 1" descr="preencoded.png"/>
          <p:cNvPicPr>
            <a:picLocks noChangeAspect="1"/>
          </p:cNvPicPr>
          <p:nvPr/>
        </p:nvPicPr>
        <p:blipFill>
          <a:blip r:embed="rId4"/>
          <a:stretch>
            <a:fillRect/>
          </a:stretch>
        </p:blipFill>
        <p:spPr>
          <a:xfrm>
            <a:off x="836176" y="3271480"/>
            <a:ext cx="1194673" cy="1433512"/>
          </a:xfrm>
          <a:prstGeom prst="rect">
            <a:avLst/>
          </a:prstGeom>
        </p:spPr>
      </p:pic>
      <p:sp>
        <p:nvSpPr>
          <p:cNvPr id="7" name="Text 3"/>
          <p:cNvSpPr/>
          <p:nvPr/>
        </p:nvSpPr>
        <p:spPr>
          <a:xfrm>
            <a:off x="2389227" y="3510320"/>
            <a:ext cx="2810947" cy="351353"/>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Processing</a:t>
            </a:r>
            <a:endParaRPr lang="en-US" sz="2200" dirty="0"/>
          </a:p>
        </p:txBody>
      </p:sp>
      <p:sp>
        <p:nvSpPr>
          <p:cNvPr id="8" name="Text 4"/>
          <p:cNvSpPr/>
          <p:nvPr/>
        </p:nvSpPr>
        <p:spPr>
          <a:xfrm>
            <a:off x="2389227" y="4005024"/>
            <a:ext cx="11404997" cy="382310"/>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The input is processed and cleaned.</a:t>
            </a:r>
            <a:endParaRPr lang="en-US" sz="1850" dirty="0"/>
          </a:p>
        </p:txBody>
      </p:sp>
      <p:pic>
        <p:nvPicPr>
          <p:cNvPr id="9" name="Image 2" descr="preencoded.png"/>
          <p:cNvPicPr>
            <a:picLocks noChangeAspect="1"/>
          </p:cNvPicPr>
          <p:nvPr/>
        </p:nvPicPr>
        <p:blipFill>
          <a:blip r:embed="rId5"/>
          <a:stretch>
            <a:fillRect/>
          </a:stretch>
        </p:blipFill>
        <p:spPr>
          <a:xfrm>
            <a:off x="836176" y="4704993"/>
            <a:ext cx="1194673" cy="1433512"/>
          </a:xfrm>
          <a:prstGeom prst="rect">
            <a:avLst/>
          </a:prstGeom>
        </p:spPr>
      </p:pic>
      <p:sp>
        <p:nvSpPr>
          <p:cNvPr id="10" name="Text 5"/>
          <p:cNvSpPr/>
          <p:nvPr/>
        </p:nvSpPr>
        <p:spPr>
          <a:xfrm>
            <a:off x="2389227" y="4943832"/>
            <a:ext cx="2810947" cy="351353"/>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Translation</a:t>
            </a:r>
            <a:endParaRPr lang="en-US" sz="2200" dirty="0"/>
          </a:p>
        </p:txBody>
      </p:sp>
      <p:sp>
        <p:nvSpPr>
          <p:cNvPr id="11" name="Text 6"/>
          <p:cNvSpPr/>
          <p:nvPr/>
        </p:nvSpPr>
        <p:spPr>
          <a:xfrm>
            <a:off x="2389227" y="5438537"/>
            <a:ext cx="11404997" cy="382310"/>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Text is translated via API in a separate thread.</a:t>
            </a:r>
            <a:endParaRPr lang="en-US" sz="1850" dirty="0"/>
          </a:p>
        </p:txBody>
      </p:sp>
      <p:pic>
        <p:nvPicPr>
          <p:cNvPr id="12" name="Image 3" descr="preencoded.png"/>
          <p:cNvPicPr>
            <a:picLocks noChangeAspect="1"/>
          </p:cNvPicPr>
          <p:nvPr/>
        </p:nvPicPr>
        <p:blipFill>
          <a:blip r:embed="rId6"/>
          <a:stretch>
            <a:fillRect/>
          </a:stretch>
        </p:blipFill>
        <p:spPr>
          <a:xfrm>
            <a:off x="836176" y="6138505"/>
            <a:ext cx="1194673" cy="1433512"/>
          </a:xfrm>
          <a:prstGeom prst="rect">
            <a:avLst/>
          </a:prstGeom>
        </p:spPr>
      </p:pic>
      <p:sp>
        <p:nvSpPr>
          <p:cNvPr id="13" name="Text 7"/>
          <p:cNvSpPr/>
          <p:nvPr/>
        </p:nvSpPr>
        <p:spPr>
          <a:xfrm>
            <a:off x="2389227" y="6377345"/>
            <a:ext cx="2810947" cy="351353"/>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Output</a:t>
            </a:r>
            <a:endParaRPr lang="en-US" sz="2200" dirty="0"/>
          </a:p>
        </p:txBody>
      </p:sp>
      <p:sp>
        <p:nvSpPr>
          <p:cNvPr id="14" name="Text 8"/>
          <p:cNvSpPr/>
          <p:nvPr/>
        </p:nvSpPr>
        <p:spPr>
          <a:xfrm>
            <a:off x="2389227" y="6872049"/>
            <a:ext cx="11404997" cy="382310"/>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The translated text is displayed to the user.</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86038" y="540306"/>
            <a:ext cx="5064204" cy="576501"/>
          </a:xfrm>
          <a:prstGeom prst="rect">
            <a:avLst/>
          </a:prstGeom>
          <a:noFill/>
          <a:ln/>
        </p:spPr>
        <p:txBody>
          <a:bodyPr wrap="none" lIns="0" tIns="0" rIns="0" bIns="0" rtlCol="0" anchor="t"/>
          <a:lstStyle/>
          <a:p>
            <a:pPr marL="0" indent="0" algn="l">
              <a:lnSpc>
                <a:spcPts val="4500"/>
              </a:lnSpc>
              <a:buNone/>
            </a:pPr>
            <a:r>
              <a:rPr lang="en-US" sz="3600" dirty="0">
                <a:solidFill>
                  <a:srgbClr val="1F1E1E"/>
                </a:solidFill>
                <a:latin typeface="Red Hat Text" pitchFamily="34" charset="0"/>
                <a:ea typeface="Red Hat Text" pitchFamily="34" charset="-122"/>
                <a:cs typeface="Red Hat Text" pitchFamily="34" charset="-120"/>
              </a:rPr>
              <a:t>Enhanced User Interface</a:t>
            </a:r>
            <a:endParaRPr lang="en-US" sz="3600" dirty="0"/>
          </a:p>
        </p:txBody>
      </p:sp>
      <p:sp>
        <p:nvSpPr>
          <p:cNvPr id="3" name="Text 1"/>
          <p:cNvSpPr/>
          <p:nvPr/>
        </p:nvSpPr>
        <p:spPr>
          <a:xfrm>
            <a:off x="686038" y="1508879"/>
            <a:ext cx="13258324" cy="1254919"/>
          </a:xfrm>
          <a:prstGeom prst="rect">
            <a:avLst/>
          </a:prstGeom>
          <a:noFill/>
          <a:ln/>
        </p:spPr>
        <p:txBody>
          <a:bodyPr wrap="square" lIns="0" tIns="0" rIns="0" bIns="0" rtlCol="0" anchor="t"/>
          <a:lstStyle/>
          <a:p>
            <a:pPr marL="0" indent="0" algn="just">
              <a:lnSpc>
                <a:spcPts val="2450"/>
              </a:lnSpc>
              <a:buNone/>
            </a:pPr>
            <a:r>
              <a:rPr lang="en-US" sz="1500" b="1" dirty="0">
                <a:solidFill>
                  <a:srgbClr val="3B3535"/>
                </a:solidFill>
                <a:latin typeface="Roboto Light" pitchFamily="34" charset="0"/>
                <a:ea typeface="Roboto Light" pitchFamily="34" charset="-122"/>
                <a:cs typeface="Roboto Light" pitchFamily="34" charset="-120"/>
              </a:rPr>
              <a:t>Elevate the user experience by implementing dynamic background color transitions using Tkinter's after() method, creating a visually engaging environment. Personalize the interface by using simpledialog.askstring() to capture the user's name and display a welcoming message like "Welcome, [User Name]!" within the UI. Refine the visual aesthetics with thoughtfully chosen color schemes, modern fonts, and consistent styling using ttk.Style for a polished look.</a:t>
            </a:r>
            <a:endParaRPr lang="en-US" sz="1500" b="1" dirty="0"/>
          </a:p>
        </p:txBody>
      </p:sp>
      <p:pic>
        <p:nvPicPr>
          <p:cNvPr id="4" name="Image 0" descr="preencoded.png"/>
          <p:cNvPicPr>
            <a:picLocks noChangeAspect="1"/>
          </p:cNvPicPr>
          <p:nvPr/>
        </p:nvPicPr>
        <p:blipFill>
          <a:blip r:embed="rId3"/>
          <a:stretch>
            <a:fillRect/>
          </a:stretch>
        </p:blipFill>
        <p:spPr>
          <a:xfrm>
            <a:off x="686038" y="2984302"/>
            <a:ext cx="980122" cy="1176218"/>
          </a:xfrm>
          <a:prstGeom prst="rect">
            <a:avLst/>
          </a:prstGeom>
        </p:spPr>
      </p:pic>
      <p:sp>
        <p:nvSpPr>
          <p:cNvPr id="5" name="Text 2"/>
          <p:cNvSpPr/>
          <p:nvPr/>
        </p:nvSpPr>
        <p:spPr>
          <a:xfrm>
            <a:off x="1960126" y="3180278"/>
            <a:ext cx="2306360" cy="288250"/>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Red Hat Text" pitchFamily="34" charset="0"/>
                <a:ea typeface="Red Hat Text" pitchFamily="34" charset="-122"/>
                <a:cs typeface="Red Hat Text" pitchFamily="34" charset="-120"/>
              </a:rPr>
              <a:t>Prompt User</a:t>
            </a:r>
            <a:endParaRPr lang="en-US" sz="1800" dirty="0"/>
          </a:p>
        </p:txBody>
      </p:sp>
      <p:pic>
        <p:nvPicPr>
          <p:cNvPr id="6" name="Image 1" descr="preencoded.png"/>
          <p:cNvPicPr>
            <a:picLocks noChangeAspect="1"/>
          </p:cNvPicPr>
          <p:nvPr/>
        </p:nvPicPr>
        <p:blipFill>
          <a:blip r:embed="rId4"/>
          <a:stretch>
            <a:fillRect/>
          </a:stretch>
        </p:blipFill>
        <p:spPr>
          <a:xfrm>
            <a:off x="686038" y="4160520"/>
            <a:ext cx="980122" cy="1176218"/>
          </a:xfrm>
          <a:prstGeom prst="rect">
            <a:avLst/>
          </a:prstGeom>
        </p:spPr>
      </p:pic>
      <p:sp>
        <p:nvSpPr>
          <p:cNvPr id="7" name="Text 3"/>
          <p:cNvSpPr/>
          <p:nvPr/>
        </p:nvSpPr>
        <p:spPr>
          <a:xfrm>
            <a:off x="1960126" y="4356497"/>
            <a:ext cx="2306360" cy="288250"/>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Red Hat Text" pitchFamily="34" charset="0"/>
                <a:ea typeface="Red Hat Text" pitchFamily="34" charset="-122"/>
                <a:cs typeface="Red Hat Text" pitchFamily="34" charset="-120"/>
              </a:rPr>
              <a:t>Display Name</a:t>
            </a:r>
            <a:endParaRPr lang="en-US" sz="1800" dirty="0"/>
          </a:p>
        </p:txBody>
      </p:sp>
      <p:pic>
        <p:nvPicPr>
          <p:cNvPr id="8" name="Image 2" descr="preencoded.png"/>
          <p:cNvPicPr>
            <a:picLocks noChangeAspect="1"/>
          </p:cNvPicPr>
          <p:nvPr/>
        </p:nvPicPr>
        <p:blipFill>
          <a:blip r:embed="rId5"/>
          <a:stretch>
            <a:fillRect/>
          </a:stretch>
        </p:blipFill>
        <p:spPr>
          <a:xfrm>
            <a:off x="686038" y="5336738"/>
            <a:ext cx="980122" cy="1176218"/>
          </a:xfrm>
          <a:prstGeom prst="rect">
            <a:avLst/>
          </a:prstGeom>
        </p:spPr>
      </p:pic>
      <p:sp>
        <p:nvSpPr>
          <p:cNvPr id="9" name="Text 4"/>
          <p:cNvSpPr/>
          <p:nvPr/>
        </p:nvSpPr>
        <p:spPr>
          <a:xfrm>
            <a:off x="1960126" y="5532715"/>
            <a:ext cx="2306360" cy="288250"/>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Red Hat Text" pitchFamily="34" charset="0"/>
                <a:ea typeface="Red Hat Text" pitchFamily="34" charset="-122"/>
                <a:cs typeface="Red Hat Text" pitchFamily="34" charset="-120"/>
              </a:rPr>
              <a:t>Color Change</a:t>
            </a:r>
            <a:endParaRPr lang="en-US" sz="1800" dirty="0"/>
          </a:p>
        </p:txBody>
      </p:sp>
      <p:pic>
        <p:nvPicPr>
          <p:cNvPr id="10" name="Image 3" descr="preencoded.png"/>
          <p:cNvPicPr>
            <a:picLocks noChangeAspect="1"/>
          </p:cNvPicPr>
          <p:nvPr/>
        </p:nvPicPr>
        <p:blipFill>
          <a:blip r:embed="rId6"/>
          <a:stretch>
            <a:fillRect/>
          </a:stretch>
        </p:blipFill>
        <p:spPr>
          <a:xfrm>
            <a:off x="686038" y="6512957"/>
            <a:ext cx="980122" cy="1176218"/>
          </a:xfrm>
          <a:prstGeom prst="rect">
            <a:avLst/>
          </a:prstGeom>
        </p:spPr>
      </p:pic>
      <p:sp>
        <p:nvSpPr>
          <p:cNvPr id="11" name="Text 5"/>
          <p:cNvSpPr/>
          <p:nvPr/>
        </p:nvSpPr>
        <p:spPr>
          <a:xfrm>
            <a:off x="1960126" y="6708934"/>
            <a:ext cx="2306360" cy="288250"/>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Red Hat Text" pitchFamily="34" charset="0"/>
                <a:ea typeface="Red Hat Text" pitchFamily="34" charset="-122"/>
                <a:cs typeface="Red Hat Text" pitchFamily="34" charset="-120"/>
              </a:rPr>
              <a:t>Style Elements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448753"/>
            <a:ext cx="5695950" cy="704017"/>
          </a:xfrm>
          <a:prstGeom prst="rect">
            <a:avLst/>
          </a:prstGeom>
          <a:noFill/>
          <a:ln/>
        </p:spPr>
        <p:txBody>
          <a:bodyPr wrap="none" lIns="0" tIns="0" rIns="0" bIns="0" rtlCol="0" anchor="t"/>
          <a:lstStyle/>
          <a:p>
            <a:pPr marL="0" indent="0" algn="l">
              <a:lnSpc>
                <a:spcPts val="5500"/>
              </a:lnSpc>
              <a:buNone/>
            </a:pPr>
            <a:r>
              <a:rPr lang="en-US" sz="4400" dirty="0">
                <a:solidFill>
                  <a:srgbClr val="1F1E1E"/>
                </a:solidFill>
                <a:latin typeface="Red Hat Text" pitchFamily="34" charset="0"/>
                <a:ea typeface="Red Hat Text" pitchFamily="34" charset="-122"/>
                <a:cs typeface="Red Hat Text" pitchFamily="34" charset="-120"/>
              </a:rPr>
              <a:t>Voice Input Integration</a:t>
            </a:r>
            <a:endParaRPr lang="en-US" sz="4400" dirty="0"/>
          </a:p>
        </p:txBody>
      </p:sp>
      <p:sp>
        <p:nvSpPr>
          <p:cNvPr id="3" name="Text 1"/>
          <p:cNvSpPr/>
          <p:nvPr/>
        </p:nvSpPr>
        <p:spPr>
          <a:xfrm>
            <a:off x="837724" y="2631519"/>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Use the speech\_recognition library for voice input. Handle microphone access and device selection. Implement voice-to-text conversion, such as r.recognize\_google(audio). Address noise, accents, and recognition failures. This will allow the user to give voice command to be translated.</a:t>
            </a:r>
            <a:endParaRPr lang="en-US" sz="1850" dirty="0"/>
          </a:p>
        </p:txBody>
      </p:sp>
      <p:sp>
        <p:nvSpPr>
          <p:cNvPr id="4" name="Shape 2"/>
          <p:cNvSpPr/>
          <p:nvPr/>
        </p:nvSpPr>
        <p:spPr>
          <a:xfrm>
            <a:off x="837724" y="4049792"/>
            <a:ext cx="2159079" cy="830580"/>
          </a:xfrm>
          <a:prstGeom prst="roundRect">
            <a:avLst>
              <a:gd name="adj" fmla="val 4323"/>
            </a:avLst>
          </a:prstGeom>
          <a:solidFill>
            <a:srgbClr val="F3E8E8"/>
          </a:solidFill>
          <a:ln/>
        </p:spPr>
      </p:sp>
      <p:sp>
        <p:nvSpPr>
          <p:cNvPr id="5" name="Text 3"/>
          <p:cNvSpPr/>
          <p:nvPr/>
        </p:nvSpPr>
        <p:spPr>
          <a:xfrm>
            <a:off x="1748909" y="4254698"/>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3B3535"/>
                </a:solidFill>
                <a:latin typeface="Red Hat Text" pitchFamily="34" charset="0"/>
                <a:ea typeface="Red Hat Text" pitchFamily="34" charset="-122"/>
                <a:cs typeface="Red Hat Text" pitchFamily="34" charset="-120"/>
              </a:rPr>
              <a:t>1</a:t>
            </a:r>
            <a:endParaRPr lang="en-US" sz="2650" dirty="0"/>
          </a:p>
        </p:txBody>
      </p:sp>
      <p:sp>
        <p:nvSpPr>
          <p:cNvPr id="6" name="Text 4"/>
          <p:cNvSpPr/>
          <p:nvPr/>
        </p:nvSpPr>
        <p:spPr>
          <a:xfrm>
            <a:off x="3236119" y="4289108"/>
            <a:ext cx="2433042"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Access Microphone</a:t>
            </a:r>
            <a:endParaRPr lang="en-US" sz="2200" dirty="0"/>
          </a:p>
        </p:txBody>
      </p:sp>
      <p:sp>
        <p:nvSpPr>
          <p:cNvPr id="7" name="Shape 5"/>
          <p:cNvSpPr/>
          <p:nvPr/>
        </p:nvSpPr>
        <p:spPr>
          <a:xfrm>
            <a:off x="3116461" y="4865132"/>
            <a:ext cx="10556558" cy="15240"/>
          </a:xfrm>
          <a:prstGeom prst="roundRect">
            <a:avLst>
              <a:gd name="adj" fmla="val 235611"/>
            </a:avLst>
          </a:prstGeom>
          <a:solidFill>
            <a:srgbClr val="D9CECE"/>
          </a:solidFill>
          <a:ln/>
        </p:spPr>
      </p:sp>
      <p:sp>
        <p:nvSpPr>
          <p:cNvPr id="8" name="Shape 6"/>
          <p:cNvSpPr/>
          <p:nvPr/>
        </p:nvSpPr>
        <p:spPr>
          <a:xfrm>
            <a:off x="837724" y="5000030"/>
            <a:ext cx="4318278" cy="830580"/>
          </a:xfrm>
          <a:prstGeom prst="roundRect">
            <a:avLst>
              <a:gd name="adj" fmla="val 4323"/>
            </a:avLst>
          </a:prstGeom>
          <a:solidFill>
            <a:srgbClr val="F3E8E8"/>
          </a:solidFill>
          <a:ln/>
        </p:spPr>
      </p:sp>
      <p:sp>
        <p:nvSpPr>
          <p:cNvPr id="9" name="Text 7"/>
          <p:cNvSpPr/>
          <p:nvPr/>
        </p:nvSpPr>
        <p:spPr>
          <a:xfrm>
            <a:off x="2828568" y="5204936"/>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3B3535"/>
                </a:solidFill>
                <a:latin typeface="Red Hat Text" pitchFamily="34" charset="0"/>
                <a:ea typeface="Red Hat Text" pitchFamily="34" charset="-122"/>
                <a:cs typeface="Red Hat Text" pitchFamily="34" charset="-120"/>
              </a:rPr>
              <a:t>2</a:t>
            </a:r>
            <a:endParaRPr lang="en-US" sz="2650" dirty="0"/>
          </a:p>
        </p:txBody>
      </p:sp>
      <p:sp>
        <p:nvSpPr>
          <p:cNvPr id="10" name="Text 8"/>
          <p:cNvSpPr/>
          <p:nvPr/>
        </p:nvSpPr>
        <p:spPr>
          <a:xfrm>
            <a:off x="5395317" y="5239345"/>
            <a:ext cx="2702123"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Convert Voice to Text</a:t>
            </a:r>
            <a:endParaRPr lang="en-US" sz="2200" dirty="0"/>
          </a:p>
        </p:txBody>
      </p:sp>
      <p:sp>
        <p:nvSpPr>
          <p:cNvPr id="11" name="Shape 9"/>
          <p:cNvSpPr/>
          <p:nvPr/>
        </p:nvSpPr>
        <p:spPr>
          <a:xfrm>
            <a:off x="5275659" y="5815370"/>
            <a:ext cx="8397359" cy="15240"/>
          </a:xfrm>
          <a:prstGeom prst="roundRect">
            <a:avLst>
              <a:gd name="adj" fmla="val 235611"/>
            </a:avLst>
          </a:prstGeom>
          <a:solidFill>
            <a:srgbClr val="D9CECE"/>
          </a:solidFill>
          <a:ln/>
        </p:spPr>
      </p:sp>
      <p:sp>
        <p:nvSpPr>
          <p:cNvPr id="12" name="Shape 10"/>
          <p:cNvSpPr/>
          <p:nvPr/>
        </p:nvSpPr>
        <p:spPr>
          <a:xfrm>
            <a:off x="837724" y="5950268"/>
            <a:ext cx="6477476" cy="830580"/>
          </a:xfrm>
          <a:prstGeom prst="roundRect">
            <a:avLst>
              <a:gd name="adj" fmla="val 4323"/>
            </a:avLst>
          </a:prstGeom>
          <a:solidFill>
            <a:srgbClr val="F3E8E8"/>
          </a:solidFill>
          <a:ln/>
        </p:spPr>
      </p:sp>
      <p:sp>
        <p:nvSpPr>
          <p:cNvPr id="13" name="Text 11"/>
          <p:cNvSpPr/>
          <p:nvPr/>
        </p:nvSpPr>
        <p:spPr>
          <a:xfrm>
            <a:off x="3908107" y="6155174"/>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3B3535"/>
                </a:solidFill>
                <a:latin typeface="Red Hat Text" pitchFamily="34" charset="0"/>
                <a:ea typeface="Red Hat Text" pitchFamily="34" charset="-122"/>
                <a:cs typeface="Red Hat Text" pitchFamily="34" charset="-120"/>
              </a:rPr>
              <a:t>3</a:t>
            </a:r>
            <a:endParaRPr lang="en-US" sz="2650" dirty="0"/>
          </a:p>
        </p:txBody>
      </p:sp>
      <p:sp>
        <p:nvSpPr>
          <p:cNvPr id="14" name="Text 12"/>
          <p:cNvSpPr/>
          <p:nvPr/>
        </p:nvSpPr>
        <p:spPr>
          <a:xfrm>
            <a:off x="7554516" y="6189583"/>
            <a:ext cx="1828681"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Address Errors</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2099786"/>
            <a:ext cx="8258889" cy="704017"/>
          </a:xfrm>
          <a:prstGeom prst="rect">
            <a:avLst/>
          </a:prstGeom>
          <a:noFill/>
          <a:ln/>
        </p:spPr>
        <p:txBody>
          <a:bodyPr wrap="none" lIns="0" tIns="0" rIns="0" bIns="0" rtlCol="0" anchor="t"/>
          <a:lstStyle/>
          <a:p>
            <a:pPr marL="0" indent="0" algn="l">
              <a:lnSpc>
                <a:spcPts val="5500"/>
              </a:lnSpc>
              <a:buNone/>
            </a:pPr>
            <a:r>
              <a:rPr lang="en-US" sz="4400" dirty="0">
                <a:solidFill>
                  <a:srgbClr val="1F1E1E"/>
                </a:solidFill>
                <a:latin typeface="Red Hat Text" pitchFamily="34" charset="0"/>
                <a:ea typeface="Red Hat Text" pitchFamily="34" charset="-122"/>
                <a:cs typeface="Red Hat Text" pitchFamily="34" charset="-120"/>
              </a:rPr>
              <a:t>Architecture and Implementation</a:t>
            </a:r>
            <a:endParaRPr lang="en-US" sz="4400" dirty="0"/>
          </a:p>
        </p:txBody>
      </p:sp>
      <p:sp>
        <p:nvSpPr>
          <p:cNvPr id="3" name="Text 1"/>
          <p:cNvSpPr/>
          <p:nvPr/>
        </p:nvSpPr>
        <p:spPr>
          <a:xfrm>
            <a:off x="837724" y="3282553"/>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Use modular design to break the project into reusable functions and classes. Structure the code for input processing, translation, output display, and voice capture. Perform translation in a separate thread to prevent UI freezing, such as using threading.Thread(target=translate\_text).start().</a:t>
            </a:r>
            <a:endParaRPr lang="en-US" sz="1850" dirty="0"/>
          </a:p>
        </p:txBody>
      </p:sp>
      <p:sp>
        <p:nvSpPr>
          <p:cNvPr id="4" name="Text 2"/>
          <p:cNvSpPr/>
          <p:nvPr/>
        </p:nvSpPr>
        <p:spPr>
          <a:xfrm>
            <a:off x="837724" y="494014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1F1E1E"/>
                </a:solidFill>
                <a:latin typeface="Red Hat Text" pitchFamily="34" charset="0"/>
                <a:ea typeface="Red Hat Text" pitchFamily="34" charset="-122"/>
                <a:cs typeface="Red Hat Text" pitchFamily="34" charset="-120"/>
              </a:rPr>
              <a:t>Input</a:t>
            </a:r>
            <a:endParaRPr lang="en-US" sz="2200" dirty="0"/>
          </a:p>
        </p:txBody>
      </p:sp>
      <p:sp>
        <p:nvSpPr>
          <p:cNvPr id="5" name="Text 3"/>
          <p:cNvSpPr/>
          <p:nvPr/>
        </p:nvSpPr>
        <p:spPr>
          <a:xfrm>
            <a:off x="837724" y="5531406"/>
            <a:ext cx="3928586"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Process input</a:t>
            </a:r>
            <a:endParaRPr lang="en-US" sz="1850" dirty="0"/>
          </a:p>
        </p:txBody>
      </p:sp>
      <p:sp>
        <p:nvSpPr>
          <p:cNvPr id="6" name="Text 4"/>
          <p:cNvSpPr/>
          <p:nvPr/>
        </p:nvSpPr>
        <p:spPr>
          <a:xfrm>
            <a:off x="5357813" y="494014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1F1E1E"/>
                </a:solidFill>
                <a:latin typeface="Red Hat Text" pitchFamily="34" charset="0"/>
                <a:ea typeface="Red Hat Text" pitchFamily="34" charset="-122"/>
                <a:cs typeface="Red Hat Text" pitchFamily="34" charset="-120"/>
              </a:rPr>
              <a:t>Translate</a:t>
            </a:r>
            <a:endParaRPr lang="en-US" sz="2200" dirty="0"/>
          </a:p>
        </p:txBody>
      </p:sp>
      <p:sp>
        <p:nvSpPr>
          <p:cNvPr id="7" name="Text 5"/>
          <p:cNvSpPr/>
          <p:nvPr/>
        </p:nvSpPr>
        <p:spPr>
          <a:xfrm>
            <a:off x="5357813" y="5531406"/>
            <a:ext cx="3928586"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Translate text</a:t>
            </a:r>
            <a:endParaRPr lang="en-US" sz="1850" dirty="0"/>
          </a:p>
        </p:txBody>
      </p:sp>
      <p:sp>
        <p:nvSpPr>
          <p:cNvPr id="8" name="Text 6"/>
          <p:cNvSpPr/>
          <p:nvPr/>
        </p:nvSpPr>
        <p:spPr>
          <a:xfrm>
            <a:off x="9877901" y="494014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1F1E1E"/>
                </a:solidFill>
                <a:latin typeface="Red Hat Text" pitchFamily="34" charset="0"/>
                <a:ea typeface="Red Hat Text" pitchFamily="34" charset="-122"/>
                <a:cs typeface="Red Hat Text" pitchFamily="34" charset="-120"/>
              </a:rPr>
              <a:t>Output</a:t>
            </a:r>
            <a:endParaRPr lang="en-US" sz="2200" dirty="0"/>
          </a:p>
        </p:txBody>
      </p:sp>
      <p:sp>
        <p:nvSpPr>
          <p:cNvPr id="9" name="Text 7"/>
          <p:cNvSpPr/>
          <p:nvPr/>
        </p:nvSpPr>
        <p:spPr>
          <a:xfrm>
            <a:off x="9877901" y="5531406"/>
            <a:ext cx="3928586"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Display translation</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718661"/>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1F1E1E"/>
                </a:solidFill>
                <a:latin typeface="Red Hat Text" pitchFamily="34" charset="0"/>
                <a:ea typeface="Red Hat Text" pitchFamily="34" charset="-122"/>
                <a:cs typeface="Red Hat Text" pitchFamily="34" charset="-120"/>
              </a:rPr>
              <a:t>Demo and Example</a:t>
            </a:r>
            <a:endParaRPr lang="en-US" sz="4400" dirty="0"/>
          </a:p>
        </p:txBody>
      </p:sp>
      <p:sp>
        <p:nvSpPr>
          <p:cNvPr id="3" name="Text 1"/>
          <p:cNvSpPr/>
          <p:nvPr/>
        </p:nvSpPr>
        <p:spPr>
          <a:xfrm>
            <a:off x="837724" y="1901428"/>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Showcase real-time translation, voice input, and UI features. Highlight key code segments like the translation function and voice capture. Demonstrate practical applications of the translator. Seeing a functional demonstration is an important step in verifying the program.</a:t>
            </a:r>
            <a:endParaRPr lang="en-US" sz="1850" dirty="0"/>
          </a:p>
        </p:txBody>
      </p:sp>
      <p:pic>
        <p:nvPicPr>
          <p:cNvPr id="4" name="Image 0" descr="preencoded.png"/>
          <p:cNvPicPr>
            <a:picLocks noChangeAspect="1"/>
          </p:cNvPicPr>
          <p:nvPr/>
        </p:nvPicPr>
        <p:blipFill>
          <a:blip r:embed="rId3"/>
          <a:stretch>
            <a:fillRect/>
          </a:stretch>
        </p:blipFill>
        <p:spPr>
          <a:xfrm>
            <a:off x="3007638" y="3319701"/>
            <a:ext cx="2137529" cy="1357193"/>
          </a:xfrm>
          <a:prstGeom prst="rect">
            <a:avLst/>
          </a:prstGeom>
        </p:spPr>
      </p:pic>
      <p:sp>
        <p:nvSpPr>
          <p:cNvPr id="5" name="Text 2"/>
          <p:cNvSpPr/>
          <p:nvPr/>
        </p:nvSpPr>
        <p:spPr>
          <a:xfrm>
            <a:off x="3907988" y="3955494"/>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3B3535"/>
                </a:solidFill>
                <a:latin typeface="Red Hat Text" pitchFamily="34" charset="0"/>
                <a:ea typeface="Red Hat Text" pitchFamily="34" charset="-122"/>
                <a:cs typeface="Red Hat Text" pitchFamily="34" charset="-120"/>
              </a:rPr>
              <a:t>1</a:t>
            </a:r>
            <a:endParaRPr lang="en-US" sz="2650" dirty="0"/>
          </a:p>
        </p:txBody>
      </p:sp>
      <p:sp>
        <p:nvSpPr>
          <p:cNvPr id="6" name="Text 3"/>
          <p:cNvSpPr/>
          <p:nvPr/>
        </p:nvSpPr>
        <p:spPr>
          <a:xfrm>
            <a:off x="5384482" y="3559016"/>
            <a:ext cx="1968460"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Translation</a:t>
            </a:r>
            <a:endParaRPr lang="en-US" sz="2200" dirty="0"/>
          </a:p>
        </p:txBody>
      </p:sp>
      <p:sp>
        <p:nvSpPr>
          <p:cNvPr id="7" name="Text 4"/>
          <p:cNvSpPr/>
          <p:nvPr/>
        </p:nvSpPr>
        <p:spPr>
          <a:xfrm>
            <a:off x="5384482" y="4054554"/>
            <a:ext cx="1968460"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Real-time translate</a:t>
            </a:r>
            <a:endParaRPr lang="en-US" sz="1850" dirty="0"/>
          </a:p>
        </p:txBody>
      </p:sp>
      <p:sp>
        <p:nvSpPr>
          <p:cNvPr id="8" name="Shape 5"/>
          <p:cNvSpPr/>
          <p:nvPr/>
        </p:nvSpPr>
        <p:spPr>
          <a:xfrm>
            <a:off x="5204936" y="4691539"/>
            <a:ext cx="8527971" cy="15240"/>
          </a:xfrm>
          <a:prstGeom prst="roundRect">
            <a:avLst>
              <a:gd name="adj" fmla="val 235611"/>
            </a:avLst>
          </a:prstGeom>
          <a:solidFill>
            <a:srgbClr val="D9CECE"/>
          </a:solidFill>
          <a:ln/>
        </p:spPr>
      </p:sp>
      <p:pic>
        <p:nvPicPr>
          <p:cNvPr id="9" name="Image 1" descr="preencoded.png"/>
          <p:cNvPicPr>
            <a:picLocks noChangeAspect="1"/>
          </p:cNvPicPr>
          <p:nvPr/>
        </p:nvPicPr>
        <p:blipFill>
          <a:blip r:embed="rId4"/>
          <a:stretch>
            <a:fillRect/>
          </a:stretch>
        </p:blipFill>
        <p:spPr>
          <a:xfrm>
            <a:off x="1938814" y="4736663"/>
            <a:ext cx="4275058" cy="1357193"/>
          </a:xfrm>
          <a:prstGeom prst="rect">
            <a:avLst/>
          </a:prstGeom>
        </p:spPr>
      </p:pic>
      <p:sp>
        <p:nvSpPr>
          <p:cNvPr id="10" name="Text 6"/>
          <p:cNvSpPr/>
          <p:nvPr/>
        </p:nvSpPr>
        <p:spPr>
          <a:xfrm>
            <a:off x="3907988" y="5204817"/>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3B3535"/>
                </a:solidFill>
                <a:latin typeface="Red Hat Text" pitchFamily="34" charset="0"/>
                <a:ea typeface="Red Hat Text" pitchFamily="34" charset="-122"/>
                <a:cs typeface="Red Hat Text" pitchFamily="34" charset="-120"/>
              </a:rPr>
              <a:t>2</a:t>
            </a:r>
            <a:endParaRPr lang="en-US" sz="2650" dirty="0"/>
          </a:p>
        </p:txBody>
      </p:sp>
      <p:sp>
        <p:nvSpPr>
          <p:cNvPr id="11" name="Text 7"/>
          <p:cNvSpPr/>
          <p:nvPr/>
        </p:nvSpPr>
        <p:spPr>
          <a:xfrm>
            <a:off x="6453187" y="4975979"/>
            <a:ext cx="1433870"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Voice Input</a:t>
            </a:r>
            <a:endParaRPr lang="en-US" sz="2200" dirty="0"/>
          </a:p>
        </p:txBody>
      </p:sp>
      <p:sp>
        <p:nvSpPr>
          <p:cNvPr id="12" name="Text 8"/>
          <p:cNvSpPr/>
          <p:nvPr/>
        </p:nvSpPr>
        <p:spPr>
          <a:xfrm>
            <a:off x="6453187" y="5471517"/>
            <a:ext cx="1433870"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Capture voice</a:t>
            </a:r>
            <a:endParaRPr lang="en-US" sz="1850" dirty="0"/>
          </a:p>
        </p:txBody>
      </p:sp>
      <p:sp>
        <p:nvSpPr>
          <p:cNvPr id="13" name="Shape 9"/>
          <p:cNvSpPr/>
          <p:nvPr/>
        </p:nvSpPr>
        <p:spPr>
          <a:xfrm>
            <a:off x="6273641" y="6108502"/>
            <a:ext cx="7459266" cy="15240"/>
          </a:xfrm>
          <a:prstGeom prst="roundRect">
            <a:avLst>
              <a:gd name="adj" fmla="val 235611"/>
            </a:avLst>
          </a:prstGeom>
          <a:solidFill>
            <a:srgbClr val="D9CECE"/>
          </a:solidFill>
          <a:ln/>
        </p:spPr>
      </p:sp>
      <p:pic>
        <p:nvPicPr>
          <p:cNvPr id="14" name="Image 2" descr="preencoded.png"/>
          <p:cNvPicPr>
            <a:picLocks noChangeAspect="1"/>
          </p:cNvPicPr>
          <p:nvPr/>
        </p:nvPicPr>
        <p:blipFill>
          <a:blip r:embed="rId5"/>
          <a:stretch>
            <a:fillRect/>
          </a:stretch>
        </p:blipFill>
        <p:spPr>
          <a:xfrm>
            <a:off x="870109" y="6153626"/>
            <a:ext cx="6412587" cy="1357193"/>
          </a:xfrm>
          <a:prstGeom prst="rect">
            <a:avLst/>
          </a:prstGeom>
        </p:spPr>
      </p:pic>
      <p:sp>
        <p:nvSpPr>
          <p:cNvPr id="15" name="Text 10"/>
          <p:cNvSpPr/>
          <p:nvPr/>
        </p:nvSpPr>
        <p:spPr>
          <a:xfrm>
            <a:off x="3908107" y="6621780"/>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3B3535"/>
                </a:solidFill>
                <a:latin typeface="Red Hat Text" pitchFamily="34" charset="0"/>
                <a:ea typeface="Red Hat Text" pitchFamily="34" charset="-122"/>
                <a:cs typeface="Red Hat Text" pitchFamily="34" charset="-120"/>
              </a:rPr>
              <a:t>3</a:t>
            </a:r>
            <a:endParaRPr lang="en-US" sz="2650" dirty="0"/>
          </a:p>
        </p:txBody>
      </p:sp>
      <p:sp>
        <p:nvSpPr>
          <p:cNvPr id="16" name="Text 11"/>
          <p:cNvSpPr/>
          <p:nvPr/>
        </p:nvSpPr>
        <p:spPr>
          <a:xfrm>
            <a:off x="7522012" y="6392942"/>
            <a:ext cx="1677591"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Interface</a:t>
            </a:r>
            <a:endParaRPr lang="en-US" sz="2200" dirty="0"/>
          </a:p>
        </p:txBody>
      </p:sp>
      <p:sp>
        <p:nvSpPr>
          <p:cNvPr id="17" name="Text 12"/>
          <p:cNvSpPr/>
          <p:nvPr/>
        </p:nvSpPr>
        <p:spPr>
          <a:xfrm>
            <a:off x="7522012" y="6888480"/>
            <a:ext cx="1677591"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Display features</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014293"/>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1F1E1E"/>
                </a:solidFill>
                <a:latin typeface="Red Hat Text" pitchFamily="34" charset="0"/>
                <a:ea typeface="Red Hat Text" pitchFamily="34" charset="-122"/>
                <a:cs typeface="Red Hat Text" pitchFamily="34" charset="-120"/>
              </a:rPr>
              <a:t>Conclusion</a:t>
            </a:r>
            <a:endParaRPr lang="en-US" sz="4400" dirty="0"/>
          </a:p>
        </p:txBody>
      </p:sp>
      <p:sp>
        <p:nvSpPr>
          <p:cNvPr id="4" name="Text 1"/>
          <p:cNvSpPr/>
          <p:nvPr/>
        </p:nvSpPr>
        <p:spPr>
          <a:xfrm>
            <a:off x="837724" y="2077283"/>
            <a:ext cx="7468553" cy="1915120"/>
          </a:xfrm>
          <a:prstGeom prst="rect">
            <a:avLst/>
          </a:prstGeom>
          <a:noFill/>
          <a:ln/>
        </p:spPr>
        <p:txBody>
          <a:bodyPr wrap="squar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Key features and technologies are reviewed. There is room for improvements such as adding more languages and improving accuracy. There is also a potential for adding offline mode. Users are encouraged to try the translator and provide feedback. Links to libraries, APIs, and documentation are provided.</a:t>
            </a:r>
            <a:endParaRPr lang="en-US" sz="1850" dirty="0"/>
          </a:p>
        </p:txBody>
      </p:sp>
      <p:sp>
        <p:nvSpPr>
          <p:cNvPr id="5" name="Shape 2"/>
          <p:cNvSpPr/>
          <p:nvPr/>
        </p:nvSpPr>
        <p:spPr>
          <a:xfrm>
            <a:off x="837724" y="4261604"/>
            <a:ext cx="3614618" cy="1357193"/>
          </a:xfrm>
          <a:prstGeom prst="roundRect">
            <a:avLst>
              <a:gd name="adj" fmla="val 2646"/>
            </a:avLst>
          </a:prstGeom>
          <a:solidFill>
            <a:srgbClr val="F3E8E8"/>
          </a:solidFill>
          <a:ln/>
        </p:spPr>
      </p:sp>
      <p:sp>
        <p:nvSpPr>
          <p:cNvPr id="6" name="Text 3"/>
          <p:cNvSpPr/>
          <p:nvPr/>
        </p:nvSpPr>
        <p:spPr>
          <a:xfrm>
            <a:off x="1077039" y="4500920"/>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Future Scope</a:t>
            </a:r>
            <a:endParaRPr lang="en-US" sz="2200" dirty="0"/>
          </a:p>
        </p:txBody>
      </p:sp>
      <p:sp>
        <p:nvSpPr>
          <p:cNvPr id="7" name="Text 4"/>
          <p:cNvSpPr/>
          <p:nvPr/>
        </p:nvSpPr>
        <p:spPr>
          <a:xfrm>
            <a:off x="1077039" y="4996458"/>
            <a:ext cx="3135987"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Add Languages</a:t>
            </a:r>
            <a:endParaRPr lang="en-US" sz="1850" dirty="0"/>
          </a:p>
        </p:txBody>
      </p:sp>
      <p:sp>
        <p:nvSpPr>
          <p:cNvPr id="8" name="Shape 5"/>
          <p:cNvSpPr/>
          <p:nvPr/>
        </p:nvSpPr>
        <p:spPr>
          <a:xfrm>
            <a:off x="4691658" y="4261604"/>
            <a:ext cx="3614618" cy="1357193"/>
          </a:xfrm>
          <a:prstGeom prst="roundRect">
            <a:avLst>
              <a:gd name="adj" fmla="val 2646"/>
            </a:avLst>
          </a:prstGeom>
          <a:solidFill>
            <a:srgbClr val="F3E8E8"/>
          </a:solidFill>
          <a:ln/>
        </p:spPr>
      </p:sp>
      <p:sp>
        <p:nvSpPr>
          <p:cNvPr id="9" name="Text 6"/>
          <p:cNvSpPr/>
          <p:nvPr/>
        </p:nvSpPr>
        <p:spPr>
          <a:xfrm>
            <a:off x="4930973" y="4500920"/>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User Feedback</a:t>
            </a:r>
            <a:endParaRPr lang="en-US" sz="2200" dirty="0"/>
          </a:p>
        </p:txBody>
      </p:sp>
      <p:sp>
        <p:nvSpPr>
          <p:cNvPr id="10" name="Text 7"/>
          <p:cNvSpPr/>
          <p:nvPr/>
        </p:nvSpPr>
        <p:spPr>
          <a:xfrm>
            <a:off x="4930973" y="4996458"/>
            <a:ext cx="3135987"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Provide feedback</a:t>
            </a:r>
            <a:endParaRPr lang="en-US" sz="1850" dirty="0"/>
          </a:p>
        </p:txBody>
      </p:sp>
      <p:sp>
        <p:nvSpPr>
          <p:cNvPr id="11" name="Shape 8"/>
          <p:cNvSpPr/>
          <p:nvPr/>
        </p:nvSpPr>
        <p:spPr>
          <a:xfrm>
            <a:off x="837724" y="5858113"/>
            <a:ext cx="7468553" cy="1357193"/>
          </a:xfrm>
          <a:prstGeom prst="roundRect">
            <a:avLst>
              <a:gd name="adj" fmla="val 2646"/>
            </a:avLst>
          </a:prstGeom>
          <a:solidFill>
            <a:srgbClr val="F3E8E8"/>
          </a:solidFill>
          <a:ln/>
        </p:spPr>
      </p:sp>
      <p:sp>
        <p:nvSpPr>
          <p:cNvPr id="12" name="Text 9"/>
          <p:cNvSpPr/>
          <p:nvPr/>
        </p:nvSpPr>
        <p:spPr>
          <a:xfrm>
            <a:off x="1077039" y="609742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B3535"/>
                </a:solidFill>
                <a:latin typeface="Red Hat Text" pitchFamily="34" charset="0"/>
                <a:ea typeface="Red Hat Text" pitchFamily="34" charset="-122"/>
                <a:cs typeface="Red Hat Text" pitchFamily="34" charset="-120"/>
              </a:rPr>
              <a:t>Resources</a:t>
            </a:r>
            <a:endParaRPr lang="en-US" sz="2200" dirty="0"/>
          </a:p>
        </p:txBody>
      </p:sp>
      <p:sp>
        <p:nvSpPr>
          <p:cNvPr id="13" name="Text 10"/>
          <p:cNvSpPr/>
          <p:nvPr/>
        </p:nvSpPr>
        <p:spPr>
          <a:xfrm>
            <a:off x="1077039" y="6592967"/>
            <a:ext cx="6989921" cy="383024"/>
          </a:xfrm>
          <a:prstGeom prst="rect">
            <a:avLst/>
          </a:prstGeom>
          <a:noFill/>
          <a:ln/>
        </p:spPr>
        <p:txBody>
          <a:bodyPr wrap="none" lIns="0" tIns="0" rIns="0" bIns="0" rtlCol="0" anchor="t"/>
          <a:lstStyle/>
          <a:p>
            <a:pPr marL="0" indent="0" algn="l">
              <a:lnSpc>
                <a:spcPts val="3000"/>
              </a:lnSpc>
              <a:buNone/>
            </a:pPr>
            <a:r>
              <a:rPr lang="en-US" sz="1850" dirty="0">
                <a:solidFill>
                  <a:srgbClr val="3B3535"/>
                </a:solidFill>
                <a:latin typeface="Roboto Light" pitchFamily="34" charset="0"/>
                <a:ea typeface="Roboto Light" pitchFamily="34" charset="-122"/>
                <a:cs typeface="Roboto Light" pitchFamily="34" charset="-120"/>
              </a:rPr>
              <a:t>Links to APIs</a:t>
            </a:r>
            <a:endParaRPr lang="en-US" sz="185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TotalTime>
  <Words>630</Words>
  <Application>Microsoft Office PowerPoint</Application>
  <PresentationFormat>Custom</PresentationFormat>
  <Paragraphs>80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Roboto Bold</vt:lpstr>
      <vt:lpstr>Roboto Light</vt:lpstr>
      <vt:lpstr>Red Hat Text</vt:lpstr>
      <vt:lpstr>Arial</vt:lpstr>
      <vt:lpstr>Wingdings 3</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Ansuman Mahapatra</cp:lastModifiedBy>
  <cp:revision>3</cp:revision>
  <dcterms:created xsi:type="dcterms:W3CDTF">2025-03-23T17:22:54Z</dcterms:created>
  <dcterms:modified xsi:type="dcterms:W3CDTF">2025-03-24T04:46:11Z</dcterms:modified>
</cp:coreProperties>
</file>