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9" r:id="rId14"/>
    <p:sldId id="272" r:id="rId15"/>
    <p:sldId id="270" r:id="rId16"/>
    <p:sldId id="273" r:id="rId17"/>
    <p:sldId id="274" r:id="rId18"/>
    <p:sldId id="275" r:id="rId19"/>
    <p:sldId id="258" r:id="rId2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3" y="6853174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09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90" y="0"/>
                </a:moveTo>
                <a:lnTo>
                  <a:pt x="0" y="3163103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00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8000"/>
                </a:lnTo>
                <a:lnTo>
                  <a:pt x="2589120" y="6858000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1" y="6858000"/>
                </a:lnTo>
                <a:lnTo>
                  <a:pt x="2854069" y="6858000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53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8" y="6858000"/>
                </a:lnTo>
                <a:lnTo>
                  <a:pt x="1255752" y="6857999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475" y="2000250"/>
            <a:ext cx="9586976" cy="136677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475" y="2733675"/>
            <a:ext cx="4805426" cy="13667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3" y="6853174"/>
                </a:lnTo>
              </a:path>
            </a:pathLst>
          </a:custGeom>
          <a:ln w="952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09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90" y="0"/>
                </a:moveTo>
                <a:lnTo>
                  <a:pt x="0" y="3163103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00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8000"/>
                </a:lnTo>
                <a:lnTo>
                  <a:pt x="2589120" y="6858000"/>
                </a:lnTo>
                <a:lnTo>
                  <a:pt x="2589120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1" y="6858000"/>
                </a:lnTo>
                <a:lnTo>
                  <a:pt x="2854069" y="6858000"/>
                </a:lnTo>
                <a:lnTo>
                  <a:pt x="2854069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53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8" y="6858000"/>
                </a:lnTo>
                <a:lnTo>
                  <a:pt x="1255752" y="6857999"/>
                </a:lnTo>
                <a:lnTo>
                  <a:pt x="1255752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602" y="614743"/>
            <a:ext cx="2736850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90C22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0772" y="1521460"/>
            <a:ext cx="8218170" cy="4385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SpeechRecognition/" TargetMode="External"/><Relationship Id="rId2" Type="http://schemas.openxmlformats.org/officeDocument/2006/relationships/hyperlink" Target="https://pypi.org/project/deep-translator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ypi.org/project/mysql-connector-python/" TargetMode="External"/><Relationship Id="rId5" Type="http://schemas.openxmlformats.org/officeDocument/2006/relationships/hyperlink" Target="https://pypi.org/project/Pillow/" TargetMode="External"/><Relationship Id="rId4" Type="http://schemas.openxmlformats.org/officeDocument/2006/relationships/hyperlink" Target="https://docs.python.org/3/library/tkinter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62455" cy="5667375"/>
            <a:chOff x="0" y="0"/>
            <a:chExt cx="1862455" cy="566737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838200" cy="5667375"/>
            </a:xfrm>
            <a:custGeom>
              <a:avLst/>
              <a:gdLst/>
              <a:ahLst/>
              <a:cxnLst/>
              <a:rect l="l" t="t" r="r" b="b"/>
              <a:pathLst>
                <a:path w="838200" h="5667375">
                  <a:moveTo>
                    <a:pt x="838200" y="0"/>
                  </a:moveTo>
                  <a:lnTo>
                    <a:pt x="0" y="0"/>
                  </a:lnTo>
                  <a:lnTo>
                    <a:pt x="0" y="5667375"/>
                  </a:lnTo>
                  <a:lnTo>
                    <a:pt x="83820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5597"/>
              <a:ext cx="1862201" cy="165265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457450" y="447675"/>
            <a:ext cx="6819900" cy="361950"/>
          </a:xfrm>
          <a:prstGeom prst="rect">
            <a:avLst/>
          </a:prstGeom>
          <a:ln w="5715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863600">
              <a:lnSpc>
                <a:spcPct val="100000"/>
              </a:lnSpc>
              <a:spcBef>
                <a:spcPts val="285"/>
              </a:spcBef>
            </a:pPr>
            <a:r>
              <a:rPr sz="2000" spc="-10" dirty="0">
                <a:solidFill>
                  <a:srgbClr val="000000"/>
                </a:solidFill>
              </a:rPr>
              <a:t>SCHOOL</a:t>
            </a:r>
            <a:r>
              <a:rPr sz="2000" spc="-10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OF</a:t>
            </a:r>
            <a:r>
              <a:rPr sz="2000" spc="-70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ENGINEERING</a:t>
            </a:r>
            <a:r>
              <a:rPr sz="2000" spc="-95" dirty="0">
                <a:solidFill>
                  <a:srgbClr val="000000"/>
                </a:solidFill>
              </a:rPr>
              <a:t> </a:t>
            </a:r>
            <a:r>
              <a:rPr sz="2000" dirty="0">
                <a:solidFill>
                  <a:srgbClr val="000000"/>
                </a:solidFill>
              </a:rPr>
              <a:t>AND</a:t>
            </a:r>
            <a:r>
              <a:rPr sz="2000" spc="-65" dirty="0">
                <a:solidFill>
                  <a:srgbClr val="000000"/>
                </a:solidFill>
              </a:rPr>
              <a:t> </a:t>
            </a:r>
            <a:r>
              <a:rPr sz="2000" spc="-10" dirty="0">
                <a:solidFill>
                  <a:srgbClr val="000000"/>
                </a:solidFill>
              </a:rPr>
              <a:t>TECHNOLOGY</a:t>
            </a:r>
            <a:endParaRPr sz="2000"/>
          </a:p>
        </p:txBody>
      </p:sp>
      <p:sp>
        <p:nvSpPr>
          <p:cNvPr id="6" name="object 6"/>
          <p:cNvSpPr txBox="1"/>
          <p:nvPr/>
        </p:nvSpPr>
        <p:spPr>
          <a:xfrm>
            <a:off x="2760979" y="901710"/>
            <a:ext cx="6387465" cy="549317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515"/>
              </a:spcBef>
            </a:pPr>
            <a:r>
              <a:rPr sz="1550" b="1" dirty="0">
                <a:latin typeface="Times New Roman"/>
                <a:cs typeface="Times New Roman"/>
              </a:rPr>
              <a:t>DEPARTMENT</a:t>
            </a:r>
            <a:r>
              <a:rPr sz="1550" b="1" spc="8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OF</a:t>
            </a:r>
            <a:r>
              <a:rPr sz="1550" b="1" spc="10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COMPUTER</a:t>
            </a:r>
            <a:r>
              <a:rPr sz="1550" b="1" spc="70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SCIENCE</a:t>
            </a:r>
            <a:r>
              <a:rPr sz="1550" b="1" spc="-5" dirty="0">
                <a:latin typeface="Times New Roman"/>
                <a:cs typeface="Times New Roman"/>
              </a:rPr>
              <a:t> </a:t>
            </a:r>
            <a:r>
              <a:rPr sz="1550" b="1" dirty="0">
                <a:latin typeface="Times New Roman"/>
                <a:cs typeface="Times New Roman"/>
              </a:rPr>
              <a:t>AND</a:t>
            </a:r>
            <a:r>
              <a:rPr sz="1550" b="1" spc="75" dirty="0">
                <a:latin typeface="Times New Roman"/>
                <a:cs typeface="Times New Roman"/>
              </a:rPr>
              <a:t> </a:t>
            </a:r>
            <a:r>
              <a:rPr sz="1550" b="1" spc="-10" dirty="0">
                <a:latin typeface="Times New Roman"/>
                <a:cs typeface="Times New Roman"/>
              </a:rPr>
              <a:t>ENGINEERING</a:t>
            </a:r>
            <a:endParaRPr sz="15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020"/>
              </a:spcBef>
            </a:pPr>
            <a:r>
              <a:rPr sz="3950" b="1" spc="-295" dirty="0">
                <a:solidFill>
                  <a:srgbClr val="539F20"/>
                </a:solidFill>
                <a:latin typeface="Times New Roman"/>
                <a:cs typeface="Times New Roman"/>
              </a:rPr>
              <a:t>MINOR/LEARNING</a:t>
            </a:r>
            <a:r>
              <a:rPr sz="3950" b="1" spc="95" dirty="0">
                <a:solidFill>
                  <a:srgbClr val="539F20"/>
                </a:solidFill>
                <a:latin typeface="Times New Roman"/>
                <a:cs typeface="Times New Roman"/>
              </a:rPr>
              <a:t> </a:t>
            </a:r>
            <a:r>
              <a:rPr sz="3950" b="1" spc="-300" dirty="0">
                <a:solidFill>
                  <a:srgbClr val="539F20"/>
                </a:solidFill>
                <a:latin typeface="Times New Roman"/>
                <a:cs typeface="Times New Roman"/>
              </a:rPr>
              <a:t>PROJECT</a:t>
            </a:r>
            <a:endParaRPr sz="395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5"/>
              </a:spcBef>
              <a:tabLst>
                <a:tab pos="4587875" algn="l"/>
              </a:tabLst>
            </a:pPr>
            <a:r>
              <a:rPr sz="3950" b="1" spc="-260" dirty="0">
                <a:solidFill>
                  <a:srgbClr val="539F20"/>
                </a:solidFill>
                <a:latin typeface="Times New Roman"/>
                <a:cs typeface="Times New Roman"/>
              </a:rPr>
              <a:t>PRESENTATION</a:t>
            </a:r>
            <a:r>
              <a:rPr sz="3950" b="1" spc="40" dirty="0">
                <a:solidFill>
                  <a:srgbClr val="539F20"/>
                </a:solidFill>
                <a:latin typeface="Times New Roman"/>
                <a:cs typeface="Times New Roman"/>
              </a:rPr>
              <a:t> </a:t>
            </a:r>
            <a:r>
              <a:rPr sz="3950" b="1" spc="-545" dirty="0">
                <a:solidFill>
                  <a:srgbClr val="539F20"/>
                </a:solidFill>
                <a:latin typeface="Times New Roman"/>
                <a:cs typeface="Times New Roman"/>
              </a:rPr>
              <a:t>ON</a:t>
            </a:r>
            <a:r>
              <a:rPr lang="en-IN" sz="3950" b="1" spc="-545" dirty="0">
                <a:solidFill>
                  <a:srgbClr val="539F20"/>
                </a:solidFill>
                <a:latin typeface="Times New Roman"/>
                <a:cs typeface="Times New Roman"/>
              </a:rPr>
              <a:t> </a:t>
            </a:r>
            <a:r>
              <a:rPr lang="en-IN" sz="3950" b="1" spc="-505" dirty="0">
                <a:solidFill>
                  <a:srgbClr val="539F20"/>
                </a:solidFill>
                <a:latin typeface="Times New Roman"/>
                <a:cs typeface="Times New Roman"/>
              </a:rPr>
              <a:t>LANGUAGE </a:t>
            </a:r>
          </a:p>
          <a:p>
            <a:pPr algn="ctr">
              <a:lnSpc>
                <a:spcPct val="100000"/>
              </a:lnSpc>
              <a:spcBef>
                <a:spcPts val="65"/>
              </a:spcBef>
              <a:tabLst>
                <a:tab pos="4587875" algn="l"/>
              </a:tabLst>
            </a:pPr>
            <a:r>
              <a:rPr lang="en-IN" sz="3950" b="1" spc="-505" dirty="0">
                <a:solidFill>
                  <a:srgbClr val="539F20"/>
                </a:solidFill>
                <a:latin typeface="Times New Roman"/>
                <a:cs typeface="Times New Roman"/>
              </a:rPr>
              <a:t>TRANSLATOR</a:t>
            </a:r>
            <a:endParaRPr sz="3950" dirty="0">
              <a:latin typeface="Times New Roman"/>
              <a:cs typeface="Times New Roman"/>
            </a:endParaRPr>
          </a:p>
          <a:p>
            <a:pPr marR="116839" algn="ctr">
              <a:lnSpc>
                <a:spcPct val="100000"/>
              </a:lnSpc>
              <a:spcBef>
                <a:spcPts val="2200"/>
              </a:spcBef>
            </a:pPr>
            <a:r>
              <a:rPr sz="1550" b="1" dirty="0">
                <a:solidFill>
                  <a:srgbClr val="0D0D0D"/>
                </a:solidFill>
                <a:latin typeface="Tahoma"/>
                <a:cs typeface="Tahoma"/>
              </a:rPr>
              <a:t>Presented</a:t>
            </a:r>
            <a:r>
              <a:rPr sz="1550" b="1" spc="23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1550" b="1" spc="-25" dirty="0">
                <a:solidFill>
                  <a:srgbClr val="0D0D0D"/>
                </a:solidFill>
                <a:latin typeface="Tahoma"/>
                <a:cs typeface="Tahoma"/>
              </a:rPr>
              <a:t>By</a:t>
            </a:r>
            <a:r>
              <a:rPr lang="en-IN" sz="1550" b="1" spc="-25" dirty="0">
                <a:solidFill>
                  <a:srgbClr val="0D0D0D"/>
                </a:solidFill>
                <a:latin typeface="Tahoma"/>
                <a:cs typeface="Tahoma"/>
              </a:rPr>
              <a:t>:</a:t>
            </a:r>
          </a:p>
          <a:p>
            <a:pPr marR="116839" algn="ctr">
              <a:lnSpc>
                <a:spcPct val="100000"/>
              </a:lnSpc>
              <a:spcBef>
                <a:spcPts val="2200"/>
              </a:spcBef>
            </a:pPr>
            <a:r>
              <a:rPr lang="en-IN" sz="1550" b="1" spc="-25" dirty="0">
                <a:solidFill>
                  <a:srgbClr val="0D0D0D"/>
                </a:solidFill>
                <a:latin typeface="Tahoma"/>
                <a:cs typeface="Tahoma"/>
              </a:rPr>
              <a:t>Ansuman Mahapatra(23UG010605)</a:t>
            </a:r>
          </a:p>
          <a:p>
            <a:pPr marR="116839" algn="ctr">
              <a:lnSpc>
                <a:spcPct val="100000"/>
              </a:lnSpc>
              <a:spcBef>
                <a:spcPts val="2200"/>
              </a:spcBef>
            </a:pPr>
            <a:r>
              <a:rPr lang="en-IN" sz="1550" b="1" spc="-25" dirty="0">
                <a:solidFill>
                  <a:srgbClr val="0D0D0D"/>
                </a:solidFill>
                <a:latin typeface="Tahoma"/>
                <a:cs typeface="Tahoma"/>
              </a:rPr>
              <a:t>Biswajeet Patra(23UG010614)</a:t>
            </a:r>
          </a:p>
          <a:p>
            <a:pPr marR="116839" algn="ctr">
              <a:lnSpc>
                <a:spcPct val="100000"/>
              </a:lnSpc>
              <a:spcBef>
                <a:spcPts val="2200"/>
              </a:spcBef>
            </a:pPr>
            <a:r>
              <a:rPr lang="en-IN" sz="1550" b="1" spc="-25" dirty="0">
                <a:solidFill>
                  <a:srgbClr val="0D0D0D"/>
                </a:solidFill>
                <a:latin typeface="Tahoma"/>
                <a:cs typeface="Tahoma"/>
              </a:rPr>
              <a:t>Tapan Kumar Sahoo(23UG010632)</a:t>
            </a:r>
            <a:endParaRPr lang="en-IN" sz="1550" spc="-25" dirty="0">
              <a:latin typeface="Tahoma"/>
              <a:cs typeface="Tahoma"/>
            </a:endParaRPr>
          </a:p>
          <a:p>
            <a:pPr marR="116839" algn="ctr">
              <a:lnSpc>
                <a:spcPct val="100000"/>
              </a:lnSpc>
              <a:spcBef>
                <a:spcPts val="2200"/>
              </a:spcBef>
            </a:pPr>
            <a:r>
              <a:rPr sz="1550" b="1" dirty="0">
                <a:solidFill>
                  <a:srgbClr val="0D0D0D"/>
                </a:solidFill>
                <a:latin typeface="Tahoma"/>
                <a:cs typeface="Tahoma"/>
              </a:rPr>
              <a:t>Under</a:t>
            </a:r>
            <a:r>
              <a:rPr sz="1550" b="1" spc="12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1550" b="1" dirty="0">
                <a:solidFill>
                  <a:srgbClr val="0D0D0D"/>
                </a:solidFill>
                <a:latin typeface="Tahoma"/>
                <a:cs typeface="Tahoma"/>
              </a:rPr>
              <a:t>the</a:t>
            </a:r>
            <a:r>
              <a:rPr sz="1550" b="1" spc="19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1550" b="1" dirty="0">
                <a:solidFill>
                  <a:srgbClr val="0D0D0D"/>
                </a:solidFill>
                <a:latin typeface="Tahoma"/>
                <a:cs typeface="Tahoma"/>
              </a:rPr>
              <a:t>Guidance</a:t>
            </a:r>
            <a:r>
              <a:rPr sz="1550" b="1" spc="180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sz="1550" b="1" spc="-25" dirty="0">
                <a:solidFill>
                  <a:srgbClr val="0D0D0D"/>
                </a:solidFill>
                <a:latin typeface="Tahoma"/>
                <a:cs typeface="Tahoma"/>
              </a:rPr>
              <a:t>of</a:t>
            </a:r>
            <a:r>
              <a:rPr lang="en-IN" sz="1550" b="1" spc="-25" dirty="0">
                <a:solidFill>
                  <a:srgbClr val="0D0D0D"/>
                </a:solidFill>
                <a:latin typeface="Tahoma"/>
                <a:cs typeface="Tahoma"/>
              </a:rPr>
              <a:t>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Mr.Himansu</a:t>
            </a: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Barik Sir</a:t>
            </a:r>
            <a:endParaRPr sz="155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25739" y="5224208"/>
            <a:ext cx="2369185" cy="906337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32715" marR="121920" algn="ctr">
              <a:lnSpc>
                <a:spcPts val="1650"/>
              </a:lnSpc>
              <a:spcBef>
                <a:spcPts val="204"/>
              </a:spcBef>
            </a:pPr>
            <a:r>
              <a:rPr lang="en-IN" sz="1400" b="1" dirty="0">
                <a:latin typeface="Tahoma"/>
                <a:cs typeface="Tahoma"/>
              </a:rPr>
              <a:t>Mr. Himansu Barik</a:t>
            </a:r>
          </a:p>
          <a:p>
            <a:pPr algn="ctr"/>
            <a:r>
              <a:rPr lang="en-US" alt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Assistant Professor</a:t>
            </a:r>
          </a:p>
          <a:p>
            <a:pPr algn="ctr">
              <a:lnSpc>
                <a:spcPts val="1664"/>
              </a:lnSpc>
              <a:spcBef>
                <a:spcPts val="5"/>
              </a:spcBef>
            </a:pPr>
            <a:r>
              <a:rPr sz="1400" b="1" dirty="0">
                <a:latin typeface="Tahoma"/>
                <a:cs typeface="Tahoma"/>
              </a:rPr>
              <a:t>Dept.</a:t>
            </a:r>
            <a:r>
              <a:rPr sz="1400" b="1" spc="-10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Of</a:t>
            </a:r>
            <a:r>
              <a:rPr sz="1400" b="1" spc="-30" dirty="0">
                <a:latin typeface="Tahoma"/>
                <a:cs typeface="Tahoma"/>
              </a:rPr>
              <a:t> </a:t>
            </a:r>
            <a:r>
              <a:rPr sz="1400" b="1" spc="-20" dirty="0">
                <a:latin typeface="Tahoma"/>
                <a:cs typeface="Tahoma"/>
              </a:rPr>
              <a:t>CSE,</a:t>
            </a:r>
            <a:endParaRPr sz="1400" dirty="0">
              <a:latin typeface="Tahoma"/>
              <a:cs typeface="Tahoma"/>
            </a:endParaRPr>
          </a:p>
          <a:p>
            <a:pPr algn="ctr">
              <a:lnSpc>
                <a:spcPts val="1664"/>
              </a:lnSpc>
            </a:pPr>
            <a:r>
              <a:rPr sz="1400" b="1" dirty="0">
                <a:latin typeface="Tahoma"/>
                <a:cs typeface="Tahoma"/>
              </a:rPr>
              <a:t>GIET</a:t>
            </a:r>
            <a:r>
              <a:rPr sz="1400" b="1" spc="-2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University</a:t>
            </a:r>
            <a:r>
              <a:rPr sz="1400" b="1" spc="-35" dirty="0">
                <a:latin typeface="Tahoma"/>
                <a:cs typeface="Tahoma"/>
              </a:rPr>
              <a:t> </a:t>
            </a:r>
            <a:r>
              <a:rPr sz="1400" b="1" dirty="0">
                <a:latin typeface="Tahoma"/>
                <a:cs typeface="Tahoma"/>
              </a:rPr>
              <a:t>,</a:t>
            </a:r>
            <a:r>
              <a:rPr sz="1400" b="1" spc="-20" dirty="0">
                <a:latin typeface="Tahoma"/>
                <a:cs typeface="Tahoma"/>
              </a:rPr>
              <a:t> </a:t>
            </a:r>
            <a:r>
              <a:rPr sz="1400" b="1" spc="-10" dirty="0">
                <a:latin typeface="Tahoma"/>
                <a:cs typeface="Tahoma"/>
              </a:rPr>
              <a:t>Gunupur</a:t>
            </a:r>
            <a:endParaRPr sz="1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24BB9-3726-09EB-77AD-BF12EA2E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2" y="381001"/>
            <a:ext cx="9606598" cy="1477328"/>
          </a:xfrm>
        </p:spPr>
        <p:txBody>
          <a:bodyPr/>
          <a:lstStyle/>
          <a:p>
            <a:pPr algn="ctr"/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Limitations of the Application</a:t>
            </a:r>
            <a:b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DDA80-87F6-D745-6A7B-515B1D6E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0200" y="1213008"/>
            <a:ext cx="8218170" cy="443198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Offline Mode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Entire functionality breaks without online services (no offline fallback).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Error Logging System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 are only displayed to users; there's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logging to 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database for debugging.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Translation History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Translated results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saved or retrievable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later.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Responsiveness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 is built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isn’t ideal for advanced responsive or mobile-friendly 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4543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D6C5C-0EBA-559E-D4C2-C581C7E2D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0295-B1C4-3E14-96B2-00B1C1355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152400"/>
            <a:ext cx="10363200" cy="738664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D112B-D42A-4AAD-BD39-E0DC37C32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98222"/>
            <a:ext cx="3957661" cy="2502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C34803-FC33-1553-A418-ED0AA7F546C1}"/>
              </a:ext>
            </a:extLst>
          </p:cNvPr>
          <p:cNvSpPr txBox="1"/>
          <p:nvPr/>
        </p:nvSpPr>
        <p:spPr>
          <a:xfrm>
            <a:off x="914400" y="11430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LOGIN PAGE : - </a:t>
            </a:r>
          </a:p>
        </p:txBody>
      </p:sp>
    </p:spTree>
    <p:extLst>
      <p:ext uri="{BB962C8B-B14F-4D97-AF65-F5344CB8AC3E}">
        <p14:creationId xmlns:p14="http://schemas.microsoft.com/office/powerpoint/2010/main" val="2431903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041E-7B8D-E5D2-6AA6-5E3529AF7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152400"/>
            <a:ext cx="10363200" cy="738664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C6392E-5FED-1AFD-56CA-CCBE43D42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112" y="1676400"/>
            <a:ext cx="4839375" cy="4810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DBB3B5-E98B-680C-848A-8AEE34E8710F}"/>
              </a:ext>
            </a:extLst>
          </p:cNvPr>
          <p:cNvSpPr txBox="1"/>
          <p:nvPr/>
        </p:nvSpPr>
        <p:spPr>
          <a:xfrm>
            <a:off x="1295400" y="1091692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WELCOME PAGE : -</a:t>
            </a:r>
          </a:p>
        </p:txBody>
      </p:sp>
    </p:spTree>
    <p:extLst>
      <p:ext uri="{BB962C8B-B14F-4D97-AF65-F5344CB8AC3E}">
        <p14:creationId xmlns:p14="http://schemas.microsoft.com/office/powerpoint/2010/main" val="2185627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6A995-D06D-B650-02FD-E44BF84AD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3BC79-C256-A9E5-3574-E52FD9443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152400"/>
            <a:ext cx="10363200" cy="738664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1D21E0-9177-B02C-663D-6F8A3432C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133600"/>
            <a:ext cx="5150371" cy="434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75E44E-9FFE-847C-1A65-4DB404B35C2B}"/>
              </a:ext>
            </a:extLst>
          </p:cNvPr>
          <p:cNvSpPr txBox="1"/>
          <p:nvPr/>
        </p:nvSpPr>
        <p:spPr>
          <a:xfrm>
            <a:off x="1295400" y="10668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TRANSLATOR PAGE (MAIN PAGE) : -</a:t>
            </a:r>
          </a:p>
        </p:txBody>
      </p:sp>
    </p:spTree>
    <p:extLst>
      <p:ext uri="{BB962C8B-B14F-4D97-AF65-F5344CB8AC3E}">
        <p14:creationId xmlns:p14="http://schemas.microsoft.com/office/powerpoint/2010/main" val="3549091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DFB7D-895D-6549-A663-43E6AAB59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9A30-6946-2377-20D4-200FBCBDC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152400"/>
            <a:ext cx="10363200" cy="738664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7D386-C369-9445-F068-9817F2D20669}"/>
              </a:ext>
            </a:extLst>
          </p:cNvPr>
          <p:cNvSpPr txBox="1"/>
          <p:nvPr/>
        </p:nvSpPr>
        <p:spPr>
          <a:xfrm>
            <a:off x="1295400" y="1066800"/>
            <a:ext cx="655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 LOGIN PAGE : -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75FBD5-2214-B213-D35A-2D8DC53ED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2133600"/>
            <a:ext cx="4143821" cy="323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5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E46A8-C411-4F91-FE36-1124A627E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B80F1-BAEC-B0B6-CBF2-9856C0A28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" y="152400"/>
            <a:ext cx="10363200" cy="738664"/>
          </a:xfrm>
        </p:spPr>
        <p:txBody>
          <a:bodyPr/>
          <a:lstStyle/>
          <a:p>
            <a:r>
              <a:rPr lang="en-IN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22F28B-8D75-72FE-FDF9-32CBA7DA0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057400"/>
            <a:ext cx="5934903" cy="40677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4BC499-3366-7D32-7489-5DB0EB8E5A3C}"/>
              </a:ext>
            </a:extLst>
          </p:cNvPr>
          <p:cNvSpPr txBox="1"/>
          <p:nvPr/>
        </p:nvSpPr>
        <p:spPr>
          <a:xfrm>
            <a:off x="1295400" y="11049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ADMIN PAGE THAT SHOWS USER LOGINS : -</a:t>
            </a:r>
          </a:p>
        </p:txBody>
      </p:sp>
    </p:spTree>
    <p:extLst>
      <p:ext uri="{BB962C8B-B14F-4D97-AF65-F5344CB8AC3E}">
        <p14:creationId xmlns:p14="http://schemas.microsoft.com/office/powerpoint/2010/main" val="3162186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1CEF7-E6E0-786C-EF38-4B46D13F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2" y="614743"/>
            <a:ext cx="6558598" cy="1477328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A2387-DC3E-1E8B-714A-852FCBD7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772" y="1521460"/>
            <a:ext cx="8218170" cy="4847481"/>
          </a:xfrm>
        </p:spPr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Real-Time Language Translator bridges the </a:t>
            </a:r>
            <a:r>
              <a:rPr lang="en-US" b="1" dirty="0"/>
              <a:t>communication gap</a:t>
            </a:r>
            <a:r>
              <a:rPr lang="en-US" dirty="0"/>
              <a:t> by offering instant </a:t>
            </a:r>
            <a:r>
              <a:rPr lang="en-US" b="1" dirty="0"/>
              <a:t>text and speech-based translations</a:t>
            </a:r>
            <a:r>
              <a:rPr lang="en-US" dirty="0"/>
              <a:t> using Google Translate API and speech recognition.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It ensures a </a:t>
            </a:r>
            <a:r>
              <a:rPr lang="en-US" b="1" dirty="0"/>
              <a:t>user-friendly interface</a:t>
            </a:r>
            <a:r>
              <a:rPr lang="en-US" dirty="0"/>
              <a:t> with vibrant visuals, splash screen, and admin monitoring features.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application also logs </a:t>
            </a:r>
            <a:r>
              <a:rPr lang="en-US" b="1" dirty="0"/>
              <a:t>user login history</a:t>
            </a:r>
            <a:r>
              <a:rPr lang="en-US" dirty="0"/>
              <a:t> securely using MySQL, adding an extra layer of management and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Though it has </a:t>
            </a:r>
            <a:r>
              <a:rPr lang="en-US" b="1" dirty="0"/>
              <a:t>some limitations</a:t>
            </a:r>
            <a:r>
              <a:rPr lang="en-US" dirty="0"/>
              <a:t> (like internet dependence and basic admin security), the project successfully demonstrates the integration of </a:t>
            </a:r>
            <a:r>
              <a:rPr lang="en-US" b="1" dirty="0"/>
              <a:t>GUI, databases, speech tech, and real-time translation</a:t>
            </a:r>
            <a:r>
              <a:rPr lang="en-US" dirty="0"/>
              <a:t> in a single application.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future improvements like </a:t>
            </a:r>
            <a:r>
              <a:rPr lang="en-US" b="1" dirty="0"/>
              <a:t>offline support, history tracking, and advanced voice handling</a:t>
            </a:r>
            <a:r>
              <a:rPr lang="en-US" dirty="0"/>
              <a:t>, it has the potential to evolve into a full-fledged productivity tool.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647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F1AA3-0220-B789-64BD-16706D044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2" y="614743"/>
            <a:ext cx="8562340" cy="1477328"/>
          </a:xfrm>
        </p:spPr>
        <p:txBody>
          <a:bodyPr/>
          <a:lstStyle/>
          <a:p>
            <a:r>
              <a:rPr lang="en-US" b="1" dirty="0"/>
              <a:t> Future Enhancements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C4E8F-2978-B67B-785F-1EC7FDB09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524000"/>
            <a:ext cx="8218170" cy="2865528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Offline Translation Support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Integrate offline language packs to allow translation without internet access.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Smart Language Detection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Automatically detect the source language instead of requiring manual selection.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Translation History &amp; Export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Save past translations and allow users to </a:t>
            </a:r>
            <a:r>
              <a:rPr lang="en-US" b="1" dirty="0"/>
              <a:t>export</a:t>
            </a:r>
            <a:r>
              <a:rPr lang="en-US" dirty="0"/>
              <a:t> or </a:t>
            </a:r>
            <a:r>
              <a:rPr lang="en-US" b="1" dirty="0"/>
              <a:t>review</a:t>
            </a:r>
            <a:r>
              <a:rPr lang="en-US" dirty="0"/>
              <a:t> them later.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1409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F317-FD55-21D4-54DD-3CCD20FA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2" y="614743"/>
            <a:ext cx="7625398" cy="1477328"/>
          </a:xfrm>
        </p:spPr>
        <p:txBody>
          <a:bodyPr/>
          <a:lstStyle/>
          <a:p>
            <a:r>
              <a:rPr lang="en-IN" b="1" dirty="0"/>
              <a:t> References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3B21E-0D31-A347-6107-3DDC4C6CC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772" y="1521460"/>
            <a:ext cx="8218170" cy="4527521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Google Translate API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>
                <a:hlinkClick r:id="rId2"/>
              </a:rPr>
              <a:t>https://pypi.org/project/deep-translator/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Speech Recognition Library (Python)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>
                <a:hlinkClick r:id="rId3"/>
              </a:rPr>
              <a:t>https://pypi.org/project/SpeechRecognition/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 err="1"/>
              <a:t>Tkinter</a:t>
            </a:r>
            <a:r>
              <a:rPr lang="en-IN" b="1" dirty="0"/>
              <a:t> Documentation (GUI Library)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>
                <a:hlinkClick r:id="rId4"/>
              </a:rPr>
              <a:t>https://docs.python.org/3/library/tkinter.html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Pillow (Image Handling)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>
                <a:hlinkClick r:id="rId5"/>
              </a:rPr>
              <a:t>https://pypi.org/project/Pillow/</a:t>
            </a:r>
            <a:endParaRPr lang="en-IN" dirty="0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MySQL Connector for Python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>
                <a:hlinkClick r:id="rId6"/>
              </a:rPr>
              <a:t>https://pypi.org/project/mysql-connector-python/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5258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6602" y="659193"/>
            <a:ext cx="8634095" cy="3011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8745">
              <a:lnSpc>
                <a:spcPct val="100000"/>
              </a:lnSpc>
              <a:spcBef>
                <a:spcPts val="105"/>
              </a:spcBef>
            </a:pPr>
            <a:r>
              <a:rPr sz="4800" b="1" spc="-25" dirty="0">
                <a:solidFill>
                  <a:srgbClr val="90C225"/>
                </a:solidFill>
                <a:latin typeface="Times New Roman"/>
                <a:cs typeface="Times New Roman"/>
              </a:rPr>
              <a:t>Q&amp;A</a:t>
            </a:r>
            <a:endParaRPr sz="4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48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400"/>
              </a:lnSpc>
            </a:pPr>
            <a:r>
              <a:rPr sz="4800" b="1" dirty="0">
                <a:solidFill>
                  <a:srgbClr val="404040"/>
                </a:solidFill>
                <a:latin typeface="Times New Roman"/>
                <a:cs typeface="Times New Roman"/>
              </a:rPr>
              <a:t>Thank</a:t>
            </a:r>
            <a:r>
              <a:rPr sz="4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404040"/>
                </a:solidFill>
                <a:latin typeface="Times New Roman"/>
                <a:cs typeface="Times New Roman"/>
              </a:rPr>
              <a:t>you</a:t>
            </a:r>
            <a:r>
              <a:rPr sz="4800" b="1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404040"/>
                </a:solidFill>
                <a:latin typeface="Times New Roman"/>
                <a:cs typeface="Times New Roman"/>
              </a:rPr>
              <a:t>all</a:t>
            </a:r>
            <a:r>
              <a:rPr sz="4800" b="1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404040"/>
                </a:solidFill>
                <a:latin typeface="Times New Roman"/>
                <a:cs typeface="Times New Roman"/>
              </a:rPr>
              <a:t>for</a:t>
            </a:r>
            <a:r>
              <a:rPr sz="4800" b="1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800" b="1" dirty="0">
                <a:solidFill>
                  <a:srgbClr val="404040"/>
                </a:solidFill>
                <a:latin typeface="Times New Roman"/>
                <a:cs typeface="Times New Roman"/>
              </a:rPr>
              <a:t>your</a:t>
            </a:r>
            <a:r>
              <a:rPr sz="4800" b="1" spc="-1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attention! </a:t>
            </a:r>
            <a:r>
              <a:rPr sz="4800" b="1" dirty="0">
                <a:solidFill>
                  <a:srgbClr val="404040"/>
                </a:solidFill>
                <a:latin typeface="Times New Roman"/>
                <a:cs typeface="Times New Roman"/>
              </a:rPr>
              <a:t>Any</a:t>
            </a:r>
            <a:r>
              <a:rPr sz="4800" b="1" spc="-3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4800" b="1" spc="-10" dirty="0">
                <a:solidFill>
                  <a:srgbClr val="404040"/>
                </a:solidFill>
                <a:latin typeface="Times New Roman"/>
                <a:cs typeface="Times New Roman"/>
              </a:rPr>
              <a:t>questions?</a:t>
            </a:r>
            <a:endParaRPr sz="4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65" dirty="0"/>
              <a:t>OUTLINES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01426"/>
              </p:ext>
            </p:extLst>
          </p:nvPr>
        </p:nvGraphicFramePr>
        <p:xfrm>
          <a:off x="1138872" y="1521460"/>
          <a:ext cx="8128634" cy="438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S.NO.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CONTENTS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tc>
                  <a:txBody>
                    <a:bodyPr/>
                    <a:lstStyle/>
                    <a:p>
                      <a:pPr marL="8223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b="1" spc="-10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1800" b="1" spc="-100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0D0D0D"/>
                          </a:solidFill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0C2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550" b="1" dirty="0">
                          <a:latin typeface="Times New Roman"/>
                          <a:cs typeface="Times New Roman"/>
                        </a:rPr>
                        <a:t>PROBLEM</a:t>
                      </a:r>
                      <a:r>
                        <a:rPr sz="1550" b="1" spc="1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b="1" spc="-10" dirty="0">
                          <a:latin typeface="Times New Roman"/>
                          <a:cs typeface="Times New Roman"/>
                        </a:rPr>
                        <a:t>STATEMENT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1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5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550" b="1" spc="-10" dirty="0">
                          <a:latin typeface="Times New Roman"/>
                          <a:cs typeface="Times New Roman"/>
                        </a:rPr>
                        <a:t>INTRODUCTION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20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55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550" b="1" dirty="0">
                          <a:latin typeface="Times New Roman"/>
                          <a:cs typeface="Times New Roman"/>
                        </a:rPr>
                        <a:t>TECHNOLOGIES</a:t>
                      </a:r>
                      <a:r>
                        <a:rPr sz="1550" b="1" spc="3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b="1" spc="-20" dirty="0">
                          <a:latin typeface="Times New Roman"/>
                          <a:cs typeface="Times New Roman"/>
                        </a:rPr>
                        <a:t>USED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270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5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b="1" dirty="0">
                          <a:latin typeface="Times New Roman"/>
                          <a:cs typeface="Times New Roman"/>
                        </a:rPr>
                        <a:t>NECESSARY</a:t>
                      </a:r>
                      <a:r>
                        <a:rPr sz="1550" b="1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b="1" spc="-10" dirty="0">
                          <a:latin typeface="Times New Roman"/>
                          <a:cs typeface="Times New Roman"/>
                        </a:rPr>
                        <a:t>DIAGRAMS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550" b="1" spc="-10" dirty="0">
                          <a:latin typeface="Times New Roman"/>
                          <a:cs typeface="Times New Roman"/>
                        </a:rPr>
                        <a:t>FEATURES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33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550" b="1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550" b="1" spc="-10" dirty="0">
                          <a:latin typeface="Times New Roman"/>
                          <a:cs typeface="Times New Roman"/>
                        </a:rPr>
                        <a:t>CHALLENGES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50" b="1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550" b="1" spc="-10" dirty="0">
                          <a:latin typeface="Times New Roman"/>
                          <a:cs typeface="Times New Roman"/>
                        </a:rPr>
                        <a:t>LIMITATIONS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b="1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b="1" spc="-10" dirty="0">
                          <a:latin typeface="Times New Roman"/>
                          <a:cs typeface="Times New Roman"/>
                        </a:rPr>
                        <a:t>SCREENSHOTS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11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46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b="1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550" b="1" spc="-10" dirty="0">
                          <a:latin typeface="Times New Roman"/>
                          <a:cs typeface="Times New Roman"/>
                        </a:rPr>
                        <a:t>CONCLUSION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16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50" b="1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550" b="1" dirty="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sz="155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50" b="1" spc="-10" dirty="0">
                          <a:latin typeface="Times New Roman"/>
                          <a:cs typeface="Times New Roman"/>
                        </a:rPr>
                        <a:t>ENHANCEMENT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17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50" b="1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550" b="1" spc="-10" dirty="0">
                          <a:latin typeface="Times New Roman"/>
                          <a:cs typeface="Times New Roman"/>
                        </a:rPr>
                        <a:t>REFERENCES</a:t>
                      </a:r>
                      <a:endParaRPr sz="1550">
                        <a:latin typeface="Times New Roman"/>
                        <a:cs typeface="Times New Roman"/>
                      </a:endParaRPr>
                    </a:p>
                  </a:txBody>
                  <a:tcPr marL="0" marR="0" marT="565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700" dirty="0">
                          <a:latin typeface="Times New Roman"/>
                          <a:cs typeface="Times New Roman"/>
                        </a:rPr>
                        <a:t>18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9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4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213A9-D931-3B03-3836-C57C80A7C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E23FD5B-1E75-0EDF-34F3-388AA7A42CCC}"/>
              </a:ext>
            </a:extLst>
          </p:cNvPr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B80F32E-C71E-822B-B710-0A16EF7287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6602" y="614743"/>
            <a:ext cx="732059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PROBLEM STATEMENT</a:t>
            </a:r>
            <a:endParaRPr spc="-465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C4A1E-FBD8-C579-1638-5EC2CA129FD2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9892" y="1585324"/>
            <a:ext cx="943842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/>
              <a:t>In a world of increasing globalization, language barriers continue to hinder effective communication across cultures. Whether in education, healthcare, tourism, or daily conversations, real-time multilingual communication remains a challenge for individuals without fluency in other languages. Existing translation tools are often not beginner-friendly, lack real-time speech capabilities, or require constant internet connectivity.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D46BD5-1D7F-A581-297B-D9E465B3C7ED}"/>
              </a:ext>
            </a:extLst>
          </p:cNvPr>
          <p:cNvSpPr txBox="1"/>
          <p:nvPr/>
        </p:nvSpPr>
        <p:spPr>
          <a:xfrm>
            <a:off x="381000" y="3281104"/>
            <a:ext cx="9507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+mn-lt"/>
              </a:rPr>
              <a:t>This project addresses the need for an intuitive, real-time language translator application that supports both text and speech input, instantly translates between multiple languages, and securely tracks user sessions using a database. It aims to bridge language gaps and enhance cross-lingual communication for users in everyday scenarios.</a:t>
            </a:r>
            <a:endParaRPr lang="en-IN" dirty="0">
              <a:latin typeface="+mn-l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778D6C-4A36-087C-599F-6A1668953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140" y="4481433"/>
            <a:ext cx="39719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05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34FE-A770-15F8-28B5-1791F340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2" y="614743"/>
            <a:ext cx="5339398" cy="1477328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BF8310-9F92-CE01-3577-B9E55F77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056" y="2879345"/>
            <a:ext cx="3493544" cy="34935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25CF-FC1F-43FB-7248-E813941F2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772" y="1521460"/>
            <a:ext cx="8218170" cy="2865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Language differences often create barriers in communication, especially in global settings.</a:t>
            </a:r>
            <a:br>
              <a:rPr lang="en-US" dirty="0"/>
            </a:br>
            <a:r>
              <a:rPr lang="en-US" dirty="0"/>
              <a:t>This project introduces a </a:t>
            </a:r>
            <a:r>
              <a:rPr lang="en-US" b="1" dirty="0"/>
              <a:t>Real-Time Language Translator App</a:t>
            </a:r>
            <a:r>
              <a:rPr lang="en-US" dirty="0"/>
              <a:t> that: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Translate both text and speech immediately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Supports multiple languages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Uses a simple and interactive GUI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Logs user login with admin level access</a:t>
            </a:r>
          </a:p>
        </p:txBody>
      </p:sp>
    </p:spTree>
    <p:extLst>
      <p:ext uri="{BB962C8B-B14F-4D97-AF65-F5344CB8AC3E}">
        <p14:creationId xmlns:p14="http://schemas.microsoft.com/office/powerpoint/2010/main" val="984929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AAC1-9BC1-46D6-EAE8-50F2602F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2" y="614743"/>
            <a:ext cx="7396798" cy="2215991"/>
          </a:xfrm>
        </p:spPr>
        <p:txBody>
          <a:bodyPr/>
          <a:lstStyle/>
          <a:p>
            <a:r>
              <a:rPr lang="en-US" sz="4800" b="1" dirty="0">
                <a:cs typeface="Times New Roman" panose="02020603050405020304" pitchFamily="18" charset="0"/>
              </a:rPr>
              <a:t>TECHNOLOGIES USED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BCECD-6666-A549-A14D-25292DD97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772" y="1521460"/>
            <a:ext cx="8218170" cy="4914166"/>
          </a:xfrm>
        </p:spPr>
        <p:txBody>
          <a:bodyPr/>
          <a:lstStyle/>
          <a:p>
            <a:pPr>
              <a:spcAft>
                <a:spcPts val="120"/>
              </a:spcAft>
              <a:buNone/>
            </a:pPr>
            <a:r>
              <a:rPr lang="en-IN" b="1" dirty="0"/>
              <a:t> Frontend / GUI</a:t>
            </a:r>
          </a:p>
          <a:p>
            <a:pPr lvl="1"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IN" b="1" dirty="0" err="1"/>
              <a:t>Tkinter</a:t>
            </a:r>
            <a:r>
              <a:rPr lang="en-IN" dirty="0"/>
              <a:t> – Python's built-in library for creating desktop GUI applications</a:t>
            </a:r>
          </a:p>
          <a:p>
            <a:pPr lvl="1"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Pillow (PIL)</a:t>
            </a:r>
            <a:r>
              <a:rPr lang="en-IN" dirty="0"/>
              <a:t> – For displaying animated splash GIFs</a:t>
            </a:r>
          </a:p>
          <a:p>
            <a:pPr lvl="1">
              <a:spcAft>
                <a:spcPts val="120"/>
              </a:spcAft>
            </a:pPr>
            <a:endParaRPr lang="en-IN" dirty="0"/>
          </a:p>
          <a:p>
            <a:pPr>
              <a:spcAft>
                <a:spcPts val="120"/>
              </a:spcAft>
              <a:buNone/>
            </a:pPr>
            <a:r>
              <a:rPr lang="en-IN" b="1" dirty="0"/>
              <a:t> Translation &amp; Speech</a:t>
            </a:r>
          </a:p>
          <a:p>
            <a:pPr lvl="1"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IN" b="1" dirty="0" err="1"/>
              <a:t>deep_translator</a:t>
            </a:r>
            <a:r>
              <a:rPr lang="en-IN" b="1" dirty="0"/>
              <a:t> (</a:t>
            </a:r>
            <a:r>
              <a:rPr lang="en-IN" b="1" dirty="0" err="1"/>
              <a:t>GoogleTranslator</a:t>
            </a:r>
            <a:r>
              <a:rPr lang="en-IN" b="1" dirty="0"/>
              <a:t>)</a:t>
            </a:r>
            <a:r>
              <a:rPr lang="en-IN" dirty="0"/>
              <a:t> – To perform multilingual text translation</a:t>
            </a:r>
          </a:p>
          <a:p>
            <a:pPr lvl="1"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IN" b="1" dirty="0" err="1"/>
              <a:t>speech_recognition</a:t>
            </a:r>
            <a:r>
              <a:rPr lang="en-IN" dirty="0"/>
              <a:t> – For converting voice input into text</a:t>
            </a:r>
          </a:p>
          <a:p>
            <a:pPr lvl="1">
              <a:spcAft>
                <a:spcPts val="120"/>
              </a:spcAft>
            </a:pPr>
            <a:endParaRPr lang="en-IN" dirty="0"/>
          </a:p>
          <a:p>
            <a:pPr>
              <a:spcAft>
                <a:spcPts val="120"/>
              </a:spcAft>
              <a:buNone/>
            </a:pPr>
            <a:r>
              <a:rPr lang="en-IN" b="1" dirty="0"/>
              <a:t> Backend / Database</a:t>
            </a:r>
          </a:p>
          <a:p>
            <a:pPr lvl="1"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MySQL</a:t>
            </a:r>
            <a:r>
              <a:rPr lang="en-IN" dirty="0"/>
              <a:t> – To store and manage user login details securely</a:t>
            </a:r>
          </a:p>
          <a:p>
            <a:pPr lvl="1"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IN" b="1" dirty="0" err="1"/>
              <a:t>mysql</a:t>
            </a:r>
            <a:r>
              <a:rPr lang="en-IN" b="1" dirty="0"/>
              <a:t>-connector-python</a:t>
            </a:r>
            <a:r>
              <a:rPr lang="en-IN" dirty="0"/>
              <a:t> – For connecting Python with MySQL database</a:t>
            </a:r>
          </a:p>
          <a:p>
            <a:pPr lvl="1">
              <a:spcAft>
                <a:spcPts val="120"/>
              </a:spcAft>
            </a:pPr>
            <a:endParaRPr lang="en-IN" dirty="0"/>
          </a:p>
          <a:p>
            <a:pPr>
              <a:spcAft>
                <a:spcPts val="120"/>
              </a:spcAft>
              <a:buNone/>
            </a:pPr>
            <a:r>
              <a:rPr lang="en-IN" b="1" dirty="0"/>
              <a:t> Other Tools / Libraries</a:t>
            </a:r>
          </a:p>
          <a:p>
            <a:pPr lvl="1"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Threading</a:t>
            </a:r>
            <a:r>
              <a:rPr lang="en-IN" dirty="0"/>
              <a:t> – To handle voice recognition without freezing the GUI</a:t>
            </a:r>
          </a:p>
          <a:p>
            <a:pPr lvl="1"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Datetime</a:t>
            </a:r>
            <a:r>
              <a:rPr lang="en-IN" dirty="0"/>
              <a:t> – To store login timestamps</a:t>
            </a:r>
          </a:p>
          <a:p>
            <a:pPr lvl="1"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IN" b="1" dirty="0"/>
              <a:t>Random</a:t>
            </a:r>
            <a:r>
              <a:rPr lang="en-IN" dirty="0"/>
              <a:t> – For UI </a:t>
            </a:r>
            <a:r>
              <a:rPr lang="en-IN" dirty="0" err="1"/>
              <a:t>color</a:t>
            </a:r>
            <a:r>
              <a:rPr lang="en-IN" dirty="0"/>
              <a:t> and style animations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1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C6B6-4906-77BA-9D6F-B42F37F6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2" y="614743"/>
            <a:ext cx="3967798" cy="1477328"/>
          </a:xfrm>
        </p:spPr>
        <p:txBody>
          <a:bodyPr/>
          <a:lstStyle/>
          <a:p>
            <a:r>
              <a:rPr lang="en-IN" dirty="0"/>
              <a:t>ER - Diagram</a:t>
            </a:r>
          </a:p>
        </p:txBody>
      </p:sp>
      <p:pic>
        <p:nvPicPr>
          <p:cNvPr id="4" name="Picture 3" descr="Language Detection - Python - Bot Store">
            <a:extLst>
              <a:ext uri="{FF2B5EF4-FFF2-40B4-BE49-F238E27FC236}">
                <a16:creationId xmlns:a16="http://schemas.microsoft.com/office/drawing/2014/main" id="{961EB7D5-7AFD-6C0C-5575-1F457C8F08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53406"/>
            <a:ext cx="6019800" cy="51263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336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50CE-4E21-20CB-B942-9A1C024DC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2" y="614743"/>
            <a:ext cx="5339398" cy="1477328"/>
          </a:xfrm>
        </p:spPr>
        <p:txBody>
          <a:bodyPr/>
          <a:lstStyle/>
          <a:p>
            <a:r>
              <a:rPr lang="en-US" b="1" dirty="0"/>
              <a:t> Key Features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341D8-D487-F7FB-ACBE-84DB26124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772" y="1521460"/>
            <a:ext cx="8218170" cy="4811574"/>
          </a:xfrm>
        </p:spPr>
        <p:txBody>
          <a:bodyPr/>
          <a:lstStyle/>
          <a:p>
            <a:pPr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Real-Time Text Translation</a:t>
            </a:r>
            <a:br>
              <a:rPr lang="en-US" dirty="0"/>
            </a:br>
            <a:r>
              <a:rPr lang="en-US" dirty="0"/>
              <a:t>	Translates typed text between multiple languages instantly.</a:t>
            </a:r>
          </a:p>
          <a:p>
            <a:pPr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 Speech-to-Text Translation</a:t>
            </a:r>
            <a:br>
              <a:rPr lang="en-US" dirty="0"/>
            </a:br>
            <a:r>
              <a:rPr lang="en-US" dirty="0"/>
              <a:t>	Converts spoken words to text and translates them in real time.</a:t>
            </a:r>
          </a:p>
          <a:p>
            <a:pPr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Multi-Language Support</a:t>
            </a:r>
            <a:br>
              <a:rPr lang="en-US" dirty="0"/>
            </a:br>
            <a:r>
              <a:rPr lang="en-US" dirty="0"/>
              <a:t>	Supports a wide range of languages using Google Translator API.</a:t>
            </a:r>
          </a:p>
          <a:p>
            <a:pPr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Admin Login System</a:t>
            </a:r>
            <a:br>
              <a:rPr lang="en-US" dirty="0"/>
            </a:br>
            <a:r>
              <a:rPr lang="en-US" dirty="0"/>
              <a:t>	Admins can log in securely and view user login activity from the database.</a:t>
            </a:r>
          </a:p>
          <a:p>
            <a:pPr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User Login Logging</a:t>
            </a:r>
            <a:br>
              <a:rPr lang="en-US" dirty="0"/>
            </a:br>
            <a:r>
              <a:rPr lang="en-US" dirty="0"/>
              <a:t>	Automatically logs each user’s name and login time in MySQL database.</a:t>
            </a:r>
          </a:p>
          <a:p>
            <a:pPr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Animated Splash Screen</a:t>
            </a:r>
            <a:br>
              <a:rPr lang="en-US" dirty="0"/>
            </a:br>
            <a:r>
              <a:rPr lang="en-US" dirty="0"/>
              <a:t>	Engages users with a visually appealing startup animation.</a:t>
            </a:r>
          </a:p>
          <a:p>
            <a:pPr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Dynamic UI Styling</a:t>
            </a:r>
            <a:br>
              <a:rPr lang="en-US" dirty="0"/>
            </a:br>
            <a:r>
              <a:rPr lang="en-US" dirty="0"/>
              <a:t>	Background and footer styles change dynamically for a modern feel.</a:t>
            </a:r>
          </a:p>
          <a:p>
            <a:pPr>
              <a:spcAft>
                <a:spcPts val="120"/>
              </a:spcAft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Easy-to-Use Interface</a:t>
            </a:r>
            <a:br>
              <a:rPr lang="en-US" dirty="0"/>
            </a:br>
            <a:r>
              <a:rPr lang="en-US" dirty="0"/>
              <a:t>	Intuitive GUI design for all users, no technical skills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185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4A82-AC62-85E0-A74B-FFF1313DE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602" y="614743"/>
            <a:ext cx="6558598" cy="1477328"/>
          </a:xfrm>
        </p:spPr>
        <p:txBody>
          <a:bodyPr/>
          <a:lstStyle/>
          <a:p>
            <a:pPr rtl="0"/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Challenges Faced</a:t>
            </a:r>
            <a:b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accent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4CB443-3015-C9D8-B45F-274BA77494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216240"/>
            <a:ext cx="9326116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Detection &amp; Mismatch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correct source and target language combinations without manual errors.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Connectivity Issues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connection errors and exceptions while logging user data in MySQL.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 Handling in GUI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Preventing the app from freezing during voice recognition by using threading properly.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Dependency Conflicts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Python package versions (like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deep_translator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speech_recognition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) during development .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Recognition Accuracy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Dealing with background noise and different accents affected voice-to-text conversion.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91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AF33-A87B-B6BC-3C79-4F504BF6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04800"/>
            <a:ext cx="9835198" cy="1477328"/>
          </a:xfrm>
        </p:spPr>
        <p:txBody>
          <a:bodyPr/>
          <a:lstStyle/>
          <a:p>
            <a:pPr rtl="0"/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Limitations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of the Application</a:t>
            </a:r>
            <a:b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9857DE-6B98-6512-285B-E0BACFA682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914400"/>
            <a:ext cx="8779968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 Dependency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translator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GoogleTranslator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and speech recognition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recognize_google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equire an active internet connection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it, translations and voice input will fail.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Language Detection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must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manually select source and target languages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There's no automatic detection of input language.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Speech Input is Time-Limited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Listens for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 duration (5 seconds)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only.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Doesn't support continuous or long speech-to-text conversion.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Admin Security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credentials 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directly from the database without hashing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There's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session timeout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attempt logging.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6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1082</Words>
  <Application>Microsoft Office PowerPoint</Application>
  <PresentationFormat>Widescreen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Tahoma</vt:lpstr>
      <vt:lpstr>Times New Roman</vt:lpstr>
      <vt:lpstr>Wingdings</vt:lpstr>
      <vt:lpstr>Office Theme</vt:lpstr>
      <vt:lpstr>SCHOOL OF ENGINEERING AND TECHNOLOGY</vt:lpstr>
      <vt:lpstr>OUTLINES</vt:lpstr>
      <vt:lpstr>PROBLEM STATEMENT</vt:lpstr>
      <vt:lpstr>INTRODUCTION</vt:lpstr>
      <vt:lpstr>TECHNOLOGIES USED</vt:lpstr>
      <vt:lpstr>ER - Diagram</vt:lpstr>
      <vt:lpstr> Key Features </vt:lpstr>
      <vt:lpstr> Challenges Faced </vt:lpstr>
      <vt:lpstr> Limitations of the Application </vt:lpstr>
      <vt:lpstr> Limitations of the Application </vt:lpstr>
      <vt:lpstr>SCREENSHOTS</vt:lpstr>
      <vt:lpstr>SCREENSHOTS</vt:lpstr>
      <vt:lpstr>SCREENSHOTS</vt:lpstr>
      <vt:lpstr>SCREENSHOTS</vt:lpstr>
      <vt:lpstr>SCREENSHOTS</vt:lpstr>
      <vt:lpstr>CONCLUSION</vt:lpstr>
      <vt:lpstr> Future Enhancements </vt:lpstr>
      <vt:lpstr> 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Ansuman Mahapatra</cp:lastModifiedBy>
  <cp:revision>7</cp:revision>
  <dcterms:created xsi:type="dcterms:W3CDTF">2025-04-12T06:41:29Z</dcterms:created>
  <dcterms:modified xsi:type="dcterms:W3CDTF">2025-04-12T11:32:41Z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2025-04-12T00:00:00Z</vt:filetime>
  </property>
  <property fmtid="{D5CDD505-2E9C-101B-9397-08002B2CF9AE}" pid="3" name="LastSaved">
    <vt:filetime>2025-04-12T00:00:00Z</vt:filetime>
  </property>
</Properties>
</file>