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3"/>
    <p:restoredTop sz="94650"/>
  </p:normalViewPr>
  <p:slideViewPr>
    <p:cSldViewPr snapToGrid="0">
      <p:cViewPr varScale="1">
        <p:scale>
          <a:sx n="120" d="100"/>
          <a:sy n="120"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014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532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2479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445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9445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7146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4186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822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8033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3/4/23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03438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3/4/23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166766645"/>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6" r:id="rId6"/>
    <p:sldLayoutId id="2147483921" r:id="rId7"/>
    <p:sldLayoutId id="2147483922" r:id="rId8"/>
    <p:sldLayoutId id="2147483923" r:id="rId9"/>
    <p:sldLayoutId id="2147483925" r:id="rId10"/>
    <p:sldLayoutId id="214748392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sumapatnaik0.ap@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7D505C3-540C-4E1B-AFF5-74A9D9BD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Top view of wood desk with the plant, white keyboard, coffee in a white mug, notebook, and pen">
            <a:extLst>
              <a:ext uri="{FF2B5EF4-FFF2-40B4-BE49-F238E27FC236}">
                <a16:creationId xmlns:a16="http://schemas.microsoft.com/office/drawing/2014/main" id="{01A39EAF-2D19-0BDC-CEF0-0E862967FF57}"/>
              </a:ext>
            </a:extLst>
          </p:cNvPr>
          <p:cNvPicPr>
            <a:picLocks noChangeAspect="1"/>
          </p:cNvPicPr>
          <p:nvPr/>
        </p:nvPicPr>
        <p:blipFill rotWithShape="1">
          <a:blip r:embed="rId2"/>
          <a:srcRect b="16974"/>
          <a:stretch/>
        </p:blipFill>
        <p:spPr>
          <a:xfrm>
            <a:off x="20" y="10"/>
            <a:ext cx="12191980" cy="6857990"/>
          </a:xfrm>
          <a:prstGeom prst="rect">
            <a:avLst/>
          </a:prstGeom>
        </p:spPr>
      </p:pic>
      <p:sp>
        <p:nvSpPr>
          <p:cNvPr id="61" name="Freeform: Shape 60">
            <a:extLst>
              <a:ext uri="{FF2B5EF4-FFF2-40B4-BE49-F238E27FC236}">
                <a16:creationId xmlns:a16="http://schemas.microsoft.com/office/drawing/2014/main" id="{C5C14909-AFB2-4E07-A65C-633954901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5BC4B016-0848-4634-83F9-FBC4C80C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5FE120-1011-6828-B5CB-882EF82A4E42}"/>
              </a:ext>
            </a:extLst>
          </p:cNvPr>
          <p:cNvSpPr>
            <a:spLocks noGrp="1"/>
          </p:cNvSpPr>
          <p:nvPr>
            <p:ph type="ctrTitle"/>
          </p:nvPr>
        </p:nvSpPr>
        <p:spPr>
          <a:xfrm>
            <a:off x="1143001" y="1181101"/>
            <a:ext cx="4953000" cy="2247899"/>
          </a:xfrm>
        </p:spPr>
        <p:txBody>
          <a:bodyPr>
            <a:normAutofit/>
          </a:bodyPr>
          <a:lstStyle/>
          <a:p>
            <a:pPr>
              <a:lnSpc>
                <a:spcPct val="90000"/>
              </a:lnSpc>
            </a:pPr>
            <a:r>
              <a:rPr lang="en-US">
                <a:solidFill>
                  <a:srgbClr val="FFFFFF"/>
                </a:solidFill>
              </a:rPr>
              <a:t>Credit card</a:t>
            </a:r>
            <a:br>
              <a:rPr lang="en-US">
                <a:solidFill>
                  <a:srgbClr val="FFFFFF"/>
                </a:solidFill>
              </a:rPr>
            </a:br>
            <a:r>
              <a:rPr lang="en-US">
                <a:solidFill>
                  <a:srgbClr val="FFFFFF"/>
                </a:solidFill>
              </a:rPr>
              <a:t>EDA Case Study</a:t>
            </a:r>
          </a:p>
        </p:txBody>
      </p:sp>
      <p:sp>
        <p:nvSpPr>
          <p:cNvPr id="3" name="Subtitle 2">
            <a:extLst>
              <a:ext uri="{FF2B5EF4-FFF2-40B4-BE49-F238E27FC236}">
                <a16:creationId xmlns:a16="http://schemas.microsoft.com/office/drawing/2014/main" id="{2ABFF065-8094-409A-88D2-3C563B114634}"/>
              </a:ext>
            </a:extLst>
          </p:cNvPr>
          <p:cNvSpPr>
            <a:spLocks noGrp="1"/>
          </p:cNvSpPr>
          <p:nvPr>
            <p:ph type="subTitle" idx="1"/>
          </p:nvPr>
        </p:nvSpPr>
        <p:spPr>
          <a:xfrm>
            <a:off x="7881374" y="4541983"/>
            <a:ext cx="3167626" cy="1280159"/>
          </a:xfrm>
        </p:spPr>
        <p:txBody>
          <a:bodyPr anchor="b">
            <a:normAutofit/>
          </a:bodyPr>
          <a:lstStyle/>
          <a:p>
            <a:pPr algn="r">
              <a:lnSpc>
                <a:spcPct val="90000"/>
              </a:lnSpc>
            </a:pPr>
            <a:r>
              <a:rPr lang="en-US" sz="1700" dirty="0">
                <a:solidFill>
                  <a:srgbClr val="FFFFFF"/>
                </a:solidFill>
              </a:rPr>
              <a:t>ANSUMAN PATNAIK</a:t>
            </a:r>
          </a:p>
          <a:p>
            <a:pPr marL="342900" indent="-342900" algn="r">
              <a:lnSpc>
                <a:spcPct val="90000"/>
              </a:lnSpc>
              <a:buFont typeface="Arial" panose="020B0604020202020204" pitchFamily="34" charset="0"/>
              <a:buChar char="•"/>
            </a:pPr>
            <a:r>
              <a:rPr lang="en-US" sz="1700" dirty="0">
                <a:solidFill>
                  <a:schemeClr val="tx1">
                    <a:lumMod val="95000"/>
                  </a:schemeClr>
                </a:solidFill>
                <a:hlinkClick r:id="rId3">
                  <a:extLst>
                    <a:ext uri="{A12FA001-AC4F-418D-AE19-62706E023703}">
                      <ahyp:hlinkClr xmlns:ahyp="http://schemas.microsoft.com/office/drawing/2018/hyperlinkcolor" val="tx"/>
                    </a:ext>
                  </a:extLst>
                </a:hlinkClick>
              </a:rPr>
              <a:t>ansumapatnaik0.ap@gmail.com</a:t>
            </a:r>
            <a:endParaRPr lang="en-US" sz="1700" dirty="0">
              <a:solidFill>
                <a:schemeClr val="tx1">
                  <a:lumMod val="95000"/>
                </a:schemeClr>
              </a:solidFill>
            </a:endParaRPr>
          </a:p>
          <a:p>
            <a:pPr marL="342900" indent="-342900" algn="r">
              <a:lnSpc>
                <a:spcPct val="90000"/>
              </a:lnSpc>
              <a:buFont typeface="Arial" panose="020B0604020202020204" pitchFamily="34" charset="0"/>
              <a:buChar char="•"/>
            </a:pPr>
            <a:r>
              <a:rPr lang="en-US" sz="1700" dirty="0">
                <a:solidFill>
                  <a:srgbClr val="FFFFFF"/>
                </a:solidFill>
              </a:rPr>
              <a:t>8763073935</a:t>
            </a:r>
          </a:p>
        </p:txBody>
      </p:sp>
    </p:spTree>
    <p:extLst>
      <p:ext uri="{BB962C8B-B14F-4D97-AF65-F5344CB8AC3E}">
        <p14:creationId xmlns:p14="http://schemas.microsoft.com/office/powerpoint/2010/main" val="318786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a:t>Categorical Analysis based on Own cars and Family status</a:t>
            </a:r>
            <a:endParaRPr lang="en-US" dirty="0"/>
          </a:p>
        </p:txBody>
      </p:sp>
      <p:pic>
        <p:nvPicPr>
          <p:cNvPr id="4" name="Content Placeholder 3">
            <a:extLst>
              <a:ext uri="{FF2B5EF4-FFF2-40B4-BE49-F238E27FC236}">
                <a16:creationId xmlns:a16="http://schemas.microsoft.com/office/drawing/2014/main" id="{E0F48A20-FFEA-DE21-2D30-0DECFE2B7140}"/>
              </a:ext>
            </a:extLst>
          </p:cNvPr>
          <p:cNvPicPr>
            <a:picLocks noGrp="1" noChangeAspect="1"/>
          </p:cNvPicPr>
          <p:nvPr>
            <p:ph sz="half" idx="1"/>
          </p:nvPr>
        </p:nvPicPr>
        <p:blipFill>
          <a:blip r:embed="rId2"/>
          <a:stretch>
            <a:fillRect/>
          </a:stretch>
        </p:blipFill>
        <p:spPr>
          <a:xfrm>
            <a:off x="1143000" y="2233833"/>
            <a:ext cx="4799013" cy="3331394"/>
          </a:xfrm>
          <a:prstGeom prst="rect">
            <a:avLst/>
          </a:prstGeom>
        </p:spPr>
      </p:pic>
      <p:pic>
        <p:nvPicPr>
          <p:cNvPr id="5" name="Content Placeholder 4">
            <a:extLst>
              <a:ext uri="{FF2B5EF4-FFF2-40B4-BE49-F238E27FC236}">
                <a16:creationId xmlns:a16="http://schemas.microsoft.com/office/drawing/2014/main" id="{916CE66B-CC94-DC0E-9396-FE6A15D0F182}"/>
              </a:ext>
            </a:extLst>
          </p:cNvPr>
          <p:cNvPicPr>
            <a:picLocks noGrp="1" noChangeAspect="1"/>
          </p:cNvPicPr>
          <p:nvPr>
            <p:ph sz="half" idx="2"/>
          </p:nvPr>
        </p:nvPicPr>
        <p:blipFill>
          <a:blip r:embed="rId3"/>
          <a:stretch>
            <a:fillRect/>
          </a:stretch>
        </p:blipFill>
        <p:spPr>
          <a:xfrm>
            <a:off x="6249988" y="2233834"/>
            <a:ext cx="4799012" cy="3331394"/>
          </a:xfrm>
          <a:prstGeom prst="rect">
            <a:avLst/>
          </a:prstGeom>
        </p:spPr>
      </p:pic>
    </p:spTree>
    <p:extLst>
      <p:ext uri="{BB962C8B-B14F-4D97-AF65-F5344CB8AC3E}">
        <p14:creationId xmlns:p14="http://schemas.microsoft.com/office/powerpoint/2010/main" val="82935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Categorical analysis based on Own car &amp; Family Status</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lnSpcReduction="10000"/>
          </a:bodyPr>
          <a:lstStyle/>
          <a:p>
            <a:r>
              <a:rPr lang="en-IN" dirty="0">
                <a:effectLst/>
              </a:rPr>
              <a:t>FLAG OWN CAR DEFAULTER &amp; NON DEFAULTER ANALYSIS:</a:t>
            </a:r>
          </a:p>
          <a:p>
            <a:pPr lvl="2"/>
            <a:r>
              <a:rPr lang="en-IN" dirty="0">
                <a:effectLst/>
              </a:rPr>
              <a:t>People who own a vehicle account for 38% of non-defaulters and 32% of defaulters, according to our observations.</a:t>
            </a:r>
          </a:p>
          <a:p>
            <a:pPr lvl="2"/>
            <a:r>
              <a:rPr lang="en-IN" dirty="0">
                <a:effectLst/>
              </a:rPr>
              <a:t>More individuals who own cars are added to the default list than those who do not.</a:t>
            </a:r>
          </a:p>
          <a:p>
            <a:pPr lvl="2"/>
            <a:r>
              <a:rPr lang="en-IN" dirty="0">
                <a:effectLst/>
              </a:rPr>
              <a:t>When compared to the percentage of individuals who don't own a car, the default rate for car owners is low.</a:t>
            </a:r>
          </a:p>
          <a:p>
            <a:r>
              <a:rPr lang="en-IN" dirty="0">
                <a:effectLst/>
              </a:rPr>
              <a:t>FAMILY STATUS DEFAULTER &amp; NON-DEFAULTER ANALYSIS:</a:t>
            </a:r>
          </a:p>
          <a:p>
            <a:pPr lvl="2"/>
            <a:r>
              <a:rPr lang="en-IN" dirty="0">
                <a:effectLst/>
              </a:rPr>
              <a:t>Married People tend to apply loan more than any other group.</a:t>
            </a:r>
          </a:p>
          <a:p>
            <a:pPr lvl="2"/>
            <a:r>
              <a:rPr lang="en-IN" dirty="0">
                <a:effectLst/>
              </a:rPr>
              <a:t>We observe that single/ unmarried, civil marriages and separated persons contribute more number to the defaulters list. So, it might be a risk to give loans to these categories.</a:t>
            </a:r>
          </a:p>
        </p:txBody>
      </p:sp>
    </p:spTree>
    <p:extLst>
      <p:ext uri="{BB962C8B-B14F-4D97-AF65-F5344CB8AC3E}">
        <p14:creationId xmlns:p14="http://schemas.microsoft.com/office/powerpoint/2010/main" val="414035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Categorical Analysis based on Housing type and Total Income Group</a:t>
            </a:r>
          </a:p>
        </p:txBody>
      </p:sp>
      <p:pic>
        <p:nvPicPr>
          <p:cNvPr id="12290" name="Picture 2">
            <a:extLst>
              <a:ext uri="{FF2B5EF4-FFF2-40B4-BE49-F238E27FC236}">
                <a16:creationId xmlns:a16="http://schemas.microsoft.com/office/drawing/2014/main" id="{03B9DCDF-8014-2817-90F0-B62B49A0B57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233833"/>
            <a:ext cx="4799013" cy="375123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0D81721-A1FE-B98E-BC7E-BE15DDED688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9988" y="2233833"/>
            <a:ext cx="4799012" cy="375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01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Categorical analysis based on Housing type and Total Income Group</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a:bodyPr>
          <a:lstStyle/>
          <a:p>
            <a:r>
              <a:rPr lang="en-IN" dirty="0">
                <a:effectLst/>
              </a:rPr>
              <a:t>HOUSING TYPE DEFAULTERS &amp; NON-DEFAULTERS ANALYSIS:</a:t>
            </a:r>
          </a:p>
          <a:p>
            <a:pPr lvl="2"/>
            <a:r>
              <a:rPr lang="en-IN" dirty="0">
                <a:effectLst/>
              </a:rPr>
              <a:t>Persons with own house/apartment apply more for loans rather than any other group.</a:t>
            </a:r>
          </a:p>
          <a:p>
            <a:pPr lvl="2"/>
            <a:r>
              <a:rPr lang="en-IN" dirty="0">
                <a:effectLst/>
              </a:rPr>
              <a:t>Persons living with parents contribute more to defaulters list rather than any other group. It is quite possible that as parents are staying near by, so living expenses are higher and so contributed to defaulters list.</a:t>
            </a:r>
          </a:p>
          <a:p>
            <a:r>
              <a:rPr lang="en-IN" dirty="0">
                <a:effectLst/>
              </a:rPr>
              <a:t>TOTAL INCOME GROUP DEFAULTERS &amp; NON-DEFAULTERS ANALYSIS:</a:t>
            </a:r>
          </a:p>
          <a:p>
            <a:pPr lvl="2"/>
            <a:r>
              <a:rPr lang="en-IN" dirty="0">
                <a:effectLst/>
              </a:rPr>
              <a:t>The very high-income group tend to default less than the other class of income group.</a:t>
            </a:r>
          </a:p>
          <a:p>
            <a:pPr lvl="2"/>
            <a:r>
              <a:rPr lang="en-IN" dirty="0">
                <a:effectLst/>
              </a:rPr>
              <a:t>Very low-income group tend to have more defaulters.</a:t>
            </a:r>
          </a:p>
        </p:txBody>
      </p:sp>
    </p:spTree>
    <p:extLst>
      <p:ext uri="{BB962C8B-B14F-4D97-AF65-F5344CB8AC3E}">
        <p14:creationId xmlns:p14="http://schemas.microsoft.com/office/powerpoint/2010/main" val="85760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Freeform: Shape 1331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21" name="Freeform: Shape 1332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323" name="Straight Connector 1332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325" name="Rectangle 13324">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Freeform: Shape 13326">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1" y="1181100"/>
            <a:ext cx="3894412" cy="1916773"/>
          </a:xfrm>
        </p:spPr>
        <p:txBody>
          <a:bodyPr vert="horz" lIns="91440" tIns="45720" rIns="91440" bIns="45720" rtlCol="0" anchor="t">
            <a:normAutofit/>
          </a:bodyPr>
          <a:lstStyle/>
          <a:p>
            <a:pPr>
              <a:lnSpc>
                <a:spcPct val="90000"/>
              </a:lnSpc>
            </a:pPr>
            <a:r>
              <a:rPr lang="en-US" kern="1200">
                <a:solidFill>
                  <a:schemeClr val="tx1"/>
                </a:solidFill>
                <a:latin typeface="+mj-lt"/>
                <a:ea typeface="+mj-ea"/>
                <a:cs typeface="+mj-cs"/>
              </a:rPr>
              <a:t>Categorical analysis based on Age Group</a:t>
            </a:r>
          </a:p>
        </p:txBody>
      </p:sp>
      <p:pic>
        <p:nvPicPr>
          <p:cNvPr id="13314" name="Picture 2">
            <a:extLst>
              <a:ext uri="{FF2B5EF4-FFF2-40B4-BE49-F238E27FC236}">
                <a16:creationId xmlns:a16="http://schemas.microsoft.com/office/drawing/2014/main" id="{5946D929-CA7C-A1F9-1907-ECFC06C31F7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53548" y="685799"/>
            <a:ext cx="5595451" cy="267646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D211C3B3-4D5B-E231-972F-CAAEEF2EF232}"/>
              </a:ext>
            </a:extLst>
          </p:cNvPr>
          <p:cNvSpPr>
            <a:spLocks noGrp="1"/>
          </p:cNvSpPr>
          <p:nvPr>
            <p:ph sz="half" idx="2"/>
          </p:nvPr>
        </p:nvSpPr>
        <p:spPr>
          <a:xfrm>
            <a:off x="5453548" y="3362266"/>
            <a:ext cx="5595452" cy="2352733"/>
          </a:xfrm>
        </p:spPr>
        <p:txBody>
          <a:bodyPr vert="horz" lIns="91440" tIns="45720" rIns="91440" bIns="45720" rtlCol="0" anchor="b">
            <a:normAutofit fontScale="92500" lnSpcReduction="20000"/>
          </a:bodyPr>
          <a:lstStyle/>
          <a:p>
            <a:r>
              <a:rPr lang="en-IN" dirty="0">
                <a:effectLst/>
              </a:rPr>
              <a:t>It is observed that persons between the age of (25-35), tend to default more. So, it is risky to approve loan for this age group.</a:t>
            </a:r>
          </a:p>
          <a:p>
            <a:r>
              <a:rPr lang="en-IN" dirty="0">
                <a:effectLst/>
              </a:rPr>
              <a:t>With increase in age, persons tend to default less. One of the reason could be they get employed during this age and their salary also increases. So, they repay the loan.</a:t>
            </a:r>
          </a:p>
        </p:txBody>
      </p:sp>
      <p:cxnSp>
        <p:nvCxnSpPr>
          <p:cNvPr id="13329" name="Straight Connector 13328">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5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6" name="Freeform: Shape 1333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38" name="Freeform: Shape 1333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340" name="Straight Connector 1333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342" name="Rectangle 13341">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4" name="Freeform: Shape 13343">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1" y="872935"/>
            <a:ext cx="5999018" cy="1360898"/>
          </a:xfrm>
        </p:spPr>
        <p:txBody>
          <a:bodyPr vert="horz" lIns="91440" tIns="45720" rIns="91440" bIns="45720" rtlCol="0" anchor="ctr">
            <a:normAutofit/>
          </a:bodyPr>
          <a:lstStyle/>
          <a:p>
            <a:r>
              <a:rPr lang="en-US" sz="3700" kern="1200">
                <a:solidFill>
                  <a:schemeClr val="tx1"/>
                </a:solidFill>
                <a:latin typeface="+mj-lt"/>
                <a:ea typeface="+mj-ea"/>
                <a:cs typeface="+mj-cs"/>
              </a:rPr>
              <a:t>Analysis based on Total Income group and Gender</a:t>
            </a:r>
          </a:p>
        </p:txBody>
      </p:sp>
      <p:sp>
        <p:nvSpPr>
          <p:cNvPr id="13333" name="Content Placeholder 13332">
            <a:extLst>
              <a:ext uri="{FF2B5EF4-FFF2-40B4-BE49-F238E27FC236}">
                <a16:creationId xmlns:a16="http://schemas.microsoft.com/office/drawing/2014/main" id="{6C6D520B-F49E-B71C-5B05-0C3AFA63F546}"/>
              </a:ext>
            </a:extLst>
          </p:cNvPr>
          <p:cNvSpPr>
            <a:spLocks noGrp="1"/>
          </p:cNvSpPr>
          <p:nvPr>
            <p:ph sz="half" idx="2"/>
          </p:nvPr>
        </p:nvSpPr>
        <p:spPr>
          <a:xfrm>
            <a:off x="1143001" y="2332026"/>
            <a:ext cx="4953000" cy="3532180"/>
          </a:xfrm>
        </p:spPr>
        <p:txBody>
          <a:bodyPr vert="horz" lIns="91440" tIns="45720" rIns="91440" bIns="45720" rtlCol="0" anchor="t">
            <a:normAutofit/>
          </a:bodyPr>
          <a:lstStyle/>
          <a:p>
            <a:r>
              <a:rPr lang="en-IN" dirty="0">
                <a:effectLst/>
              </a:rPr>
              <a:t>NON-DEFAULTERS: </a:t>
            </a:r>
          </a:p>
          <a:p>
            <a:pPr lvl="2"/>
            <a:r>
              <a:rPr lang="en-IN" dirty="0">
                <a:effectLst/>
              </a:rPr>
              <a:t>Count of female is more than that of count of male in the non-defaulters category.</a:t>
            </a:r>
          </a:p>
          <a:p>
            <a:r>
              <a:rPr lang="en-IN" dirty="0">
                <a:effectLst/>
              </a:rPr>
              <a:t>DEFAULTERS:</a:t>
            </a:r>
          </a:p>
          <a:p>
            <a:pPr lvl="2"/>
            <a:r>
              <a:rPr lang="en-IN" dirty="0">
                <a:effectLst/>
              </a:rPr>
              <a:t>In the defaulters list, most likely Male in the Medium, High and Very High-income range tend to be defaulters.</a:t>
            </a:r>
          </a:p>
        </p:txBody>
      </p:sp>
      <p:pic>
        <p:nvPicPr>
          <p:cNvPr id="5" name="Content Placeholder 4" descr="Chart, bar chart&#10;&#10;Description automatically generated">
            <a:extLst>
              <a:ext uri="{FF2B5EF4-FFF2-40B4-BE49-F238E27FC236}">
                <a16:creationId xmlns:a16="http://schemas.microsoft.com/office/drawing/2014/main" id="{C96D089D-9C1F-B0D3-22A6-9001BBF6D360}"/>
              </a:ext>
            </a:extLst>
          </p:cNvPr>
          <p:cNvPicPr>
            <a:picLocks noChangeAspect="1"/>
          </p:cNvPicPr>
          <p:nvPr/>
        </p:nvPicPr>
        <p:blipFill>
          <a:blip r:embed="rId2"/>
          <a:stretch>
            <a:fillRect/>
          </a:stretch>
        </p:blipFill>
        <p:spPr>
          <a:xfrm>
            <a:off x="6921062" y="872935"/>
            <a:ext cx="4540469" cy="2556066"/>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4EB04609-6FB3-9FC3-68AA-28BFEA59E0DC}"/>
              </a:ext>
            </a:extLst>
          </p:cNvPr>
          <p:cNvPicPr>
            <a:picLocks noGrp="1" noChangeAspect="1"/>
          </p:cNvPicPr>
          <p:nvPr>
            <p:ph sz="half" idx="1"/>
          </p:nvPr>
        </p:nvPicPr>
        <p:blipFill>
          <a:blip r:embed="rId3"/>
          <a:stretch>
            <a:fillRect/>
          </a:stretch>
        </p:blipFill>
        <p:spPr>
          <a:xfrm>
            <a:off x="6921062" y="3534709"/>
            <a:ext cx="4540469" cy="2329491"/>
          </a:xfrm>
          <a:prstGeom prst="rect">
            <a:avLst/>
          </a:prstGeom>
        </p:spPr>
      </p:pic>
      <p:cxnSp>
        <p:nvCxnSpPr>
          <p:cNvPr id="13346" name="Straight Connector 13345">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24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51" name="Freeform: Shape 13350">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53" name="Freeform: Shape 13352">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355" name="Straight Connector 13354">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357" name="Rectangle 13356">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9" name="Freeform: Shape 13358">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1" y="872935"/>
            <a:ext cx="5999018" cy="1360898"/>
          </a:xfrm>
        </p:spPr>
        <p:txBody>
          <a:bodyPr vert="horz" lIns="91440" tIns="45720" rIns="91440" bIns="45720" rtlCol="0" anchor="ctr">
            <a:normAutofit/>
          </a:bodyPr>
          <a:lstStyle/>
          <a:p>
            <a:r>
              <a:rPr lang="en-US" kern="1200">
                <a:solidFill>
                  <a:schemeClr val="tx1"/>
                </a:solidFill>
                <a:latin typeface="+mj-lt"/>
                <a:ea typeface="+mj-ea"/>
                <a:cs typeface="+mj-cs"/>
              </a:rPr>
              <a:t>Analysis based on Total Income Type and Gender</a:t>
            </a:r>
          </a:p>
        </p:txBody>
      </p:sp>
      <p:sp>
        <p:nvSpPr>
          <p:cNvPr id="13333" name="Content Placeholder 13332">
            <a:extLst>
              <a:ext uri="{FF2B5EF4-FFF2-40B4-BE49-F238E27FC236}">
                <a16:creationId xmlns:a16="http://schemas.microsoft.com/office/drawing/2014/main" id="{6C6D520B-F49E-B71C-5B05-0C3AFA63F546}"/>
              </a:ext>
            </a:extLst>
          </p:cNvPr>
          <p:cNvSpPr>
            <a:spLocks noGrp="1"/>
          </p:cNvSpPr>
          <p:nvPr>
            <p:ph sz="half" idx="2"/>
          </p:nvPr>
        </p:nvSpPr>
        <p:spPr>
          <a:xfrm>
            <a:off x="1143001" y="2332026"/>
            <a:ext cx="4953000" cy="3532180"/>
          </a:xfrm>
        </p:spPr>
        <p:txBody>
          <a:bodyPr vert="horz" lIns="91440" tIns="45720" rIns="91440" bIns="45720" rtlCol="0" anchor="t">
            <a:normAutofit fontScale="92500" lnSpcReduction="10000"/>
          </a:bodyPr>
          <a:lstStyle/>
          <a:p>
            <a:r>
              <a:rPr lang="en-IN" dirty="0">
                <a:effectLst/>
              </a:rPr>
              <a:t>NON-DEFAULTERS:</a:t>
            </a:r>
          </a:p>
          <a:p>
            <a:pPr lvl="2"/>
            <a:r>
              <a:rPr lang="en-IN" dirty="0">
                <a:effectLst/>
              </a:rPr>
              <a:t>According to working group, Female are having more credit than Male</a:t>
            </a:r>
          </a:p>
          <a:p>
            <a:pPr lvl="2"/>
            <a:r>
              <a:rPr lang="en-IN" dirty="0">
                <a:effectLst/>
              </a:rPr>
              <a:t>High credit goes for working, commercial associate, state servant</a:t>
            </a:r>
          </a:p>
          <a:p>
            <a:pPr lvl="2"/>
            <a:r>
              <a:rPr lang="en-IN" dirty="0">
                <a:effectLst/>
              </a:rPr>
              <a:t>Low credit goes for student, pensioner, businessman and maternity leave.</a:t>
            </a:r>
          </a:p>
          <a:p>
            <a:r>
              <a:rPr lang="en-IN" dirty="0">
                <a:effectLst/>
              </a:rPr>
              <a:t>DEFAULTERS:</a:t>
            </a:r>
          </a:p>
          <a:p>
            <a:pPr lvl="2"/>
            <a:r>
              <a:rPr lang="en-IN" dirty="0">
                <a:effectLst/>
              </a:rPr>
              <a:t>Mostly Female who are working, commercial associate and state servant tend to be more defaulters than any other categories.</a:t>
            </a:r>
          </a:p>
        </p:txBody>
      </p:sp>
      <p:pic>
        <p:nvPicPr>
          <p:cNvPr id="7" name="Content Placeholder 6" descr="Chart, bar chart&#10;&#10;Description automatically generated">
            <a:extLst>
              <a:ext uri="{FF2B5EF4-FFF2-40B4-BE49-F238E27FC236}">
                <a16:creationId xmlns:a16="http://schemas.microsoft.com/office/drawing/2014/main" id="{3C964BD6-ACA6-941E-5BA3-8F28E621F255}"/>
              </a:ext>
            </a:extLst>
          </p:cNvPr>
          <p:cNvPicPr>
            <a:picLocks noGrp="1" noChangeAspect="1"/>
          </p:cNvPicPr>
          <p:nvPr>
            <p:ph sz="half" idx="1"/>
          </p:nvPr>
        </p:nvPicPr>
        <p:blipFill>
          <a:blip r:embed="rId2"/>
          <a:stretch>
            <a:fillRect/>
          </a:stretch>
        </p:blipFill>
        <p:spPr>
          <a:xfrm>
            <a:off x="7142019" y="872936"/>
            <a:ext cx="4492933" cy="2512144"/>
          </a:xfrm>
          <a:prstGeom prst="rect">
            <a:avLst/>
          </a:prstGeom>
        </p:spPr>
      </p:pic>
      <p:pic>
        <p:nvPicPr>
          <p:cNvPr id="6" name="Picture 5" descr="Chart, bar chart&#10;&#10;Description automatically generated">
            <a:extLst>
              <a:ext uri="{FF2B5EF4-FFF2-40B4-BE49-F238E27FC236}">
                <a16:creationId xmlns:a16="http://schemas.microsoft.com/office/drawing/2014/main" id="{27D0FF7B-77D7-B4EC-A56B-79DEBE34CC9D}"/>
              </a:ext>
            </a:extLst>
          </p:cNvPr>
          <p:cNvPicPr>
            <a:picLocks noChangeAspect="1"/>
          </p:cNvPicPr>
          <p:nvPr/>
        </p:nvPicPr>
        <p:blipFill>
          <a:blip r:embed="rId3"/>
          <a:stretch>
            <a:fillRect/>
          </a:stretch>
        </p:blipFill>
        <p:spPr>
          <a:xfrm>
            <a:off x="7142018" y="3472921"/>
            <a:ext cx="4492933" cy="2391279"/>
          </a:xfrm>
          <a:prstGeom prst="rect">
            <a:avLst/>
          </a:prstGeom>
        </p:spPr>
      </p:pic>
      <p:cxnSp>
        <p:nvCxnSpPr>
          <p:cNvPr id="13361" name="Straight Connector 13360">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30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3" name="Freeform: Shape 1639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95" name="Freeform: Shape 1639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397" name="Straight Connector 1639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399" name="Rectangle 1639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1" name="Freeform: Shape 16400">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1" y="1181100"/>
            <a:ext cx="3894412" cy="1916773"/>
          </a:xfrm>
        </p:spPr>
        <p:txBody>
          <a:bodyPr vert="horz" lIns="91440" tIns="45720" rIns="91440" bIns="45720" rtlCol="0" anchor="t">
            <a:normAutofit fontScale="90000"/>
          </a:bodyPr>
          <a:lstStyle/>
          <a:p>
            <a:pPr>
              <a:lnSpc>
                <a:spcPct val="90000"/>
              </a:lnSpc>
            </a:pPr>
            <a:r>
              <a:rPr lang="en-US" kern="1200" dirty="0">
                <a:solidFill>
                  <a:schemeClr val="tx1"/>
                </a:solidFill>
                <a:latin typeface="+mj-lt"/>
                <a:ea typeface="+mj-ea"/>
                <a:cs typeface="+mj-cs"/>
              </a:rPr>
              <a:t>Analysis by count of children for the Applicants</a:t>
            </a:r>
          </a:p>
        </p:txBody>
      </p:sp>
      <p:pic>
        <p:nvPicPr>
          <p:cNvPr id="16388" name="Picture 4" descr="Chart, bar chart&#10;&#10;Description automatically generated">
            <a:extLst>
              <a:ext uri="{FF2B5EF4-FFF2-40B4-BE49-F238E27FC236}">
                <a16:creationId xmlns:a16="http://schemas.microsoft.com/office/drawing/2014/main" id="{9F207527-9A3F-A799-2A06-3140E3C9D0C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37413" y="685799"/>
            <a:ext cx="6011586" cy="391773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D211C3B3-4D5B-E231-972F-CAAEEF2EF232}"/>
              </a:ext>
            </a:extLst>
          </p:cNvPr>
          <p:cNvSpPr>
            <a:spLocks noGrp="1"/>
          </p:cNvSpPr>
          <p:nvPr>
            <p:ph sz="half" idx="2"/>
          </p:nvPr>
        </p:nvSpPr>
        <p:spPr>
          <a:xfrm>
            <a:off x="5037412" y="4761190"/>
            <a:ext cx="6011587" cy="953809"/>
          </a:xfrm>
        </p:spPr>
        <p:txBody>
          <a:bodyPr vert="horz" lIns="91440" tIns="45720" rIns="91440" bIns="45720" rtlCol="0" anchor="b">
            <a:normAutofit/>
          </a:bodyPr>
          <a:lstStyle/>
          <a:p>
            <a:pPr marL="0" indent="0">
              <a:buNone/>
            </a:pPr>
            <a:r>
              <a:rPr lang="en-IN" sz="1600" dirty="0">
                <a:effectLst/>
              </a:rPr>
              <a:t>The above chart is unpredictable as low number of children contribute to both defaulters and non-defaulters.</a:t>
            </a:r>
          </a:p>
        </p:txBody>
      </p:sp>
      <p:cxnSp>
        <p:nvCxnSpPr>
          <p:cNvPr id="16403" name="Straight Connector 1640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59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6" name="Picture 4">
            <a:extLst>
              <a:ext uri="{FF2B5EF4-FFF2-40B4-BE49-F238E27FC236}">
                <a16:creationId xmlns:a16="http://schemas.microsoft.com/office/drawing/2014/main" id="{51DC5BED-15BB-7A3D-E8C0-A246510AB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422696" y="-1721821"/>
            <a:ext cx="5407572" cy="9797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CB9314-F883-F9D7-435A-01B4427E64F0}"/>
              </a:ext>
            </a:extLst>
          </p:cNvPr>
          <p:cNvSpPr txBox="1"/>
          <p:nvPr/>
        </p:nvSpPr>
        <p:spPr>
          <a:xfrm>
            <a:off x="2349062" y="772510"/>
            <a:ext cx="8229600" cy="369332"/>
          </a:xfrm>
          <a:prstGeom prst="rect">
            <a:avLst/>
          </a:prstGeom>
          <a:noFill/>
        </p:spPr>
        <p:txBody>
          <a:bodyPr wrap="square" rtlCol="0">
            <a:spAutoFit/>
          </a:bodyPr>
          <a:lstStyle/>
          <a:p>
            <a:r>
              <a:rPr lang="en-US" dirty="0">
                <a:solidFill>
                  <a:schemeClr val="bg1"/>
                </a:solidFill>
              </a:rPr>
              <a:t>Distribution of Organization type for target – 0 i.e., Non-Defaulters</a:t>
            </a:r>
          </a:p>
        </p:txBody>
      </p:sp>
    </p:spTree>
    <p:extLst>
      <p:ext uri="{BB962C8B-B14F-4D97-AF65-F5344CB8AC3E}">
        <p14:creationId xmlns:p14="http://schemas.microsoft.com/office/powerpoint/2010/main" val="197166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Distribution of Organization type for target – 0 i.e., Non-defaulters</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a:bodyPr>
          <a:lstStyle/>
          <a:p>
            <a:pPr marL="0" indent="0">
              <a:buNone/>
            </a:pPr>
            <a:endParaRPr lang="en-IN" dirty="0">
              <a:effectLst/>
            </a:endParaRPr>
          </a:p>
          <a:p>
            <a:r>
              <a:rPr lang="en-IN" dirty="0">
                <a:effectLst/>
              </a:rPr>
              <a:t>Business Entity, Self-employed, Other, Medicine, Government organization type are the top 5 organizations applying for credit.</a:t>
            </a:r>
          </a:p>
          <a:p>
            <a:r>
              <a:rPr lang="en-IN" dirty="0">
                <a:effectLst/>
              </a:rPr>
              <a:t>Industry, Trade, Religion organization type are the bottom 5 organizations to apply for credit. We might infer that bank might not provide credit to these type organizations as risk is involved in repayment.</a:t>
            </a:r>
          </a:p>
        </p:txBody>
      </p:sp>
    </p:spTree>
    <p:extLst>
      <p:ext uri="{BB962C8B-B14F-4D97-AF65-F5344CB8AC3E}">
        <p14:creationId xmlns:p14="http://schemas.microsoft.com/office/powerpoint/2010/main" val="378426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D999D-FB84-189D-EC20-CF7AD5882126}"/>
              </a:ext>
            </a:extLst>
          </p:cNvPr>
          <p:cNvSpPr>
            <a:spLocks noGrp="1"/>
          </p:cNvSpPr>
          <p:nvPr>
            <p:ph type="title"/>
          </p:nvPr>
        </p:nvSpPr>
        <p:spPr>
          <a:xfrm>
            <a:off x="1756756" y="906189"/>
            <a:ext cx="8689571" cy="1001886"/>
          </a:xfrm>
        </p:spPr>
        <p:txBody>
          <a:bodyPr anchor="b">
            <a:normAutofit/>
          </a:bodyPr>
          <a:lstStyle/>
          <a:p>
            <a:pPr algn="ctr"/>
            <a:r>
              <a:rPr lang="en-US" dirty="0"/>
              <a:t>Introduction</a:t>
            </a:r>
          </a:p>
        </p:txBody>
      </p:sp>
      <p:sp>
        <p:nvSpPr>
          <p:cNvPr id="21"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F4C257-2EFE-43B1-98E8-0786E84082E8}"/>
              </a:ext>
            </a:extLst>
          </p:cNvPr>
          <p:cNvSpPr>
            <a:spLocks noGrp="1"/>
          </p:cNvSpPr>
          <p:nvPr>
            <p:ph idx="1"/>
          </p:nvPr>
        </p:nvSpPr>
        <p:spPr>
          <a:xfrm>
            <a:off x="2417715" y="2177940"/>
            <a:ext cx="7358051" cy="3662246"/>
          </a:xfrm>
        </p:spPr>
        <p:txBody>
          <a:bodyPr anchor="ctr">
            <a:normAutofit fontScale="77500" lnSpcReduction="20000"/>
          </a:bodyPr>
          <a:lstStyle/>
          <a:p>
            <a:pPr marL="0" indent="0" algn="ctr">
              <a:buNone/>
            </a:pPr>
            <a:r>
              <a:rPr lang="en-US" dirty="0"/>
              <a:t>Due to their weak or nonexistent credit scores, loan providers find it challenging to grant loans to individuals. Because of this, some customers take advantage of it by defaulting. Imagine you work for a consumer finance business that specializes in providing urban customers with different kinds of loans. To analyze the trends found in the data, you must use EDA. By doing this, it will be ensured that only those applicants who can repay the debt will be accepted.</a:t>
            </a:r>
          </a:p>
          <a:p>
            <a:pPr marL="0" indent="0" algn="ctr">
              <a:buNone/>
            </a:pPr>
            <a:r>
              <a:rPr lang="en-US" dirty="0"/>
              <a:t>When a loan application is received, the business must determine whether to approve the loan based on the applicant's profile. The bank's choice is subject to two different kinds of risks:</a:t>
            </a:r>
          </a:p>
          <a:p>
            <a:pPr algn="ctr"/>
            <a:r>
              <a:rPr lang="en-US" dirty="0"/>
              <a:t>If the borrower is likely to repay the loan, refusing to grant it results in the firm losing business.</a:t>
            </a:r>
          </a:p>
          <a:p>
            <a:pPr algn="ctr"/>
            <a:r>
              <a:rPr lang="en-US" dirty="0"/>
              <a:t>If the borrower is not likely to pay back the loan, or is likely to default, then authorizing the loan may result in a loss of revenue for the business.</a:t>
            </a:r>
          </a:p>
        </p:txBody>
      </p:sp>
      <p:cxnSp>
        <p:nvCxnSpPr>
          <p:cNvPr id="22"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10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B9314-F883-F9D7-435A-01B4427E64F0}"/>
              </a:ext>
            </a:extLst>
          </p:cNvPr>
          <p:cNvSpPr txBox="1"/>
          <p:nvPr/>
        </p:nvSpPr>
        <p:spPr>
          <a:xfrm>
            <a:off x="2349062" y="772510"/>
            <a:ext cx="8229600" cy="369332"/>
          </a:xfrm>
          <a:prstGeom prst="rect">
            <a:avLst/>
          </a:prstGeom>
          <a:noFill/>
        </p:spPr>
        <p:txBody>
          <a:bodyPr wrap="square" rtlCol="0">
            <a:spAutoFit/>
          </a:bodyPr>
          <a:lstStyle/>
          <a:p>
            <a:r>
              <a:rPr lang="en-US" dirty="0">
                <a:solidFill>
                  <a:schemeClr val="bg1"/>
                </a:solidFill>
              </a:rPr>
              <a:t>Distribution of Organization type for target – 0 i.e., Non-Defaulters</a:t>
            </a:r>
          </a:p>
        </p:txBody>
      </p:sp>
      <p:pic>
        <p:nvPicPr>
          <p:cNvPr id="20482" name="Picture 2">
            <a:extLst>
              <a:ext uri="{FF2B5EF4-FFF2-40B4-BE49-F238E27FC236}">
                <a16:creationId xmlns:a16="http://schemas.microsoft.com/office/drawing/2014/main" id="{605B2BA9-2130-2F8B-50B8-862B8A623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47241" y="-1797271"/>
            <a:ext cx="5076498" cy="102160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C13329-76A0-BDBE-C15E-F837E32DD9DD}"/>
              </a:ext>
            </a:extLst>
          </p:cNvPr>
          <p:cNvSpPr txBox="1"/>
          <p:nvPr/>
        </p:nvSpPr>
        <p:spPr>
          <a:xfrm>
            <a:off x="2191407" y="1141842"/>
            <a:ext cx="8387255" cy="369332"/>
          </a:xfrm>
          <a:prstGeom prst="rect">
            <a:avLst/>
          </a:prstGeom>
          <a:noFill/>
        </p:spPr>
        <p:txBody>
          <a:bodyPr wrap="square" rtlCol="0">
            <a:spAutoFit/>
          </a:bodyPr>
          <a:lstStyle/>
          <a:p>
            <a:r>
              <a:rPr lang="en-US" dirty="0">
                <a:solidFill>
                  <a:schemeClr val="bg1"/>
                </a:solidFill>
              </a:rPr>
              <a:t>Distribution of Organization type for Target – 1 i.e.,  Defaulters</a:t>
            </a:r>
          </a:p>
        </p:txBody>
      </p:sp>
    </p:spTree>
    <p:extLst>
      <p:ext uri="{BB962C8B-B14F-4D97-AF65-F5344CB8AC3E}">
        <p14:creationId xmlns:p14="http://schemas.microsoft.com/office/powerpoint/2010/main" val="237368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Distribution of Organization type for target – 1 i.e., Defaulters</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a:bodyPr>
          <a:lstStyle/>
          <a:p>
            <a:pPr marL="0" indent="0">
              <a:buNone/>
            </a:pPr>
            <a:endParaRPr lang="en-IN" dirty="0">
              <a:effectLst/>
            </a:endParaRPr>
          </a:p>
          <a:p>
            <a:r>
              <a:rPr lang="en-IN" dirty="0">
                <a:effectLst/>
              </a:rPr>
              <a:t>Business Entity, self employed, other, trade and constructions are most likely to get on defaulters list. We may infer that as these type group persons does not get a continuous flow of income as salary, so they are the one's who are likely to get in the defaulters list.</a:t>
            </a:r>
          </a:p>
          <a:p>
            <a:r>
              <a:rPr lang="en-IN" dirty="0">
                <a:effectLst/>
              </a:rPr>
              <a:t>Trade, Industry, Religion are bottom 5 organizations who are getting into the defaulters list.</a:t>
            </a:r>
          </a:p>
        </p:txBody>
      </p:sp>
    </p:spTree>
    <p:extLst>
      <p:ext uri="{BB962C8B-B14F-4D97-AF65-F5344CB8AC3E}">
        <p14:creationId xmlns:p14="http://schemas.microsoft.com/office/powerpoint/2010/main" val="16157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Analysis by Days of Birth</a:t>
            </a:r>
          </a:p>
        </p:txBody>
      </p:sp>
      <p:pic>
        <p:nvPicPr>
          <p:cNvPr id="21506" name="Picture 2">
            <a:extLst>
              <a:ext uri="{FF2B5EF4-FFF2-40B4-BE49-F238E27FC236}">
                <a16:creationId xmlns:a16="http://schemas.microsoft.com/office/drawing/2014/main" id="{405AA7F7-38D7-2950-43C4-D126302CDF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7973" y="2065283"/>
            <a:ext cx="8836053" cy="2822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7415F5-C0E0-F17E-2093-BAAA27E5B539}"/>
              </a:ext>
            </a:extLst>
          </p:cNvPr>
          <p:cNvSpPr txBox="1"/>
          <p:nvPr/>
        </p:nvSpPr>
        <p:spPr>
          <a:xfrm>
            <a:off x="1677973" y="5061735"/>
            <a:ext cx="8836052" cy="646331"/>
          </a:xfrm>
          <a:prstGeom prst="rect">
            <a:avLst/>
          </a:prstGeom>
          <a:noFill/>
        </p:spPr>
        <p:txBody>
          <a:bodyPr wrap="square">
            <a:spAutoFit/>
          </a:bodyPr>
          <a:lstStyle/>
          <a:p>
            <a:r>
              <a:rPr lang="en-IN" dirty="0">
                <a:effectLst/>
              </a:rPr>
              <a:t>Persons applying for credit are on the age group of (25-55) whereas mostly persons from age group (35-40) and (50-55) are likely to be defaulters.</a:t>
            </a:r>
          </a:p>
        </p:txBody>
      </p:sp>
    </p:spTree>
    <p:extLst>
      <p:ext uri="{BB962C8B-B14F-4D97-AF65-F5344CB8AC3E}">
        <p14:creationId xmlns:p14="http://schemas.microsoft.com/office/powerpoint/2010/main" val="30404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63" name="Freeform: Shape 2356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565" name="Freeform: Shape 2356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567" name="Straight Connector 2356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569" name="Rectangle 23568">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5250873" y="872935"/>
            <a:ext cx="5798126" cy="1360898"/>
          </a:xfrm>
        </p:spPr>
        <p:txBody>
          <a:bodyPr vert="horz" lIns="91440" tIns="45720" rIns="91440" bIns="45720" rtlCol="0" anchor="ctr">
            <a:normAutofit/>
          </a:bodyPr>
          <a:lstStyle/>
          <a:p>
            <a:r>
              <a:rPr lang="en-US" kern="1200" dirty="0">
                <a:solidFill>
                  <a:schemeClr val="tx1"/>
                </a:solidFill>
                <a:latin typeface="+mj-lt"/>
                <a:ea typeface="+mj-ea"/>
                <a:cs typeface="+mj-cs"/>
              </a:rPr>
              <a:t>Correlation Analysis</a:t>
            </a:r>
          </a:p>
        </p:txBody>
      </p:sp>
      <p:pic>
        <p:nvPicPr>
          <p:cNvPr id="23556" name="Picture 4" descr="Chart, treemap chart&#10;&#10;Description automatically generated">
            <a:extLst>
              <a:ext uri="{FF2B5EF4-FFF2-40B4-BE49-F238E27FC236}">
                <a16:creationId xmlns:a16="http://schemas.microsoft.com/office/drawing/2014/main" id="{EB14AFB9-84F4-356C-2ADC-2EDA9E43FA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46841" y="685799"/>
            <a:ext cx="4666593" cy="2829781"/>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Chart&#10;&#10;Description automatically generated">
            <a:extLst>
              <a:ext uri="{FF2B5EF4-FFF2-40B4-BE49-F238E27FC236}">
                <a16:creationId xmlns:a16="http://schemas.microsoft.com/office/drawing/2014/main" id="{C9B66140-BF9B-8E12-A090-FC9C4131CE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6841" y="3515587"/>
            <a:ext cx="4666593" cy="2656607"/>
          </a:xfrm>
          <a:prstGeom prst="rect">
            <a:avLst/>
          </a:prstGeom>
          <a:noFill/>
          <a:extLst>
            <a:ext uri="{909E8E84-426E-40DD-AFC4-6F175D3DCCD1}">
              <a14:hiddenFill xmlns:a14="http://schemas.microsoft.com/office/drawing/2010/main">
                <a:solidFill>
                  <a:srgbClr val="FFFFFF"/>
                </a:solidFill>
              </a14:hiddenFill>
            </a:ext>
          </a:extLst>
        </p:spPr>
      </p:pic>
      <p:sp>
        <p:nvSpPr>
          <p:cNvPr id="23560" name="Content Placeholder 23559">
            <a:extLst>
              <a:ext uri="{FF2B5EF4-FFF2-40B4-BE49-F238E27FC236}">
                <a16:creationId xmlns:a16="http://schemas.microsoft.com/office/drawing/2014/main" id="{D103D216-8820-16A7-6C2E-226E8852A916}"/>
              </a:ext>
            </a:extLst>
          </p:cNvPr>
          <p:cNvSpPr>
            <a:spLocks noGrp="1"/>
          </p:cNvSpPr>
          <p:nvPr>
            <p:ph sz="half" idx="1"/>
          </p:nvPr>
        </p:nvSpPr>
        <p:spPr>
          <a:xfrm>
            <a:off x="5250873" y="2332026"/>
            <a:ext cx="5798126" cy="3840174"/>
          </a:xfrm>
        </p:spPr>
        <p:txBody>
          <a:bodyPr vert="horz" lIns="91440" tIns="45720" rIns="91440" bIns="45720" rtlCol="0">
            <a:normAutofit/>
          </a:bodyPr>
          <a:lstStyle/>
          <a:p>
            <a:pPr marL="0" indent="0">
              <a:buNone/>
            </a:pPr>
            <a:endParaRPr lang="en-IN" dirty="0">
              <a:effectLst/>
            </a:endParaRPr>
          </a:p>
          <a:p>
            <a:r>
              <a:rPr lang="en-IN" dirty="0">
                <a:effectLst/>
              </a:rPr>
              <a:t>The following columns are having high correlation:  </a:t>
            </a:r>
          </a:p>
          <a:p>
            <a:pPr lvl="2"/>
            <a:r>
              <a:rPr lang="en-IN" dirty="0">
                <a:effectLst/>
              </a:rPr>
              <a:t>AMT_CREDIT and AMT_GOODS_PRICE  </a:t>
            </a:r>
          </a:p>
          <a:p>
            <a:pPr lvl="2"/>
            <a:r>
              <a:rPr lang="en-IN" dirty="0">
                <a:effectLst/>
              </a:rPr>
              <a:t>AMT_CREDIT and AMT_ANNUITY</a:t>
            </a:r>
          </a:p>
          <a:p>
            <a:pPr lvl="2"/>
            <a:r>
              <a:rPr lang="en-IN" dirty="0">
                <a:effectLst/>
              </a:rPr>
              <a:t>AMT_ANNUITY and AMT_GOODS_PRICE</a:t>
            </a:r>
          </a:p>
        </p:txBody>
      </p:sp>
    </p:spTree>
    <p:extLst>
      <p:ext uri="{BB962C8B-B14F-4D97-AF65-F5344CB8AC3E}">
        <p14:creationId xmlns:p14="http://schemas.microsoft.com/office/powerpoint/2010/main" val="44863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mj-lt"/>
                <a:ea typeface="+mj-ea"/>
                <a:cs typeface="+mj-cs"/>
              </a:rPr>
              <a:t>Credit amount vs Education status Analysis</a:t>
            </a:r>
          </a:p>
        </p:txBody>
      </p:sp>
      <p:pic>
        <p:nvPicPr>
          <p:cNvPr id="4" name="Content Placeholder 3">
            <a:extLst>
              <a:ext uri="{FF2B5EF4-FFF2-40B4-BE49-F238E27FC236}">
                <a16:creationId xmlns:a16="http://schemas.microsoft.com/office/drawing/2014/main" id="{DBDD7367-5E65-A465-0B4A-A52863B1E8BD}"/>
              </a:ext>
            </a:extLst>
          </p:cNvPr>
          <p:cNvPicPr>
            <a:picLocks noGrp="1" noChangeAspect="1"/>
          </p:cNvPicPr>
          <p:nvPr>
            <p:ph sz="half" idx="1"/>
          </p:nvPr>
        </p:nvPicPr>
        <p:blipFill>
          <a:blip r:embed="rId2"/>
          <a:stretch>
            <a:fillRect/>
          </a:stretch>
        </p:blipFill>
        <p:spPr>
          <a:xfrm>
            <a:off x="1143000" y="2232006"/>
            <a:ext cx="9905998" cy="1718485"/>
          </a:xfrm>
          <a:prstGeom prst="rect">
            <a:avLst/>
          </a:prstGeom>
        </p:spPr>
      </p:pic>
      <p:pic>
        <p:nvPicPr>
          <p:cNvPr id="5" name="Content Placeholder 4">
            <a:extLst>
              <a:ext uri="{FF2B5EF4-FFF2-40B4-BE49-F238E27FC236}">
                <a16:creationId xmlns:a16="http://schemas.microsoft.com/office/drawing/2014/main" id="{9E94AACC-42D0-E42C-7B9D-87978444E779}"/>
              </a:ext>
            </a:extLst>
          </p:cNvPr>
          <p:cNvPicPr>
            <a:picLocks noGrp="1" noChangeAspect="1"/>
          </p:cNvPicPr>
          <p:nvPr>
            <p:ph sz="half" idx="2"/>
          </p:nvPr>
        </p:nvPicPr>
        <p:blipFill>
          <a:blip r:embed="rId3"/>
          <a:stretch>
            <a:fillRect/>
          </a:stretch>
        </p:blipFill>
        <p:spPr>
          <a:xfrm>
            <a:off x="1143001" y="4162097"/>
            <a:ext cx="9905998" cy="1718485"/>
          </a:xfrm>
          <a:prstGeom prst="rect">
            <a:avLst/>
          </a:prstGeom>
        </p:spPr>
      </p:pic>
    </p:spTree>
    <p:extLst>
      <p:ext uri="{BB962C8B-B14F-4D97-AF65-F5344CB8AC3E}">
        <p14:creationId xmlns:p14="http://schemas.microsoft.com/office/powerpoint/2010/main" val="337654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Credit amount vs Education Status Analysis</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fontScale="92500"/>
          </a:bodyPr>
          <a:lstStyle/>
          <a:p>
            <a:r>
              <a:rPr lang="en-IN" dirty="0">
                <a:effectLst/>
              </a:rPr>
              <a:t>DEFAULTER:</a:t>
            </a:r>
          </a:p>
          <a:p>
            <a:pPr lvl="2"/>
            <a:r>
              <a:rPr lang="en-IN" dirty="0">
                <a:effectLst/>
              </a:rPr>
              <a:t>Persons falling under married, single and having academic degree are most likely to get on defaulters list.  </a:t>
            </a:r>
          </a:p>
          <a:p>
            <a:pPr lvl="2"/>
            <a:r>
              <a:rPr lang="en-IN" dirty="0">
                <a:effectLst/>
              </a:rPr>
              <a:t>Among all the education categories, married persons are most likely to be on the defaulters list.  </a:t>
            </a:r>
          </a:p>
          <a:p>
            <a:pPr lvl="2"/>
            <a:r>
              <a:rPr lang="en-IN" dirty="0">
                <a:effectLst/>
              </a:rPr>
              <a:t>Persons with lower educational background will tend to have low credit amount.</a:t>
            </a:r>
          </a:p>
          <a:p>
            <a:r>
              <a:rPr lang="en-IN" dirty="0">
                <a:effectLst/>
              </a:rPr>
              <a:t>NON-DEFAULTER:</a:t>
            </a:r>
          </a:p>
          <a:p>
            <a:pPr lvl="2"/>
            <a:r>
              <a:rPr lang="en-IN" dirty="0">
                <a:effectLst/>
              </a:rPr>
              <a:t>Among all the categories, Lower secondary single/not married persons are having lower credit amount.</a:t>
            </a:r>
          </a:p>
          <a:p>
            <a:pPr lvl="2"/>
            <a:r>
              <a:rPr lang="en-IN" dirty="0">
                <a:effectLst/>
              </a:rPr>
              <a:t>Person with Education status as Academic Degree relatively have higher credit amount with civil marriage segment considered the best among all.</a:t>
            </a:r>
          </a:p>
          <a:p>
            <a:pPr lvl="2"/>
            <a:r>
              <a:rPr lang="en-IN" dirty="0">
                <a:effectLst/>
              </a:rPr>
              <a:t>Married persons are having greater credit amount among all education categories other than academic degree status.</a:t>
            </a:r>
          </a:p>
        </p:txBody>
      </p:sp>
    </p:spTree>
    <p:extLst>
      <p:ext uri="{BB962C8B-B14F-4D97-AF65-F5344CB8AC3E}">
        <p14:creationId xmlns:p14="http://schemas.microsoft.com/office/powerpoint/2010/main" val="25646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mj-lt"/>
                <a:ea typeface="+mj-ea"/>
                <a:cs typeface="+mj-cs"/>
              </a:rPr>
              <a:t>Total Income vs Education status</a:t>
            </a:r>
          </a:p>
        </p:txBody>
      </p:sp>
      <p:pic>
        <p:nvPicPr>
          <p:cNvPr id="25604" name="Picture 4">
            <a:extLst>
              <a:ext uri="{FF2B5EF4-FFF2-40B4-BE49-F238E27FC236}">
                <a16:creationId xmlns:a16="http://schemas.microsoft.com/office/drawing/2014/main" id="{6CE28C65-8C10-9594-E03D-B50F3707D04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118269"/>
            <a:ext cx="9905998" cy="1933469"/>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a:extLst>
              <a:ext uri="{FF2B5EF4-FFF2-40B4-BE49-F238E27FC236}">
                <a16:creationId xmlns:a16="http://schemas.microsoft.com/office/drawing/2014/main" id="{F80D9F30-63B3-C669-7F2A-F61F661F6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4157406"/>
            <a:ext cx="9905998" cy="195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8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Total Income vs Education Status</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fontScale="92500" lnSpcReduction="10000"/>
          </a:bodyPr>
          <a:lstStyle/>
          <a:p>
            <a:r>
              <a:rPr lang="en-IN" dirty="0"/>
              <a:t>D</a:t>
            </a:r>
            <a:r>
              <a:rPr lang="en-IN" dirty="0">
                <a:effectLst/>
              </a:rPr>
              <a:t>EFAULTERS:</a:t>
            </a:r>
          </a:p>
          <a:p>
            <a:pPr lvl="2"/>
            <a:r>
              <a:rPr lang="en-IN" dirty="0">
                <a:effectLst/>
              </a:rPr>
              <a:t>Under academic degree, we just have two segments i.e., single and married who are likely to be defaulters.</a:t>
            </a:r>
          </a:p>
          <a:p>
            <a:pPr lvl="2"/>
            <a:r>
              <a:rPr lang="en-IN" dirty="0">
                <a:effectLst/>
              </a:rPr>
              <a:t>Person with lower secondary education are less likely to be defaulters. We may infer that as they are getting less income, so defaulters' segment is also less.</a:t>
            </a:r>
          </a:p>
          <a:p>
            <a:pPr lvl="2"/>
            <a:r>
              <a:rPr lang="en-IN" dirty="0">
                <a:effectLst/>
              </a:rPr>
              <a:t>Married persons among all education group are more likely to be defaulters but single person from the academic degree is the highest among all.</a:t>
            </a:r>
          </a:p>
          <a:p>
            <a:r>
              <a:rPr lang="en-IN" dirty="0">
                <a:effectLst/>
              </a:rPr>
              <a:t>NON-DEFAULTERS:</a:t>
            </a:r>
          </a:p>
          <a:p>
            <a:pPr lvl="2"/>
            <a:r>
              <a:rPr lang="en-IN" dirty="0">
                <a:effectLst/>
              </a:rPr>
              <a:t>We can observe that persons with academic degree are having more income than any other segment but unknown family status with lower education is having the highest income among all.</a:t>
            </a:r>
          </a:p>
          <a:p>
            <a:pPr lvl="2"/>
            <a:r>
              <a:rPr lang="en-IN" dirty="0">
                <a:effectLst/>
              </a:rPr>
              <a:t>Lower secondary education are comparatively less income than any other sources.</a:t>
            </a:r>
          </a:p>
          <a:p>
            <a:pPr lvl="2"/>
            <a:r>
              <a:rPr lang="en-IN" dirty="0">
                <a:effectLst/>
              </a:rPr>
              <a:t>Usually separated persons are having more total income than any other status.</a:t>
            </a:r>
          </a:p>
        </p:txBody>
      </p:sp>
    </p:spTree>
    <p:extLst>
      <p:ext uri="{BB962C8B-B14F-4D97-AF65-F5344CB8AC3E}">
        <p14:creationId xmlns:p14="http://schemas.microsoft.com/office/powerpoint/2010/main" val="214652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Loan Status vs Loan Purpose</a:t>
            </a:r>
          </a:p>
        </p:txBody>
      </p:sp>
      <p:pic>
        <p:nvPicPr>
          <p:cNvPr id="26626" name="Picture 2">
            <a:extLst>
              <a:ext uri="{FF2B5EF4-FFF2-40B4-BE49-F238E27FC236}">
                <a16:creationId xmlns:a16="http://schemas.microsoft.com/office/drawing/2014/main" id="{3C010574-743B-76EE-F03C-FE573E1601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5729934" y="665997"/>
            <a:ext cx="3751232" cy="68869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815F0E-23AC-7653-1BD5-EA03A909CE05}"/>
              </a:ext>
            </a:extLst>
          </p:cNvPr>
          <p:cNvSpPr txBox="1"/>
          <p:nvPr/>
        </p:nvSpPr>
        <p:spPr>
          <a:xfrm>
            <a:off x="614855" y="2096814"/>
            <a:ext cx="3547243" cy="3970318"/>
          </a:xfrm>
          <a:prstGeom prst="rect">
            <a:avLst/>
          </a:prstGeom>
          <a:noFill/>
        </p:spPr>
        <p:txBody>
          <a:bodyPr wrap="square" rtlCol="0">
            <a:spAutoFit/>
          </a:bodyPr>
          <a:lstStyle/>
          <a:p>
            <a:pPr marL="285750" indent="-285750">
              <a:buFont typeface="Arial" panose="020B0604020202020204" pitchFamily="34" charset="0"/>
              <a:buChar char="•"/>
            </a:pPr>
            <a:r>
              <a:rPr lang="en-IN" dirty="0">
                <a:effectLst/>
              </a:rPr>
              <a:t>The greatest number of rejection and approval of loan is for repair purpose.</a:t>
            </a:r>
          </a:p>
          <a:p>
            <a:pPr marL="285750" indent="-285750">
              <a:buFont typeface="Arial" panose="020B0604020202020204" pitchFamily="34" charset="0"/>
              <a:buChar char="•"/>
            </a:pPr>
            <a:r>
              <a:rPr lang="en-IN" dirty="0">
                <a:effectLst/>
              </a:rPr>
              <a:t>Those person who refused to name the goal have least number of approval of loan and a greater number of rejections associated.</a:t>
            </a:r>
          </a:p>
          <a:p>
            <a:pPr marL="285750" indent="-285750">
              <a:buFont typeface="Arial" panose="020B0604020202020204" pitchFamily="34" charset="0"/>
              <a:buChar char="•"/>
            </a:pPr>
            <a:r>
              <a:rPr lang="en-IN" dirty="0">
                <a:effectLst/>
              </a:rPr>
              <a:t>In many cases, rejection is more than approved case except for everyday expense loan, education loan, purchase of electronic equipment loan, and money for third person.</a:t>
            </a:r>
          </a:p>
        </p:txBody>
      </p:sp>
    </p:spTree>
    <p:extLst>
      <p:ext uri="{BB962C8B-B14F-4D97-AF65-F5344CB8AC3E}">
        <p14:creationId xmlns:p14="http://schemas.microsoft.com/office/powerpoint/2010/main" val="3080236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Target vs Loan Purpose</a:t>
            </a:r>
          </a:p>
        </p:txBody>
      </p:sp>
      <p:sp>
        <p:nvSpPr>
          <p:cNvPr id="2" name="TextBox 1">
            <a:extLst>
              <a:ext uri="{FF2B5EF4-FFF2-40B4-BE49-F238E27FC236}">
                <a16:creationId xmlns:a16="http://schemas.microsoft.com/office/drawing/2014/main" id="{EA815F0E-23AC-7653-1BD5-EA03A909CE05}"/>
              </a:ext>
            </a:extLst>
          </p:cNvPr>
          <p:cNvSpPr txBox="1"/>
          <p:nvPr/>
        </p:nvSpPr>
        <p:spPr>
          <a:xfrm>
            <a:off x="614855" y="2096814"/>
            <a:ext cx="3547243" cy="3693319"/>
          </a:xfrm>
          <a:prstGeom prst="rect">
            <a:avLst/>
          </a:prstGeom>
          <a:noFill/>
        </p:spPr>
        <p:txBody>
          <a:bodyPr wrap="square" rtlCol="0">
            <a:spAutoFit/>
          </a:bodyPr>
          <a:lstStyle/>
          <a:p>
            <a:pPr marL="285750" indent="-285750">
              <a:buFont typeface="Arial" panose="020B0604020202020204" pitchFamily="34" charset="0"/>
              <a:buChar char="•"/>
            </a:pPr>
            <a:r>
              <a:rPr lang="en-IN" dirty="0">
                <a:effectLst/>
              </a:rPr>
              <a:t>Usually person taking loan for repair work, other works, urgent needs are most likely to have on defaulter list.</a:t>
            </a:r>
          </a:p>
          <a:p>
            <a:pPr marL="285750" indent="-285750">
              <a:buFont typeface="Arial" panose="020B0604020202020204" pitchFamily="34" charset="0"/>
              <a:buChar char="•"/>
            </a:pPr>
            <a:r>
              <a:rPr lang="en-IN" dirty="0">
                <a:effectLst/>
              </a:rPr>
              <a:t>Persons taking loan for "Refusal to name the goal", "money for third person", "Hobby" are less likely to be on defaulter list. It may be inferred that these persons are getting less approval for loan so less likely to get on defaulter list.</a:t>
            </a:r>
          </a:p>
        </p:txBody>
      </p:sp>
      <p:pic>
        <p:nvPicPr>
          <p:cNvPr id="28674" name="Picture 2">
            <a:extLst>
              <a:ext uri="{FF2B5EF4-FFF2-40B4-BE49-F238E27FC236}">
                <a16:creationId xmlns:a16="http://schemas.microsoft.com/office/drawing/2014/main" id="{56E8F6D0-6D39-EA1B-FA18-4C5ADC9E4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5874" y="611937"/>
            <a:ext cx="38882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0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D999D-FB84-189D-EC20-CF7AD5882126}"/>
              </a:ext>
            </a:extLst>
          </p:cNvPr>
          <p:cNvSpPr>
            <a:spLocks noGrp="1"/>
          </p:cNvSpPr>
          <p:nvPr>
            <p:ph type="title"/>
          </p:nvPr>
        </p:nvSpPr>
        <p:spPr>
          <a:xfrm>
            <a:off x="1756756" y="906189"/>
            <a:ext cx="8689571" cy="1001886"/>
          </a:xfrm>
        </p:spPr>
        <p:txBody>
          <a:bodyPr anchor="b">
            <a:normAutofit/>
          </a:bodyPr>
          <a:lstStyle/>
          <a:p>
            <a:pPr algn="ctr"/>
            <a:r>
              <a:rPr lang="en-US" dirty="0"/>
              <a:t>Code Gender Analysis</a:t>
            </a:r>
          </a:p>
        </p:txBody>
      </p:sp>
      <p:sp>
        <p:nvSpPr>
          <p:cNvPr id="21"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0272AB5-EB4D-514F-3BD8-23EE9F6B80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698" y="2178050"/>
            <a:ext cx="3712191" cy="3662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A10C0E-C8CB-B09B-5E29-ED6CE5F4D661}"/>
              </a:ext>
            </a:extLst>
          </p:cNvPr>
          <p:cNvSpPr txBox="1"/>
          <p:nvPr/>
        </p:nvSpPr>
        <p:spPr>
          <a:xfrm>
            <a:off x="8355724" y="2788752"/>
            <a:ext cx="2638751" cy="1200329"/>
          </a:xfrm>
          <a:prstGeom prst="rect">
            <a:avLst/>
          </a:prstGeom>
          <a:noFill/>
        </p:spPr>
        <p:txBody>
          <a:bodyPr wrap="square" rtlCol="0">
            <a:spAutoFit/>
          </a:bodyPr>
          <a:lstStyle/>
          <a:p>
            <a:r>
              <a:rPr lang="en-US" dirty="0"/>
              <a:t>It shows that there are more female loan candidates than male, on average.</a:t>
            </a:r>
          </a:p>
        </p:txBody>
      </p:sp>
    </p:spTree>
    <p:extLst>
      <p:ext uri="{BB962C8B-B14F-4D97-AF65-F5344CB8AC3E}">
        <p14:creationId xmlns:p14="http://schemas.microsoft.com/office/powerpoint/2010/main" val="983277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Target vs Previous Credit Amount</a:t>
            </a:r>
          </a:p>
        </p:txBody>
      </p:sp>
      <p:sp>
        <p:nvSpPr>
          <p:cNvPr id="2" name="TextBox 1">
            <a:extLst>
              <a:ext uri="{FF2B5EF4-FFF2-40B4-BE49-F238E27FC236}">
                <a16:creationId xmlns:a16="http://schemas.microsoft.com/office/drawing/2014/main" id="{EA815F0E-23AC-7653-1BD5-EA03A909CE05}"/>
              </a:ext>
            </a:extLst>
          </p:cNvPr>
          <p:cNvSpPr txBox="1"/>
          <p:nvPr/>
        </p:nvSpPr>
        <p:spPr>
          <a:xfrm>
            <a:off x="0" y="2096814"/>
            <a:ext cx="4666591"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effectLst/>
              </a:rPr>
              <a:t>Persons staying in Office apartment are having highest credit. It may be inferred that, persons in office apartment might be getting salary in time are most likely to be non-defaulters than any other group.</a:t>
            </a:r>
          </a:p>
          <a:p>
            <a:pPr marL="285750" indent="-285750">
              <a:buFont typeface="Arial" panose="020B0604020202020204" pitchFamily="34" charset="0"/>
              <a:buChar char="•"/>
            </a:pPr>
            <a:r>
              <a:rPr lang="en-IN" sz="1600" dirty="0">
                <a:effectLst/>
              </a:rPr>
              <a:t>Bank should avoid giving loans to co-op apartment as they are the persons who are most likely to get on to defaulters list.</a:t>
            </a:r>
          </a:p>
          <a:p>
            <a:pPr marL="285750" indent="-285750">
              <a:buFont typeface="Arial" panose="020B0604020202020204" pitchFamily="34" charset="0"/>
              <a:buChar char="•"/>
            </a:pPr>
            <a:r>
              <a:rPr lang="en-IN" sz="1600" dirty="0">
                <a:effectLst/>
              </a:rPr>
              <a:t>Bank can focus on other type of housing like:</a:t>
            </a:r>
          </a:p>
          <a:p>
            <a:pPr marL="742950" lvl="1" indent="-285750">
              <a:buFont typeface="Arial" panose="020B0604020202020204" pitchFamily="34" charset="0"/>
              <a:buChar char="•"/>
            </a:pPr>
            <a:r>
              <a:rPr lang="en-IN" sz="1600" dirty="0">
                <a:effectLst/>
              </a:rPr>
              <a:t>Staying with parents</a:t>
            </a:r>
          </a:p>
          <a:p>
            <a:pPr marL="742950" lvl="1" indent="-285750">
              <a:buFont typeface="Arial" panose="020B0604020202020204" pitchFamily="34" charset="0"/>
              <a:buChar char="•"/>
            </a:pPr>
            <a:r>
              <a:rPr lang="en-IN" sz="1600" dirty="0">
                <a:effectLst/>
              </a:rPr>
              <a:t>House/apartment</a:t>
            </a:r>
          </a:p>
          <a:p>
            <a:pPr marL="742950" lvl="1" indent="-285750">
              <a:buFont typeface="Arial" panose="020B0604020202020204" pitchFamily="34" charset="0"/>
              <a:buChar char="•"/>
            </a:pPr>
            <a:r>
              <a:rPr lang="en-IN" sz="1600" dirty="0">
                <a:effectLst/>
              </a:rPr>
              <a:t>Municipal apartment</a:t>
            </a:r>
          </a:p>
          <a:p>
            <a:pPr marL="742950" lvl="1" indent="-285750">
              <a:buFont typeface="Arial" panose="020B0604020202020204" pitchFamily="34" charset="0"/>
              <a:buChar char="•"/>
            </a:pPr>
            <a:r>
              <a:rPr lang="en-IN" sz="1600" dirty="0">
                <a:effectLst/>
              </a:rPr>
              <a:t>Rented apartment</a:t>
            </a:r>
          </a:p>
          <a:p>
            <a:r>
              <a:rPr lang="en-IN" sz="1600" dirty="0">
                <a:effectLst/>
              </a:rPr>
              <a:t>in order to get successful payment</a:t>
            </a:r>
          </a:p>
        </p:txBody>
      </p:sp>
      <p:pic>
        <p:nvPicPr>
          <p:cNvPr id="3" name="Picture 2">
            <a:extLst>
              <a:ext uri="{FF2B5EF4-FFF2-40B4-BE49-F238E27FC236}">
                <a16:creationId xmlns:a16="http://schemas.microsoft.com/office/drawing/2014/main" id="{79C72BCF-A334-6BD6-1F61-0665BA96DFA1}"/>
              </a:ext>
            </a:extLst>
          </p:cNvPr>
          <p:cNvPicPr>
            <a:picLocks noChangeAspect="1"/>
          </p:cNvPicPr>
          <p:nvPr/>
        </p:nvPicPr>
        <p:blipFill>
          <a:blip r:embed="rId2"/>
          <a:stretch>
            <a:fillRect/>
          </a:stretch>
        </p:blipFill>
        <p:spPr>
          <a:xfrm>
            <a:off x="4666593" y="2096813"/>
            <a:ext cx="6382405" cy="3888251"/>
          </a:xfrm>
          <a:prstGeom prst="rect">
            <a:avLst/>
          </a:prstGeom>
        </p:spPr>
      </p:pic>
    </p:spTree>
    <p:extLst>
      <p:ext uri="{BB962C8B-B14F-4D97-AF65-F5344CB8AC3E}">
        <p14:creationId xmlns:p14="http://schemas.microsoft.com/office/powerpoint/2010/main" val="389405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0" y="872935"/>
            <a:ext cx="9905999" cy="1141810"/>
          </a:xfrm>
        </p:spPr>
        <p:txBody>
          <a:bodyPr>
            <a:normAutofit/>
          </a:bodyPr>
          <a:lstStyle/>
          <a:p>
            <a:r>
              <a:rPr lang="en-US" dirty="0"/>
              <a:t>Education vs Previous Credit Amount</a:t>
            </a:r>
          </a:p>
        </p:txBody>
      </p:sp>
      <p:pic>
        <p:nvPicPr>
          <p:cNvPr id="4" name="Picture 3">
            <a:extLst>
              <a:ext uri="{FF2B5EF4-FFF2-40B4-BE49-F238E27FC236}">
                <a16:creationId xmlns:a16="http://schemas.microsoft.com/office/drawing/2014/main" id="{C97325A8-99C4-22DC-3973-C85547AB0072}"/>
              </a:ext>
            </a:extLst>
          </p:cNvPr>
          <p:cNvPicPr>
            <a:picLocks noChangeAspect="1"/>
          </p:cNvPicPr>
          <p:nvPr/>
        </p:nvPicPr>
        <p:blipFill>
          <a:blip r:embed="rId2"/>
          <a:stretch>
            <a:fillRect/>
          </a:stretch>
        </p:blipFill>
        <p:spPr>
          <a:xfrm>
            <a:off x="1143000" y="1879600"/>
            <a:ext cx="9905998" cy="3098800"/>
          </a:xfrm>
          <a:prstGeom prst="rect">
            <a:avLst/>
          </a:prstGeom>
        </p:spPr>
      </p:pic>
      <p:sp>
        <p:nvSpPr>
          <p:cNvPr id="5" name="TextBox 4">
            <a:extLst>
              <a:ext uri="{FF2B5EF4-FFF2-40B4-BE49-F238E27FC236}">
                <a16:creationId xmlns:a16="http://schemas.microsoft.com/office/drawing/2014/main" id="{BB6338EA-4A01-6EBB-8F08-EC9DBCA66E95}"/>
              </a:ext>
            </a:extLst>
          </p:cNvPr>
          <p:cNvSpPr txBox="1"/>
          <p:nvPr/>
        </p:nvSpPr>
        <p:spPr>
          <a:xfrm>
            <a:off x="1143000" y="5218386"/>
            <a:ext cx="9905998"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effectLst/>
              </a:rPr>
              <a:t>Mostly client with higher educations are applying for loan and it gets approved. It may be inferred that as they are applying for more loan, more number of refusals and cancellations of loan is there.</a:t>
            </a:r>
          </a:p>
          <a:p>
            <a:pPr marL="285750" indent="-285750">
              <a:buFont typeface="Arial" panose="020B0604020202020204" pitchFamily="34" charset="0"/>
              <a:buChar char="•"/>
            </a:pPr>
            <a:r>
              <a:rPr lang="en-IN" sz="1600" dirty="0">
                <a:effectLst/>
              </a:rPr>
              <a:t>Clients with Academic degree are less likely to get refused or cancelled.</a:t>
            </a:r>
          </a:p>
        </p:txBody>
      </p:sp>
    </p:spTree>
    <p:extLst>
      <p:ext uri="{BB962C8B-B14F-4D97-AF65-F5344CB8AC3E}">
        <p14:creationId xmlns:p14="http://schemas.microsoft.com/office/powerpoint/2010/main" val="6969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0" y="872935"/>
            <a:ext cx="9905999" cy="1141810"/>
          </a:xfrm>
        </p:spPr>
        <p:txBody>
          <a:bodyPr>
            <a:normAutofit/>
          </a:bodyPr>
          <a:lstStyle/>
          <a:p>
            <a:r>
              <a:rPr lang="en-US" dirty="0"/>
              <a:t>Education vs Previous Credit Amount</a:t>
            </a:r>
          </a:p>
        </p:txBody>
      </p:sp>
      <p:sp>
        <p:nvSpPr>
          <p:cNvPr id="5" name="TextBox 4">
            <a:extLst>
              <a:ext uri="{FF2B5EF4-FFF2-40B4-BE49-F238E27FC236}">
                <a16:creationId xmlns:a16="http://schemas.microsoft.com/office/drawing/2014/main" id="{BB6338EA-4A01-6EBB-8F08-EC9DBCA66E95}"/>
              </a:ext>
            </a:extLst>
          </p:cNvPr>
          <p:cNvSpPr txBox="1"/>
          <p:nvPr/>
        </p:nvSpPr>
        <p:spPr>
          <a:xfrm>
            <a:off x="1143000" y="5218386"/>
            <a:ext cx="9905998" cy="646331"/>
          </a:xfrm>
          <a:prstGeom prst="rect">
            <a:avLst/>
          </a:prstGeom>
          <a:noFill/>
        </p:spPr>
        <p:txBody>
          <a:bodyPr wrap="square" rtlCol="0">
            <a:spAutoFit/>
          </a:bodyPr>
          <a:lstStyle/>
          <a:p>
            <a:endParaRPr lang="en-IN" dirty="0">
              <a:effectLst/>
            </a:endParaRPr>
          </a:p>
          <a:p>
            <a:pPr marL="285750" indent="-285750">
              <a:buFont typeface="Arial" panose="020B0604020202020204" pitchFamily="34" charset="0"/>
              <a:buChar char="•"/>
            </a:pPr>
            <a:r>
              <a:rPr lang="en-IN" dirty="0">
                <a:effectLst/>
              </a:rPr>
              <a:t>Mostly married clients are safe to credit loan.</a:t>
            </a:r>
          </a:p>
        </p:txBody>
      </p:sp>
      <p:pic>
        <p:nvPicPr>
          <p:cNvPr id="2" name="Picture 1">
            <a:extLst>
              <a:ext uri="{FF2B5EF4-FFF2-40B4-BE49-F238E27FC236}">
                <a16:creationId xmlns:a16="http://schemas.microsoft.com/office/drawing/2014/main" id="{9B3D9C62-EE39-B733-CA35-057145CD163C}"/>
              </a:ext>
            </a:extLst>
          </p:cNvPr>
          <p:cNvPicPr>
            <a:picLocks noChangeAspect="1"/>
          </p:cNvPicPr>
          <p:nvPr/>
        </p:nvPicPr>
        <p:blipFill>
          <a:blip r:embed="rId2"/>
          <a:stretch>
            <a:fillRect/>
          </a:stretch>
        </p:blipFill>
        <p:spPr>
          <a:xfrm>
            <a:off x="1142999" y="2127250"/>
            <a:ext cx="9905999" cy="3091136"/>
          </a:xfrm>
          <a:prstGeom prst="rect">
            <a:avLst/>
          </a:prstGeom>
        </p:spPr>
      </p:pic>
    </p:spTree>
    <p:extLst>
      <p:ext uri="{BB962C8B-B14F-4D97-AF65-F5344CB8AC3E}">
        <p14:creationId xmlns:p14="http://schemas.microsoft.com/office/powerpoint/2010/main" val="143346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5250873" y="872935"/>
            <a:ext cx="5798126" cy="1360898"/>
          </a:xfrm>
        </p:spPr>
        <p:txBody>
          <a:bodyPr>
            <a:normAutofit/>
          </a:bodyPr>
          <a:lstStyle/>
          <a:p>
            <a:r>
              <a:rPr lang="en-US" dirty="0"/>
              <a:t>Conclusion</a:t>
            </a:r>
          </a:p>
        </p:txBody>
      </p:sp>
      <p:pic>
        <p:nvPicPr>
          <p:cNvPr id="15" name="Graphic 14" descr="Bank">
            <a:extLst>
              <a:ext uri="{FF2B5EF4-FFF2-40B4-BE49-F238E27FC236}">
                <a16:creationId xmlns:a16="http://schemas.microsoft.com/office/drawing/2014/main" id="{6767AA4F-69C9-0936-50D3-B97BE6713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484" y="1906013"/>
            <a:ext cx="2975262" cy="2975262"/>
          </a:xfrm>
          <a:prstGeom prst="rect">
            <a:avLst/>
          </a:prstGeom>
        </p:spPr>
      </p:pic>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a:xfrm>
            <a:off x="5250873" y="2332026"/>
            <a:ext cx="5798126" cy="3840174"/>
          </a:xfrm>
        </p:spPr>
        <p:txBody>
          <a:bodyPr>
            <a:normAutofit fontScale="70000" lnSpcReduction="20000"/>
          </a:bodyPr>
          <a:lstStyle/>
          <a:p>
            <a:pPr>
              <a:lnSpc>
                <a:spcPct val="110000"/>
              </a:lnSpc>
            </a:pPr>
            <a:r>
              <a:rPr lang="en-IN" sz="1600" dirty="0">
                <a:effectLst/>
              </a:rPr>
              <a:t>If the prior application was approved, clients with better education can obtain loans without risk.</a:t>
            </a:r>
          </a:p>
          <a:p>
            <a:pPr>
              <a:lnSpc>
                <a:spcPct val="110000"/>
              </a:lnSpc>
            </a:pPr>
            <a:r>
              <a:rPr lang="en-IN" sz="1600" dirty="0">
                <a:effectLst/>
              </a:rPr>
              <a:t>In order to provide loans, banks should put more of an emphasis on higher education rather than lesser secondary schools, which often have payment issues.</a:t>
            </a:r>
          </a:p>
          <a:p>
            <a:pPr>
              <a:lnSpc>
                <a:spcPct val="110000"/>
              </a:lnSpc>
            </a:pPr>
            <a:r>
              <a:rPr lang="en-IN" sz="1600" dirty="0">
                <a:effectLst/>
              </a:rPr>
              <a:t>The bank should concentrate on customers in the 40 to 70 age range as they are more likely to have stable finances and not be on the list of defaulters.</a:t>
            </a:r>
          </a:p>
          <a:p>
            <a:pPr>
              <a:lnSpc>
                <a:spcPct val="110000"/>
              </a:lnSpc>
            </a:pPr>
            <a:r>
              <a:rPr lang="en-IN" sz="1600" dirty="0">
                <a:effectLst/>
              </a:rPr>
              <a:t>Bank should focus on the following group to credit loan as they are less likely to be defaulters:</a:t>
            </a:r>
          </a:p>
          <a:p>
            <a:pPr lvl="2">
              <a:lnSpc>
                <a:spcPct val="110000"/>
              </a:lnSpc>
            </a:pPr>
            <a:r>
              <a:rPr lang="en-IN" dirty="0">
                <a:effectLst/>
              </a:rPr>
              <a:t>Old people of any income group</a:t>
            </a:r>
          </a:p>
          <a:p>
            <a:pPr lvl="2">
              <a:lnSpc>
                <a:spcPct val="110000"/>
              </a:lnSpc>
            </a:pPr>
            <a:r>
              <a:rPr lang="en-IN" dirty="0">
                <a:effectLst/>
              </a:rPr>
              <a:t>Client whose previous loan was approved</a:t>
            </a:r>
          </a:p>
          <a:p>
            <a:pPr lvl="2">
              <a:lnSpc>
                <a:spcPct val="110000"/>
              </a:lnSpc>
            </a:pPr>
            <a:r>
              <a:rPr lang="en-IN" dirty="0">
                <a:effectLst/>
              </a:rPr>
              <a:t>Client with high income</a:t>
            </a:r>
          </a:p>
          <a:p>
            <a:pPr lvl="2">
              <a:lnSpc>
                <a:spcPct val="110000"/>
              </a:lnSpc>
            </a:pPr>
            <a:r>
              <a:rPr lang="en-IN" dirty="0">
                <a:effectLst/>
              </a:rPr>
              <a:t>Staying with parents, house/apartments, municipal apartments</a:t>
            </a:r>
          </a:p>
          <a:p>
            <a:pPr lvl="2">
              <a:lnSpc>
                <a:spcPct val="110000"/>
              </a:lnSpc>
            </a:pPr>
            <a:r>
              <a:rPr lang="en-IN" dirty="0">
                <a:effectLst/>
              </a:rPr>
              <a:t>Clients who are taking loan for repair work and his/her previous loan was approved</a:t>
            </a:r>
          </a:p>
          <a:p>
            <a:pPr>
              <a:lnSpc>
                <a:spcPct val="110000"/>
              </a:lnSpc>
            </a:pPr>
            <a:r>
              <a:rPr lang="en-IN" sz="1600" dirty="0">
                <a:effectLst/>
              </a:rPr>
              <a:t>Bank should avoid the following group to credit loan as they are more likely to be defaulters:</a:t>
            </a:r>
          </a:p>
          <a:p>
            <a:pPr lvl="2">
              <a:lnSpc>
                <a:spcPct val="110000"/>
              </a:lnSpc>
            </a:pPr>
            <a:r>
              <a:rPr lang="en-IN" dirty="0">
                <a:effectLst/>
              </a:rPr>
              <a:t>Lower secondary educated client</a:t>
            </a:r>
          </a:p>
          <a:p>
            <a:pPr lvl="2">
              <a:lnSpc>
                <a:spcPct val="110000"/>
              </a:lnSpc>
            </a:pPr>
            <a:r>
              <a:rPr lang="en-IN" dirty="0">
                <a:effectLst/>
              </a:rPr>
              <a:t>Client whose previous loan status was refused</a:t>
            </a:r>
          </a:p>
          <a:p>
            <a:pPr lvl="2">
              <a:lnSpc>
                <a:spcPct val="110000"/>
              </a:lnSpc>
            </a:pPr>
            <a:r>
              <a:rPr lang="en-IN" dirty="0">
                <a:effectLst/>
              </a:rPr>
              <a:t>Clients staying in Co-op apartment</a:t>
            </a:r>
          </a:p>
        </p:txBody>
      </p:sp>
    </p:spTree>
    <p:extLst>
      <p:ext uri="{BB962C8B-B14F-4D97-AF65-F5344CB8AC3E}">
        <p14:creationId xmlns:p14="http://schemas.microsoft.com/office/powerpoint/2010/main" val="490598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6" name="Straight Connector 25">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Bright modern kitchen">
            <a:extLst>
              <a:ext uri="{FF2B5EF4-FFF2-40B4-BE49-F238E27FC236}">
                <a16:creationId xmlns:a16="http://schemas.microsoft.com/office/drawing/2014/main" id="{4DE679DD-BD1B-6AF1-8720-704D478B40E4}"/>
              </a:ext>
            </a:extLst>
          </p:cNvPr>
          <p:cNvPicPr>
            <a:picLocks noChangeAspect="1"/>
          </p:cNvPicPr>
          <p:nvPr/>
        </p:nvPicPr>
        <p:blipFill rotWithShape="1">
          <a:blip r:embed="rId2"/>
          <a:srcRect t="15730"/>
          <a:stretch/>
        </p:blipFill>
        <p:spPr>
          <a:xfrm>
            <a:off x="20" y="-3"/>
            <a:ext cx="12191980" cy="6858001"/>
          </a:xfrm>
          <a:prstGeom prst="rect">
            <a:avLst/>
          </a:prstGeom>
        </p:spPr>
      </p:pic>
      <p:sp>
        <p:nvSpPr>
          <p:cNvPr id="30" name="Freeform: Shape 29">
            <a:extLst>
              <a:ext uri="{FF2B5EF4-FFF2-40B4-BE49-F238E27FC236}">
                <a16:creationId xmlns:a16="http://schemas.microsoft.com/office/drawing/2014/main" id="{60BD1D87-EF65-4284-8DA1-D14D55487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a:xfrm>
            <a:off x="1143001" y="1181101"/>
            <a:ext cx="5714999" cy="2832404"/>
          </a:xfrm>
        </p:spPr>
        <p:txBody>
          <a:bodyPr vert="horz" lIns="91440" tIns="45720" rIns="91440" bIns="45720" rtlCol="0" anchor="t">
            <a:normAutofit/>
          </a:bodyPr>
          <a:lstStyle/>
          <a:p>
            <a:r>
              <a:rPr lang="en-US" sz="4800" cap="all" spc="300" dirty="0">
                <a:solidFill>
                  <a:srgbClr val="FFFFFF"/>
                </a:solidFill>
              </a:rPr>
              <a:t>Thank you</a:t>
            </a:r>
          </a:p>
        </p:txBody>
      </p:sp>
      <p:sp>
        <p:nvSpPr>
          <p:cNvPr id="32" name="Freeform: Shape 31">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199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D999D-FB84-189D-EC20-CF7AD5882126}"/>
              </a:ext>
            </a:extLst>
          </p:cNvPr>
          <p:cNvSpPr>
            <a:spLocks noGrp="1"/>
          </p:cNvSpPr>
          <p:nvPr>
            <p:ph type="title"/>
          </p:nvPr>
        </p:nvSpPr>
        <p:spPr>
          <a:xfrm>
            <a:off x="1756756" y="906189"/>
            <a:ext cx="8689571" cy="1001886"/>
          </a:xfrm>
        </p:spPr>
        <p:txBody>
          <a:bodyPr anchor="b">
            <a:normAutofit fontScale="90000"/>
          </a:bodyPr>
          <a:lstStyle/>
          <a:p>
            <a:pPr algn="ctr"/>
            <a:r>
              <a:rPr lang="en-US" dirty="0"/>
              <a:t>Analysis of applicant by Organization type</a:t>
            </a:r>
          </a:p>
        </p:txBody>
      </p:sp>
      <p:sp>
        <p:nvSpPr>
          <p:cNvPr id="21"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26DF3A93-693E-2E38-3F7A-4ABEBBAF23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4243240" y="-251285"/>
            <a:ext cx="3716602" cy="86895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A75912-B486-7F4B-D520-575CC9A097C8}"/>
              </a:ext>
            </a:extLst>
          </p:cNvPr>
          <p:cNvSpPr txBox="1"/>
          <p:nvPr/>
        </p:nvSpPr>
        <p:spPr>
          <a:xfrm>
            <a:off x="2445425" y="2648607"/>
            <a:ext cx="4822478" cy="923330"/>
          </a:xfrm>
          <a:prstGeom prst="rect">
            <a:avLst/>
          </a:prstGeom>
          <a:noFill/>
        </p:spPr>
        <p:txBody>
          <a:bodyPr wrap="square" rtlCol="0">
            <a:spAutoFit/>
          </a:bodyPr>
          <a:lstStyle/>
          <a:p>
            <a:r>
              <a:rPr lang="en-US" dirty="0">
                <a:solidFill>
                  <a:schemeClr val="bg1"/>
                </a:solidFill>
              </a:rPr>
              <a:t>The line shows that compared to other occupations, business entities and self-employed individuals borrow more loans.</a:t>
            </a:r>
          </a:p>
        </p:txBody>
      </p:sp>
    </p:spTree>
    <p:extLst>
      <p:ext uri="{BB962C8B-B14F-4D97-AF65-F5344CB8AC3E}">
        <p14:creationId xmlns:p14="http://schemas.microsoft.com/office/powerpoint/2010/main" val="271462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D999D-FB84-189D-EC20-CF7AD5882126}"/>
              </a:ext>
            </a:extLst>
          </p:cNvPr>
          <p:cNvSpPr>
            <a:spLocks noGrp="1"/>
          </p:cNvSpPr>
          <p:nvPr>
            <p:ph type="title"/>
          </p:nvPr>
        </p:nvSpPr>
        <p:spPr>
          <a:xfrm>
            <a:off x="1756756" y="906189"/>
            <a:ext cx="8689571" cy="1001886"/>
          </a:xfrm>
        </p:spPr>
        <p:txBody>
          <a:bodyPr anchor="b">
            <a:normAutofit fontScale="90000"/>
          </a:bodyPr>
          <a:lstStyle/>
          <a:p>
            <a:pPr algn="ctr"/>
            <a:r>
              <a:rPr lang="en-US" dirty="0"/>
              <a:t>Analysis of applicant by Target Variable (Payment)</a:t>
            </a:r>
          </a:p>
        </p:txBody>
      </p:sp>
      <p:sp>
        <p:nvSpPr>
          <p:cNvPr id="21"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0D89742-F5EF-908A-420C-90FC150160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4542" y="2332038"/>
            <a:ext cx="6102916" cy="3567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DF5DF-2901-2EAF-014A-E577A8C3097D}"/>
              </a:ext>
            </a:extLst>
          </p:cNvPr>
          <p:cNvSpPr txBox="1"/>
          <p:nvPr/>
        </p:nvSpPr>
        <p:spPr>
          <a:xfrm>
            <a:off x="9431383" y="2332038"/>
            <a:ext cx="2508068" cy="2031325"/>
          </a:xfrm>
          <a:prstGeom prst="rect">
            <a:avLst/>
          </a:prstGeom>
          <a:noFill/>
        </p:spPr>
        <p:txBody>
          <a:bodyPr wrap="square" rtlCol="0">
            <a:spAutoFit/>
          </a:bodyPr>
          <a:lstStyle/>
          <a:p>
            <a:r>
              <a:rPr lang="en-US" dirty="0"/>
              <a:t>Approximately 91% of clients—those on the non-defaulters list—don't have any problems making payments, while the remaining 9% do.</a:t>
            </a:r>
          </a:p>
        </p:txBody>
      </p:sp>
    </p:spTree>
    <p:extLst>
      <p:ext uri="{BB962C8B-B14F-4D97-AF65-F5344CB8AC3E}">
        <p14:creationId xmlns:p14="http://schemas.microsoft.com/office/powerpoint/2010/main" val="88036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Categorical Analysis based on Gender and Loan Type</a:t>
            </a:r>
          </a:p>
        </p:txBody>
      </p:sp>
      <p:pic>
        <p:nvPicPr>
          <p:cNvPr id="7174" name="Picture 6">
            <a:extLst>
              <a:ext uri="{FF2B5EF4-FFF2-40B4-BE49-F238E27FC236}">
                <a16:creationId xmlns:a16="http://schemas.microsoft.com/office/drawing/2014/main" id="{BF897E9E-DB13-63E1-7561-C0786276318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349061"/>
            <a:ext cx="4799013" cy="363600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79EE237C-8406-E880-026D-17CC004F7BB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9988" y="2349061"/>
            <a:ext cx="4799012" cy="363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1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Categorical analysis based on Gender and Loan Type</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a:bodyPr>
          <a:lstStyle/>
          <a:p>
            <a:r>
              <a:rPr lang="en-IN" dirty="0">
                <a:effectLst/>
              </a:rPr>
              <a:t>LOAN_TYPE(CONTRACT) DEFAULTER &amp; NON-DEFAULTER ANALYSIS:</a:t>
            </a:r>
          </a:p>
          <a:p>
            <a:pPr marL="502920" lvl="4"/>
            <a:r>
              <a:rPr lang="en-IN" sz="1600" dirty="0">
                <a:effectLst/>
              </a:rPr>
              <a:t>Most number of defaulters are having cash loans rather than revolving loans.</a:t>
            </a:r>
          </a:p>
          <a:p>
            <a:pPr marL="274320" lvl="4" indent="0">
              <a:buNone/>
            </a:pPr>
            <a:endParaRPr lang="en-IN" sz="1600" dirty="0">
              <a:effectLst/>
            </a:endParaRPr>
          </a:p>
          <a:p>
            <a:r>
              <a:rPr lang="en-IN" dirty="0">
                <a:effectLst/>
              </a:rPr>
              <a:t>CODE_GENDER DEFAULTER &amp; NON-DEFAULTER ANALYSIS:</a:t>
            </a:r>
          </a:p>
          <a:p>
            <a:pPr lvl="2"/>
            <a:r>
              <a:rPr lang="en-IN" dirty="0">
                <a:effectLst/>
              </a:rPr>
              <a:t>Female contributes to 63% to the non-defaulters whereas Male contributes to 37% of the non-defaulters.</a:t>
            </a:r>
          </a:p>
          <a:p>
            <a:pPr lvl="2"/>
            <a:r>
              <a:rPr lang="en-IN" dirty="0">
                <a:effectLst/>
              </a:rPr>
              <a:t>To the defaulters list, Female contributes more than Male.</a:t>
            </a:r>
          </a:p>
          <a:p>
            <a:pPr lvl="2"/>
            <a:r>
              <a:rPr lang="en-IN" dirty="0">
                <a:effectLst/>
              </a:rPr>
              <a:t>Female applying for loans are more than the number of male applying for loan. Hence, we may infer that number of female defaulters are more.</a:t>
            </a:r>
          </a:p>
        </p:txBody>
      </p:sp>
    </p:spTree>
    <p:extLst>
      <p:ext uri="{BB962C8B-B14F-4D97-AF65-F5344CB8AC3E}">
        <p14:creationId xmlns:p14="http://schemas.microsoft.com/office/powerpoint/2010/main" val="386393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Categorical Analysis based on Income and Education Type</a:t>
            </a:r>
          </a:p>
        </p:txBody>
      </p:sp>
      <p:pic>
        <p:nvPicPr>
          <p:cNvPr id="10242" name="Picture 2">
            <a:extLst>
              <a:ext uri="{FF2B5EF4-FFF2-40B4-BE49-F238E27FC236}">
                <a16:creationId xmlns:a16="http://schemas.microsoft.com/office/drawing/2014/main" id="{DADA2D49-2836-EF33-09C0-FAF4E302A82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233833"/>
            <a:ext cx="4799013" cy="375123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5D27C47-A072-88CF-4955-660F6201E1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9988" y="2233833"/>
            <a:ext cx="4799012" cy="375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3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11F00F-8227-1600-65A0-D7022657FF24}"/>
              </a:ext>
            </a:extLst>
          </p:cNvPr>
          <p:cNvSpPr>
            <a:spLocks noGrp="1"/>
          </p:cNvSpPr>
          <p:nvPr>
            <p:ph type="title"/>
          </p:nvPr>
        </p:nvSpPr>
        <p:spPr/>
        <p:txBody>
          <a:bodyPr>
            <a:normAutofit/>
          </a:bodyPr>
          <a:lstStyle/>
          <a:p>
            <a:r>
              <a:rPr lang="en-US" dirty="0"/>
              <a:t>Inference: Categorical analysis based on Income and Education Type</a:t>
            </a:r>
          </a:p>
        </p:txBody>
      </p:sp>
      <p:sp>
        <p:nvSpPr>
          <p:cNvPr id="4" name="Content Placeholder 3">
            <a:extLst>
              <a:ext uri="{FF2B5EF4-FFF2-40B4-BE49-F238E27FC236}">
                <a16:creationId xmlns:a16="http://schemas.microsoft.com/office/drawing/2014/main" id="{62D2A96D-75DD-DE01-988D-901371367854}"/>
              </a:ext>
            </a:extLst>
          </p:cNvPr>
          <p:cNvSpPr>
            <a:spLocks noGrp="1"/>
          </p:cNvSpPr>
          <p:nvPr>
            <p:ph idx="1"/>
          </p:nvPr>
        </p:nvSpPr>
        <p:spPr/>
        <p:txBody>
          <a:bodyPr>
            <a:normAutofit fontScale="92500" lnSpcReduction="10000"/>
          </a:bodyPr>
          <a:lstStyle/>
          <a:p>
            <a:r>
              <a:rPr lang="en-IN" dirty="0">
                <a:effectLst/>
              </a:rPr>
              <a:t>EDUCATION TYPE DEFAULTERS &amp; NON_DEFAULTERS ANALYSIS:</a:t>
            </a:r>
          </a:p>
          <a:p>
            <a:pPr lvl="2"/>
            <a:r>
              <a:rPr lang="en-IN" dirty="0">
                <a:effectLst/>
              </a:rPr>
              <a:t>Mostly loans are distributed to "Secondary / Secondary Special Education” group.</a:t>
            </a:r>
          </a:p>
          <a:p>
            <a:pPr lvl="2"/>
            <a:r>
              <a:rPr lang="en-IN" dirty="0">
                <a:effectLst/>
              </a:rPr>
              <a:t>As the number of loans distributed to Secondary/ Secondary Special Education group is high, secondary/ secondary special group contribution to defaulters list is also high.</a:t>
            </a:r>
          </a:p>
          <a:p>
            <a:r>
              <a:rPr lang="en-IN" dirty="0">
                <a:effectLst/>
              </a:rPr>
              <a:t>INCOME TYPE DEFAULTERS &amp; NON_DEFAULTERS ANALYSIS:</a:t>
            </a:r>
          </a:p>
          <a:p>
            <a:pPr lvl="2"/>
            <a:r>
              <a:rPr lang="en-IN" sz="1700" dirty="0">
                <a:effectLst/>
              </a:rPr>
              <a:t>Student, Pensioner, Businessman and women with maternity leaves are not likely to be in the defaulter list.</a:t>
            </a:r>
          </a:p>
          <a:p>
            <a:pPr lvl="2"/>
            <a:r>
              <a:rPr lang="en-IN" sz="1700" dirty="0">
                <a:effectLst/>
              </a:rPr>
              <a:t>It can be inferred that most of the loans are distributed to working class, commercial associate and state servant.</a:t>
            </a:r>
          </a:p>
          <a:p>
            <a:pPr lvl="2"/>
            <a:r>
              <a:rPr lang="en-IN" sz="1700" dirty="0">
                <a:effectLst/>
              </a:rPr>
              <a:t>We can also observe that, working class persons contributes 62% to non-defaulters list where as around 70% to the defaulters list. </a:t>
            </a:r>
            <a:r>
              <a:rPr lang="en-IN" sz="1700" dirty="0"/>
              <a:t>It</a:t>
            </a:r>
            <a:r>
              <a:rPr lang="en-IN" sz="1700" dirty="0">
                <a:effectLst/>
              </a:rPr>
              <a:t> shows that the working-class clients are more in the defaulters list.</a:t>
            </a:r>
          </a:p>
        </p:txBody>
      </p:sp>
    </p:spTree>
    <p:extLst>
      <p:ext uri="{BB962C8B-B14F-4D97-AF65-F5344CB8AC3E}">
        <p14:creationId xmlns:p14="http://schemas.microsoft.com/office/powerpoint/2010/main" val="36985516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830</TotalTime>
  <Words>2044</Words>
  <Application>Microsoft Macintosh PowerPoint</Application>
  <PresentationFormat>Widescreen</PresentationFormat>
  <Paragraphs>143</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Walbaum Display</vt:lpstr>
      <vt:lpstr>RegattaVTI</vt:lpstr>
      <vt:lpstr>Credit card EDA Case Study</vt:lpstr>
      <vt:lpstr>Introduction</vt:lpstr>
      <vt:lpstr>Code Gender Analysis</vt:lpstr>
      <vt:lpstr>Analysis of applicant by Organization type</vt:lpstr>
      <vt:lpstr>Analysis of applicant by Target Variable (Payment)</vt:lpstr>
      <vt:lpstr>Categorical Analysis based on Gender and Loan Type</vt:lpstr>
      <vt:lpstr>Inference: Categorical analysis based on Gender and Loan Type</vt:lpstr>
      <vt:lpstr>Categorical Analysis based on Income and Education Type</vt:lpstr>
      <vt:lpstr>Inference: Categorical analysis based on Income and Education Type</vt:lpstr>
      <vt:lpstr>Categorical Analysis based on Own cars and Family status</vt:lpstr>
      <vt:lpstr>Inference: Categorical analysis based on Own car &amp; Family Status</vt:lpstr>
      <vt:lpstr>Categorical Analysis based on Housing type and Total Income Group</vt:lpstr>
      <vt:lpstr>Inference: Categorical analysis based on Housing type and Total Income Group</vt:lpstr>
      <vt:lpstr>Categorical analysis based on Age Group</vt:lpstr>
      <vt:lpstr>Analysis based on Total Income group and Gender</vt:lpstr>
      <vt:lpstr>Analysis based on Total Income Type and Gender</vt:lpstr>
      <vt:lpstr>Analysis by count of children for the Applicants</vt:lpstr>
      <vt:lpstr>PowerPoint Presentation</vt:lpstr>
      <vt:lpstr>Inference: Distribution of Organization type for target – 0 i.e., Non-defaulters</vt:lpstr>
      <vt:lpstr>PowerPoint Presentation</vt:lpstr>
      <vt:lpstr>Inference: Distribution of Organization type for target – 1 i.e., Defaulters</vt:lpstr>
      <vt:lpstr>Analysis by Days of Birth</vt:lpstr>
      <vt:lpstr>Correlation Analysis</vt:lpstr>
      <vt:lpstr>Credit amount vs Education status Analysis</vt:lpstr>
      <vt:lpstr>Inference: Credit amount vs Education Status Analysis</vt:lpstr>
      <vt:lpstr>Total Income vs Education status</vt:lpstr>
      <vt:lpstr>Inference: Total Income vs Education Status</vt:lpstr>
      <vt:lpstr>Loan Status vs Loan Purpose</vt:lpstr>
      <vt:lpstr>Target vs Loan Purpose</vt:lpstr>
      <vt:lpstr>Target vs Previous Credit Amount</vt:lpstr>
      <vt:lpstr>Education vs Previous Credit Amount</vt:lpstr>
      <vt:lpstr>Education vs Previous Credit Amount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EDA Case Study</dc:title>
  <dc:creator>ANSUMAN PATNAIK</dc:creator>
  <cp:lastModifiedBy>ANSUMAN PATNAIK</cp:lastModifiedBy>
  <cp:revision>4</cp:revision>
  <dcterms:created xsi:type="dcterms:W3CDTF">2023-03-02T20:31:48Z</dcterms:created>
  <dcterms:modified xsi:type="dcterms:W3CDTF">2023-03-04T05:48:40Z</dcterms:modified>
</cp:coreProperties>
</file>