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IN">
                <a:solidFill>
                  <a:srgbClr val="0F0F0F"/>
                </a:solidFill>
                <a:latin typeface="Times New Roman"/>
                <a:ea typeface="Times New Roman"/>
                <a:cs typeface="Times New Roman"/>
                <a:sym typeface="Times New Roman"/>
              </a:rPr>
              <a:t>Employee Data Analysis using Excel</a:t>
            </a:r>
            <a:r>
              <a:rPr b="1" i="0" lang="en-IN">
                <a:solidFill>
                  <a:srgbClr val="0F0F0F"/>
                </a:solidFill>
                <a:latin typeface="Times New Roman"/>
                <a:ea typeface="Times New Roman"/>
                <a:cs typeface="Times New Roman"/>
                <a:sym typeface="Times New Roman"/>
              </a:rPr>
              <a:t> </a:t>
            </a:r>
            <a:br>
              <a:rPr b="1" i="0" lang="en-IN">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36" name="Google Shape;36;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Calibri"/>
                <a:ea typeface="Calibri"/>
                <a:cs typeface="Calibri"/>
                <a:sym typeface="Calibri"/>
              </a:rPr>
              <a:t>STUDENT NAME: DEEKSHA.M</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REGISTER NO:312215954</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DEPARTMENT: B.Com (general)</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COLLEGE Shri Shankar Sundarbai Shasun Jain College</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8" name="Google Shape;58;p4"/>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59" name="Google Shape;59;p4"/>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60" name="Google Shape;60;p4"/>
          <p:cNvSpPr txBox="1"/>
          <p:nvPr/>
        </p:nvSpPr>
        <p:spPr>
          <a:xfrm>
            <a:off x="739775" y="291147"/>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IN"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61" name="Google Shape;61;p4"/>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4"/>
          <p:cNvSpPr txBox="1"/>
          <p:nvPr>
            <p:ph idx="1" type="body"/>
          </p:nvPr>
        </p:nvSpPr>
        <p:spPr>
          <a:xfrm>
            <a:off x="609600" y="1577340"/>
            <a:ext cx="10972800" cy="3016200"/>
          </a:xfrm>
          <a:prstGeom prst="rect">
            <a:avLst/>
          </a:prstGeom>
          <a:noFill/>
          <a:ln>
            <a:noFill/>
          </a:ln>
        </p:spPr>
        <p:txBody>
          <a:bodyPr anchorCtr="0" anchor="t" bIns="0" lIns="0" spcFirstLastPara="1" rIns="0" wrap="square" tIns="0">
            <a:spAutoFit/>
          </a:bodyPr>
          <a:lstStyle/>
          <a:p>
            <a:pPr indent="-285750" lvl="0" marL="285750" rtl="0" algn="l">
              <a:spcBef>
                <a:spcPts val="0"/>
              </a:spcBef>
              <a:spcAft>
                <a:spcPts val="0"/>
              </a:spcAft>
              <a:buSzPts val="2800"/>
              <a:buFont typeface="Arial"/>
              <a:buChar char="•"/>
            </a:pPr>
            <a:r>
              <a:rPr lang="en-IN" sz="2800">
                <a:latin typeface="Times New Roman"/>
                <a:ea typeface="Times New Roman"/>
                <a:cs typeface="Times New Roman"/>
                <a:sym typeface="Times New Roman"/>
              </a:rPr>
              <a:t>Defining objectives</a:t>
            </a:r>
            <a:endParaRPr/>
          </a:p>
          <a:p>
            <a:pPr indent="-285750" lvl="0" marL="285750" rtl="0" algn="l">
              <a:spcBef>
                <a:spcPts val="0"/>
              </a:spcBef>
              <a:spcAft>
                <a:spcPts val="0"/>
              </a:spcAft>
              <a:buSzPts val="2800"/>
              <a:buFont typeface="Arial"/>
              <a:buChar char="•"/>
            </a:pPr>
            <a:r>
              <a:rPr lang="en-IN" sz="2800">
                <a:latin typeface="Times New Roman"/>
                <a:ea typeface="Times New Roman"/>
                <a:cs typeface="Times New Roman"/>
                <a:sym typeface="Times New Roman"/>
              </a:rPr>
              <a:t>User Segmentation</a:t>
            </a:r>
            <a:endParaRPr/>
          </a:p>
          <a:p>
            <a:pPr indent="-285750" lvl="0" marL="285750" rtl="0" algn="l">
              <a:spcBef>
                <a:spcPts val="0"/>
              </a:spcBef>
              <a:spcAft>
                <a:spcPts val="0"/>
              </a:spcAft>
              <a:buSzPts val="2800"/>
              <a:buFont typeface="Arial"/>
              <a:buChar char="•"/>
            </a:pPr>
            <a:r>
              <a:rPr lang="en-IN" sz="2800">
                <a:latin typeface="Times New Roman"/>
                <a:ea typeface="Times New Roman"/>
                <a:cs typeface="Times New Roman"/>
                <a:sym typeface="Times New Roman"/>
              </a:rPr>
              <a:t>Program design </a:t>
            </a:r>
            <a:endParaRPr/>
          </a:p>
          <a:p>
            <a:pPr indent="-285750" lvl="0" marL="285750" rtl="0" algn="l">
              <a:spcBef>
                <a:spcPts val="0"/>
              </a:spcBef>
              <a:spcAft>
                <a:spcPts val="0"/>
              </a:spcAft>
              <a:buSzPts val="2800"/>
              <a:buFont typeface="Arial"/>
              <a:buChar char="•"/>
            </a:pPr>
            <a:r>
              <a:rPr lang="en-IN" sz="2800">
                <a:latin typeface="Times New Roman"/>
                <a:ea typeface="Times New Roman"/>
                <a:cs typeface="Times New Roman"/>
                <a:sym typeface="Times New Roman"/>
              </a:rPr>
              <a:t>Personalization</a:t>
            </a:r>
            <a:endParaRPr/>
          </a:p>
          <a:p>
            <a:pPr indent="-285750" lvl="0" marL="285750" rtl="0" algn="l">
              <a:spcBef>
                <a:spcPts val="0"/>
              </a:spcBef>
              <a:spcAft>
                <a:spcPts val="0"/>
              </a:spcAft>
              <a:buSzPts val="2800"/>
              <a:buFont typeface="Arial"/>
              <a:buChar char="•"/>
            </a:pPr>
            <a:r>
              <a:rPr lang="en-IN" sz="2800">
                <a:latin typeface="Times New Roman"/>
                <a:ea typeface="Times New Roman"/>
                <a:cs typeface="Times New Roman"/>
                <a:sym typeface="Times New Roman"/>
              </a:rPr>
              <a:t>Delivery channels</a:t>
            </a:r>
            <a:endParaRPr/>
          </a:p>
          <a:p>
            <a:pPr indent="-285750" lvl="0" marL="285750" rtl="0" algn="l">
              <a:spcBef>
                <a:spcPts val="0"/>
              </a:spcBef>
              <a:spcAft>
                <a:spcPts val="0"/>
              </a:spcAft>
              <a:buSzPts val="2800"/>
              <a:buFont typeface="Arial"/>
              <a:buChar char="•"/>
            </a:pPr>
            <a:r>
              <a:rPr lang="en-IN" sz="2800">
                <a:latin typeface="Times New Roman"/>
                <a:ea typeface="Times New Roman"/>
                <a:cs typeface="Times New Roman"/>
                <a:sym typeface="Times New Roman"/>
              </a:rPr>
              <a:t>Incentives and engagement</a:t>
            </a:r>
            <a:endParaRPr/>
          </a:p>
          <a:p>
            <a:pPr indent="-285750" lvl="0" marL="285750" rtl="0" algn="l">
              <a:spcBef>
                <a:spcPts val="0"/>
              </a:spcBef>
              <a:spcAft>
                <a:spcPts val="0"/>
              </a:spcAft>
              <a:buSzPts val="2800"/>
              <a:buFont typeface="Arial"/>
              <a:buChar char="•"/>
            </a:pPr>
            <a:r>
              <a:rPr lang="en-IN" sz="2800">
                <a:latin typeface="Times New Roman"/>
                <a:ea typeface="Times New Roman"/>
                <a:cs typeface="Times New Roman"/>
                <a:sym typeface="Times New Roman"/>
              </a:rPr>
              <a:t>Monitoring and feedback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a:extLst>
              <a:ext uri="{FF2B5EF4-FFF2-40B4-BE49-F238E27FC236}">
                <a16:creationId xmlns:a16="http://schemas.microsoft.com/office/drawing/2014/main" id="{1CB64797-DA2B-BCA6-CB8A-BC4206E087D9}"/>
              </a:ext>
            </a:extLst>
          </p:cNvPr>
          <p:cNvSpPr>
            <a:spLocks noGrp="1"/>
          </p:cNvSpPr>
          <p:nvPr>
            <p:ph type="body" idx="1"/>
          </p:nvPr>
        </p:nvSpPr>
        <p:spPr>
          <a:xfrm>
            <a:off x="609600" y="1577340"/>
            <a:ext cx="10972800" cy="3447098"/>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Improved employee health</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Increased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Enhanced productivity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Reduced absenteeism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Positive workplace culture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Lower healthcare costs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Employee retention and satisfaction</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DAE2801-7477-F8BD-119E-F86721A7A2C6}"/>
              </a:ext>
            </a:extLst>
          </p:cNvPr>
          <p:cNvSpPr>
            <a:spLocks noGrp="1"/>
          </p:cNvSpPr>
          <p:nvPr>
            <p:ph type="body" idx="1"/>
          </p:nvPr>
        </p:nvSpPr>
        <p:spPr>
          <a:xfrm>
            <a:off x="609600" y="1577340"/>
            <a:ext cx="10972800" cy="3447098"/>
          </a:xfrm>
        </p:spPr>
        <p:txBody>
          <a:bodyPr/>
          <a:lstStyle/>
          <a:p>
            <a:r>
              <a:rPr lang="en-GB" sz="2800" dirty="0">
                <a:latin typeface="Times New Roman" panose="02020603050405020304" pitchFamily="18" charset="0"/>
                <a:cs typeface="Times New Roman" panose="02020603050405020304" pitchFamily="18" charset="0"/>
              </a:rPr>
              <a:t>The fitness program has successfully achieved its objectives by significantly enhancing employee health, engagement, and productivity. Through personalized and accessible offerings, it has fostered a positive workplace culture </a:t>
            </a:r>
            <a:r>
              <a:rPr lang="en-GB" sz="2800" dirty="0" err="1">
                <a:latin typeface="Times New Roman" panose="02020603050405020304" pitchFamily="18" charset="0"/>
                <a:cs typeface="Times New Roman" panose="02020603050405020304" pitchFamily="18" charset="0"/>
              </a:rPr>
              <a:t>centered</a:t>
            </a:r>
            <a:r>
              <a:rPr lang="en-GB" sz="2800" dirty="0">
                <a:latin typeface="Times New Roman" panose="02020603050405020304" pitchFamily="18" charset="0"/>
                <a:cs typeface="Times New Roman" panose="02020603050405020304" pitchFamily="18" charset="0"/>
              </a:rPr>
              <a:t> around wellness. The program’s impact is evident in reduced absenteeism, lower healthcare costs, and improved employee satisfaction. Overall, the initiative has proven to be a valuable investment, contributing to both the well-being of employees and the long-term success of the organization</a:t>
            </a:r>
            <a:r>
              <a:rPr lang="en-GB" dirty="0"/>
              <a: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94284DFF-7350-418E-A244-16416AA80DB9}"/>
              </a:ext>
            </a:extLst>
          </p:cNvPr>
          <p:cNvSpPr>
            <a:spLocks noGrp="1"/>
          </p:cNvSpPr>
          <p:nvPr>
            <p:ph type="body" idx="1"/>
          </p:nvPr>
        </p:nvSpPr>
        <p:spPr>
          <a:xfrm>
            <a:off x="609600" y="1577340"/>
            <a:ext cx="10972800" cy="2154436"/>
          </a:xfrm>
        </p:spPr>
        <p:txBody>
          <a:bodyPr/>
          <a:lstStyle/>
          <a:p>
            <a:r>
              <a:rPr lang="en-GB" sz="2800" dirty="0">
                <a:latin typeface="Times New Roman" panose="02020603050405020304" pitchFamily="18" charset="0"/>
                <a:cs typeface="Times New Roman" panose="02020603050405020304" pitchFamily="18" charset="0"/>
              </a:rPr>
              <a:t>Despite the known benefits of regular physical activity, many employees do not engage in sufficient exercise due to time constraints, lack of motivation, and limited access to fitness resources. This lack of physical activity contributes to increased absenteeism, reduced work performance, and higher healthcare costs for the organization.</a:t>
            </a:r>
            <a:endParaRPr lang="en-IN" sz="28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grpSp>
        <p:nvGrpSpPr>
          <p:cNvPr id="38" name="Google Shape;38;p2"/>
          <p:cNvGrpSpPr/>
          <p:nvPr/>
        </p:nvGrpSpPr>
        <p:grpSpPr>
          <a:xfrm>
            <a:off x="8658225" y="2647950"/>
            <a:ext cx="3533775" cy="3810000"/>
            <a:chOff x="8658225" y="2647950"/>
            <a:chExt cx="3533775" cy="3810000"/>
          </a:xfrm>
        </p:grpSpPr>
        <p:sp>
          <p:nvSpPr>
            <p:cNvPr id="39" name="Google Shape;39;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 name="Google Shape;40;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1" name="Google Shape;41;p2"/>
            <p:cNvPicPr preferRelativeResize="0"/>
            <p:nvPr/>
          </p:nvPicPr>
          <p:blipFill rotWithShape="1">
            <a:blip r:embed="rId2">
              <a:alphaModFix/>
            </a:blip>
            <a:srcRect b="0" l="0" r="0" t="0"/>
            <a:stretch/>
          </p:blipFill>
          <p:spPr>
            <a:xfrm>
              <a:off x="8658225" y="2647950"/>
              <a:ext cx="3533775" cy="3810000"/>
            </a:xfrm>
            <a:prstGeom prst="rect">
              <a:avLst/>
            </a:prstGeom>
            <a:noFill/>
            <a:ln>
              <a:noFill/>
            </a:ln>
          </p:spPr>
        </p:pic>
      </p:grpSp>
      <p:sp>
        <p:nvSpPr>
          <p:cNvPr id="42" name="Google Shape;42;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 name="Google Shape;43;p2"/>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PROJECT	OVERVIEW</a:t>
            </a:r>
            <a:endParaRPr sz="4250"/>
          </a:p>
        </p:txBody>
      </p:sp>
      <p:pic>
        <p:nvPicPr>
          <p:cNvPr id="44" name="Google Shape;44;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5" name="Google Shape;45;p2"/>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46" name="Google Shape;46;p2"/>
          <p:cNvSpPr txBox="1"/>
          <p:nvPr/>
        </p:nvSpPr>
        <p:spPr>
          <a:xfrm>
            <a:off x="739775" y="1166838"/>
            <a:ext cx="7924800" cy="521040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0D0D0D"/>
              </a:buClr>
              <a:buSzPts val="2400"/>
              <a:buFont typeface="Arial"/>
              <a:buChar char="•"/>
            </a:pPr>
            <a:r>
              <a:rPr b="0" i="0" lang="en-IN" sz="2400">
                <a:solidFill>
                  <a:srgbClr val="0D0D0D"/>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A fitness program involves setting clear goals, planning balanced workouts, maintaining proper nutrition, and ensuring adequate rest and recovery. The program typically includes:- </a:t>
            </a:r>
            <a:r>
              <a:rPr b="1" lang="en-IN" sz="2400" u="sng">
                <a:solidFill>
                  <a:schemeClr val="dk1"/>
                </a:solidFill>
                <a:latin typeface="Times New Roman"/>
                <a:ea typeface="Times New Roman"/>
                <a:cs typeface="Times New Roman"/>
                <a:sym typeface="Times New Roman"/>
              </a:rPr>
              <a:t>*Cardio (3-5 times/week):*</a:t>
            </a:r>
            <a:r>
              <a:rPr lang="en-IN" sz="2400">
                <a:solidFill>
                  <a:schemeClr val="dk1"/>
                </a:solidFill>
                <a:latin typeface="Times New Roman"/>
                <a:ea typeface="Times New Roman"/>
                <a:cs typeface="Times New Roman"/>
                <a:sym typeface="Times New Roman"/>
              </a:rPr>
              <a:t> Running, cycling, or HIIT for 20-60 minutes.- </a:t>
            </a:r>
            <a:r>
              <a:rPr b="1" lang="en-IN" sz="2400" u="sng">
                <a:solidFill>
                  <a:schemeClr val="dk1"/>
                </a:solidFill>
                <a:latin typeface="Times New Roman"/>
                <a:ea typeface="Times New Roman"/>
                <a:cs typeface="Times New Roman"/>
                <a:sym typeface="Times New Roman"/>
              </a:rPr>
              <a:t>*Strength Training (2-4 times/week):* </a:t>
            </a:r>
            <a:r>
              <a:rPr lang="en-IN" sz="2400">
                <a:solidFill>
                  <a:schemeClr val="dk1"/>
                </a:solidFill>
                <a:latin typeface="Times New Roman"/>
                <a:ea typeface="Times New Roman"/>
                <a:cs typeface="Times New Roman"/>
                <a:sym typeface="Times New Roman"/>
              </a:rPr>
              <a:t>Focus on major muscle groups with compound exercises.- </a:t>
            </a:r>
            <a:r>
              <a:rPr b="1" lang="en-IN" sz="2400" u="sng">
                <a:solidFill>
                  <a:schemeClr val="dk1"/>
                </a:solidFill>
                <a:latin typeface="Times New Roman"/>
                <a:ea typeface="Times New Roman"/>
                <a:cs typeface="Times New Roman"/>
                <a:sym typeface="Times New Roman"/>
              </a:rPr>
              <a:t>*Flexibility/Mobility (Daily):*</a:t>
            </a:r>
            <a:r>
              <a:rPr lang="en-IN" sz="2400">
                <a:solidFill>
                  <a:schemeClr val="dk1"/>
                </a:solidFill>
                <a:latin typeface="Times New Roman"/>
                <a:ea typeface="Times New Roman"/>
                <a:cs typeface="Times New Roman"/>
                <a:sym typeface="Times New Roman"/>
              </a:rPr>
              <a:t> Stretching, yoga, or foam rolling.- </a:t>
            </a:r>
            <a:r>
              <a:rPr b="1" lang="en-IN" sz="2400" u="sng">
                <a:solidFill>
                  <a:schemeClr val="dk1"/>
                </a:solidFill>
                <a:latin typeface="Times New Roman"/>
                <a:ea typeface="Times New Roman"/>
                <a:cs typeface="Times New Roman"/>
                <a:sym typeface="Times New Roman"/>
              </a:rPr>
              <a:t>*Core Workouts (2-3 times/week):* </a:t>
            </a:r>
            <a:r>
              <a:rPr lang="en-IN" sz="2400">
                <a:solidFill>
                  <a:schemeClr val="dk1"/>
                </a:solidFill>
                <a:latin typeface="Times New Roman"/>
                <a:ea typeface="Times New Roman"/>
                <a:cs typeface="Times New Roman"/>
                <a:sym typeface="Times New Roman"/>
              </a:rPr>
              <a:t>Planks, twists, and leg raises.Consistency, tracking progress, and possibly consulting a professional are key to success. Adjust the program based on progress and personal needs.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DF7BAED9-EC2E-6B84-024D-4FA75B077E51}"/>
              </a:ext>
            </a:extLst>
          </p:cNvPr>
          <p:cNvSpPr>
            <a:spLocks noGrp="1"/>
          </p:cNvSpPr>
          <p:nvPr>
            <p:ph type="body" idx="1"/>
          </p:nvPr>
        </p:nvSpPr>
        <p:spPr>
          <a:xfrm>
            <a:off x="609600" y="1577340"/>
            <a:ext cx="10972800" cy="3447098"/>
          </a:xfrm>
        </p:spPr>
        <p:txBody>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Office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Field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Remote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Managers and Supervisors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HR Department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Corporate Health Advisors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Executives and Leadership Teams</a:t>
            </a:r>
          </a:p>
          <a:p>
            <a:endParaRPr lang="en-IN" sz="2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pic>
        <p:nvPicPr>
          <p:cNvPr id="48" name="Google Shape;48;p3"/>
          <p:cNvPicPr preferRelativeResize="0"/>
          <p:nvPr/>
        </p:nvPicPr>
        <p:blipFill/>
        <p:spPr>
          <a:xfrm>
            <a:off x="0" y="1476375"/>
            <a:ext cx="2695574" cy="3248025"/>
          </a:xfrm>
          <a:prstGeom prst="rect">
            <a:avLst/>
          </a:prstGeom>
          <a:noFill/>
          <a:ln>
            <a:noFill/>
          </a:ln>
        </p:spPr>
      </p:pic>
      <p:sp>
        <p:nvSpPr>
          <p:cNvPr id="49" name="Google Shape;49;p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3"/>
          <p:cNvSpPr txBox="1"/>
          <p:nvPr>
            <p:ph type="title"/>
          </p:nvPr>
        </p:nvSpPr>
        <p:spPr>
          <a:xfrm>
            <a:off x="755332" y="385444"/>
            <a:ext cx="106812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sz="3600"/>
              <a:t>OUR SOLUTION AND ITS VALUE PROPOSITION</a:t>
            </a:r>
            <a:endParaRPr/>
          </a:p>
        </p:txBody>
      </p:sp>
      <p:sp>
        <p:nvSpPr>
          <p:cNvPr id="53" name="Google Shape;53;p3"/>
          <p:cNvSpPr txBox="1"/>
          <p:nvPr>
            <p:ph idx="1" type="body"/>
          </p:nvPr>
        </p:nvSpPr>
        <p:spPr>
          <a:xfrm>
            <a:off x="2819400" y="1577352"/>
            <a:ext cx="8763000" cy="4329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IN" sz="2800">
                <a:latin typeface="Times New Roman"/>
                <a:ea typeface="Times New Roman"/>
                <a:cs typeface="Times New Roman"/>
                <a:sym typeface="Times New Roman"/>
              </a:rPr>
              <a:t>                                                 Summary Solution:The fitness program offers a comprehensive approach to improving                                                                                    employee health by providing accessible, engaging, and tailored fitness resources</a:t>
            </a:r>
            <a:r>
              <a:rPr lang="en-IN"/>
              <a:t>.</a:t>
            </a:r>
            <a:endParaRPr/>
          </a:p>
          <a:p>
            <a:pPr indent="0" lvl="0" marL="0" rtl="0" algn="ctr">
              <a:spcBef>
                <a:spcPts val="0"/>
              </a:spcBef>
              <a:spcAft>
                <a:spcPts val="0"/>
              </a:spcAft>
              <a:buNone/>
            </a:pPr>
            <a:r>
              <a:rPr lang="en-IN"/>
              <a:t>                                                                             </a:t>
            </a:r>
            <a:r>
              <a:rPr lang="en-IN" sz="2800">
                <a:latin typeface="Times New Roman"/>
                <a:ea typeface="Times New Roman"/>
                <a:cs typeface="Times New Roman"/>
                <a:sym typeface="Times New Roman"/>
              </a:rPr>
              <a:t>Value Proposition:The fitness program enhances employee well-being by promoting regular physical activity, which leads to improved health metrics, reduced stress, and higher energy levels</a:t>
            </a:r>
            <a:r>
              <a:rPr lang="en-IN"/>
              <a:t>. </a:t>
            </a:r>
            <a:endParaRPr/>
          </a:p>
        </p:txBody>
      </p:sp>
      <p:sp>
        <p:nvSpPr>
          <p:cNvPr id="54" name="Google Shape;54;p3"/>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pic>
        <p:nvPicPr>
          <p:cNvPr id="55" name="Google Shape;55;p3"/>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7CA80-4FBA-C690-52BF-5A1B9E6B1F0C}"/>
              </a:ext>
            </a:extLst>
          </p:cNvPr>
          <p:cNvSpPr>
            <a:spLocks noGrp="1"/>
          </p:cNvSpPr>
          <p:nvPr>
            <p:ph type="body" idx="1"/>
          </p:nvPr>
        </p:nvSpPr>
        <p:spPr>
          <a:xfrm>
            <a:off x="609600" y="1577340"/>
            <a:ext cx="10972800" cy="2585323"/>
          </a:xfrm>
        </p:spPr>
        <p:txBody>
          <a:bodyPr/>
          <a:lstStyle/>
          <a:p>
            <a:r>
              <a:rPr lang="en-IN" sz="2800" dirty="0">
                <a:latin typeface="Times New Roman" panose="02020603050405020304" pitchFamily="18" charset="0"/>
                <a:cs typeface="Times New Roman" panose="02020603050405020304" pitchFamily="18" charset="0"/>
              </a:rPr>
              <a:t>This dataset covers about the fitness program for employee arranged by company. It consists of weights, chest, waist, hips, forearm of the employees. They also estimated the employees  who have lean body and how much body fat they have. They also have estimated the percentage </a:t>
            </a:r>
            <a:r>
              <a:rPr lang="en-IN" sz="2800">
                <a:latin typeface="Times New Roman" panose="02020603050405020304" pitchFamily="18" charset="0"/>
                <a:cs typeface="Times New Roman" panose="02020603050405020304" pitchFamily="18" charset="0"/>
              </a:rPr>
              <a:t>of body fat.</a:t>
            </a:r>
          </a:p>
          <a:p>
            <a:endParaRPr lang="en-I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3BF0ABE5-728D-51C0-E577-0F2145C5743E}"/>
              </a:ext>
            </a:extLst>
          </p:cNvPr>
          <p:cNvSpPr>
            <a:spLocks noGrp="1"/>
          </p:cNvSpPr>
          <p:nvPr>
            <p:ph type="body" idx="1"/>
          </p:nvPr>
        </p:nvSpPr>
        <p:spPr>
          <a:xfrm>
            <a:off x="609600" y="1577340"/>
            <a:ext cx="10972800" cy="2154436"/>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Personalisation at scale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Integrated wellness ecosystem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Gamification and rewards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Seamless accessibility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Visible leadership support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