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5"/>
  </p:notesMasterIdLst>
  <p:sldIdLst>
    <p:sldId id="543" r:id="rId4"/>
    <p:sldId id="546" r:id="rId6"/>
    <p:sldId id="544" r:id="rId7"/>
    <p:sldId id="581" r:id="rId8"/>
    <p:sldId id="582" r:id="rId9"/>
    <p:sldId id="583" r:id="rId10"/>
    <p:sldId id="563" r:id="rId11"/>
    <p:sldId id="555" r:id="rId12"/>
    <p:sldId id="603" r:id="rId13"/>
    <p:sldId id="528" r:id="rId14"/>
    <p:sldId id="564" r:id="rId15"/>
    <p:sldId id="536" r:id="rId16"/>
    <p:sldId id="565" r:id="rId17"/>
    <p:sldId id="615" r:id="rId18"/>
    <p:sldId id="616" r:id="rId19"/>
    <p:sldId id="562" r:id="rId20"/>
  </p:sldIdLst>
  <p:sldSz cx="12190095" cy="685927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3" userDrawn="1">
          <p15:clr>
            <a:srgbClr val="A4A3A4"/>
          </p15:clr>
        </p15:guide>
        <p15:guide id="2" pos="3956" userDrawn="1">
          <p15:clr>
            <a:srgbClr val="A4A3A4"/>
          </p15:clr>
        </p15:guide>
        <p15:guide id="3" orient="horz" pos="43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96B3"/>
    <a:srgbClr val="345E86"/>
    <a:srgbClr val="F2E1AF"/>
    <a:srgbClr val="B4C3D1"/>
    <a:srgbClr val="EDC0BA"/>
    <a:srgbClr val="86AFBB"/>
    <a:srgbClr val="F2A67D"/>
    <a:srgbClr val="F3B9C0"/>
    <a:srgbClr val="FBE6DD"/>
    <a:srgbClr val="872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3" autoAdjust="0"/>
    <p:restoredTop sz="94913" autoAdjust="0"/>
  </p:normalViewPr>
  <p:slideViewPr>
    <p:cSldViewPr snapToGrid="0" showGuides="1">
      <p:cViewPr>
        <p:scale>
          <a:sx n="80" d="100"/>
          <a:sy n="80" d="100"/>
        </p:scale>
        <p:origin x="-930" y="-858"/>
      </p:cViewPr>
      <p:guideLst>
        <p:guide orient="horz" pos="2223"/>
        <p:guide pos="3956"/>
        <p:guide orient="horz" pos="43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45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9012C8C0-A3D3-487B-AECC-CB6663EAE28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3849D3E0-124D-4DFF-AE99-4EA4CC201DB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B5011-ABCF-4100-80C0-B53B012BFD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模板来自于：第一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https://www.1ppt.com/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5"/>
            <a:ext cx="9142810" cy="2388153"/>
          </a:xfrm>
          <a:prstGeom prst="rect">
            <a:avLst/>
          </a:prstGeom>
        </p:spPr>
        <p:txBody>
          <a:bodyPr lIns="91423" tIns="45711" rIns="91423" bIns="45711"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3802" y="3602873"/>
            <a:ext cx="9142810" cy="1656145"/>
          </a:xfrm>
          <a:prstGeom prst="rect">
            <a:avLst/>
          </a:prstGeom>
        </p:spPr>
        <p:txBody>
          <a:bodyPr lIns="91423" tIns="45711" rIns="91423" bIns="45711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500"/>
            </a:lvl4pPr>
            <a:lvl5pPr marL="1828800" indent="0" algn="ctr">
              <a:buNone/>
              <a:defRPr sz="1500"/>
            </a:lvl5pPr>
            <a:lvl6pPr marL="2286000" indent="0" algn="ctr">
              <a:buNone/>
              <a:defRPr sz="1500"/>
            </a:lvl6pPr>
            <a:lvl7pPr marL="2743200" indent="0" algn="ctr">
              <a:buNone/>
              <a:defRPr sz="1500"/>
            </a:lvl7pPr>
            <a:lvl8pPr marL="3200400" indent="0" algn="ctr">
              <a:buNone/>
              <a:defRPr sz="1500"/>
            </a:lvl8pPr>
            <a:lvl9pPr marL="3657600" indent="0" algn="ctr">
              <a:buNone/>
              <a:defRPr sz="15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2" y="365211"/>
            <a:ext cx="10514231" cy="1325870"/>
          </a:xfrm>
          <a:prstGeom prst="rect">
            <a:avLst/>
          </a:prstGeom>
        </p:spPr>
        <p:txBody>
          <a:bodyPr lIns="91423" tIns="45711" rIns="91423" bIns="45711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092" y="1826048"/>
            <a:ext cx="10514231" cy="4352346"/>
          </a:xfrm>
          <a:prstGeom prst="rect">
            <a:avLst/>
          </a:prstGeom>
        </p:spPr>
        <p:txBody>
          <a:bodyPr vert="eaVert" lIns="91423" tIns="45711" rIns="91423" bIns="4571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  <a:prstGeom prst="rect">
            <a:avLst/>
          </a:prstGeom>
        </p:spPr>
        <p:txBody>
          <a:bodyPr vert="eaVert" lIns="91423" tIns="45711" rIns="91423" bIns="45711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093" y="365209"/>
            <a:ext cx="7733293" cy="5813184"/>
          </a:xfrm>
          <a:prstGeom prst="rect">
            <a:avLst/>
          </a:prstGeom>
        </p:spPr>
        <p:txBody>
          <a:bodyPr vert="eaVert" lIns="91423" tIns="45711" rIns="91423" bIns="4571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0410436" y="0"/>
            <a:ext cx="43204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  <a:endParaRPr lang="en-US" altLang="zh-CN" sz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lIns="108830" tIns="54416" rIns="108830" bIns="54416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eaVert" lIns="108830" tIns="54416" rIns="108830" bIns="54416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lIns="108830" tIns="54416" rIns="108830" bIns="54416"/>
          <a:lstStyle/>
          <a:p>
            <a:pPr defTabSz="1088390"/>
            <a:fld id="{2E3AAC11-D570-4EA9-AFC0-30FB72BA45EB}" type="datetimeFigureOut">
              <a:rPr lang="zh-CN" altLang="en-US" sz="2100" smtClean="0">
                <a:solidFill>
                  <a:prstClr val="black"/>
                </a:solidFill>
              </a:rPr>
            </a:fld>
            <a:endParaRPr lang="zh-CN" altLang="en-US" sz="21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08830" tIns="54416" rIns="108830" bIns="54416"/>
          <a:lstStyle/>
          <a:p>
            <a:pPr defTabSz="1088390"/>
            <a:endParaRPr lang="zh-CN" altLang="en-US" sz="21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08830" tIns="54416" rIns="108830" bIns="54416"/>
          <a:lstStyle/>
          <a:p>
            <a:pPr defTabSz="1088390"/>
            <a:fld id="{55ECCFAA-F4FB-487C-9F1E-C8836D0C3DC9}" type="slidenum">
              <a:rPr lang="zh-CN" altLang="en-US" sz="2100" smtClean="0">
                <a:solidFill>
                  <a:prstClr val="black"/>
                </a:solidFill>
              </a:rPr>
            </a:fld>
            <a:endParaRPr lang="zh-CN" altLang="en-US" sz="21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  <a:prstGeom prst="rect">
            <a:avLst/>
          </a:prstGeom>
        </p:spPr>
        <p:txBody>
          <a:bodyPr vert="eaVert" lIns="108830" tIns="54416" rIns="108830" bIns="54416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2" y="274702"/>
            <a:ext cx="8025355" cy="5852880"/>
          </a:xfrm>
          <a:prstGeom prst="rect">
            <a:avLst/>
          </a:prstGeom>
        </p:spPr>
        <p:txBody>
          <a:bodyPr vert="eaVert" lIns="108830" tIns="54416" rIns="108830" bIns="54416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lIns="108830" tIns="54416" rIns="108830" bIns="54416"/>
          <a:lstStyle/>
          <a:p>
            <a:pPr defTabSz="1088390"/>
            <a:fld id="{2E3AAC11-D570-4EA9-AFC0-30FB72BA45EB}" type="datetimeFigureOut">
              <a:rPr lang="zh-CN" altLang="en-US" sz="2100" smtClean="0">
                <a:solidFill>
                  <a:prstClr val="black"/>
                </a:solidFill>
              </a:rPr>
            </a:fld>
            <a:endParaRPr lang="zh-CN" altLang="en-US" sz="21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08830" tIns="54416" rIns="108830" bIns="54416"/>
          <a:lstStyle/>
          <a:p>
            <a:pPr defTabSz="1088390"/>
            <a:endParaRPr lang="zh-CN" altLang="en-US" sz="21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08830" tIns="54416" rIns="108830" bIns="54416"/>
          <a:lstStyle/>
          <a:p>
            <a:pPr defTabSz="1088390"/>
            <a:fld id="{55ECCFAA-F4FB-487C-9F1E-C8836D0C3DC9}" type="slidenum">
              <a:rPr lang="zh-CN" altLang="en-US" sz="2100" smtClean="0">
                <a:solidFill>
                  <a:prstClr val="black"/>
                </a:solidFill>
              </a:rPr>
            </a:fld>
            <a:endParaRPr lang="zh-CN" altLang="en-US" sz="21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2" y="365211"/>
            <a:ext cx="10514231" cy="1325870"/>
          </a:xfrm>
          <a:prstGeom prst="rect">
            <a:avLst/>
          </a:prstGeom>
        </p:spPr>
        <p:txBody>
          <a:bodyPr lIns="91423" tIns="45711" rIns="91423" bIns="45711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092" y="1826048"/>
            <a:ext cx="10514231" cy="4352346"/>
          </a:xfrm>
          <a:prstGeom prst="rect">
            <a:avLst/>
          </a:prstGeom>
        </p:spPr>
        <p:txBody>
          <a:bodyPr lIns="91423" tIns="45711" rIns="91423" bIns="4571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4" y="1710135"/>
            <a:ext cx="10514231" cy="2853398"/>
          </a:xfrm>
          <a:prstGeom prst="rect">
            <a:avLst/>
          </a:prstGeom>
        </p:spPr>
        <p:txBody>
          <a:bodyPr lIns="91423" tIns="45711" rIns="91423" bIns="45711"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744" y="4590527"/>
            <a:ext cx="10514231" cy="1500534"/>
          </a:xfrm>
          <a:prstGeom prst="rect">
            <a:avLst/>
          </a:prstGeom>
        </p:spPr>
        <p:txBody>
          <a:bodyPr lIns="91423" tIns="45711" rIns="91423" bIns="45711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2" y="365211"/>
            <a:ext cx="10514231" cy="1325870"/>
          </a:xfrm>
          <a:prstGeom prst="rect">
            <a:avLst/>
          </a:prstGeom>
        </p:spPr>
        <p:txBody>
          <a:bodyPr lIns="91423" tIns="45711" rIns="91423" bIns="45711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091" y="1826048"/>
            <a:ext cx="5180926" cy="4352346"/>
          </a:xfrm>
          <a:prstGeom prst="rect">
            <a:avLst/>
          </a:prstGeom>
        </p:spPr>
        <p:txBody>
          <a:bodyPr lIns="91423" tIns="45711" rIns="91423" bIns="4571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1396" y="1826048"/>
            <a:ext cx="5180926" cy="4352346"/>
          </a:xfrm>
          <a:prstGeom prst="rect">
            <a:avLst/>
          </a:prstGeom>
        </p:spPr>
        <p:txBody>
          <a:bodyPr lIns="91423" tIns="45711" rIns="91423" bIns="4571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0" y="365211"/>
            <a:ext cx="10514231" cy="1325870"/>
          </a:xfrm>
          <a:prstGeom prst="rect">
            <a:avLst/>
          </a:prstGeom>
        </p:spPr>
        <p:txBody>
          <a:bodyPr lIns="91423" tIns="45711" rIns="91423" bIns="45711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679" y="1681553"/>
            <a:ext cx="5157117" cy="824103"/>
          </a:xfrm>
          <a:prstGeom prst="rect">
            <a:avLst/>
          </a:prstGeom>
        </p:spPr>
        <p:txBody>
          <a:bodyPr lIns="91423" tIns="45711" rIns="91423" bIns="4571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679" y="2505656"/>
            <a:ext cx="5157117" cy="3685441"/>
          </a:xfrm>
          <a:prstGeom prst="rect">
            <a:avLst/>
          </a:prstGeom>
        </p:spPr>
        <p:txBody>
          <a:bodyPr lIns="91423" tIns="45711" rIns="91423" bIns="4571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1399" y="1681553"/>
            <a:ext cx="5182513" cy="824103"/>
          </a:xfrm>
          <a:prstGeom prst="rect">
            <a:avLst/>
          </a:prstGeom>
        </p:spPr>
        <p:txBody>
          <a:bodyPr lIns="91423" tIns="45711" rIns="91423" bIns="4571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1399" y="2505656"/>
            <a:ext cx="5182513" cy="3685441"/>
          </a:xfrm>
          <a:prstGeom prst="rect">
            <a:avLst/>
          </a:prstGeom>
        </p:spPr>
        <p:txBody>
          <a:bodyPr lIns="91423" tIns="45711" rIns="91423" bIns="4571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92" y="365211"/>
            <a:ext cx="10514231" cy="1325870"/>
          </a:xfrm>
          <a:prstGeom prst="rect">
            <a:avLst/>
          </a:prstGeom>
        </p:spPr>
        <p:txBody>
          <a:bodyPr lIns="91423" tIns="45711" rIns="91423" bIns="45711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8"/>
            <a:ext cx="3931725" cy="1600571"/>
          </a:xfrm>
          <a:prstGeom prst="rect">
            <a:avLst/>
          </a:prstGeom>
        </p:spPr>
        <p:txBody>
          <a:bodyPr lIns="91423" tIns="45711" rIns="91423" bIns="45711"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2514" y="987655"/>
            <a:ext cx="6171397" cy="4874754"/>
          </a:xfrm>
          <a:prstGeom prst="rect">
            <a:avLst/>
          </a:prstGeom>
        </p:spPr>
        <p:txBody>
          <a:bodyPr lIns="91423" tIns="45711" rIns="91423" bIns="45711"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7"/>
            <a:ext cx="3931725" cy="3812471"/>
          </a:xfrm>
          <a:prstGeom prst="rect">
            <a:avLst/>
          </a:prstGeom>
        </p:spPr>
        <p:txBody>
          <a:bodyPr lIns="91423" tIns="45711" rIns="91423" bIns="45711"/>
          <a:lstStyle>
            <a:lvl1pPr marL="0" indent="0">
              <a:buNone/>
              <a:defRPr sz="15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8"/>
            <a:ext cx="3931725" cy="1600571"/>
          </a:xfrm>
          <a:prstGeom prst="rect">
            <a:avLst/>
          </a:prstGeom>
        </p:spPr>
        <p:txBody>
          <a:bodyPr lIns="91423" tIns="45711" rIns="91423" bIns="45711"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55"/>
            <a:ext cx="6171397" cy="4874754"/>
          </a:xfrm>
          <a:prstGeom prst="rect">
            <a:avLst/>
          </a:prstGeom>
        </p:spPr>
        <p:txBody>
          <a:bodyPr lIns="91423" tIns="45711" rIns="91423" bIns="45711"/>
          <a:lstStyle>
            <a:lvl1pPr marL="0" indent="0">
              <a:buNone/>
              <a:defRPr sz="3200"/>
            </a:lvl1pPr>
            <a:lvl2pPr marL="457200" indent="0">
              <a:buNone/>
              <a:defRPr sz="29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7"/>
            <a:ext cx="3931725" cy="3812471"/>
          </a:xfrm>
          <a:prstGeom prst="rect">
            <a:avLst/>
          </a:prstGeom>
        </p:spPr>
        <p:txBody>
          <a:bodyPr lIns="91423" tIns="45711" rIns="91423" bIns="45711"/>
          <a:lstStyle>
            <a:lvl1pPr marL="0" indent="0">
              <a:buNone/>
              <a:defRPr sz="15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lIns="91423" tIns="45711" rIns="91423" bIns="4571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</p:spPr>
        <p:txBody>
          <a:bodyPr lIns="91423" tIns="45711" rIns="91423" bIns="45711"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字魂59号-创粗黑" panose="00000500000000000000" pitchFamily="2" charset="-122"/>
          <a:ea typeface="字魂59号-创粗黑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17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36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56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3" Type="http://schemas.openxmlformats.org/officeDocument/2006/relationships/notesSlide" Target="../notesSlides/notesSlide10.xml"/><Relationship Id="rId12" Type="http://schemas.openxmlformats.org/officeDocument/2006/relationships/slideLayout" Target="../slideLayouts/slideLayout12.xml"/><Relationship Id="rId11" Type="http://schemas.openxmlformats.org/officeDocument/2006/relationships/themeOverride" Target="../theme/themeOverride10.xml"/><Relationship Id="rId10" Type="http://schemas.openxmlformats.org/officeDocument/2006/relationships/tags" Target="../tags/tag23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2.xml"/><Relationship Id="rId5" Type="http://schemas.openxmlformats.org/officeDocument/2006/relationships/themeOverride" Target="../theme/themeOverride1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24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14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15.xml"/><Relationship Id="rId14" Type="http://schemas.openxmlformats.org/officeDocument/2006/relationships/themeOverride" Target="../theme/themeOverride2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2.xml"/><Relationship Id="rId5" Type="http://schemas.openxmlformats.org/officeDocument/2006/relationships/themeOverride" Target="../theme/themeOverride8.xml"/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2.xml"/><Relationship Id="rId5" Type="http://schemas.openxmlformats.org/officeDocument/2006/relationships/themeOverride" Target="../theme/themeOverride9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" y="1"/>
            <a:ext cx="12190414" cy="6859589"/>
            <a:chOff x="0" y="0"/>
            <a:chExt cx="12190414" cy="685958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21" t="1098" b="53125"/>
            <a:stretch>
              <a:fillRect/>
            </a:stretch>
          </p:blipFill>
          <p:spPr>
            <a:xfrm>
              <a:off x="4329114" y="0"/>
              <a:ext cx="7861300" cy="595738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800" r="52691"/>
            <a:stretch>
              <a:fillRect/>
            </a:stretch>
          </p:blipFill>
          <p:spPr>
            <a:xfrm>
              <a:off x="0" y="942975"/>
              <a:ext cx="4737811" cy="5916614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2310338" y="2288756"/>
            <a:ext cx="7941886" cy="1182370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algn="ctr"/>
            <a:r>
              <a:rPr lang="zh-CN" altLang="en-US" sz="7100" dirty="0">
                <a:solidFill>
                  <a:srgbClr val="345E86"/>
                </a:solidFill>
                <a:latin typeface="汉仪秦川飞影W" pitchFamily="18" charset="-122"/>
                <a:ea typeface="汉仪秦川飞影W" pitchFamily="18" charset="-122"/>
                <a:sym typeface="Arial" panose="020B0604020202020204"/>
              </a:rPr>
              <a:t>数字图像处理</a:t>
            </a:r>
            <a:r>
              <a:rPr lang="zh-CN" altLang="en-US" sz="7100" dirty="0">
                <a:solidFill>
                  <a:srgbClr val="345E86"/>
                </a:solidFill>
                <a:latin typeface="汉仪秦川飞影W" pitchFamily="18" charset="-122"/>
                <a:ea typeface="汉仪秦川飞影W" pitchFamily="18" charset="-122"/>
                <a:sym typeface="Arial" panose="020B0604020202020204"/>
              </a:rPr>
              <a:t>汇报</a:t>
            </a:r>
            <a:endParaRPr lang="zh-CN" altLang="en-US" sz="7100" dirty="0">
              <a:solidFill>
                <a:srgbClr val="345E86"/>
              </a:solidFill>
              <a:latin typeface="汉仪秦川飞影W" pitchFamily="18" charset="-122"/>
              <a:ea typeface="汉仪秦川飞影W" pitchFamily="18" charset="-122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97006" y="3485116"/>
            <a:ext cx="5168552" cy="397510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algn="dist"/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519564" y="4852759"/>
            <a:ext cx="3827155" cy="303263"/>
            <a:chOff x="3807586" y="4583701"/>
            <a:chExt cx="4709445" cy="444680"/>
          </a:xfrm>
        </p:grpSpPr>
        <p:sp>
          <p:nvSpPr>
            <p:cNvPr id="4" name="矩形 3"/>
            <p:cNvSpPr/>
            <p:nvPr/>
          </p:nvSpPr>
          <p:spPr>
            <a:xfrm>
              <a:off x="3807586" y="4583701"/>
              <a:ext cx="2064332" cy="443661"/>
            </a:xfrm>
            <a:prstGeom prst="rect">
              <a:avLst/>
            </a:prstGeom>
            <a:solidFill>
              <a:srgbClr val="345E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816075" y="4624278"/>
              <a:ext cx="1973717" cy="404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主讲人：</a:t>
              </a:r>
              <a:r>
                <a:rPr lang="zh-CN" altLang="en-US" sz="1200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赵昂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452699" y="4583701"/>
              <a:ext cx="2064332" cy="443661"/>
            </a:xfrm>
            <a:prstGeom prst="rect">
              <a:avLst/>
            </a:prstGeom>
            <a:solidFill>
              <a:srgbClr val="7B96B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438455" y="4624278"/>
              <a:ext cx="2064333" cy="404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时间：</a:t>
              </a:r>
              <a:r>
                <a:rPr lang="en-US" altLang="zh-CN" sz="1200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2024/6/23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370920" y="3986994"/>
            <a:ext cx="5973105" cy="367030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algn="ctr">
              <a:lnSpc>
                <a:spcPct val="150000"/>
              </a:lnSpc>
              <a:buSzPct val="25000"/>
            </a:pPr>
            <a:endParaRPr lang="en-US" altLang="zh-CN" sz="1200" dirty="0">
              <a:solidFill>
                <a:srgbClr val="7B96B3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3000">
        <p:checker dir="vert"/>
      </p:transition>
    </mc:Choice>
    <mc:Fallback>
      <p:transition spd="slow" advTm="3000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" y="1"/>
            <a:ext cx="12190414" cy="6859589"/>
            <a:chOff x="0" y="0"/>
            <a:chExt cx="12190414" cy="6859589"/>
          </a:xfrm>
        </p:grpSpPr>
        <p:grpSp>
          <p:nvGrpSpPr>
            <p:cNvPr id="23" name="组合 22"/>
            <p:cNvGrpSpPr/>
            <p:nvPr/>
          </p:nvGrpSpPr>
          <p:grpSpPr>
            <a:xfrm>
              <a:off x="0" y="0"/>
              <a:ext cx="12190414" cy="6859589"/>
              <a:chOff x="0" y="0"/>
              <a:chExt cx="12190414" cy="6859589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121" t="1098" b="53125"/>
              <a:stretch>
                <a:fillRect/>
              </a:stretch>
            </p:blipFill>
            <p:spPr>
              <a:xfrm>
                <a:off x="4329114" y="0"/>
                <a:ext cx="7861300" cy="5957386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7800" r="52691"/>
              <a:stretch>
                <a:fillRect/>
              </a:stretch>
            </p:blipFill>
            <p:spPr>
              <a:xfrm>
                <a:off x="0" y="942975"/>
                <a:ext cx="4737811" cy="5916614"/>
              </a:xfrm>
              <a:prstGeom prst="rect">
                <a:avLst/>
              </a:prstGeom>
            </p:spPr>
          </p:pic>
        </p:grpSp>
        <p:grpSp>
          <p:nvGrpSpPr>
            <p:cNvPr id="24" name="组合 23"/>
            <p:cNvGrpSpPr/>
            <p:nvPr/>
          </p:nvGrpSpPr>
          <p:grpSpPr>
            <a:xfrm>
              <a:off x="369076" y="186054"/>
              <a:ext cx="11580650" cy="6434862"/>
              <a:chOff x="336067" y="353191"/>
              <a:chExt cx="11482685" cy="6174268"/>
            </a:xfrm>
          </p:grpSpPr>
          <p:sp>
            <p:nvSpPr>
              <p:cNvPr id="25" name="矩形 24"/>
              <p:cNvSpPr/>
              <p:nvPr userDrawn="1"/>
            </p:nvSpPr>
            <p:spPr>
              <a:xfrm>
                <a:off x="336067" y="353191"/>
                <a:ext cx="11482685" cy="61742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26" name="矩形 25"/>
              <p:cNvSpPr/>
              <p:nvPr userDrawn="1"/>
            </p:nvSpPr>
            <p:spPr>
              <a:xfrm>
                <a:off x="532437" y="520861"/>
                <a:ext cx="11111697" cy="581049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9" name="AutoShape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34255" y="3166745"/>
            <a:ext cx="3171190" cy="1468755"/>
          </a:xfrm>
          <a:prstGeom prst="chevron">
            <a:avLst>
              <a:gd name="adj" fmla="val 25780"/>
            </a:avLst>
          </a:prstGeom>
          <a:solidFill>
            <a:schemeClr val="accent2"/>
          </a:solidFill>
          <a:ln>
            <a:noFill/>
          </a:ln>
        </p:spPr>
        <p:txBody>
          <a:bodyPr wrap="none" lIns="91423" tIns="45711" rIns="91423" bIns="45711" anchor="ctr"/>
          <a:lstStyle/>
          <a:p>
            <a:pPr algn="ctr">
              <a:defRPr/>
            </a:pPr>
            <a:r>
              <a:rPr lang="en-US" altLang="zh-CN" sz="2400" dirty="0">
                <a:solidFill>
                  <a:srgbClr val="F8F8F8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NO.2</a:t>
            </a:r>
            <a:endParaRPr lang="en-US" altLang="zh-CN" sz="2400" dirty="0">
              <a:solidFill>
                <a:srgbClr val="F8F8F8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0" name="AutoShape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78585" y="3210560"/>
            <a:ext cx="3206750" cy="1468755"/>
          </a:xfrm>
          <a:prstGeom prst="homePlate">
            <a:avLst>
              <a:gd name="adj" fmla="val 30492"/>
            </a:avLst>
          </a:prstGeom>
          <a:solidFill>
            <a:schemeClr val="accent1"/>
          </a:solidFill>
          <a:ln>
            <a:noFill/>
          </a:ln>
        </p:spPr>
        <p:txBody>
          <a:bodyPr wrap="none" lIns="91423" tIns="45711" rIns="91423" bIns="45711" anchor="ctr"/>
          <a:lstStyle/>
          <a:p>
            <a:pPr algn="ctr">
              <a:defRPr/>
            </a:pPr>
            <a:r>
              <a:rPr lang="en-US" altLang="zh-CN" sz="2400" dirty="0">
                <a:solidFill>
                  <a:srgbClr val="F8F8F8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NO.1</a:t>
            </a:r>
            <a:endParaRPr lang="en-US" altLang="zh-CN" sz="2400" dirty="0">
              <a:solidFill>
                <a:srgbClr val="F8F8F8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1" name="AutoShape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101965" y="3200400"/>
            <a:ext cx="3025140" cy="1468755"/>
          </a:xfrm>
          <a:prstGeom prst="chevron">
            <a:avLst>
              <a:gd name="adj" fmla="val 25780"/>
            </a:avLst>
          </a:prstGeom>
          <a:solidFill>
            <a:schemeClr val="accent1"/>
          </a:solidFill>
          <a:ln>
            <a:noFill/>
          </a:ln>
        </p:spPr>
        <p:txBody>
          <a:bodyPr wrap="none" lIns="91423" tIns="45711" rIns="91423" bIns="45711" anchor="ctr"/>
          <a:lstStyle/>
          <a:p>
            <a:pPr algn="ctr">
              <a:defRPr/>
            </a:pPr>
            <a:r>
              <a:rPr lang="en-US" altLang="zh-CN" sz="2400" dirty="0">
                <a:solidFill>
                  <a:srgbClr val="F8F8F8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NO.3</a:t>
            </a:r>
            <a:endParaRPr lang="en-US" altLang="zh-CN" sz="2400" dirty="0">
              <a:solidFill>
                <a:srgbClr val="F8F8F8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3" name="TextBox 13"/>
          <p:cNvSpPr txBox="1"/>
          <p:nvPr>
            <p:custDataLst>
              <p:tags r:id="rId5"/>
            </p:custDataLst>
          </p:nvPr>
        </p:nvSpPr>
        <p:spPr>
          <a:xfrm>
            <a:off x="1045182" y="2072864"/>
            <a:ext cx="2886638" cy="2305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en-US" sz="15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</a:t>
            </a:r>
            <a:r>
              <a:rPr lang="zh-CN" altLang="en-US" sz="15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）</a:t>
            </a:r>
            <a:r>
              <a:rPr lang="en-US" sz="15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改进的特征提取方法</a:t>
            </a:r>
            <a:endParaRPr lang="en-US" sz="1500" b="1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4" name="TextBox 13"/>
          <p:cNvSpPr txBox="1"/>
          <p:nvPr>
            <p:custDataLst>
              <p:tags r:id="rId6"/>
            </p:custDataLst>
          </p:nvPr>
        </p:nvSpPr>
        <p:spPr>
          <a:xfrm>
            <a:off x="1050221" y="2425847"/>
            <a:ext cx="2881600" cy="7747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just" defTabSz="1216660">
              <a:spcBef>
                <a:spcPct val="20000"/>
              </a:spcBef>
              <a:defRPr/>
            </a:pP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1. 使用颜色直方图特征：增加颜色直方图作为特征。</a:t>
            </a:r>
            <a:endParaRPr lang="en-US" altLang="zh-CN" sz="1200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just" defTabSz="1216660">
              <a:spcBef>
                <a:spcPct val="20000"/>
              </a:spcBef>
              <a:defRPr/>
            </a:pP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2. 标准化特征：对提取的特征进行标准化，以便模型更好地训练。</a:t>
            </a:r>
            <a:endParaRPr lang="en-US" altLang="zh-CN" sz="1200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5" name="TextBox 13"/>
          <p:cNvSpPr txBox="1"/>
          <p:nvPr>
            <p:custDataLst>
              <p:tags r:id="rId7"/>
            </p:custDataLst>
          </p:nvPr>
        </p:nvSpPr>
        <p:spPr>
          <a:xfrm>
            <a:off x="8168778" y="2072864"/>
            <a:ext cx="2886638" cy="2305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en-US" altLang="zh-CN" sz="15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3</a:t>
            </a:r>
            <a:r>
              <a:rPr lang="zh-CN" altLang="en-US" sz="15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）特征选择</a:t>
            </a:r>
            <a:endParaRPr lang="zh-CN" altLang="en-US" sz="1500" b="1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6" name="TextBox 13"/>
          <p:cNvSpPr txBox="1"/>
          <p:nvPr>
            <p:custDataLst>
              <p:tags r:id="rId8"/>
            </p:custDataLst>
          </p:nvPr>
        </p:nvSpPr>
        <p:spPr>
          <a:xfrm>
            <a:off x="8173816" y="2425847"/>
            <a:ext cx="2881600" cy="3689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使用特征选择方法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(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使用了</a:t>
            </a:r>
            <a:r>
              <a:rPr lang="zh-CN" altLang="en-US" sz="1200" dirty="0">
                <a:solidFill>
                  <a:schemeClr val="tx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递归特征消除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)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来选择最重要的特征。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9" name="TextBox 13"/>
          <p:cNvSpPr txBox="1"/>
          <p:nvPr>
            <p:custDataLst>
              <p:tags r:id="rId9"/>
            </p:custDataLst>
          </p:nvPr>
        </p:nvSpPr>
        <p:spPr>
          <a:xfrm>
            <a:off x="4833993" y="4883316"/>
            <a:ext cx="2886638" cy="2305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en-US" altLang="zh-CN" sz="15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2</a:t>
            </a:r>
            <a:r>
              <a:rPr lang="zh-CN" altLang="en-US" sz="15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）交叉验证和模型选择</a:t>
            </a:r>
            <a:endParaRPr lang="zh-CN" altLang="en-US" sz="1500" b="1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0" name="TextBox 13"/>
          <p:cNvSpPr txBox="1"/>
          <p:nvPr>
            <p:custDataLst>
              <p:tags r:id="rId10"/>
            </p:custDataLst>
          </p:nvPr>
        </p:nvSpPr>
        <p:spPr>
          <a:xfrm>
            <a:off x="4839033" y="5236300"/>
            <a:ext cx="2881600" cy="99631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使用交叉验证选择最佳的参数（如C值，核函数等），并评估模型性能。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 defTabSz="1216660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使用 径向基函数 (RBF) 核 来处理数据的非线性特征。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algn="ctr" defTabSz="1216660">
              <a:spcBef>
                <a:spcPct val="20000"/>
              </a:spcBef>
              <a:defRPr/>
            </a:pP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2927" y="544175"/>
            <a:ext cx="3492500" cy="587452"/>
            <a:chOff x="1130300" y="720648"/>
            <a:chExt cx="3492500" cy="587452"/>
          </a:xfrm>
        </p:grpSpPr>
        <p:sp>
          <p:nvSpPr>
            <p:cNvPr id="31" name="TextBox 8"/>
            <p:cNvSpPr txBox="1">
              <a:spLocks noChangeArrowheads="1"/>
            </p:cNvSpPr>
            <p:nvPr/>
          </p:nvSpPr>
          <p:spPr bwMode="auto">
            <a:xfrm>
              <a:off x="1255238" y="720648"/>
              <a:ext cx="3255323" cy="445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zh-CN" altLang="en-US" sz="2900" dirty="0">
                  <a:solidFill>
                    <a:srgbClr val="8F909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优化</a:t>
              </a:r>
              <a:r>
                <a:rPr lang="zh-CN" altLang="en-US" sz="2900" dirty="0">
                  <a:solidFill>
                    <a:srgbClr val="8F909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过程</a:t>
              </a:r>
              <a:endParaRPr lang="zh-CN" altLang="en-US" sz="2900" dirty="0">
                <a:solidFill>
                  <a:srgbClr val="8F909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130300" y="1308100"/>
              <a:ext cx="34925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192530" y="5028565"/>
            <a:ext cx="4063365" cy="497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defTabSz="1216660"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</a:rPr>
              <a:t>第一次只使用了灰度共生矩阵(GLCM)</a:t>
            </a:r>
            <a:endParaRPr lang="en-US" altLang="zh-CN" sz="1200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algn="just" defTabSz="1216660">
              <a:spcBef>
                <a:spcPct val="20000"/>
              </a:spcBef>
              <a:buClrTx/>
              <a:buSzTx/>
              <a:buFontTx/>
              <a:defRPr/>
            </a:pP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</a:rPr>
              <a:t>和SIFT特征</a:t>
            </a:r>
            <a:endParaRPr lang="en-US" altLang="zh-CN" sz="1200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conveyor dir="l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  <p:bldP spid="13" grpId="0"/>
      <p:bldP spid="14" grpId="0"/>
      <p:bldP spid="15" grpId="0"/>
      <p:bldP spid="16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" y="1"/>
            <a:ext cx="12190414" cy="6859589"/>
            <a:chOff x="0" y="0"/>
            <a:chExt cx="12190414" cy="685958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21" t="1098" b="53125"/>
            <a:stretch>
              <a:fillRect/>
            </a:stretch>
          </p:blipFill>
          <p:spPr>
            <a:xfrm>
              <a:off x="4329114" y="0"/>
              <a:ext cx="7861300" cy="5957386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800" r="52691"/>
            <a:stretch>
              <a:fillRect/>
            </a:stretch>
          </p:blipFill>
          <p:spPr>
            <a:xfrm>
              <a:off x="0" y="942975"/>
              <a:ext cx="4737811" cy="5916614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2159849" y="1424550"/>
            <a:ext cx="7868372" cy="37153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67159" y="1597311"/>
            <a:ext cx="7466337" cy="33514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35063" y="2863593"/>
            <a:ext cx="5264439" cy="1013460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algn="dist">
              <a:defRPr/>
            </a:pPr>
            <a:r>
              <a:rPr lang="zh-CN" altLang="en-US" sz="6000" dirty="0">
                <a:solidFill>
                  <a:srgbClr val="8F909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结果</a:t>
            </a:r>
            <a:r>
              <a:rPr lang="zh-CN" altLang="en-US" sz="6000" dirty="0">
                <a:solidFill>
                  <a:srgbClr val="8F909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优化</a:t>
            </a:r>
            <a:endParaRPr lang="zh-CN" altLang="en-US" sz="6000" dirty="0">
              <a:solidFill>
                <a:srgbClr val="8F909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59939" y="1904984"/>
            <a:ext cx="5468191" cy="1092589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algn="ctr">
              <a:defRPr/>
            </a:pPr>
            <a:r>
              <a:rPr lang="en-US" altLang="zh-CN" sz="6500" dirty="0">
                <a:solidFill>
                  <a:srgbClr val="345E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PART THREE</a:t>
            </a:r>
            <a:endParaRPr lang="zh-CN" altLang="en-US" sz="6500" dirty="0">
              <a:solidFill>
                <a:srgbClr val="345E8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29627" y="3796773"/>
            <a:ext cx="3883742" cy="436245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algn="ctr">
              <a:lnSpc>
                <a:spcPct val="150000"/>
              </a:lnSpc>
              <a:buSzPct val="25000"/>
              <a:defRPr/>
            </a:pPr>
            <a:endParaRPr lang="en-US" altLang="zh-CN" sz="1500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082269" y="5790167"/>
            <a:ext cx="1386659" cy="289627"/>
            <a:chOff x="9773350" y="5790167"/>
            <a:chExt cx="1386659" cy="289627"/>
          </a:xfrm>
        </p:grpSpPr>
        <p:sp>
          <p:nvSpPr>
            <p:cNvPr id="8" name="椭圆 7"/>
            <p:cNvSpPr/>
            <p:nvPr/>
          </p:nvSpPr>
          <p:spPr>
            <a:xfrm>
              <a:off x="9773350" y="5790167"/>
              <a:ext cx="289522" cy="2896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0321918" y="5790167"/>
              <a:ext cx="289522" cy="2896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0870487" y="5790167"/>
              <a:ext cx="289522" cy="2896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3000">
        <p:checker dir="vert"/>
      </p:transition>
    </mc:Choice>
    <mc:Fallback>
      <p:transition spd="slow" advTm="3000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" y="1"/>
            <a:ext cx="12190414" cy="6859589"/>
            <a:chOff x="0" y="0"/>
            <a:chExt cx="12190414" cy="6859589"/>
          </a:xfrm>
        </p:grpSpPr>
        <p:grpSp>
          <p:nvGrpSpPr>
            <p:cNvPr id="23" name="组合 22"/>
            <p:cNvGrpSpPr/>
            <p:nvPr/>
          </p:nvGrpSpPr>
          <p:grpSpPr>
            <a:xfrm>
              <a:off x="0" y="0"/>
              <a:ext cx="12190414" cy="6859589"/>
              <a:chOff x="0" y="0"/>
              <a:chExt cx="12190414" cy="6859589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121" t="1098" b="53125"/>
              <a:stretch>
                <a:fillRect/>
              </a:stretch>
            </p:blipFill>
            <p:spPr>
              <a:xfrm>
                <a:off x="4329114" y="0"/>
                <a:ext cx="7861300" cy="5957386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7800" r="52691"/>
              <a:stretch>
                <a:fillRect/>
              </a:stretch>
            </p:blipFill>
            <p:spPr>
              <a:xfrm>
                <a:off x="0" y="942975"/>
                <a:ext cx="4737811" cy="5916614"/>
              </a:xfrm>
              <a:prstGeom prst="rect">
                <a:avLst/>
              </a:prstGeom>
            </p:spPr>
          </p:pic>
        </p:grpSp>
        <p:grpSp>
          <p:nvGrpSpPr>
            <p:cNvPr id="24" name="组合 23"/>
            <p:cNvGrpSpPr/>
            <p:nvPr/>
          </p:nvGrpSpPr>
          <p:grpSpPr>
            <a:xfrm>
              <a:off x="369076" y="186054"/>
              <a:ext cx="11580650" cy="6434862"/>
              <a:chOff x="336067" y="353191"/>
              <a:chExt cx="11482685" cy="6174268"/>
            </a:xfrm>
          </p:grpSpPr>
          <p:sp>
            <p:nvSpPr>
              <p:cNvPr id="25" name="矩形 24"/>
              <p:cNvSpPr/>
              <p:nvPr userDrawn="1"/>
            </p:nvSpPr>
            <p:spPr>
              <a:xfrm>
                <a:off x="336067" y="353191"/>
                <a:ext cx="11482685" cy="61742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26" name="矩形 25"/>
              <p:cNvSpPr/>
              <p:nvPr userDrawn="1"/>
            </p:nvSpPr>
            <p:spPr>
              <a:xfrm>
                <a:off x="532437" y="520861"/>
                <a:ext cx="11111697" cy="581049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6" name="品 2"/>
          <p:cNvSpPr>
            <a:spLocks noChangeArrowheads="1"/>
          </p:cNvSpPr>
          <p:nvPr/>
        </p:nvSpPr>
        <p:spPr bwMode="auto">
          <a:xfrm>
            <a:off x="6614634" y="1717817"/>
            <a:ext cx="4078449" cy="4146073"/>
          </a:xfrm>
          <a:prstGeom prst="rect">
            <a:avLst/>
          </a:prstGeom>
          <a:noFill/>
          <a:ln w="12700">
            <a:solidFill>
              <a:schemeClr val="accent1"/>
            </a:solidFill>
            <a:bevel/>
          </a:ln>
        </p:spPr>
        <p:txBody>
          <a:bodyPr lIns="91423" tIns="45711" rIns="91423" bIns="45711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endParaRPr lang="zh-CN" altLang="zh-CN" sz="1400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" name="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614812" y="1710551"/>
            <a:ext cx="36717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3" tIns="45711" rIns="91423" bIns="45711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buNone/>
              <a:defRPr/>
            </a:pP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1.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使用颜色直方图特征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和标准化特征</a:t>
            </a:r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None/>
              <a:defRPr/>
            </a:pP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2. 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交叉验证和模型选择</a:t>
            </a:r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None/>
              <a:defRPr/>
            </a:pP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3. 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递归特征消除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(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选出最佳的特征数为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100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个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)</a:t>
            </a:r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None/>
              <a:defRPr/>
            </a:pP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经过上述三个方法最终实现了改进后的结果达到了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57.3%</a:t>
            </a:r>
            <a:endParaRPr lang="en-US" altLang="zh-CN" sz="1100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None/>
              <a:defRPr/>
            </a:pP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(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注：参数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解释：</a:t>
            </a:r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None/>
              <a:defRPr/>
            </a:pP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使用 径向基函数 (RBF) 核 来处理数据的非线性特征。</a:t>
            </a:r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None/>
              <a:defRPr/>
            </a:pP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C 值为 10：允许较少的误分类，力求高精度的分类模型，可能更关注于复杂的决策边界。</a:t>
            </a:r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None/>
              <a:defRPr/>
            </a:pP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gamma 为 'scale'：自动根据 1 / (n_features * X.var()) 计算 gamma，考虑了数据的特征数量和方差，从而选择一个合适的值，使得模型能够在大多数情况下更稳定地表现。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)</a:t>
            </a:r>
            <a:endParaRPr lang="en-US" altLang="zh-CN" sz="1100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12761" y="4798107"/>
            <a:ext cx="4365334" cy="1065783"/>
            <a:chOff x="8680943" y="4528241"/>
            <a:chExt cx="3175594" cy="1203946"/>
          </a:xfrm>
        </p:grpSpPr>
        <p:sp>
          <p:nvSpPr>
            <p:cNvPr id="12" name="圆角矩形 32"/>
            <p:cNvSpPr/>
            <p:nvPr/>
          </p:nvSpPr>
          <p:spPr>
            <a:xfrm>
              <a:off x="8680943" y="4528241"/>
              <a:ext cx="3175594" cy="1203946"/>
            </a:xfrm>
            <a:prstGeom prst="roundRect">
              <a:avLst>
                <a:gd name="adj" fmla="val 5669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 sz="240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4" name="TextBox 24"/>
            <p:cNvSpPr txBox="1"/>
            <p:nvPr/>
          </p:nvSpPr>
          <p:spPr>
            <a:xfrm>
              <a:off x="9339471" y="4921796"/>
              <a:ext cx="1463412" cy="416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>
                <a:defRPr/>
              </a:pPr>
              <a:r>
                <a:rPr lang="zh-CN" altLang="en-US" sz="18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前后部分结果</a:t>
              </a:r>
              <a:r>
                <a:rPr lang="zh-CN" altLang="en-US" sz="18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对比</a:t>
              </a:r>
              <a:endParaRPr lang="zh-CN" altLang="en-US" sz="180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2927" y="544175"/>
            <a:ext cx="3492500" cy="587452"/>
            <a:chOff x="1130300" y="720648"/>
            <a:chExt cx="3492500" cy="587452"/>
          </a:xfrm>
        </p:grpSpPr>
        <p:sp>
          <p:nvSpPr>
            <p:cNvPr id="20" name="TextBox 8"/>
            <p:cNvSpPr txBox="1">
              <a:spLocks noChangeArrowheads="1"/>
            </p:cNvSpPr>
            <p:nvPr/>
          </p:nvSpPr>
          <p:spPr bwMode="auto">
            <a:xfrm>
              <a:off x="1255238" y="720648"/>
              <a:ext cx="3255323" cy="445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zh-CN" altLang="en-US" sz="2900" dirty="0">
                  <a:solidFill>
                    <a:srgbClr val="8F909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最终成果</a:t>
              </a:r>
              <a:endParaRPr lang="zh-CN" altLang="en-US" sz="2900" dirty="0">
                <a:solidFill>
                  <a:srgbClr val="8F909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130300" y="1308100"/>
              <a:ext cx="34925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 descr="BA70531E7ADAD2B74EB13F62AD2F4CB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35" y="1717675"/>
            <a:ext cx="4365625" cy="16554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635" y="3475990"/>
            <a:ext cx="4380230" cy="121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conveyor dir="l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" y="1"/>
            <a:ext cx="12190414" cy="6859589"/>
            <a:chOff x="0" y="0"/>
            <a:chExt cx="12190414" cy="685958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21" t="1098" b="53125"/>
            <a:stretch>
              <a:fillRect/>
            </a:stretch>
          </p:blipFill>
          <p:spPr>
            <a:xfrm>
              <a:off x="4329114" y="0"/>
              <a:ext cx="7861300" cy="5957386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800" r="52691"/>
            <a:stretch>
              <a:fillRect/>
            </a:stretch>
          </p:blipFill>
          <p:spPr>
            <a:xfrm>
              <a:off x="0" y="942975"/>
              <a:ext cx="4737811" cy="5916614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2159849" y="1424550"/>
            <a:ext cx="7868372" cy="37153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67159" y="1597311"/>
            <a:ext cx="7466337" cy="33514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35063" y="2863593"/>
            <a:ext cx="5264439" cy="1013460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algn="dist">
              <a:defRPr/>
            </a:pPr>
            <a:r>
              <a:rPr lang="zh-CN" altLang="en-US" sz="6000" dirty="0">
                <a:solidFill>
                  <a:srgbClr val="8F909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结论和</a:t>
            </a:r>
            <a:r>
              <a:rPr lang="zh-CN" altLang="en-US" sz="6000" dirty="0">
                <a:solidFill>
                  <a:srgbClr val="8F909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展望</a:t>
            </a:r>
            <a:endParaRPr lang="zh-CN" altLang="en-US" sz="6000" dirty="0">
              <a:solidFill>
                <a:srgbClr val="8F909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59939" y="1904984"/>
            <a:ext cx="5468191" cy="1092589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algn="ctr">
              <a:defRPr/>
            </a:pPr>
            <a:r>
              <a:rPr lang="en-US" altLang="zh-CN" sz="6500" dirty="0">
                <a:solidFill>
                  <a:srgbClr val="345E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PART FOUR</a:t>
            </a:r>
            <a:endParaRPr lang="zh-CN" altLang="en-US" sz="6500" dirty="0">
              <a:solidFill>
                <a:srgbClr val="345E8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082269" y="5790167"/>
            <a:ext cx="1386659" cy="289627"/>
            <a:chOff x="9773350" y="5790167"/>
            <a:chExt cx="1386659" cy="289627"/>
          </a:xfrm>
        </p:grpSpPr>
        <p:sp>
          <p:nvSpPr>
            <p:cNvPr id="8" name="椭圆 7"/>
            <p:cNvSpPr/>
            <p:nvPr/>
          </p:nvSpPr>
          <p:spPr>
            <a:xfrm>
              <a:off x="9773350" y="5790167"/>
              <a:ext cx="289522" cy="2896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0321918" y="5790167"/>
              <a:ext cx="289522" cy="2896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0870487" y="5790167"/>
              <a:ext cx="289522" cy="2896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3000">
        <p:checker dir="vert"/>
      </p:transition>
    </mc:Choice>
    <mc:Fallback>
      <p:transition spd="slow" advTm="3000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" y="1"/>
            <a:ext cx="12190414" cy="6859589"/>
            <a:chOff x="0" y="0"/>
            <a:chExt cx="12190414" cy="6859589"/>
          </a:xfrm>
        </p:grpSpPr>
        <p:grpSp>
          <p:nvGrpSpPr>
            <p:cNvPr id="33" name="组合 32"/>
            <p:cNvGrpSpPr/>
            <p:nvPr/>
          </p:nvGrpSpPr>
          <p:grpSpPr>
            <a:xfrm>
              <a:off x="0" y="0"/>
              <a:ext cx="12190414" cy="6859589"/>
              <a:chOff x="0" y="0"/>
              <a:chExt cx="12190414" cy="6859589"/>
            </a:xfrm>
          </p:grpSpPr>
          <p:pic>
            <p:nvPicPr>
              <p:cNvPr id="37" name="图片 36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121" t="1098" b="53125"/>
              <a:stretch>
                <a:fillRect/>
              </a:stretch>
            </p:blipFill>
            <p:spPr>
              <a:xfrm>
                <a:off x="4329114" y="0"/>
                <a:ext cx="7861300" cy="5957386"/>
              </a:xfrm>
              <a:prstGeom prst="rect">
                <a:avLst/>
              </a:prstGeom>
            </p:spPr>
          </p:pic>
          <p:pic>
            <p:nvPicPr>
              <p:cNvPr id="38" name="图片 37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7800" r="52691"/>
              <a:stretch>
                <a:fillRect/>
              </a:stretch>
            </p:blipFill>
            <p:spPr>
              <a:xfrm>
                <a:off x="0" y="942975"/>
                <a:ext cx="4737811" cy="5916614"/>
              </a:xfrm>
              <a:prstGeom prst="rect">
                <a:avLst/>
              </a:prstGeom>
            </p:spPr>
          </p:pic>
        </p:grpSp>
        <p:grpSp>
          <p:nvGrpSpPr>
            <p:cNvPr id="34" name="组合 33"/>
            <p:cNvGrpSpPr/>
            <p:nvPr/>
          </p:nvGrpSpPr>
          <p:grpSpPr>
            <a:xfrm>
              <a:off x="369076" y="186054"/>
              <a:ext cx="11580650" cy="6434862"/>
              <a:chOff x="336067" y="353191"/>
              <a:chExt cx="11482685" cy="6174268"/>
            </a:xfrm>
          </p:grpSpPr>
          <p:sp>
            <p:nvSpPr>
              <p:cNvPr id="35" name="矩形 34"/>
              <p:cNvSpPr/>
              <p:nvPr userDrawn="1"/>
            </p:nvSpPr>
            <p:spPr>
              <a:xfrm>
                <a:off x="336067" y="353191"/>
                <a:ext cx="11482685" cy="61742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defRPr/>
                </a:pPr>
                <a:endParaRPr lang="zh-CN" altLang="en-US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6" name="矩形 35"/>
              <p:cNvSpPr/>
              <p:nvPr userDrawn="1"/>
            </p:nvSpPr>
            <p:spPr>
              <a:xfrm>
                <a:off x="532437" y="520861"/>
                <a:ext cx="11111697" cy="581049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980595" y="2131257"/>
            <a:ext cx="3743609" cy="3257226"/>
            <a:chOff x="491615" y="2329025"/>
            <a:chExt cx="4261044" cy="3707435"/>
          </a:xfrm>
        </p:grpSpPr>
        <p:sp>
          <p:nvSpPr>
            <p:cNvPr id="9" name="椭圆 8"/>
            <p:cNvSpPr/>
            <p:nvPr/>
          </p:nvSpPr>
          <p:spPr>
            <a:xfrm>
              <a:off x="1373719" y="3543158"/>
              <a:ext cx="2493302" cy="2493302"/>
            </a:xfrm>
            <a:prstGeom prst="ellipse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 anchorCtr="1"/>
            <a:p>
              <a:pPr algn="ctr">
                <a:defRPr/>
              </a:pPr>
              <a:r>
                <a:rPr lang="zh-CN" altLang="en-US" sz="2900" b="1" dirty="0">
                  <a:solidFill>
                    <a:srgbClr val="FFFFFF">
                      <a:lumMod val="65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结</a:t>
              </a:r>
              <a:endParaRPr lang="en-US" altLang="zh-CN" sz="2900" b="1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  <a:p>
              <a:pPr algn="ctr">
                <a:defRPr/>
              </a:pPr>
              <a:r>
                <a:rPr lang="zh-CN" altLang="en-US" sz="2900" b="1" dirty="0">
                  <a:solidFill>
                    <a:srgbClr val="FFFFFF">
                      <a:lumMod val="65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论</a:t>
              </a:r>
              <a:endParaRPr lang="en-US" altLang="zh-CN" sz="2900" b="1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  <a:p>
              <a:pPr algn="ctr">
                <a:defRPr/>
              </a:pPr>
              <a:endParaRPr lang="zh-CN" altLang="en-US" sz="2900" b="1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95350" y="2329025"/>
              <a:ext cx="1650992" cy="1900170"/>
            </a:xfrm>
            <a:custGeom>
              <a:avLst/>
              <a:gdLst>
                <a:gd name="connsiteX0" fmla="*/ 1710175 w 1714090"/>
                <a:gd name="connsiteY0" fmla="*/ 0 h 1972478"/>
                <a:gd name="connsiteX1" fmla="*/ 1714090 w 1714090"/>
                <a:gd name="connsiteY1" fmla="*/ 1972478 h 1972478"/>
                <a:gd name="connsiteX2" fmla="*/ 0 w 1714090"/>
                <a:gd name="connsiteY2" fmla="*/ 982847 h 197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090" h="1972478">
                  <a:moveTo>
                    <a:pt x="1710175" y="0"/>
                  </a:moveTo>
                  <a:lnTo>
                    <a:pt x="1714090" y="1972478"/>
                  </a:lnTo>
                  <a:lnTo>
                    <a:pt x="0" y="9828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4000" anchor="ctr"/>
            <a:p>
              <a:pPr algn="ctr">
                <a:defRPr/>
              </a:pPr>
              <a:r>
                <a:rPr lang="zh-CN" altLang="en-US" sz="20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模型性能</a:t>
              </a:r>
              <a:endParaRPr lang="zh-CN" altLang="en-US" sz="200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095726" y="3798473"/>
              <a:ext cx="1649464" cy="1898640"/>
            </a:xfrm>
            <a:custGeom>
              <a:avLst/>
              <a:gdLst>
                <a:gd name="connsiteX0" fmla="*/ 1710174 w 1714090"/>
                <a:gd name="connsiteY0" fmla="*/ 0 h 1972478"/>
                <a:gd name="connsiteX1" fmla="*/ 1714090 w 1714090"/>
                <a:gd name="connsiteY1" fmla="*/ 1972478 h 1972478"/>
                <a:gd name="connsiteX2" fmla="*/ 0 w 1714090"/>
                <a:gd name="connsiteY2" fmla="*/ 982848 h 197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090" h="1972478">
                  <a:moveTo>
                    <a:pt x="1710174" y="0"/>
                  </a:moveTo>
                  <a:lnTo>
                    <a:pt x="1714090" y="1972478"/>
                  </a:lnTo>
                  <a:lnTo>
                    <a:pt x="0" y="9828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rIns="0" anchor="ctr"/>
            <a:p>
              <a:pPr algn="ctr">
                <a:defRPr/>
              </a:pPr>
              <a:r>
                <a:rPr lang="zh-CN" altLang="en-US" sz="20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结果输出</a:t>
              </a:r>
              <a:endParaRPr lang="zh-CN" altLang="en-US" sz="200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491615" y="3798473"/>
              <a:ext cx="1650992" cy="1898640"/>
            </a:xfrm>
            <a:custGeom>
              <a:avLst/>
              <a:gdLst>
                <a:gd name="connsiteX0" fmla="*/ 3917 w 1714090"/>
                <a:gd name="connsiteY0" fmla="*/ 0 h 1972478"/>
                <a:gd name="connsiteX1" fmla="*/ 1714090 w 1714090"/>
                <a:gd name="connsiteY1" fmla="*/ 982848 h 1972478"/>
                <a:gd name="connsiteX2" fmla="*/ 0 w 1714090"/>
                <a:gd name="connsiteY2" fmla="*/ 1972478 h 197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090" h="1972478">
                  <a:moveTo>
                    <a:pt x="3917" y="0"/>
                  </a:moveTo>
                  <a:lnTo>
                    <a:pt x="1714090" y="982848"/>
                  </a:lnTo>
                  <a:lnTo>
                    <a:pt x="0" y="19724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24000" anchor="ctr"/>
            <a:p>
              <a:pPr algn="ctr">
                <a:defRPr/>
              </a:pPr>
              <a:r>
                <a:rPr lang="zh-CN" altLang="en-US" sz="20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特征提取与选择</a:t>
              </a:r>
              <a:endParaRPr lang="zh-CN" altLang="en-US" sz="200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3103195" y="2329026"/>
              <a:ext cx="1649464" cy="1900168"/>
            </a:xfrm>
            <a:custGeom>
              <a:avLst/>
              <a:gdLst>
                <a:gd name="connsiteX0" fmla="*/ 3915 w 1714090"/>
                <a:gd name="connsiteY0" fmla="*/ 0 h 1972478"/>
                <a:gd name="connsiteX1" fmla="*/ 1714090 w 1714090"/>
                <a:gd name="connsiteY1" fmla="*/ 982847 h 1972478"/>
                <a:gd name="connsiteX2" fmla="*/ 0 w 1714090"/>
                <a:gd name="connsiteY2" fmla="*/ 1972478 h 197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090" h="1972478">
                  <a:moveTo>
                    <a:pt x="3915" y="0"/>
                  </a:moveTo>
                  <a:lnTo>
                    <a:pt x="1714090" y="982847"/>
                  </a:lnTo>
                  <a:lnTo>
                    <a:pt x="0" y="19724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68000" anchor="ctr"/>
            <a:p>
              <a:pPr algn="ctr">
                <a:defRPr/>
              </a:pPr>
              <a:r>
                <a:rPr lang="zh-CN" altLang="en-US" sz="20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参数优化</a:t>
              </a:r>
              <a:endParaRPr lang="zh-CN" altLang="en-US" sz="200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2"/>
            </p:custDataLst>
          </p:nvPr>
        </p:nvGrpSpPr>
        <p:grpSpPr>
          <a:xfrm>
            <a:off x="6779438" y="1696077"/>
            <a:ext cx="4031317" cy="3877739"/>
            <a:chOff x="7147155" y="1090387"/>
            <a:chExt cx="4290840" cy="4127377"/>
          </a:xfrm>
        </p:grpSpPr>
        <p:sp>
          <p:nvSpPr>
            <p:cNvPr id="15" name="Rounded Rectangle 3"/>
            <p:cNvSpPr/>
            <p:nvPr>
              <p:custDataLst>
                <p:tags r:id="rId3"/>
              </p:custDataLst>
            </p:nvPr>
          </p:nvSpPr>
          <p:spPr>
            <a:xfrm>
              <a:off x="7147155" y="4453437"/>
              <a:ext cx="67594" cy="67698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en-US" sz="10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6" name="TextBox 72"/>
            <p:cNvSpPr txBox="1"/>
            <p:nvPr>
              <p:custDataLst>
                <p:tags r:id="rId4"/>
              </p:custDataLst>
            </p:nvPr>
          </p:nvSpPr>
          <p:spPr>
            <a:xfrm>
              <a:off x="7433671" y="4662867"/>
              <a:ext cx="4004324" cy="5548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>
                <a:lnSpc>
                  <a:spcPts val="2035"/>
                </a:lnSpc>
                <a:defRPr/>
              </a:pPr>
              <a:r>
                <a:rPr lang="en-US"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Lato Light" charset="0"/>
                  <a:sym typeface="Arial" panose="020B0604020202020204"/>
                </a:rPr>
                <a:t>生成了分类结果文件 `分类结果.txt`，记录了每张测试图片的预测结果，有助于后续分析和验证</a:t>
              </a:r>
              <a:endParaRPr lang="en-US"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Lato Light" charset="0"/>
                <a:sym typeface="Arial" panose="020B0604020202020204"/>
              </a:endParaRPr>
            </a:p>
          </p:txBody>
        </p:sp>
        <p:sp>
          <p:nvSpPr>
            <p:cNvPr id="17" name="TextBox 87"/>
            <p:cNvSpPr txBox="1"/>
            <p:nvPr>
              <p:custDataLst>
                <p:tags r:id="rId5"/>
              </p:custDataLst>
            </p:nvPr>
          </p:nvSpPr>
          <p:spPr>
            <a:xfrm>
              <a:off x="7433671" y="4353982"/>
              <a:ext cx="811055" cy="23655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p>
              <a:pPr>
                <a:lnSpc>
                  <a:spcPts val="1735"/>
                </a:lnSpc>
                <a:spcAft>
                  <a:spcPts val="1600"/>
                </a:spcAft>
                <a:defRPr/>
              </a:pPr>
              <a:r>
                <a:rPr lang="zh-CN" altLang="en-US" sz="1500" b="1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Lato Bold" charset="0"/>
                  <a:sym typeface="Arial" panose="020B0604020202020204"/>
                </a:rPr>
                <a:t>结果</a:t>
              </a:r>
              <a:r>
                <a:rPr lang="zh-CN" altLang="en-US" sz="1500" b="1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Lato Bold" charset="0"/>
                  <a:sym typeface="Arial" panose="020B0604020202020204"/>
                </a:rPr>
                <a:t>输出</a:t>
              </a:r>
              <a:endParaRPr lang="zh-CN" altLang="en-US" sz="15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Lato Bold" charset="0"/>
                <a:sym typeface="Arial" panose="020B0604020202020204"/>
              </a:endParaRPr>
            </a:p>
          </p:txBody>
        </p:sp>
        <p:sp>
          <p:nvSpPr>
            <p:cNvPr id="18" name="Rounded Rectangle 88"/>
            <p:cNvSpPr/>
            <p:nvPr>
              <p:custDataLst>
                <p:tags r:id="rId6"/>
              </p:custDataLst>
            </p:nvPr>
          </p:nvSpPr>
          <p:spPr>
            <a:xfrm>
              <a:off x="7147155" y="3360018"/>
              <a:ext cx="67594" cy="67698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en-US" sz="10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9" name="TextBox 89"/>
            <p:cNvSpPr txBox="1"/>
            <p:nvPr>
              <p:custDataLst>
                <p:tags r:id="rId7"/>
              </p:custDataLst>
            </p:nvPr>
          </p:nvSpPr>
          <p:spPr>
            <a:xfrm>
              <a:off x="7433671" y="3493750"/>
              <a:ext cx="4004324" cy="5548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>
                <a:lnSpc>
                  <a:spcPts val="2035"/>
                </a:lnSpc>
                <a:defRPr/>
              </a:pPr>
              <a:r>
                <a:rPr lang="en-US" sz="10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Lato Light" charset="0"/>
                  <a:sym typeface="Arial" panose="020B0604020202020204"/>
                </a:rPr>
                <a:t>使用交叉验证 (GridSearchCV) 优化了 SVM 模型的参数，选择了 `'C': 10`, `'gamma': 'scale'`, `'kernel': 'rbf'` 作为最佳参数组合</a:t>
              </a:r>
              <a:endParaRPr lang="en-US" sz="10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Lato Light" charset="0"/>
                <a:sym typeface="Arial" panose="020B0604020202020204"/>
              </a:endParaRPr>
            </a:p>
          </p:txBody>
        </p:sp>
        <p:sp>
          <p:nvSpPr>
            <p:cNvPr id="20" name="TextBox 90"/>
            <p:cNvSpPr txBox="1"/>
            <p:nvPr>
              <p:custDataLst>
                <p:tags r:id="rId8"/>
              </p:custDataLst>
            </p:nvPr>
          </p:nvSpPr>
          <p:spPr>
            <a:xfrm>
              <a:off x="7433671" y="3260562"/>
              <a:ext cx="811055" cy="23655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p>
              <a:pPr algn="l">
                <a:lnSpc>
                  <a:spcPts val="1735"/>
                </a:lnSpc>
                <a:spcAft>
                  <a:spcPts val="1600"/>
                </a:spcAft>
                <a:defRPr/>
              </a:pPr>
              <a:r>
                <a:rPr lang="zh-CN" altLang="en-US" sz="1500" b="1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Lato Bold" charset="0"/>
                  <a:sym typeface="Arial" panose="020B0604020202020204"/>
                </a:rPr>
                <a:t>参数优化</a:t>
              </a:r>
              <a:endParaRPr lang="zh-CN" altLang="en-US" sz="15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Lato Bold" charset="0"/>
                <a:sym typeface="Arial" panose="020B0604020202020204"/>
              </a:endParaRPr>
            </a:p>
          </p:txBody>
        </p:sp>
        <p:sp>
          <p:nvSpPr>
            <p:cNvPr id="21" name="Rounded Rectangle 94"/>
            <p:cNvSpPr/>
            <p:nvPr>
              <p:custDataLst>
                <p:tags r:id="rId9"/>
              </p:custDataLst>
            </p:nvPr>
          </p:nvSpPr>
          <p:spPr>
            <a:xfrm>
              <a:off x="7147155" y="2283262"/>
              <a:ext cx="67594" cy="67698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en-US" sz="10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2" name="TextBox 95"/>
            <p:cNvSpPr txBox="1"/>
            <p:nvPr>
              <p:custDataLst>
                <p:tags r:id="rId10"/>
              </p:custDataLst>
            </p:nvPr>
          </p:nvSpPr>
          <p:spPr>
            <a:xfrm>
              <a:off x="7433671" y="2425782"/>
              <a:ext cx="4004324" cy="8326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>
                <a:lnSpc>
                  <a:spcPts val="2035"/>
                </a:lnSpc>
                <a:defRPr/>
              </a:pPr>
              <a:r>
                <a:rPr lang="en-US" sz="10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Lato Light" charset="0"/>
                  <a:sym typeface="Arial" panose="020B0604020202020204"/>
                </a:rPr>
                <a:t>1. 组合特征方法提供了更丰富的图像特征信息  2. 特征标准化和选择使用递归特征消除 (RFE) 选择了前 100 个最具代表性的特征，减少了计算量，同时保留了主要信息，提高了模型的泛化能力</a:t>
              </a:r>
              <a:endParaRPr lang="en-US" sz="10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Lato Light" charset="0"/>
                <a:sym typeface="Arial" panose="020B0604020202020204"/>
              </a:endParaRPr>
            </a:p>
          </p:txBody>
        </p:sp>
        <p:sp>
          <p:nvSpPr>
            <p:cNvPr id="23" name="TextBox 96"/>
            <p:cNvSpPr txBox="1"/>
            <p:nvPr>
              <p:custDataLst>
                <p:tags r:id="rId11"/>
              </p:custDataLst>
            </p:nvPr>
          </p:nvSpPr>
          <p:spPr>
            <a:xfrm>
              <a:off x="7433671" y="2183806"/>
              <a:ext cx="1419346" cy="23655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p>
              <a:pPr algn="l">
                <a:lnSpc>
                  <a:spcPts val="1735"/>
                </a:lnSpc>
                <a:spcAft>
                  <a:spcPts val="1600"/>
                </a:spcAft>
                <a:defRPr/>
              </a:pPr>
              <a:r>
                <a:rPr lang="zh-CN" altLang="en-US" sz="1500" b="1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Lato Bold" charset="0"/>
                  <a:sym typeface="Arial" panose="020B0604020202020204"/>
                </a:rPr>
                <a:t>特征提取与选择</a:t>
              </a:r>
              <a:endParaRPr lang="zh-CN" altLang="en-US" sz="15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Lato Bold" charset="0"/>
                <a:sym typeface="Arial" panose="020B0604020202020204"/>
              </a:endParaRPr>
            </a:p>
          </p:txBody>
        </p:sp>
        <p:sp>
          <p:nvSpPr>
            <p:cNvPr id="24" name="Rounded Rectangle 97"/>
            <p:cNvSpPr/>
            <p:nvPr>
              <p:custDataLst>
                <p:tags r:id="rId12"/>
              </p:custDataLst>
            </p:nvPr>
          </p:nvSpPr>
          <p:spPr>
            <a:xfrm>
              <a:off x="7147155" y="1189843"/>
              <a:ext cx="67594" cy="67698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en-US" sz="10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5" name="TextBox 98"/>
            <p:cNvSpPr txBox="1"/>
            <p:nvPr>
              <p:custDataLst>
                <p:tags r:id="rId13"/>
              </p:custDataLst>
            </p:nvPr>
          </p:nvSpPr>
          <p:spPr>
            <a:xfrm>
              <a:off x="7433671" y="1339121"/>
              <a:ext cx="4004324" cy="8326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>
                <a:lnSpc>
                  <a:spcPts val="2035"/>
                </a:lnSpc>
                <a:defRPr/>
              </a:pPr>
              <a:r>
                <a:rPr lang="zh-CN" altLang="en-US" sz="10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Lato Light" charset="0"/>
                  <a:sym typeface="Arial" panose="020B0604020202020204"/>
                </a:rPr>
                <a:t>总体准确率大的</a:t>
              </a:r>
              <a:r>
                <a:rPr lang="en-US" altLang="zh-CN" sz="10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Lato Light" charset="0"/>
                  <a:sym typeface="Arial" panose="020B0604020202020204"/>
                </a:rPr>
                <a:t>57.3%</a:t>
              </a:r>
              <a:r>
                <a:rPr lang="zh-CN" altLang="en-US" sz="10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Lato Light" charset="0"/>
                  <a:sym typeface="Arial" panose="020B0604020202020204"/>
                </a:rPr>
                <a:t>左右，同时，绘制了混淆矩阵，提供了不同类别间的分类混淆情况。</a:t>
              </a:r>
              <a:endParaRPr lang="zh-CN" altLang="en-US" sz="10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Lato Light" charset="0"/>
                <a:sym typeface="Arial" panose="020B0604020202020204"/>
              </a:endParaRPr>
            </a:p>
            <a:p>
              <a:pPr>
                <a:lnSpc>
                  <a:spcPts val="2035"/>
                </a:lnSpc>
                <a:defRPr/>
              </a:pPr>
              <a:r>
                <a:rPr lang="zh-CN" altLang="en-US" sz="10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Lato Light" charset="0"/>
                  <a:sym typeface="Arial" panose="020B0604020202020204"/>
                </a:rPr>
                <a:t>但是模型对于部分类别的识别</a:t>
              </a:r>
              <a:r>
                <a:rPr lang="zh-CN" altLang="en-US" sz="10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Lato Light" charset="0"/>
                  <a:sym typeface="Arial" panose="020B0604020202020204"/>
                </a:rPr>
                <a:t>较差</a:t>
              </a:r>
              <a:endParaRPr lang="zh-CN" altLang="en-US" sz="10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Lato Light" charset="0"/>
                <a:sym typeface="Arial" panose="020B0604020202020204"/>
              </a:endParaRPr>
            </a:p>
          </p:txBody>
        </p:sp>
        <p:sp>
          <p:nvSpPr>
            <p:cNvPr id="26" name="TextBox 99"/>
            <p:cNvSpPr txBox="1"/>
            <p:nvPr>
              <p:custDataLst>
                <p:tags r:id="rId14"/>
              </p:custDataLst>
            </p:nvPr>
          </p:nvSpPr>
          <p:spPr>
            <a:xfrm>
              <a:off x="7433671" y="1090387"/>
              <a:ext cx="811055" cy="23655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p>
              <a:pPr>
                <a:lnSpc>
                  <a:spcPts val="1735"/>
                </a:lnSpc>
                <a:spcAft>
                  <a:spcPts val="1600"/>
                </a:spcAft>
                <a:defRPr/>
              </a:pPr>
              <a:r>
                <a:rPr lang="zh-CN" altLang="en-US" sz="1500" b="1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Lato Bold" charset="0"/>
                  <a:sym typeface="Arial" panose="020B0604020202020204"/>
                </a:rPr>
                <a:t>模型性能</a:t>
              </a:r>
              <a:endParaRPr lang="zh-CN" altLang="en-US" sz="15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Lato Bold" charset="0"/>
                <a:sym typeface="Arial" panose="020B0604020202020204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2927" y="544175"/>
            <a:ext cx="3492500" cy="587452"/>
            <a:chOff x="1130300" y="720648"/>
            <a:chExt cx="3492500" cy="587452"/>
          </a:xfrm>
        </p:grpSpPr>
        <p:sp>
          <p:nvSpPr>
            <p:cNvPr id="31" name="TextBox 8"/>
            <p:cNvSpPr txBox="1">
              <a:spLocks noChangeArrowheads="1"/>
            </p:cNvSpPr>
            <p:nvPr/>
          </p:nvSpPr>
          <p:spPr bwMode="auto">
            <a:xfrm>
              <a:off x="1255238" y="720648"/>
              <a:ext cx="3255323" cy="445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p>
              <a:pPr algn="ctr">
                <a:defRPr/>
              </a:pPr>
              <a:r>
                <a:rPr lang="zh-CN" altLang="en-US" sz="2900" dirty="0">
                  <a:solidFill>
                    <a:srgbClr val="8F909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结论</a:t>
              </a:r>
              <a:endParaRPr lang="zh-CN" altLang="en-US" sz="2900" dirty="0">
                <a:solidFill>
                  <a:srgbClr val="8F909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130300" y="1308100"/>
              <a:ext cx="34925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" y="1"/>
            <a:ext cx="12190414" cy="6859589"/>
            <a:chOff x="0" y="0"/>
            <a:chExt cx="12190414" cy="6859589"/>
          </a:xfrm>
        </p:grpSpPr>
        <p:grpSp>
          <p:nvGrpSpPr>
            <p:cNvPr id="33" name="组合 32"/>
            <p:cNvGrpSpPr/>
            <p:nvPr/>
          </p:nvGrpSpPr>
          <p:grpSpPr>
            <a:xfrm>
              <a:off x="0" y="0"/>
              <a:ext cx="12190414" cy="6859589"/>
              <a:chOff x="0" y="0"/>
              <a:chExt cx="12190414" cy="6859589"/>
            </a:xfrm>
          </p:grpSpPr>
          <p:pic>
            <p:nvPicPr>
              <p:cNvPr id="37" name="图片 36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121" t="1098" b="53125"/>
              <a:stretch>
                <a:fillRect/>
              </a:stretch>
            </p:blipFill>
            <p:spPr>
              <a:xfrm>
                <a:off x="4329114" y="0"/>
                <a:ext cx="7861300" cy="5957386"/>
              </a:xfrm>
              <a:prstGeom prst="rect">
                <a:avLst/>
              </a:prstGeom>
            </p:spPr>
          </p:pic>
          <p:pic>
            <p:nvPicPr>
              <p:cNvPr id="38" name="图片 37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7800" r="52691"/>
              <a:stretch>
                <a:fillRect/>
              </a:stretch>
            </p:blipFill>
            <p:spPr>
              <a:xfrm>
                <a:off x="0" y="942975"/>
                <a:ext cx="4737811" cy="5916614"/>
              </a:xfrm>
              <a:prstGeom prst="rect">
                <a:avLst/>
              </a:prstGeom>
            </p:spPr>
          </p:pic>
        </p:grpSp>
        <p:grpSp>
          <p:nvGrpSpPr>
            <p:cNvPr id="34" name="组合 33"/>
            <p:cNvGrpSpPr/>
            <p:nvPr/>
          </p:nvGrpSpPr>
          <p:grpSpPr>
            <a:xfrm>
              <a:off x="369076" y="186054"/>
              <a:ext cx="11580650" cy="6434862"/>
              <a:chOff x="336067" y="353191"/>
              <a:chExt cx="11482685" cy="6174268"/>
            </a:xfrm>
          </p:grpSpPr>
          <p:sp>
            <p:nvSpPr>
              <p:cNvPr id="35" name="矩形 34"/>
              <p:cNvSpPr/>
              <p:nvPr userDrawn="1"/>
            </p:nvSpPr>
            <p:spPr>
              <a:xfrm>
                <a:off x="336067" y="353191"/>
                <a:ext cx="11482685" cy="61742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defRPr/>
                </a:pPr>
                <a:endParaRPr lang="zh-CN" altLang="en-US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6" name="矩形 35"/>
              <p:cNvSpPr/>
              <p:nvPr userDrawn="1"/>
            </p:nvSpPr>
            <p:spPr>
              <a:xfrm>
                <a:off x="532437" y="520861"/>
                <a:ext cx="11111697" cy="581049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980595" y="2425793"/>
            <a:ext cx="3737047" cy="2190530"/>
            <a:chOff x="491615" y="3543158"/>
            <a:chExt cx="4253575" cy="2493302"/>
          </a:xfrm>
        </p:grpSpPr>
        <p:sp>
          <p:nvSpPr>
            <p:cNvPr id="9" name="椭圆 8"/>
            <p:cNvSpPr/>
            <p:nvPr/>
          </p:nvSpPr>
          <p:spPr>
            <a:xfrm>
              <a:off x="1373719" y="3543158"/>
              <a:ext cx="2493302" cy="2493302"/>
            </a:xfrm>
            <a:prstGeom prst="ellipse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 anchorCtr="1"/>
            <a:p>
              <a:pPr algn="ctr">
                <a:defRPr/>
              </a:pPr>
              <a:r>
                <a:rPr lang="zh-CN" altLang="en-US" sz="2900" b="1" dirty="0">
                  <a:solidFill>
                    <a:srgbClr val="FFFFFF">
                      <a:lumMod val="65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展</a:t>
              </a:r>
              <a:endParaRPr lang="en-US" altLang="zh-CN" sz="2900" b="1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  <a:p>
              <a:pPr algn="ctr">
                <a:defRPr/>
              </a:pPr>
              <a:r>
                <a:rPr lang="zh-CN" altLang="en-US" sz="2900" b="1" dirty="0">
                  <a:solidFill>
                    <a:srgbClr val="FFFFFF">
                      <a:lumMod val="65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望</a:t>
              </a:r>
              <a:endParaRPr lang="en-US" altLang="zh-CN" sz="2900" b="1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  <a:p>
              <a:pPr algn="ctr">
                <a:defRPr/>
              </a:pPr>
              <a:endParaRPr lang="zh-CN" altLang="en-US" sz="2900" b="1" dirty="0">
                <a:solidFill>
                  <a:srgbClr val="FFFFFF">
                    <a:lumMod val="65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095726" y="3798473"/>
              <a:ext cx="1649464" cy="1898640"/>
            </a:xfrm>
            <a:custGeom>
              <a:avLst/>
              <a:gdLst>
                <a:gd name="connsiteX0" fmla="*/ 1710174 w 1714090"/>
                <a:gd name="connsiteY0" fmla="*/ 0 h 1972478"/>
                <a:gd name="connsiteX1" fmla="*/ 1714090 w 1714090"/>
                <a:gd name="connsiteY1" fmla="*/ 1972478 h 1972478"/>
                <a:gd name="connsiteX2" fmla="*/ 0 w 1714090"/>
                <a:gd name="connsiteY2" fmla="*/ 982848 h 197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090" h="1972478">
                  <a:moveTo>
                    <a:pt x="1710174" y="0"/>
                  </a:moveTo>
                  <a:lnTo>
                    <a:pt x="1714090" y="1972478"/>
                  </a:lnTo>
                  <a:lnTo>
                    <a:pt x="0" y="9828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rIns="0" anchor="ctr"/>
            <a:p>
              <a:pPr algn="ctr">
                <a:defRPr/>
              </a:pPr>
              <a:r>
                <a:rPr lang="zh-CN" altLang="en-US" sz="20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改进分类准确率</a:t>
              </a:r>
              <a:endParaRPr lang="zh-CN" altLang="en-US" sz="200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491615" y="3798473"/>
              <a:ext cx="1650992" cy="1898640"/>
            </a:xfrm>
            <a:custGeom>
              <a:avLst/>
              <a:gdLst>
                <a:gd name="connsiteX0" fmla="*/ 3917 w 1714090"/>
                <a:gd name="connsiteY0" fmla="*/ 0 h 1972478"/>
                <a:gd name="connsiteX1" fmla="*/ 1714090 w 1714090"/>
                <a:gd name="connsiteY1" fmla="*/ 982848 h 1972478"/>
                <a:gd name="connsiteX2" fmla="*/ 0 w 1714090"/>
                <a:gd name="connsiteY2" fmla="*/ 1972478 h 197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090" h="1972478">
                  <a:moveTo>
                    <a:pt x="3917" y="0"/>
                  </a:moveTo>
                  <a:lnTo>
                    <a:pt x="1714090" y="982848"/>
                  </a:lnTo>
                  <a:lnTo>
                    <a:pt x="0" y="19724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24000" anchor="ctr"/>
            <a:p>
              <a:pPr algn="ctr">
                <a:defRPr/>
              </a:pPr>
              <a:r>
                <a:rPr lang="zh-CN" altLang="en-US" sz="20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模型调优</a:t>
              </a:r>
              <a:endParaRPr lang="zh-CN" altLang="en-US" sz="200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2"/>
            </p:custDataLst>
          </p:nvPr>
        </p:nvGrpSpPr>
        <p:grpSpPr>
          <a:xfrm>
            <a:off x="6779438" y="2723362"/>
            <a:ext cx="4031317" cy="1823169"/>
            <a:chOff x="7147155" y="2183806"/>
            <a:chExt cx="4290840" cy="1940540"/>
          </a:xfrm>
        </p:grpSpPr>
        <p:sp>
          <p:nvSpPr>
            <p:cNvPr id="18" name="Rounded Rectangle 88"/>
            <p:cNvSpPr/>
            <p:nvPr>
              <p:custDataLst>
                <p:tags r:id="rId3"/>
              </p:custDataLst>
            </p:nvPr>
          </p:nvSpPr>
          <p:spPr>
            <a:xfrm>
              <a:off x="7147155" y="3360018"/>
              <a:ext cx="67594" cy="67698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en-US" sz="10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9" name="TextBox 89"/>
            <p:cNvSpPr txBox="1"/>
            <p:nvPr>
              <p:custDataLst>
                <p:tags r:id="rId4"/>
              </p:custDataLst>
            </p:nvPr>
          </p:nvSpPr>
          <p:spPr>
            <a:xfrm>
              <a:off x="7433671" y="3569449"/>
              <a:ext cx="4004324" cy="5548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>
                <a:lnSpc>
                  <a:spcPts val="2035"/>
                </a:lnSpc>
                <a:defRPr/>
              </a:pPr>
              <a:r>
                <a:rPr lang="en-US"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Lato Light" charset="0"/>
                  <a:sym typeface="Arial" panose="020B0604020202020204"/>
                </a:rPr>
                <a:t>通过数据增强（如旋转、平移、缩放等）来增加训练集的多样性</a:t>
              </a:r>
              <a:endParaRPr lang="en-US"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Lato Light" charset="0"/>
                <a:sym typeface="Arial" panose="020B0604020202020204"/>
              </a:endParaRPr>
            </a:p>
          </p:txBody>
        </p:sp>
        <p:sp>
          <p:nvSpPr>
            <p:cNvPr id="20" name="TextBox 90"/>
            <p:cNvSpPr txBox="1"/>
            <p:nvPr>
              <p:custDataLst>
                <p:tags r:id="rId5"/>
              </p:custDataLst>
            </p:nvPr>
          </p:nvSpPr>
          <p:spPr>
            <a:xfrm>
              <a:off x="7433671" y="3260562"/>
              <a:ext cx="811055" cy="23655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p>
              <a:pPr algn="l">
                <a:lnSpc>
                  <a:spcPts val="1735"/>
                </a:lnSpc>
                <a:spcAft>
                  <a:spcPts val="1600"/>
                </a:spcAft>
                <a:defRPr/>
              </a:pPr>
              <a:r>
                <a:rPr lang="zh-CN" altLang="en-US" sz="1500" b="1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Lato Bold" charset="0"/>
                  <a:sym typeface="Arial" panose="020B0604020202020204"/>
                </a:rPr>
                <a:t>数据增强</a:t>
              </a:r>
              <a:endParaRPr lang="zh-CN" altLang="en-US" sz="15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Lato Bold" charset="0"/>
                <a:sym typeface="Arial" panose="020B0604020202020204"/>
              </a:endParaRPr>
            </a:p>
          </p:txBody>
        </p:sp>
        <p:sp>
          <p:nvSpPr>
            <p:cNvPr id="21" name="Rounded Rectangle 94"/>
            <p:cNvSpPr/>
            <p:nvPr>
              <p:custDataLst>
                <p:tags r:id="rId6"/>
              </p:custDataLst>
            </p:nvPr>
          </p:nvSpPr>
          <p:spPr>
            <a:xfrm>
              <a:off x="7147155" y="2283262"/>
              <a:ext cx="67594" cy="67698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defRPr/>
              </a:pPr>
              <a:endParaRPr lang="en-US" sz="10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2" name="TextBox 95"/>
            <p:cNvSpPr txBox="1"/>
            <p:nvPr>
              <p:custDataLst>
                <p:tags r:id="rId7"/>
              </p:custDataLst>
            </p:nvPr>
          </p:nvSpPr>
          <p:spPr>
            <a:xfrm>
              <a:off x="7433671" y="2492694"/>
              <a:ext cx="4004324" cy="5548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>
                <a:lnSpc>
                  <a:spcPts val="2035"/>
                </a:lnSpc>
                <a:defRPr/>
              </a:pPr>
              <a:r>
                <a:rPr lang="en-US"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Lato Light" charset="0"/>
                  <a:sym typeface="Arial" panose="020B0604020202020204"/>
                </a:rPr>
                <a:t>尝试集成多个模型（如决策树,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Lato Light" charset="0"/>
                  <a:sym typeface="Arial" panose="020B0604020202020204"/>
                </a:rPr>
                <a:t>随机森林</a:t>
              </a:r>
              <a:r>
                <a:rPr lang="en-US"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Lato Light" charset="0"/>
                  <a:sym typeface="Arial" panose="020B0604020202020204"/>
                </a:rPr>
                <a:t>等），通过模型融合来提升分类的准确性。</a:t>
              </a:r>
              <a:endParaRPr lang="en-US"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Lato Light" charset="0"/>
                <a:sym typeface="Arial" panose="020B0604020202020204"/>
              </a:endParaRPr>
            </a:p>
          </p:txBody>
        </p:sp>
        <p:sp>
          <p:nvSpPr>
            <p:cNvPr id="23" name="TextBox 96"/>
            <p:cNvSpPr txBox="1"/>
            <p:nvPr>
              <p:custDataLst>
                <p:tags r:id="rId8"/>
              </p:custDataLst>
            </p:nvPr>
          </p:nvSpPr>
          <p:spPr>
            <a:xfrm>
              <a:off x="7433671" y="2183806"/>
              <a:ext cx="811055" cy="23655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p>
              <a:pPr>
                <a:lnSpc>
                  <a:spcPts val="1735"/>
                </a:lnSpc>
                <a:spcAft>
                  <a:spcPts val="1600"/>
                </a:spcAft>
                <a:defRPr/>
              </a:pPr>
              <a:r>
                <a:rPr lang="zh-CN" altLang="en-US" sz="1500" b="1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Lato Bold" charset="0"/>
                  <a:sym typeface="Arial" panose="020B0604020202020204"/>
                </a:rPr>
                <a:t>模型调优</a:t>
              </a:r>
              <a:endParaRPr lang="zh-CN" altLang="en-US" sz="15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Lato Bold" charset="0"/>
                <a:sym typeface="Arial" panose="020B0604020202020204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2927" y="544175"/>
            <a:ext cx="3492500" cy="587452"/>
            <a:chOff x="1130300" y="720648"/>
            <a:chExt cx="3492500" cy="587452"/>
          </a:xfrm>
        </p:grpSpPr>
        <p:sp>
          <p:nvSpPr>
            <p:cNvPr id="31" name="TextBox 8"/>
            <p:cNvSpPr txBox="1">
              <a:spLocks noChangeArrowheads="1"/>
            </p:cNvSpPr>
            <p:nvPr/>
          </p:nvSpPr>
          <p:spPr bwMode="auto">
            <a:xfrm>
              <a:off x="1255238" y="720648"/>
              <a:ext cx="3255323" cy="445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p>
              <a:pPr algn="ctr">
                <a:defRPr/>
              </a:pPr>
              <a:r>
                <a:rPr lang="zh-CN" altLang="en-US" sz="2900" dirty="0">
                  <a:solidFill>
                    <a:srgbClr val="8F909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展望</a:t>
              </a:r>
              <a:endParaRPr lang="zh-CN" altLang="en-US" sz="2900" dirty="0">
                <a:solidFill>
                  <a:srgbClr val="8F909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130300" y="1308100"/>
              <a:ext cx="34925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" y="1"/>
            <a:ext cx="12190414" cy="6859589"/>
            <a:chOff x="0" y="0"/>
            <a:chExt cx="12190414" cy="685958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21" t="1098" b="53125"/>
            <a:stretch>
              <a:fillRect/>
            </a:stretch>
          </p:blipFill>
          <p:spPr>
            <a:xfrm>
              <a:off x="4329114" y="0"/>
              <a:ext cx="7861300" cy="595738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800" r="52691"/>
            <a:stretch>
              <a:fillRect/>
            </a:stretch>
          </p:blipFill>
          <p:spPr>
            <a:xfrm>
              <a:off x="0" y="942975"/>
              <a:ext cx="4737811" cy="5916614"/>
            </a:xfrm>
            <a:prstGeom prst="rect">
              <a:avLst/>
            </a:prstGeom>
          </p:spPr>
        </p:pic>
      </p:grpSp>
      <p:sp>
        <p:nvSpPr>
          <p:cNvPr id="13" name="文本框 4"/>
          <p:cNvSpPr txBox="1"/>
          <p:nvPr/>
        </p:nvSpPr>
        <p:spPr>
          <a:xfrm>
            <a:off x="2310338" y="2288756"/>
            <a:ext cx="7941886" cy="2275205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algn="ctr"/>
            <a:r>
              <a:rPr lang="zh-CN" altLang="en-US" sz="7100" dirty="0">
                <a:solidFill>
                  <a:srgbClr val="345E86"/>
                </a:solidFill>
                <a:latin typeface="汉仪秦川飞影W" pitchFamily="18" charset="-122"/>
                <a:ea typeface="汉仪秦川飞影W" pitchFamily="18" charset="-122"/>
                <a:sym typeface="Arial" panose="020B0604020202020204"/>
              </a:rPr>
              <a:t>我的汇报完毕</a:t>
            </a:r>
            <a:endParaRPr lang="zh-CN" altLang="en-US" sz="7100" dirty="0">
              <a:solidFill>
                <a:srgbClr val="345E86"/>
              </a:solidFill>
              <a:latin typeface="汉仪秦川飞影W" pitchFamily="18" charset="-122"/>
              <a:ea typeface="汉仪秦川飞影W" pitchFamily="18" charset="-122"/>
              <a:sym typeface="Arial" panose="020B0604020202020204"/>
            </a:endParaRPr>
          </a:p>
          <a:p>
            <a:pPr algn="ctr"/>
            <a:r>
              <a:rPr lang="zh-CN" altLang="en-US" sz="7100" dirty="0">
                <a:solidFill>
                  <a:srgbClr val="345E86"/>
                </a:solidFill>
                <a:latin typeface="汉仪秦川飞影W" pitchFamily="18" charset="-122"/>
                <a:ea typeface="汉仪秦川飞影W" pitchFamily="18" charset="-122"/>
                <a:sym typeface="Arial" panose="020B0604020202020204"/>
              </a:rPr>
              <a:t>谢谢</a:t>
            </a:r>
            <a:r>
              <a:rPr lang="zh-CN" altLang="en-US" sz="7100" dirty="0">
                <a:solidFill>
                  <a:srgbClr val="345E86"/>
                </a:solidFill>
                <a:latin typeface="汉仪秦川飞影W" pitchFamily="18" charset="-122"/>
                <a:ea typeface="汉仪秦川飞影W" pitchFamily="18" charset="-122"/>
                <a:sym typeface="Arial" panose="020B0604020202020204"/>
              </a:rPr>
              <a:t>大家！</a:t>
            </a:r>
            <a:endParaRPr lang="zh-CN" altLang="en-US" sz="7100" dirty="0">
              <a:solidFill>
                <a:srgbClr val="345E86"/>
              </a:solidFill>
              <a:latin typeface="汉仪秦川飞影W" pitchFamily="18" charset="-122"/>
              <a:ea typeface="汉仪秦川飞影W" pitchFamily="18" charset="-122"/>
              <a:sym typeface="Arial" panose="020B0604020202020204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519564" y="4852759"/>
            <a:ext cx="3827155" cy="303263"/>
            <a:chOff x="3807586" y="4583701"/>
            <a:chExt cx="4709445" cy="444680"/>
          </a:xfrm>
        </p:grpSpPr>
        <p:sp>
          <p:nvSpPr>
            <p:cNvPr id="16" name="矩形 15"/>
            <p:cNvSpPr/>
            <p:nvPr/>
          </p:nvSpPr>
          <p:spPr>
            <a:xfrm>
              <a:off x="3807586" y="4583701"/>
              <a:ext cx="2064332" cy="443661"/>
            </a:xfrm>
            <a:prstGeom prst="rect">
              <a:avLst/>
            </a:prstGeom>
            <a:solidFill>
              <a:srgbClr val="345E8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7" name="文本框 7"/>
            <p:cNvSpPr txBox="1"/>
            <p:nvPr/>
          </p:nvSpPr>
          <p:spPr>
            <a:xfrm>
              <a:off x="3816075" y="4624278"/>
              <a:ext cx="1973717" cy="404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主讲人：</a:t>
              </a:r>
              <a:r>
                <a:rPr lang="zh-CN" altLang="en-US" sz="1200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赵昂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452699" y="4583701"/>
              <a:ext cx="2064332" cy="443661"/>
            </a:xfrm>
            <a:prstGeom prst="rect">
              <a:avLst/>
            </a:prstGeom>
            <a:solidFill>
              <a:srgbClr val="7B96B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20" name="文本框 9"/>
            <p:cNvSpPr txBox="1"/>
            <p:nvPr/>
          </p:nvSpPr>
          <p:spPr>
            <a:xfrm>
              <a:off x="6438455" y="4624278"/>
              <a:ext cx="2064333" cy="404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时间：</a:t>
              </a:r>
              <a:r>
                <a:rPr lang="en-US" altLang="zh-CN" sz="1200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2024/6/19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3000">
        <p:checker dir="vert"/>
      </p:transition>
    </mc:Choice>
    <mc:Fallback>
      <p:transition spd="slow" advTm="3000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" y="1"/>
            <a:ext cx="12190414" cy="6859589"/>
            <a:chOff x="0" y="0"/>
            <a:chExt cx="12190414" cy="6859589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21" t="1098" b="53125"/>
            <a:stretch>
              <a:fillRect/>
            </a:stretch>
          </p:blipFill>
          <p:spPr>
            <a:xfrm>
              <a:off x="4329114" y="0"/>
              <a:ext cx="7861300" cy="5957386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800" r="52691"/>
            <a:stretch>
              <a:fillRect/>
            </a:stretch>
          </p:blipFill>
          <p:spPr>
            <a:xfrm>
              <a:off x="0" y="942975"/>
              <a:ext cx="4737811" cy="5916614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301343" y="2639025"/>
            <a:ext cx="11580650" cy="3911584"/>
            <a:chOff x="336067" y="353191"/>
            <a:chExt cx="11482685" cy="6174268"/>
          </a:xfrm>
        </p:grpSpPr>
        <p:sp>
          <p:nvSpPr>
            <p:cNvPr id="44" name="矩形 43"/>
            <p:cNvSpPr/>
            <p:nvPr userDrawn="1"/>
          </p:nvSpPr>
          <p:spPr>
            <a:xfrm>
              <a:off x="336067" y="353191"/>
              <a:ext cx="11482685" cy="6174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532437" y="520861"/>
              <a:ext cx="11111697" cy="581049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958180" y="904358"/>
            <a:ext cx="4314282" cy="923312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algn="dist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CONTENTS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560209" y="1972393"/>
            <a:ext cx="1083660" cy="0"/>
          </a:xfrm>
          <a:prstGeom prst="line">
            <a:avLst/>
          </a:prstGeom>
          <a:ln w="571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397186" y="4310469"/>
            <a:ext cx="4055189" cy="549605"/>
            <a:chOff x="1397186" y="3857714"/>
            <a:chExt cx="4055189" cy="549605"/>
          </a:xfrm>
        </p:grpSpPr>
        <p:sp>
          <p:nvSpPr>
            <p:cNvPr id="54" name="_14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186" y="3857714"/>
              <a:ext cx="1123680" cy="5496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anchor="ctr" anchorCtr="0" compatLnSpc="1"/>
            <a:lstStyle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en-US" altLang="zh-CN" spc="600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01</a:t>
              </a:r>
              <a:endParaRPr lang="zh-CN" altLang="zh-CN" spc="6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5" name="矩形 54"/>
            <p:cNvSpPr/>
            <p:nvPr>
              <p:custDataLst>
                <p:tags r:id="rId4"/>
              </p:custDataLst>
            </p:nvPr>
          </p:nvSpPr>
          <p:spPr bwMode="auto">
            <a:xfrm>
              <a:off x="2597287" y="3857714"/>
              <a:ext cx="2855088" cy="549605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实现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过程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5"/>
            </p:custDataLst>
          </p:nvPr>
        </p:nvGrpSpPr>
        <p:grpSpPr>
          <a:xfrm>
            <a:off x="5943151" y="4310506"/>
            <a:ext cx="4108529" cy="549605"/>
            <a:chOff x="1343846" y="4860416"/>
            <a:chExt cx="4108529" cy="549605"/>
          </a:xfrm>
        </p:grpSpPr>
        <p:sp>
          <p:nvSpPr>
            <p:cNvPr id="56" name="_14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343846" y="4860416"/>
              <a:ext cx="1123680" cy="54960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anchor="ctr" anchorCtr="0" compatLnSpc="1"/>
            <a:lstStyle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en-US" altLang="zh-CN" spc="600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02</a:t>
              </a:r>
              <a:endParaRPr lang="zh-CN" altLang="zh-CN" spc="6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57" name="矩形 56"/>
            <p:cNvSpPr/>
            <p:nvPr>
              <p:custDataLst>
                <p:tags r:id="rId7"/>
              </p:custDataLst>
            </p:nvPr>
          </p:nvSpPr>
          <p:spPr bwMode="auto">
            <a:xfrm>
              <a:off x="2597287" y="4860416"/>
              <a:ext cx="2855088" cy="549605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结果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展示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23" name="TextBox 9"/>
          <p:cNvSpPr txBox="1"/>
          <p:nvPr/>
        </p:nvSpPr>
        <p:spPr>
          <a:xfrm>
            <a:off x="834233" y="1"/>
            <a:ext cx="453652" cy="123092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下载 </a:t>
            </a:r>
            <a:r>
              <a:rPr lang="en-US" altLang="zh-CN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  <a:endParaRPr lang="en-US" altLang="zh-CN" sz="100" dirty="0">
              <a:noFill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8"/>
            </p:custDataLst>
          </p:nvPr>
        </p:nvGrpSpPr>
        <p:grpSpPr>
          <a:xfrm>
            <a:off x="1397186" y="5188039"/>
            <a:ext cx="4055189" cy="549605"/>
            <a:chOff x="1397186" y="3857714"/>
            <a:chExt cx="4055189" cy="549605"/>
          </a:xfrm>
        </p:grpSpPr>
        <p:sp>
          <p:nvSpPr>
            <p:cNvPr id="7" name="_14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397186" y="3857714"/>
              <a:ext cx="1123680" cy="5496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anchor="ctr" anchorCtr="0" compatLnSpc="1"/>
            <a:lstStyle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en-US" altLang="zh-CN" spc="600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03</a:t>
              </a:r>
              <a:endParaRPr lang="zh-CN" altLang="zh-CN" spc="6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10"/>
              </p:custDataLst>
            </p:nvPr>
          </p:nvSpPr>
          <p:spPr bwMode="auto">
            <a:xfrm>
              <a:off x="2597287" y="3857714"/>
              <a:ext cx="2855088" cy="549605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结果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优化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11"/>
            </p:custDataLst>
          </p:nvPr>
        </p:nvGrpSpPr>
        <p:grpSpPr>
          <a:xfrm>
            <a:off x="5943151" y="5188076"/>
            <a:ext cx="4108529" cy="549605"/>
            <a:chOff x="1343846" y="4860416"/>
            <a:chExt cx="4108529" cy="549605"/>
          </a:xfrm>
        </p:grpSpPr>
        <p:sp>
          <p:nvSpPr>
            <p:cNvPr id="10" name="_14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343846" y="4860416"/>
              <a:ext cx="1123680" cy="54960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anchor="ctr" anchorCtr="0" compatLnSpc="1"/>
            <a:lstStyle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2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en-US" altLang="zh-CN" spc="600" dirty="0">
                  <a:solidFill>
                    <a:schemeClr val="bg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04</a:t>
              </a:r>
              <a:endParaRPr lang="zh-CN" altLang="zh-CN" spc="6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3"/>
              </p:custDataLst>
            </p:nvPr>
          </p:nvSpPr>
          <p:spPr bwMode="auto">
            <a:xfrm>
              <a:off x="2597287" y="4860416"/>
              <a:ext cx="2855088" cy="549605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结论和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展望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3000">
        <p:circle/>
      </p:transition>
    </mc:Choice>
    <mc:Fallback>
      <p:transition spd="slow" advTm="3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" y="1"/>
            <a:ext cx="12190414" cy="6859589"/>
            <a:chOff x="0" y="0"/>
            <a:chExt cx="12190414" cy="685958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21" t="1098" b="53125"/>
            <a:stretch>
              <a:fillRect/>
            </a:stretch>
          </p:blipFill>
          <p:spPr>
            <a:xfrm>
              <a:off x="4329114" y="0"/>
              <a:ext cx="7861300" cy="5957386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800" r="52691"/>
            <a:stretch>
              <a:fillRect/>
            </a:stretch>
          </p:blipFill>
          <p:spPr>
            <a:xfrm>
              <a:off x="0" y="942975"/>
              <a:ext cx="4737811" cy="5916614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2159849" y="1424550"/>
            <a:ext cx="7868372" cy="37153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endParaRPr lang="zh-CN" altLang="en-US" dirty="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67159" y="1597311"/>
            <a:ext cx="7466337" cy="33514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35063" y="2863593"/>
            <a:ext cx="5264439" cy="1013460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algn="dist"/>
            <a:r>
              <a:rPr lang="zh-CN" altLang="en-US" sz="6000" dirty="0">
                <a:solidFill>
                  <a:srgbClr val="8F909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代码</a:t>
            </a:r>
            <a:r>
              <a:rPr lang="zh-CN" altLang="en-US" sz="6000" dirty="0">
                <a:solidFill>
                  <a:srgbClr val="8F909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阐述</a:t>
            </a:r>
            <a:endParaRPr lang="zh-CN" altLang="en-US" sz="6000" dirty="0">
              <a:solidFill>
                <a:srgbClr val="8F909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59939" y="1904984"/>
            <a:ext cx="5468191" cy="1092589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algn="ctr"/>
            <a:r>
              <a:rPr lang="en-US" altLang="zh-CN" sz="6500" dirty="0">
                <a:solidFill>
                  <a:srgbClr val="345E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PART ONE</a:t>
            </a:r>
            <a:endParaRPr lang="zh-CN" altLang="en-US" sz="6500" dirty="0">
              <a:solidFill>
                <a:srgbClr val="345E8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29627" y="3796773"/>
            <a:ext cx="3883742" cy="436245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algn="ctr">
              <a:lnSpc>
                <a:spcPct val="150000"/>
              </a:lnSpc>
              <a:buSzPct val="25000"/>
            </a:pPr>
            <a:endParaRPr lang="en-US" altLang="zh-CN" sz="1500" dirty="0">
              <a:solidFill>
                <a:schemeClr val="bg1">
                  <a:lumMod val="50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082269" y="5790167"/>
            <a:ext cx="1386659" cy="289627"/>
            <a:chOff x="9773350" y="5790167"/>
            <a:chExt cx="1386659" cy="289627"/>
          </a:xfrm>
        </p:grpSpPr>
        <p:sp>
          <p:nvSpPr>
            <p:cNvPr id="8" name="椭圆 7"/>
            <p:cNvSpPr/>
            <p:nvPr/>
          </p:nvSpPr>
          <p:spPr>
            <a:xfrm>
              <a:off x="9773350" y="5790167"/>
              <a:ext cx="289522" cy="2896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0321918" y="5790167"/>
              <a:ext cx="289522" cy="2896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0870487" y="5790167"/>
              <a:ext cx="289522" cy="2896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3000">
        <p:checker dir="vert"/>
      </p:transition>
    </mc:Choice>
    <mc:Fallback>
      <p:transition spd="slow" advTm="3000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" y="1"/>
            <a:ext cx="12190414" cy="6859589"/>
            <a:chOff x="0" y="0"/>
            <a:chExt cx="12190414" cy="6859589"/>
          </a:xfrm>
        </p:grpSpPr>
        <p:grpSp>
          <p:nvGrpSpPr>
            <p:cNvPr id="31" name="组合 30"/>
            <p:cNvGrpSpPr/>
            <p:nvPr/>
          </p:nvGrpSpPr>
          <p:grpSpPr>
            <a:xfrm>
              <a:off x="0" y="0"/>
              <a:ext cx="12190414" cy="6859589"/>
              <a:chOff x="0" y="0"/>
              <a:chExt cx="12190414" cy="6859589"/>
            </a:xfrm>
          </p:grpSpPr>
          <p:pic>
            <p:nvPicPr>
              <p:cNvPr id="38" name="图片 37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121" t="1098" b="53125"/>
              <a:stretch>
                <a:fillRect/>
              </a:stretch>
            </p:blipFill>
            <p:spPr>
              <a:xfrm>
                <a:off x="4329114" y="0"/>
                <a:ext cx="7861300" cy="5957386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7800" r="52691"/>
              <a:stretch>
                <a:fillRect/>
              </a:stretch>
            </p:blipFill>
            <p:spPr>
              <a:xfrm>
                <a:off x="0" y="942975"/>
                <a:ext cx="4737811" cy="5916614"/>
              </a:xfrm>
              <a:prstGeom prst="rect">
                <a:avLst/>
              </a:prstGeom>
            </p:spPr>
          </p:pic>
        </p:grpSp>
        <p:grpSp>
          <p:nvGrpSpPr>
            <p:cNvPr id="35" name="组合 34"/>
            <p:cNvGrpSpPr/>
            <p:nvPr/>
          </p:nvGrpSpPr>
          <p:grpSpPr>
            <a:xfrm>
              <a:off x="369076" y="186054"/>
              <a:ext cx="11580650" cy="6434862"/>
              <a:chOff x="336067" y="353191"/>
              <a:chExt cx="11482685" cy="6174268"/>
            </a:xfrm>
          </p:grpSpPr>
          <p:sp>
            <p:nvSpPr>
              <p:cNvPr id="36" name="矩形 35"/>
              <p:cNvSpPr/>
              <p:nvPr userDrawn="1"/>
            </p:nvSpPr>
            <p:spPr>
              <a:xfrm>
                <a:off x="336067" y="353191"/>
                <a:ext cx="11482685" cy="61742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7" name="矩形 36"/>
              <p:cNvSpPr/>
              <p:nvPr userDrawn="1"/>
            </p:nvSpPr>
            <p:spPr>
              <a:xfrm>
                <a:off x="532437" y="520861"/>
                <a:ext cx="11111697" cy="581049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52" name="Freeform 11"/>
          <p:cNvSpPr/>
          <p:nvPr/>
        </p:nvSpPr>
        <p:spPr bwMode="auto">
          <a:xfrm>
            <a:off x="5487974" y="1747148"/>
            <a:ext cx="1256060" cy="1783119"/>
          </a:xfrm>
          <a:custGeom>
            <a:avLst/>
            <a:gdLst>
              <a:gd name="T0" fmla="*/ 58 w 370"/>
              <a:gd name="T1" fmla="*/ 207 h 526"/>
              <a:gd name="T2" fmla="*/ 184 w 370"/>
              <a:gd name="T3" fmla="*/ 6 h 526"/>
              <a:gd name="T4" fmla="*/ 184 w 370"/>
              <a:gd name="T5" fmla="*/ 0 h 526"/>
              <a:gd name="T6" fmla="*/ 186 w 370"/>
              <a:gd name="T7" fmla="*/ 3 h 526"/>
              <a:gd name="T8" fmla="*/ 187 w 370"/>
              <a:gd name="T9" fmla="*/ 0 h 526"/>
              <a:gd name="T10" fmla="*/ 187 w 370"/>
              <a:gd name="T11" fmla="*/ 6 h 526"/>
              <a:gd name="T12" fmla="*/ 317 w 370"/>
              <a:gd name="T13" fmla="*/ 212 h 526"/>
              <a:gd name="T14" fmla="*/ 342 w 370"/>
              <a:gd name="T15" fmla="*/ 243 h 526"/>
              <a:gd name="T16" fmla="*/ 346 w 370"/>
              <a:gd name="T17" fmla="*/ 248 h 526"/>
              <a:gd name="T18" fmla="*/ 345 w 370"/>
              <a:gd name="T19" fmla="*/ 249 h 526"/>
              <a:gd name="T20" fmla="*/ 370 w 370"/>
              <a:gd name="T21" fmla="*/ 341 h 526"/>
              <a:gd name="T22" fmla="*/ 185 w 370"/>
              <a:gd name="T23" fmla="*/ 526 h 526"/>
              <a:gd name="T24" fmla="*/ 0 w 370"/>
              <a:gd name="T25" fmla="*/ 341 h 526"/>
              <a:gd name="T26" fmla="*/ 58 w 370"/>
              <a:gd name="T27" fmla="*/ 207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0" h="526">
                <a:moveTo>
                  <a:pt x="58" y="207"/>
                </a:moveTo>
                <a:cubicBezTo>
                  <a:pt x="134" y="107"/>
                  <a:pt x="174" y="28"/>
                  <a:pt x="184" y="6"/>
                </a:cubicBezTo>
                <a:cubicBezTo>
                  <a:pt x="184" y="0"/>
                  <a:pt x="184" y="0"/>
                  <a:pt x="184" y="0"/>
                </a:cubicBezTo>
                <a:cubicBezTo>
                  <a:pt x="184" y="0"/>
                  <a:pt x="185" y="1"/>
                  <a:pt x="186" y="3"/>
                </a:cubicBezTo>
                <a:cubicBezTo>
                  <a:pt x="187" y="1"/>
                  <a:pt x="187" y="0"/>
                  <a:pt x="187" y="0"/>
                </a:cubicBezTo>
                <a:cubicBezTo>
                  <a:pt x="187" y="6"/>
                  <a:pt x="187" y="6"/>
                  <a:pt x="187" y="6"/>
                </a:cubicBezTo>
                <a:cubicBezTo>
                  <a:pt x="198" y="28"/>
                  <a:pt x="239" y="110"/>
                  <a:pt x="317" y="212"/>
                </a:cubicBezTo>
                <a:cubicBezTo>
                  <a:pt x="327" y="221"/>
                  <a:pt x="335" y="232"/>
                  <a:pt x="342" y="243"/>
                </a:cubicBezTo>
                <a:cubicBezTo>
                  <a:pt x="343" y="245"/>
                  <a:pt x="344" y="246"/>
                  <a:pt x="346" y="248"/>
                </a:cubicBezTo>
                <a:cubicBezTo>
                  <a:pt x="345" y="249"/>
                  <a:pt x="345" y="249"/>
                  <a:pt x="345" y="249"/>
                </a:cubicBezTo>
                <a:cubicBezTo>
                  <a:pt x="361" y="276"/>
                  <a:pt x="370" y="307"/>
                  <a:pt x="370" y="341"/>
                </a:cubicBezTo>
                <a:cubicBezTo>
                  <a:pt x="370" y="443"/>
                  <a:pt x="287" y="526"/>
                  <a:pt x="185" y="526"/>
                </a:cubicBezTo>
                <a:cubicBezTo>
                  <a:pt x="83" y="526"/>
                  <a:pt x="0" y="443"/>
                  <a:pt x="0" y="341"/>
                </a:cubicBezTo>
                <a:cubicBezTo>
                  <a:pt x="0" y="288"/>
                  <a:pt x="22" y="240"/>
                  <a:pt x="58" y="2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3" name="Freeform 11"/>
          <p:cNvSpPr/>
          <p:nvPr/>
        </p:nvSpPr>
        <p:spPr bwMode="auto">
          <a:xfrm>
            <a:off x="5487972" y="3948969"/>
            <a:ext cx="1256060" cy="1783119"/>
          </a:xfrm>
          <a:custGeom>
            <a:avLst/>
            <a:gdLst>
              <a:gd name="T0" fmla="*/ 58 w 370"/>
              <a:gd name="T1" fmla="*/ 207 h 526"/>
              <a:gd name="T2" fmla="*/ 184 w 370"/>
              <a:gd name="T3" fmla="*/ 6 h 526"/>
              <a:gd name="T4" fmla="*/ 184 w 370"/>
              <a:gd name="T5" fmla="*/ 0 h 526"/>
              <a:gd name="T6" fmla="*/ 186 w 370"/>
              <a:gd name="T7" fmla="*/ 3 h 526"/>
              <a:gd name="T8" fmla="*/ 187 w 370"/>
              <a:gd name="T9" fmla="*/ 0 h 526"/>
              <a:gd name="T10" fmla="*/ 187 w 370"/>
              <a:gd name="T11" fmla="*/ 6 h 526"/>
              <a:gd name="T12" fmla="*/ 317 w 370"/>
              <a:gd name="T13" fmla="*/ 212 h 526"/>
              <a:gd name="T14" fmla="*/ 342 w 370"/>
              <a:gd name="T15" fmla="*/ 243 h 526"/>
              <a:gd name="T16" fmla="*/ 346 w 370"/>
              <a:gd name="T17" fmla="*/ 248 h 526"/>
              <a:gd name="T18" fmla="*/ 345 w 370"/>
              <a:gd name="T19" fmla="*/ 249 h 526"/>
              <a:gd name="T20" fmla="*/ 370 w 370"/>
              <a:gd name="T21" fmla="*/ 341 h 526"/>
              <a:gd name="T22" fmla="*/ 185 w 370"/>
              <a:gd name="T23" fmla="*/ 526 h 526"/>
              <a:gd name="T24" fmla="*/ 0 w 370"/>
              <a:gd name="T25" fmla="*/ 341 h 526"/>
              <a:gd name="T26" fmla="*/ 58 w 370"/>
              <a:gd name="T27" fmla="*/ 207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0" h="526">
                <a:moveTo>
                  <a:pt x="58" y="207"/>
                </a:moveTo>
                <a:cubicBezTo>
                  <a:pt x="134" y="107"/>
                  <a:pt x="174" y="28"/>
                  <a:pt x="184" y="6"/>
                </a:cubicBezTo>
                <a:cubicBezTo>
                  <a:pt x="184" y="0"/>
                  <a:pt x="184" y="0"/>
                  <a:pt x="184" y="0"/>
                </a:cubicBezTo>
                <a:cubicBezTo>
                  <a:pt x="184" y="0"/>
                  <a:pt x="185" y="1"/>
                  <a:pt x="186" y="3"/>
                </a:cubicBezTo>
                <a:cubicBezTo>
                  <a:pt x="187" y="1"/>
                  <a:pt x="187" y="0"/>
                  <a:pt x="187" y="0"/>
                </a:cubicBezTo>
                <a:cubicBezTo>
                  <a:pt x="187" y="6"/>
                  <a:pt x="187" y="6"/>
                  <a:pt x="187" y="6"/>
                </a:cubicBezTo>
                <a:cubicBezTo>
                  <a:pt x="198" y="28"/>
                  <a:pt x="239" y="110"/>
                  <a:pt x="317" y="212"/>
                </a:cubicBezTo>
                <a:cubicBezTo>
                  <a:pt x="327" y="221"/>
                  <a:pt x="335" y="232"/>
                  <a:pt x="342" y="243"/>
                </a:cubicBezTo>
                <a:cubicBezTo>
                  <a:pt x="343" y="245"/>
                  <a:pt x="344" y="246"/>
                  <a:pt x="346" y="248"/>
                </a:cubicBezTo>
                <a:cubicBezTo>
                  <a:pt x="345" y="249"/>
                  <a:pt x="345" y="249"/>
                  <a:pt x="345" y="249"/>
                </a:cubicBezTo>
                <a:cubicBezTo>
                  <a:pt x="361" y="276"/>
                  <a:pt x="370" y="307"/>
                  <a:pt x="370" y="341"/>
                </a:cubicBezTo>
                <a:cubicBezTo>
                  <a:pt x="370" y="443"/>
                  <a:pt x="287" y="526"/>
                  <a:pt x="185" y="526"/>
                </a:cubicBezTo>
                <a:cubicBezTo>
                  <a:pt x="83" y="526"/>
                  <a:pt x="0" y="443"/>
                  <a:pt x="0" y="341"/>
                </a:cubicBezTo>
                <a:cubicBezTo>
                  <a:pt x="0" y="288"/>
                  <a:pt x="22" y="240"/>
                  <a:pt x="58" y="2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4" name="Freeform 11"/>
          <p:cNvSpPr/>
          <p:nvPr/>
        </p:nvSpPr>
        <p:spPr bwMode="auto">
          <a:xfrm>
            <a:off x="4210277" y="2991447"/>
            <a:ext cx="1256060" cy="1783119"/>
          </a:xfrm>
          <a:custGeom>
            <a:avLst/>
            <a:gdLst>
              <a:gd name="T0" fmla="*/ 58 w 370"/>
              <a:gd name="T1" fmla="*/ 207 h 526"/>
              <a:gd name="T2" fmla="*/ 184 w 370"/>
              <a:gd name="T3" fmla="*/ 6 h 526"/>
              <a:gd name="T4" fmla="*/ 184 w 370"/>
              <a:gd name="T5" fmla="*/ 0 h 526"/>
              <a:gd name="T6" fmla="*/ 186 w 370"/>
              <a:gd name="T7" fmla="*/ 3 h 526"/>
              <a:gd name="T8" fmla="*/ 187 w 370"/>
              <a:gd name="T9" fmla="*/ 0 h 526"/>
              <a:gd name="T10" fmla="*/ 187 w 370"/>
              <a:gd name="T11" fmla="*/ 6 h 526"/>
              <a:gd name="T12" fmla="*/ 317 w 370"/>
              <a:gd name="T13" fmla="*/ 212 h 526"/>
              <a:gd name="T14" fmla="*/ 342 w 370"/>
              <a:gd name="T15" fmla="*/ 243 h 526"/>
              <a:gd name="T16" fmla="*/ 346 w 370"/>
              <a:gd name="T17" fmla="*/ 248 h 526"/>
              <a:gd name="T18" fmla="*/ 345 w 370"/>
              <a:gd name="T19" fmla="*/ 249 h 526"/>
              <a:gd name="T20" fmla="*/ 370 w 370"/>
              <a:gd name="T21" fmla="*/ 341 h 526"/>
              <a:gd name="T22" fmla="*/ 185 w 370"/>
              <a:gd name="T23" fmla="*/ 526 h 526"/>
              <a:gd name="T24" fmla="*/ 0 w 370"/>
              <a:gd name="T25" fmla="*/ 341 h 526"/>
              <a:gd name="T26" fmla="*/ 58 w 370"/>
              <a:gd name="T27" fmla="*/ 207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0" h="526">
                <a:moveTo>
                  <a:pt x="58" y="207"/>
                </a:moveTo>
                <a:cubicBezTo>
                  <a:pt x="134" y="107"/>
                  <a:pt x="174" y="28"/>
                  <a:pt x="184" y="6"/>
                </a:cubicBezTo>
                <a:cubicBezTo>
                  <a:pt x="184" y="0"/>
                  <a:pt x="184" y="0"/>
                  <a:pt x="184" y="0"/>
                </a:cubicBezTo>
                <a:cubicBezTo>
                  <a:pt x="184" y="0"/>
                  <a:pt x="185" y="1"/>
                  <a:pt x="186" y="3"/>
                </a:cubicBezTo>
                <a:cubicBezTo>
                  <a:pt x="187" y="1"/>
                  <a:pt x="187" y="0"/>
                  <a:pt x="187" y="0"/>
                </a:cubicBezTo>
                <a:cubicBezTo>
                  <a:pt x="187" y="6"/>
                  <a:pt x="187" y="6"/>
                  <a:pt x="187" y="6"/>
                </a:cubicBezTo>
                <a:cubicBezTo>
                  <a:pt x="198" y="28"/>
                  <a:pt x="239" y="110"/>
                  <a:pt x="317" y="212"/>
                </a:cubicBezTo>
                <a:cubicBezTo>
                  <a:pt x="327" y="221"/>
                  <a:pt x="335" y="232"/>
                  <a:pt x="342" y="243"/>
                </a:cubicBezTo>
                <a:cubicBezTo>
                  <a:pt x="343" y="245"/>
                  <a:pt x="344" y="246"/>
                  <a:pt x="346" y="248"/>
                </a:cubicBezTo>
                <a:cubicBezTo>
                  <a:pt x="345" y="249"/>
                  <a:pt x="345" y="249"/>
                  <a:pt x="345" y="249"/>
                </a:cubicBezTo>
                <a:cubicBezTo>
                  <a:pt x="361" y="276"/>
                  <a:pt x="370" y="307"/>
                  <a:pt x="370" y="341"/>
                </a:cubicBezTo>
                <a:cubicBezTo>
                  <a:pt x="370" y="443"/>
                  <a:pt x="287" y="526"/>
                  <a:pt x="185" y="526"/>
                </a:cubicBezTo>
                <a:cubicBezTo>
                  <a:pt x="83" y="526"/>
                  <a:pt x="0" y="443"/>
                  <a:pt x="0" y="341"/>
                </a:cubicBezTo>
                <a:cubicBezTo>
                  <a:pt x="0" y="288"/>
                  <a:pt x="22" y="240"/>
                  <a:pt x="58" y="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5" name="Freeform 11"/>
          <p:cNvSpPr/>
          <p:nvPr/>
        </p:nvSpPr>
        <p:spPr bwMode="auto">
          <a:xfrm>
            <a:off x="6765667" y="2991446"/>
            <a:ext cx="1256060" cy="1783119"/>
          </a:xfrm>
          <a:custGeom>
            <a:avLst/>
            <a:gdLst>
              <a:gd name="T0" fmla="*/ 58 w 370"/>
              <a:gd name="T1" fmla="*/ 207 h 526"/>
              <a:gd name="T2" fmla="*/ 184 w 370"/>
              <a:gd name="T3" fmla="*/ 6 h 526"/>
              <a:gd name="T4" fmla="*/ 184 w 370"/>
              <a:gd name="T5" fmla="*/ 0 h 526"/>
              <a:gd name="T6" fmla="*/ 186 w 370"/>
              <a:gd name="T7" fmla="*/ 3 h 526"/>
              <a:gd name="T8" fmla="*/ 187 w 370"/>
              <a:gd name="T9" fmla="*/ 0 h 526"/>
              <a:gd name="T10" fmla="*/ 187 w 370"/>
              <a:gd name="T11" fmla="*/ 6 h 526"/>
              <a:gd name="T12" fmla="*/ 317 w 370"/>
              <a:gd name="T13" fmla="*/ 212 h 526"/>
              <a:gd name="T14" fmla="*/ 342 w 370"/>
              <a:gd name="T15" fmla="*/ 243 h 526"/>
              <a:gd name="T16" fmla="*/ 346 w 370"/>
              <a:gd name="T17" fmla="*/ 248 h 526"/>
              <a:gd name="T18" fmla="*/ 345 w 370"/>
              <a:gd name="T19" fmla="*/ 249 h 526"/>
              <a:gd name="T20" fmla="*/ 370 w 370"/>
              <a:gd name="T21" fmla="*/ 341 h 526"/>
              <a:gd name="T22" fmla="*/ 185 w 370"/>
              <a:gd name="T23" fmla="*/ 526 h 526"/>
              <a:gd name="T24" fmla="*/ 0 w 370"/>
              <a:gd name="T25" fmla="*/ 341 h 526"/>
              <a:gd name="T26" fmla="*/ 58 w 370"/>
              <a:gd name="T27" fmla="*/ 207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0" h="526">
                <a:moveTo>
                  <a:pt x="58" y="207"/>
                </a:moveTo>
                <a:cubicBezTo>
                  <a:pt x="134" y="107"/>
                  <a:pt x="174" y="28"/>
                  <a:pt x="184" y="6"/>
                </a:cubicBezTo>
                <a:cubicBezTo>
                  <a:pt x="184" y="0"/>
                  <a:pt x="184" y="0"/>
                  <a:pt x="184" y="0"/>
                </a:cubicBezTo>
                <a:cubicBezTo>
                  <a:pt x="184" y="0"/>
                  <a:pt x="185" y="1"/>
                  <a:pt x="186" y="3"/>
                </a:cubicBezTo>
                <a:cubicBezTo>
                  <a:pt x="187" y="1"/>
                  <a:pt x="187" y="0"/>
                  <a:pt x="187" y="0"/>
                </a:cubicBezTo>
                <a:cubicBezTo>
                  <a:pt x="187" y="6"/>
                  <a:pt x="187" y="6"/>
                  <a:pt x="187" y="6"/>
                </a:cubicBezTo>
                <a:cubicBezTo>
                  <a:pt x="198" y="28"/>
                  <a:pt x="239" y="110"/>
                  <a:pt x="317" y="212"/>
                </a:cubicBezTo>
                <a:cubicBezTo>
                  <a:pt x="327" y="221"/>
                  <a:pt x="335" y="232"/>
                  <a:pt x="342" y="243"/>
                </a:cubicBezTo>
                <a:cubicBezTo>
                  <a:pt x="343" y="245"/>
                  <a:pt x="344" y="246"/>
                  <a:pt x="346" y="248"/>
                </a:cubicBezTo>
                <a:cubicBezTo>
                  <a:pt x="345" y="249"/>
                  <a:pt x="345" y="249"/>
                  <a:pt x="345" y="249"/>
                </a:cubicBezTo>
                <a:cubicBezTo>
                  <a:pt x="361" y="276"/>
                  <a:pt x="370" y="307"/>
                  <a:pt x="370" y="341"/>
                </a:cubicBezTo>
                <a:cubicBezTo>
                  <a:pt x="370" y="443"/>
                  <a:pt x="287" y="526"/>
                  <a:pt x="185" y="526"/>
                </a:cubicBezTo>
                <a:cubicBezTo>
                  <a:pt x="83" y="526"/>
                  <a:pt x="0" y="443"/>
                  <a:pt x="0" y="341"/>
                </a:cubicBezTo>
                <a:cubicBezTo>
                  <a:pt x="0" y="288"/>
                  <a:pt x="22" y="240"/>
                  <a:pt x="58" y="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493102" y="5239051"/>
            <a:ext cx="3076513" cy="630376"/>
            <a:chOff x="8614228" y="1459078"/>
            <a:chExt cx="2486420" cy="509467"/>
          </a:xfrm>
        </p:grpSpPr>
        <p:sp>
          <p:nvSpPr>
            <p:cNvPr id="70" name="矩形 69"/>
            <p:cNvSpPr/>
            <p:nvPr/>
          </p:nvSpPr>
          <p:spPr>
            <a:xfrm>
              <a:off x="8614228" y="1745814"/>
              <a:ext cx="2486420" cy="222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Segoe UI Semilight" panose="020B0402040204020203" pitchFamily="34" charset="0"/>
                  <a:sym typeface="Arial" panose="020B0604020202020204"/>
                </a:rPr>
                <a:t>综合描述图像的纹理、颜色和局部特征</a:t>
              </a:r>
              <a:endParaRPr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9475382" y="1459078"/>
              <a:ext cx="1557137" cy="247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400" b="1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Segoe UI Semilight" panose="020B0402040204020203" pitchFamily="34" charset="0"/>
                  <a:sym typeface="Arial" panose="020B0604020202020204"/>
                </a:rPr>
                <a:t>组合所有特征</a:t>
              </a:r>
              <a:endParaRPr lang="en-US" altLang="zh-CN" sz="14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56151" y="3749523"/>
            <a:ext cx="3306445" cy="656591"/>
            <a:chOff x="8362245" y="1459078"/>
            <a:chExt cx="2672250" cy="530654"/>
          </a:xfrm>
        </p:grpSpPr>
        <p:sp>
          <p:nvSpPr>
            <p:cNvPr id="68" name="矩形 67"/>
            <p:cNvSpPr/>
            <p:nvPr/>
          </p:nvSpPr>
          <p:spPr>
            <a:xfrm>
              <a:off x="8362245" y="1767001"/>
              <a:ext cx="2672250" cy="222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Segoe UI Semilight" panose="020B0402040204020203" pitchFamily="34" charset="0"/>
                  <a:sym typeface="Arial" panose="020B0604020202020204"/>
                </a:rPr>
                <a:t>提取图像局部特征，辅助图像分类和目标识别</a:t>
              </a:r>
              <a:endParaRPr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9005289" y="1459078"/>
              <a:ext cx="2029206" cy="247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zh-CN" sz="1400" b="1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Segoe UI Semilight" panose="020B0402040204020203" pitchFamily="34" charset="0"/>
                  <a:sym typeface="Arial" panose="020B0604020202020204"/>
                </a:rPr>
                <a:t>SIFT特征（结合词袋模型）</a:t>
              </a:r>
              <a:endParaRPr lang="zh-CN" altLang="en-US" sz="14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614959" y="2447421"/>
            <a:ext cx="4056380" cy="656591"/>
            <a:chOff x="8548024" y="1459078"/>
            <a:chExt cx="3278343" cy="530654"/>
          </a:xfrm>
        </p:grpSpPr>
        <p:sp>
          <p:nvSpPr>
            <p:cNvPr id="66" name="矩形 65"/>
            <p:cNvSpPr/>
            <p:nvPr/>
          </p:nvSpPr>
          <p:spPr>
            <a:xfrm>
              <a:off x="8548024" y="1767001"/>
              <a:ext cx="3278343" cy="222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Segoe UI Semilight" panose="020B0402040204020203" pitchFamily="34" charset="0"/>
                  <a:sym typeface="Arial" panose="020B0604020202020204"/>
                </a:rPr>
                <a:t>描述图像的颜色分布</a:t>
              </a:r>
              <a:endParaRPr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548024" y="1459078"/>
              <a:ext cx="1505400" cy="4218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400" b="1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Segoe UI Semilight" panose="020B0402040204020203" pitchFamily="34" charset="0"/>
                  <a:sym typeface="Arial" panose="020B0604020202020204"/>
                </a:rPr>
                <a:t>颜色直方图特征</a:t>
              </a:r>
              <a:endParaRPr lang="en-US" altLang="zh-CN" sz="14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endParaRPr>
            </a:p>
            <a:p>
              <a:pPr>
                <a:defRPr/>
              </a:pPr>
              <a:endParaRPr lang="zh-CN" altLang="en-US" sz="14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751464" y="1372962"/>
            <a:ext cx="3858504" cy="656591"/>
            <a:chOff x="8098972" y="1459078"/>
            <a:chExt cx="3118421" cy="530654"/>
          </a:xfrm>
        </p:grpSpPr>
        <p:sp>
          <p:nvSpPr>
            <p:cNvPr id="64" name="矩形 63"/>
            <p:cNvSpPr/>
            <p:nvPr/>
          </p:nvSpPr>
          <p:spPr>
            <a:xfrm>
              <a:off x="8098972" y="1767001"/>
              <a:ext cx="2935523" cy="222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Segoe UI Semilight" panose="020B0402040204020203" pitchFamily="34" charset="0"/>
                  <a:sym typeface="Arial" panose="020B0604020202020204"/>
                </a:rPr>
                <a:t>提取图像纹理信息</a:t>
              </a:r>
              <a:endParaRPr lang="zh-CN" altLang="en-US"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9678237" y="1459078"/>
              <a:ext cx="1539156" cy="247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zh-CN" altLang="en-US" sz="1400" b="1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Segoe UI Semilight" panose="020B0402040204020203" pitchFamily="34" charset="0"/>
                  <a:sym typeface="Arial" panose="020B0604020202020204"/>
                </a:rPr>
                <a:t>灰度共生矩阵特征</a:t>
              </a:r>
              <a:endParaRPr lang="zh-CN" altLang="en-US" sz="14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6842767" y="3812550"/>
            <a:ext cx="1110059" cy="461647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03%</a:t>
            </a:r>
            <a:endParaRPr lang="zh-CN" altLang="en-US" sz="2400" b="1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69271" y="2558602"/>
            <a:ext cx="1110059" cy="461647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01%</a:t>
            </a:r>
            <a:endParaRPr lang="zh-CN" altLang="en-US" sz="2400" b="1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273545" y="3765966"/>
            <a:ext cx="1110059" cy="461647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02%</a:t>
            </a:r>
            <a:endParaRPr lang="zh-CN" altLang="en-US" sz="2400" b="1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599907" y="4776943"/>
            <a:ext cx="1110059" cy="459105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04%</a:t>
            </a:r>
            <a:endParaRPr lang="zh-CN" altLang="en-US" sz="2400" b="1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02927" y="497186"/>
            <a:ext cx="3781425" cy="634441"/>
            <a:chOff x="1130300" y="673659"/>
            <a:chExt cx="3781425" cy="634441"/>
          </a:xfrm>
        </p:grpSpPr>
        <p:sp>
          <p:nvSpPr>
            <p:cNvPr id="33" name="TextBox 8"/>
            <p:cNvSpPr txBox="1">
              <a:spLocks noChangeArrowheads="1"/>
            </p:cNvSpPr>
            <p:nvPr/>
          </p:nvSpPr>
          <p:spPr bwMode="auto">
            <a:xfrm>
              <a:off x="1595120" y="673659"/>
              <a:ext cx="3316605" cy="445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en-US" altLang="zh-CN" sz="2900" dirty="0">
                  <a:solidFill>
                    <a:srgbClr val="8F909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1.1</a:t>
              </a:r>
              <a:r>
                <a:rPr lang="zh-CN" altLang="en-US" sz="2900" dirty="0">
                  <a:solidFill>
                    <a:srgbClr val="8F909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）特征提取</a:t>
              </a:r>
              <a:endParaRPr lang="zh-CN" altLang="en-US" sz="2900" dirty="0">
                <a:solidFill>
                  <a:srgbClr val="8F909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1130300" y="1308100"/>
              <a:ext cx="34925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11"/>
          <p:cNvSpPr/>
          <p:nvPr/>
        </p:nvSpPr>
        <p:spPr bwMode="auto">
          <a:xfrm>
            <a:off x="8043847" y="4056919"/>
            <a:ext cx="1256060" cy="1783119"/>
          </a:xfrm>
          <a:custGeom>
            <a:avLst/>
            <a:gdLst>
              <a:gd name="T0" fmla="*/ 58 w 370"/>
              <a:gd name="T1" fmla="*/ 207 h 526"/>
              <a:gd name="T2" fmla="*/ 184 w 370"/>
              <a:gd name="T3" fmla="*/ 6 h 526"/>
              <a:gd name="T4" fmla="*/ 184 w 370"/>
              <a:gd name="T5" fmla="*/ 0 h 526"/>
              <a:gd name="T6" fmla="*/ 186 w 370"/>
              <a:gd name="T7" fmla="*/ 3 h 526"/>
              <a:gd name="T8" fmla="*/ 187 w 370"/>
              <a:gd name="T9" fmla="*/ 0 h 526"/>
              <a:gd name="T10" fmla="*/ 187 w 370"/>
              <a:gd name="T11" fmla="*/ 6 h 526"/>
              <a:gd name="T12" fmla="*/ 317 w 370"/>
              <a:gd name="T13" fmla="*/ 212 h 526"/>
              <a:gd name="T14" fmla="*/ 342 w 370"/>
              <a:gd name="T15" fmla="*/ 243 h 526"/>
              <a:gd name="T16" fmla="*/ 346 w 370"/>
              <a:gd name="T17" fmla="*/ 248 h 526"/>
              <a:gd name="T18" fmla="*/ 345 w 370"/>
              <a:gd name="T19" fmla="*/ 249 h 526"/>
              <a:gd name="T20" fmla="*/ 370 w 370"/>
              <a:gd name="T21" fmla="*/ 341 h 526"/>
              <a:gd name="T22" fmla="*/ 185 w 370"/>
              <a:gd name="T23" fmla="*/ 526 h 526"/>
              <a:gd name="T24" fmla="*/ 0 w 370"/>
              <a:gd name="T25" fmla="*/ 341 h 526"/>
              <a:gd name="T26" fmla="*/ 58 w 370"/>
              <a:gd name="T27" fmla="*/ 207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0" h="526">
                <a:moveTo>
                  <a:pt x="58" y="207"/>
                </a:moveTo>
                <a:cubicBezTo>
                  <a:pt x="134" y="107"/>
                  <a:pt x="174" y="28"/>
                  <a:pt x="184" y="6"/>
                </a:cubicBezTo>
                <a:cubicBezTo>
                  <a:pt x="184" y="0"/>
                  <a:pt x="184" y="0"/>
                  <a:pt x="184" y="0"/>
                </a:cubicBezTo>
                <a:cubicBezTo>
                  <a:pt x="184" y="0"/>
                  <a:pt x="185" y="1"/>
                  <a:pt x="186" y="3"/>
                </a:cubicBezTo>
                <a:cubicBezTo>
                  <a:pt x="187" y="1"/>
                  <a:pt x="187" y="0"/>
                  <a:pt x="187" y="0"/>
                </a:cubicBezTo>
                <a:cubicBezTo>
                  <a:pt x="187" y="6"/>
                  <a:pt x="187" y="6"/>
                  <a:pt x="187" y="6"/>
                </a:cubicBezTo>
                <a:cubicBezTo>
                  <a:pt x="198" y="28"/>
                  <a:pt x="239" y="110"/>
                  <a:pt x="317" y="212"/>
                </a:cubicBezTo>
                <a:cubicBezTo>
                  <a:pt x="327" y="221"/>
                  <a:pt x="335" y="232"/>
                  <a:pt x="342" y="243"/>
                </a:cubicBezTo>
                <a:cubicBezTo>
                  <a:pt x="343" y="245"/>
                  <a:pt x="344" y="246"/>
                  <a:pt x="346" y="248"/>
                </a:cubicBezTo>
                <a:cubicBezTo>
                  <a:pt x="345" y="249"/>
                  <a:pt x="345" y="249"/>
                  <a:pt x="345" y="249"/>
                </a:cubicBezTo>
                <a:cubicBezTo>
                  <a:pt x="361" y="276"/>
                  <a:pt x="370" y="307"/>
                  <a:pt x="370" y="341"/>
                </a:cubicBezTo>
                <a:cubicBezTo>
                  <a:pt x="370" y="443"/>
                  <a:pt x="287" y="526"/>
                  <a:pt x="185" y="526"/>
                </a:cubicBezTo>
                <a:cubicBezTo>
                  <a:pt x="83" y="526"/>
                  <a:pt x="0" y="443"/>
                  <a:pt x="0" y="341"/>
                </a:cubicBezTo>
                <a:cubicBezTo>
                  <a:pt x="0" y="288"/>
                  <a:pt x="22" y="240"/>
                  <a:pt x="58" y="2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69605" y="4912360"/>
            <a:ext cx="862330" cy="526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05%</a:t>
            </a:r>
            <a:endParaRPr lang="en-US" altLang="zh-CN" sz="2400" b="1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636215" y="5220636"/>
            <a:ext cx="1926687" cy="3067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zh-CN" sz="14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rPr>
              <a:t>构建词袋模型</a:t>
            </a:r>
            <a:endParaRPr lang="en-US" altLang="zh-CN" sz="1400" b="1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cs typeface="Segoe UI Semilight" panose="020B0402040204020203" pitchFamily="34" charset="0"/>
              <a:sym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8625" y="5546676"/>
            <a:ext cx="3076513" cy="460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rPr>
              <a:t>  </a:t>
            </a:r>
            <a:r>
              <a:rPr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rPr>
              <a:t>聚类图像局部特征，提取视觉词汇，</a:t>
            </a:r>
            <a:endParaRPr sz="1200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cs typeface="Segoe UI Semilight" panose="020B0402040204020203" pitchFamily="34" charset="0"/>
              <a:sym typeface="Arial" panose="020B0604020202020204"/>
            </a:endParaRPr>
          </a:p>
          <a:p>
            <a:pPr>
              <a:defRPr/>
            </a:pPr>
            <a:r>
              <a:rPr lang="en-US"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rPr>
              <a:t>  </a:t>
            </a:r>
            <a:r>
              <a:rPr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rPr>
              <a:t>辅助图像分类和特征提取</a:t>
            </a:r>
            <a:endParaRPr sz="1200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cs typeface="Segoe UI Semilight" panose="020B0402040204020203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conveyor dir="l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  <p:bldP spid="53" grpId="0" bldLvl="0" animBg="1"/>
      <p:bldP spid="54" grpId="0" bldLvl="0" animBg="1"/>
      <p:bldP spid="55" grpId="0" bldLvl="0" animBg="1"/>
      <p:bldP spid="60" grpId="0"/>
      <p:bldP spid="61" grpId="0"/>
      <p:bldP spid="62" grpId="0"/>
      <p:bldP spid="63" grpId="0"/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" y="1"/>
            <a:ext cx="12190414" cy="6859589"/>
            <a:chOff x="0" y="0"/>
            <a:chExt cx="12190414" cy="6859589"/>
          </a:xfrm>
        </p:grpSpPr>
        <p:grpSp>
          <p:nvGrpSpPr>
            <p:cNvPr id="31" name="组合 30"/>
            <p:cNvGrpSpPr/>
            <p:nvPr/>
          </p:nvGrpSpPr>
          <p:grpSpPr>
            <a:xfrm>
              <a:off x="0" y="0"/>
              <a:ext cx="12190414" cy="6859589"/>
              <a:chOff x="0" y="0"/>
              <a:chExt cx="12190414" cy="6859589"/>
            </a:xfrm>
          </p:grpSpPr>
          <p:pic>
            <p:nvPicPr>
              <p:cNvPr id="38" name="图片 37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121" t="1098" b="53125"/>
              <a:stretch>
                <a:fillRect/>
              </a:stretch>
            </p:blipFill>
            <p:spPr>
              <a:xfrm>
                <a:off x="4329114" y="0"/>
                <a:ext cx="7861300" cy="5957386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7800" r="52691"/>
              <a:stretch>
                <a:fillRect/>
              </a:stretch>
            </p:blipFill>
            <p:spPr>
              <a:xfrm>
                <a:off x="0" y="942975"/>
                <a:ext cx="4737811" cy="5916614"/>
              </a:xfrm>
              <a:prstGeom prst="rect">
                <a:avLst/>
              </a:prstGeom>
            </p:spPr>
          </p:pic>
        </p:grpSp>
        <p:grpSp>
          <p:nvGrpSpPr>
            <p:cNvPr id="35" name="组合 34"/>
            <p:cNvGrpSpPr/>
            <p:nvPr/>
          </p:nvGrpSpPr>
          <p:grpSpPr>
            <a:xfrm>
              <a:off x="369076" y="186054"/>
              <a:ext cx="11580650" cy="6434862"/>
              <a:chOff x="336067" y="353191"/>
              <a:chExt cx="11482685" cy="6174268"/>
            </a:xfrm>
          </p:grpSpPr>
          <p:sp>
            <p:nvSpPr>
              <p:cNvPr id="36" name="矩形 35"/>
              <p:cNvSpPr/>
              <p:nvPr userDrawn="1"/>
            </p:nvSpPr>
            <p:spPr>
              <a:xfrm>
                <a:off x="336067" y="353191"/>
                <a:ext cx="11482685" cy="61742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7" name="矩形 36"/>
              <p:cNvSpPr/>
              <p:nvPr userDrawn="1"/>
            </p:nvSpPr>
            <p:spPr>
              <a:xfrm>
                <a:off x="532437" y="520861"/>
                <a:ext cx="11111697" cy="581049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52" name="Freeform 11"/>
          <p:cNvSpPr/>
          <p:nvPr/>
        </p:nvSpPr>
        <p:spPr bwMode="auto">
          <a:xfrm>
            <a:off x="5487974" y="1747148"/>
            <a:ext cx="1256060" cy="1783119"/>
          </a:xfrm>
          <a:custGeom>
            <a:avLst/>
            <a:gdLst>
              <a:gd name="T0" fmla="*/ 58 w 370"/>
              <a:gd name="T1" fmla="*/ 207 h 526"/>
              <a:gd name="T2" fmla="*/ 184 w 370"/>
              <a:gd name="T3" fmla="*/ 6 h 526"/>
              <a:gd name="T4" fmla="*/ 184 w 370"/>
              <a:gd name="T5" fmla="*/ 0 h 526"/>
              <a:gd name="T6" fmla="*/ 186 w 370"/>
              <a:gd name="T7" fmla="*/ 3 h 526"/>
              <a:gd name="T8" fmla="*/ 187 w 370"/>
              <a:gd name="T9" fmla="*/ 0 h 526"/>
              <a:gd name="T10" fmla="*/ 187 w 370"/>
              <a:gd name="T11" fmla="*/ 6 h 526"/>
              <a:gd name="T12" fmla="*/ 317 w 370"/>
              <a:gd name="T13" fmla="*/ 212 h 526"/>
              <a:gd name="T14" fmla="*/ 342 w 370"/>
              <a:gd name="T15" fmla="*/ 243 h 526"/>
              <a:gd name="T16" fmla="*/ 346 w 370"/>
              <a:gd name="T17" fmla="*/ 248 h 526"/>
              <a:gd name="T18" fmla="*/ 345 w 370"/>
              <a:gd name="T19" fmla="*/ 249 h 526"/>
              <a:gd name="T20" fmla="*/ 370 w 370"/>
              <a:gd name="T21" fmla="*/ 341 h 526"/>
              <a:gd name="T22" fmla="*/ 185 w 370"/>
              <a:gd name="T23" fmla="*/ 526 h 526"/>
              <a:gd name="T24" fmla="*/ 0 w 370"/>
              <a:gd name="T25" fmla="*/ 341 h 526"/>
              <a:gd name="T26" fmla="*/ 58 w 370"/>
              <a:gd name="T27" fmla="*/ 207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0" h="526">
                <a:moveTo>
                  <a:pt x="58" y="207"/>
                </a:moveTo>
                <a:cubicBezTo>
                  <a:pt x="134" y="107"/>
                  <a:pt x="174" y="28"/>
                  <a:pt x="184" y="6"/>
                </a:cubicBezTo>
                <a:cubicBezTo>
                  <a:pt x="184" y="0"/>
                  <a:pt x="184" y="0"/>
                  <a:pt x="184" y="0"/>
                </a:cubicBezTo>
                <a:cubicBezTo>
                  <a:pt x="184" y="0"/>
                  <a:pt x="185" y="1"/>
                  <a:pt x="186" y="3"/>
                </a:cubicBezTo>
                <a:cubicBezTo>
                  <a:pt x="187" y="1"/>
                  <a:pt x="187" y="0"/>
                  <a:pt x="187" y="0"/>
                </a:cubicBezTo>
                <a:cubicBezTo>
                  <a:pt x="187" y="6"/>
                  <a:pt x="187" y="6"/>
                  <a:pt x="187" y="6"/>
                </a:cubicBezTo>
                <a:cubicBezTo>
                  <a:pt x="198" y="28"/>
                  <a:pt x="239" y="110"/>
                  <a:pt x="317" y="212"/>
                </a:cubicBezTo>
                <a:cubicBezTo>
                  <a:pt x="327" y="221"/>
                  <a:pt x="335" y="232"/>
                  <a:pt x="342" y="243"/>
                </a:cubicBezTo>
                <a:cubicBezTo>
                  <a:pt x="343" y="245"/>
                  <a:pt x="344" y="246"/>
                  <a:pt x="346" y="248"/>
                </a:cubicBezTo>
                <a:cubicBezTo>
                  <a:pt x="345" y="249"/>
                  <a:pt x="345" y="249"/>
                  <a:pt x="345" y="249"/>
                </a:cubicBezTo>
                <a:cubicBezTo>
                  <a:pt x="361" y="276"/>
                  <a:pt x="370" y="307"/>
                  <a:pt x="370" y="341"/>
                </a:cubicBezTo>
                <a:cubicBezTo>
                  <a:pt x="370" y="443"/>
                  <a:pt x="287" y="526"/>
                  <a:pt x="185" y="526"/>
                </a:cubicBezTo>
                <a:cubicBezTo>
                  <a:pt x="83" y="526"/>
                  <a:pt x="0" y="443"/>
                  <a:pt x="0" y="341"/>
                </a:cubicBezTo>
                <a:cubicBezTo>
                  <a:pt x="0" y="288"/>
                  <a:pt x="22" y="240"/>
                  <a:pt x="58" y="2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4" name="Freeform 11"/>
          <p:cNvSpPr/>
          <p:nvPr/>
        </p:nvSpPr>
        <p:spPr bwMode="auto">
          <a:xfrm>
            <a:off x="4210277" y="2991447"/>
            <a:ext cx="1256060" cy="1783119"/>
          </a:xfrm>
          <a:custGeom>
            <a:avLst/>
            <a:gdLst>
              <a:gd name="T0" fmla="*/ 58 w 370"/>
              <a:gd name="T1" fmla="*/ 207 h 526"/>
              <a:gd name="T2" fmla="*/ 184 w 370"/>
              <a:gd name="T3" fmla="*/ 6 h 526"/>
              <a:gd name="T4" fmla="*/ 184 w 370"/>
              <a:gd name="T5" fmla="*/ 0 h 526"/>
              <a:gd name="T6" fmla="*/ 186 w 370"/>
              <a:gd name="T7" fmla="*/ 3 h 526"/>
              <a:gd name="T8" fmla="*/ 187 w 370"/>
              <a:gd name="T9" fmla="*/ 0 h 526"/>
              <a:gd name="T10" fmla="*/ 187 w 370"/>
              <a:gd name="T11" fmla="*/ 6 h 526"/>
              <a:gd name="T12" fmla="*/ 317 w 370"/>
              <a:gd name="T13" fmla="*/ 212 h 526"/>
              <a:gd name="T14" fmla="*/ 342 w 370"/>
              <a:gd name="T15" fmla="*/ 243 h 526"/>
              <a:gd name="T16" fmla="*/ 346 w 370"/>
              <a:gd name="T17" fmla="*/ 248 h 526"/>
              <a:gd name="T18" fmla="*/ 345 w 370"/>
              <a:gd name="T19" fmla="*/ 249 h 526"/>
              <a:gd name="T20" fmla="*/ 370 w 370"/>
              <a:gd name="T21" fmla="*/ 341 h 526"/>
              <a:gd name="T22" fmla="*/ 185 w 370"/>
              <a:gd name="T23" fmla="*/ 526 h 526"/>
              <a:gd name="T24" fmla="*/ 0 w 370"/>
              <a:gd name="T25" fmla="*/ 341 h 526"/>
              <a:gd name="T26" fmla="*/ 58 w 370"/>
              <a:gd name="T27" fmla="*/ 207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0" h="526">
                <a:moveTo>
                  <a:pt x="58" y="207"/>
                </a:moveTo>
                <a:cubicBezTo>
                  <a:pt x="134" y="107"/>
                  <a:pt x="174" y="28"/>
                  <a:pt x="184" y="6"/>
                </a:cubicBezTo>
                <a:cubicBezTo>
                  <a:pt x="184" y="0"/>
                  <a:pt x="184" y="0"/>
                  <a:pt x="184" y="0"/>
                </a:cubicBezTo>
                <a:cubicBezTo>
                  <a:pt x="184" y="0"/>
                  <a:pt x="185" y="1"/>
                  <a:pt x="186" y="3"/>
                </a:cubicBezTo>
                <a:cubicBezTo>
                  <a:pt x="187" y="1"/>
                  <a:pt x="187" y="0"/>
                  <a:pt x="187" y="0"/>
                </a:cubicBezTo>
                <a:cubicBezTo>
                  <a:pt x="187" y="6"/>
                  <a:pt x="187" y="6"/>
                  <a:pt x="187" y="6"/>
                </a:cubicBezTo>
                <a:cubicBezTo>
                  <a:pt x="198" y="28"/>
                  <a:pt x="239" y="110"/>
                  <a:pt x="317" y="212"/>
                </a:cubicBezTo>
                <a:cubicBezTo>
                  <a:pt x="327" y="221"/>
                  <a:pt x="335" y="232"/>
                  <a:pt x="342" y="243"/>
                </a:cubicBezTo>
                <a:cubicBezTo>
                  <a:pt x="343" y="245"/>
                  <a:pt x="344" y="246"/>
                  <a:pt x="346" y="248"/>
                </a:cubicBezTo>
                <a:cubicBezTo>
                  <a:pt x="345" y="249"/>
                  <a:pt x="345" y="249"/>
                  <a:pt x="345" y="249"/>
                </a:cubicBezTo>
                <a:cubicBezTo>
                  <a:pt x="361" y="276"/>
                  <a:pt x="370" y="307"/>
                  <a:pt x="370" y="341"/>
                </a:cubicBezTo>
                <a:cubicBezTo>
                  <a:pt x="370" y="443"/>
                  <a:pt x="287" y="526"/>
                  <a:pt x="185" y="526"/>
                </a:cubicBezTo>
                <a:cubicBezTo>
                  <a:pt x="83" y="526"/>
                  <a:pt x="0" y="443"/>
                  <a:pt x="0" y="341"/>
                </a:cubicBezTo>
                <a:cubicBezTo>
                  <a:pt x="0" y="288"/>
                  <a:pt x="22" y="240"/>
                  <a:pt x="58" y="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5" name="Freeform 11"/>
          <p:cNvSpPr/>
          <p:nvPr/>
        </p:nvSpPr>
        <p:spPr bwMode="auto">
          <a:xfrm>
            <a:off x="6765667" y="2991446"/>
            <a:ext cx="1256060" cy="1783119"/>
          </a:xfrm>
          <a:custGeom>
            <a:avLst/>
            <a:gdLst>
              <a:gd name="T0" fmla="*/ 58 w 370"/>
              <a:gd name="T1" fmla="*/ 207 h 526"/>
              <a:gd name="T2" fmla="*/ 184 w 370"/>
              <a:gd name="T3" fmla="*/ 6 h 526"/>
              <a:gd name="T4" fmla="*/ 184 w 370"/>
              <a:gd name="T5" fmla="*/ 0 h 526"/>
              <a:gd name="T6" fmla="*/ 186 w 370"/>
              <a:gd name="T7" fmla="*/ 3 h 526"/>
              <a:gd name="T8" fmla="*/ 187 w 370"/>
              <a:gd name="T9" fmla="*/ 0 h 526"/>
              <a:gd name="T10" fmla="*/ 187 w 370"/>
              <a:gd name="T11" fmla="*/ 6 h 526"/>
              <a:gd name="T12" fmla="*/ 317 w 370"/>
              <a:gd name="T13" fmla="*/ 212 h 526"/>
              <a:gd name="T14" fmla="*/ 342 w 370"/>
              <a:gd name="T15" fmla="*/ 243 h 526"/>
              <a:gd name="T16" fmla="*/ 346 w 370"/>
              <a:gd name="T17" fmla="*/ 248 h 526"/>
              <a:gd name="T18" fmla="*/ 345 w 370"/>
              <a:gd name="T19" fmla="*/ 249 h 526"/>
              <a:gd name="T20" fmla="*/ 370 w 370"/>
              <a:gd name="T21" fmla="*/ 341 h 526"/>
              <a:gd name="T22" fmla="*/ 185 w 370"/>
              <a:gd name="T23" fmla="*/ 526 h 526"/>
              <a:gd name="T24" fmla="*/ 0 w 370"/>
              <a:gd name="T25" fmla="*/ 341 h 526"/>
              <a:gd name="T26" fmla="*/ 58 w 370"/>
              <a:gd name="T27" fmla="*/ 207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0" h="526">
                <a:moveTo>
                  <a:pt x="58" y="207"/>
                </a:moveTo>
                <a:cubicBezTo>
                  <a:pt x="134" y="107"/>
                  <a:pt x="174" y="28"/>
                  <a:pt x="184" y="6"/>
                </a:cubicBezTo>
                <a:cubicBezTo>
                  <a:pt x="184" y="0"/>
                  <a:pt x="184" y="0"/>
                  <a:pt x="184" y="0"/>
                </a:cubicBezTo>
                <a:cubicBezTo>
                  <a:pt x="184" y="0"/>
                  <a:pt x="185" y="1"/>
                  <a:pt x="186" y="3"/>
                </a:cubicBezTo>
                <a:cubicBezTo>
                  <a:pt x="187" y="1"/>
                  <a:pt x="187" y="0"/>
                  <a:pt x="187" y="0"/>
                </a:cubicBezTo>
                <a:cubicBezTo>
                  <a:pt x="187" y="6"/>
                  <a:pt x="187" y="6"/>
                  <a:pt x="187" y="6"/>
                </a:cubicBezTo>
                <a:cubicBezTo>
                  <a:pt x="198" y="28"/>
                  <a:pt x="239" y="110"/>
                  <a:pt x="317" y="212"/>
                </a:cubicBezTo>
                <a:cubicBezTo>
                  <a:pt x="327" y="221"/>
                  <a:pt x="335" y="232"/>
                  <a:pt x="342" y="243"/>
                </a:cubicBezTo>
                <a:cubicBezTo>
                  <a:pt x="343" y="245"/>
                  <a:pt x="344" y="246"/>
                  <a:pt x="346" y="248"/>
                </a:cubicBezTo>
                <a:cubicBezTo>
                  <a:pt x="345" y="249"/>
                  <a:pt x="345" y="249"/>
                  <a:pt x="345" y="249"/>
                </a:cubicBezTo>
                <a:cubicBezTo>
                  <a:pt x="361" y="276"/>
                  <a:pt x="370" y="307"/>
                  <a:pt x="370" y="341"/>
                </a:cubicBezTo>
                <a:cubicBezTo>
                  <a:pt x="370" y="443"/>
                  <a:pt x="287" y="526"/>
                  <a:pt x="185" y="526"/>
                </a:cubicBezTo>
                <a:cubicBezTo>
                  <a:pt x="83" y="526"/>
                  <a:pt x="0" y="443"/>
                  <a:pt x="0" y="341"/>
                </a:cubicBezTo>
                <a:cubicBezTo>
                  <a:pt x="0" y="288"/>
                  <a:pt x="22" y="240"/>
                  <a:pt x="58" y="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141927" y="3749523"/>
            <a:ext cx="2820669" cy="841375"/>
            <a:chOff x="8754846" y="1459078"/>
            <a:chExt cx="2279649" cy="679996"/>
          </a:xfrm>
        </p:grpSpPr>
        <p:sp>
          <p:nvSpPr>
            <p:cNvPr id="68" name="矩形 67"/>
            <p:cNvSpPr/>
            <p:nvPr/>
          </p:nvSpPr>
          <p:spPr>
            <a:xfrm>
              <a:off x="8754846" y="1767001"/>
              <a:ext cx="2279649" cy="372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Segoe UI Semilight" panose="020B0402040204020203" pitchFamily="34" charset="0"/>
                  <a:sym typeface="Arial" panose="020B0604020202020204"/>
                </a:rPr>
                <a:t>将图像数据转换为可供机器学习模型</a:t>
              </a:r>
              <a:endParaRPr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endParaRPr>
            </a:p>
            <a:p>
              <a:pPr algn="r">
                <a:defRPr/>
              </a:pPr>
              <a:r>
                <a:rPr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Segoe UI Semilight" panose="020B0402040204020203" pitchFamily="34" charset="0"/>
                  <a:sym typeface="Arial" panose="020B0604020202020204"/>
                </a:rPr>
                <a:t>处理的数值表示，用于图像分类和识别</a:t>
              </a:r>
              <a:endParaRPr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9005289" y="1459078"/>
              <a:ext cx="2029206" cy="247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altLang="zh-CN" sz="1400" b="1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Segoe UI Semilight" panose="020B0402040204020203" pitchFamily="34" charset="0"/>
                  <a:sym typeface="Arial" panose="020B0604020202020204"/>
                </a:rPr>
                <a:t>提取特征向量</a:t>
              </a:r>
              <a:endParaRPr lang="en-US" altLang="zh-CN" sz="14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843434" y="5205861"/>
            <a:ext cx="4056380" cy="656591"/>
            <a:chOff x="8548024" y="1459078"/>
            <a:chExt cx="3278343" cy="530654"/>
          </a:xfrm>
        </p:grpSpPr>
        <p:sp>
          <p:nvSpPr>
            <p:cNvPr id="66" name="矩形 65"/>
            <p:cNvSpPr/>
            <p:nvPr/>
          </p:nvSpPr>
          <p:spPr>
            <a:xfrm>
              <a:off x="8548024" y="1767001"/>
              <a:ext cx="3278343" cy="222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endParaRPr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548024" y="1459078"/>
              <a:ext cx="1505400" cy="247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400" b="1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Segoe UI Semilight" panose="020B0402040204020203" pitchFamily="34" charset="0"/>
                  <a:sym typeface="Arial" panose="020B0604020202020204"/>
                </a:rPr>
                <a:t>特征</a:t>
              </a:r>
              <a:r>
                <a:rPr lang="zh-CN" altLang="en-US" sz="1400" b="1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Segoe UI Semilight" panose="020B0402040204020203" pitchFamily="34" charset="0"/>
                  <a:sym typeface="Arial" panose="020B0604020202020204"/>
                </a:rPr>
                <a:t>选择</a:t>
              </a:r>
              <a:endParaRPr lang="zh-CN" altLang="en-US" sz="14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221999" y="1372962"/>
            <a:ext cx="3387725" cy="841375"/>
            <a:chOff x="8479256" y="1459078"/>
            <a:chExt cx="2737940" cy="679996"/>
          </a:xfrm>
        </p:grpSpPr>
        <p:sp>
          <p:nvSpPr>
            <p:cNvPr id="64" name="矩形 63"/>
            <p:cNvSpPr/>
            <p:nvPr/>
          </p:nvSpPr>
          <p:spPr>
            <a:xfrm>
              <a:off x="9198254" y="1767001"/>
              <a:ext cx="1836242" cy="372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Segoe UI Semilight" panose="020B0402040204020203" pitchFamily="34" charset="0"/>
                  <a:sym typeface="Arial" panose="020B0604020202020204"/>
                </a:rPr>
                <a:t>加载和处理图像数据，为模型训练和评估提供数据支持</a:t>
              </a:r>
              <a:endParaRPr lang="zh-CN" altLang="en-US"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479256" y="1459078"/>
              <a:ext cx="2737940" cy="247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zh-CN" altLang="en-US" sz="1400" b="1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Segoe UI Semilight" panose="020B0402040204020203" pitchFamily="34" charset="0"/>
                  <a:sym typeface="Arial" panose="020B0604020202020204"/>
                </a:rPr>
                <a:t>提取数据中的所有图像路径和标签</a:t>
              </a:r>
              <a:endParaRPr lang="zh-CN" altLang="en-US" sz="14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6842767" y="3812550"/>
            <a:ext cx="1110059" cy="461647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03%</a:t>
            </a:r>
            <a:endParaRPr lang="zh-CN" altLang="en-US" sz="2400" b="1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69271" y="2558602"/>
            <a:ext cx="1110059" cy="461647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01%</a:t>
            </a:r>
            <a:endParaRPr lang="zh-CN" altLang="en-US" sz="2400" b="1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273545" y="3765966"/>
            <a:ext cx="1110059" cy="461647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02%</a:t>
            </a:r>
            <a:endParaRPr lang="zh-CN" altLang="en-US" sz="2400" b="1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599907" y="4776943"/>
            <a:ext cx="1110059" cy="459105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04%</a:t>
            </a:r>
            <a:endParaRPr lang="zh-CN" altLang="en-US" sz="2400" b="1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02927" y="497186"/>
            <a:ext cx="3781425" cy="634441"/>
            <a:chOff x="1130300" y="673659"/>
            <a:chExt cx="3781425" cy="634441"/>
          </a:xfrm>
        </p:grpSpPr>
        <p:sp>
          <p:nvSpPr>
            <p:cNvPr id="33" name="TextBox 8"/>
            <p:cNvSpPr txBox="1">
              <a:spLocks noChangeArrowheads="1"/>
            </p:cNvSpPr>
            <p:nvPr/>
          </p:nvSpPr>
          <p:spPr bwMode="auto">
            <a:xfrm>
              <a:off x="1595120" y="673659"/>
              <a:ext cx="3316605" cy="445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en-US" altLang="zh-CN" sz="2900" dirty="0">
                  <a:solidFill>
                    <a:srgbClr val="8F909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1.2</a:t>
              </a:r>
              <a:r>
                <a:rPr lang="zh-CN" altLang="en-US" sz="2900" dirty="0">
                  <a:solidFill>
                    <a:srgbClr val="8F909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）数据</a:t>
              </a:r>
              <a:r>
                <a:rPr lang="zh-CN" altLang="en-US" sz="2900" dirty="0">
                  <a:solidFill>
                    <a:srgbClr val="8F909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处理</a:t>
              </a:r>
              <a:endParaRPr lang="zh-CN" altLang="en-US" sz="2900" dirty="0">
                <a:solidFill>
                  <a:srgbClr val="8F909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1130300" y="1308100"/>
              <a:ext cx="34925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reeform 11"/>
          <p:cNvSpPr/>
          <p:nvPr/>
        </p:nvSpPr>
        <p:spPr bwMode="auto">
          <a:xfrm>
            <a:off x="5526709" y="4056643"/>
            <a:ext cx="1256060" cy="1783119"/>
          </a:xfrm>
          <a:custGeom>
            <a:avLst/>
            <a:gdLst>
              <a:gd name="T0" fmla="*/ 58 w 370"/>
              <a:gd name="T1" fmla="*/ 207 h 526"/>
              <a:gd name="T2" fmla="*/ 184 w 370"/>
              <a:gd name="T3" fmla="*/ 6 h 526"/>
              <a:gd name="T4" fmla="*/ 184 w 370"/>
              <a:gd name="T5" fmla="*/ 0 h 526"/>
              <a:gd name="T6" fmla="*/ 186 w 370"/>
              <a:gd name="T7" fmla="*/ 3 h 526"/>
              <a:gd name="T8" fmla="*/ 187 w 370"/>
              <a:gd name="T9" fmla="*/ 0 h 526"/>
              <a:gd name="T10" fmla="*/ 187 w 370"/>
              <a:gd name="T11" fmla="*/ 6 h 526"/>
              <a:gd name="T12" fmla="*/ 317 w 370"/>
              <a:gd name="T13" fmla="*/ 212 h 526"/>
              <a:gd name="T14" fmla="*/ 342 w 370"/>
              <a:gd name="T15" fmla="*/ 243 h 526"/>
              <a:gd name="T16" fmla="*/ 346 w 370"/>
              <a:gd name="T17" fmla="*/ 248 h 526"/>
              <a:gd name="T18" fmla="*/ 345 w 370"/>
              <a:gd name="T19" fmla="*/ 249 h 526"/>
              <a:gd name="T20" fmla="*/ 370 w 370"/>
              <a:gd name="T21" fmla="*/ 341 h 526"/>
              <a:gd name="T22" fmla="*/ 185 w 370"/>
              <a:gd name="T23" fmla="*/ 526 h 526"/>
              <a:gd name="T24" fmla="*/ 0 w 370"/>
              <a:gd name="T25" fmla="*/ 341 h 526"/>
              <a:gd name="T26" fmla="*/ 58 w 370"/>
              <a:gd name="T27" fmla="*/ 207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0" h="526">
                <a:moveTo>
                  <a:pt x="58" y="207"/>
                </a:moveTo>
                <a:cubicBezTo>
                  <a:pt x="134" y="107"/>
                  <a:pt x="174" y="28"/>
                  <a:pt x="184" y="6"/>
                </a:cubicBezTo>
                <a:cubicBezTo>
                  <a:pt x="184" y="0"/>
                  <a:pt x="184" y="0"/>
                  <a:pt x="184" y="0"/>
                </a:cubicBezTo>
                <a:cubicBezTo>
                  <a:pt x="184" y="0"/>
                  <a:pt x="185" y="1"/>
                  <a:pt x="186" y="3"/>
                </a:cubicBezTo>
                <a:cubicBezTo>
                  <a:pt x="187" y="1"/>
                  <a:pt x="187" y="0"/>
                  <a:pt x="187" y="0"/>
                </a:cubicBezTo>
                <a:cubicBezTo>
                  <a:pt x="187" y="6"/>
                  <a:pt x="187" y="6"/>
                  <a:pt x="187" y="6"/>
                </a:cubicBezTo>
                <a:cubicBezTo>
                  <a:pt x="198" y="28"/>
                  <a:pt x="239" y="110"/>
                  <a:pt x="317" y="212"/>
                </a:cubicBezTo>
                <a:cubicBezTo>
                  <a:pt x="327" y="221"/>
                  <a:pt x="335" y="232"/>
                  <a:pt x="342" y="243"/>
                </a:cubicBezTo>
                <a:cubicBezTo>
                  <a:pt x="343" y="245"/>
                  <a:pt x="344" y="246"/>
                  <a:pt x="346" y="248"/>
                </a:cubicBezTo>
                <a:cubicBezTo>
                  <a:pt x="345" y="249"/>
                  <a:pt x="345" y="249"/>
                  <a:pt x="345" y="249"/>
                </a:cubicBezTo>
                <a:cubicBezTo>
                  <a:pt x="361" y="276"/>
                  <a:pt x="370" y="307"/>
                  <a:pt x="370" y="341"/>
                </a:cubicBezTo>
                <a:cubicBezTo>
                  <a:pt x="370" y="443"/>
                  <a:pt x="287" y="526"/>
                  <a:pt x="185" y="526"/>
                </a:cubicBezTo>
                <a:cubicBezTo>
                  <a:pt x="83" y="526"/>
                  <a:pt x="0" y="443"/>
                  <a:pt x="0" y="341"/>
                </a:cubicBezTo>
                <a:cubicBezTo>
                  <a:pt x="0" y="288"/>
                  <a:pt x="22" y="240"/>
                  <a:pt x="58" y="2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09276" y="4963347"/>
            <a:ext cx="1110059" cy="459105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p>
            <a:pPr algn="ctr"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04%</a:t>
            </a:r>
            <a:endParaRPr lang="zh-CN" altLang="en-US" sz="2400" b="1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741959" y="2574421"/>
            <a:ext cx="4056380" cy="841375"/>
            <a:chOff x="8548024" y="1459078"/>
            <a:chExt cx="3278343" cy="679996"/>
          </a:xfrm>
        </p:grpSpPr>
        <p:sp>
          <p:nvSpPr>
            <p:cNvPr id="5" name="矩形 4"/>
            <p:cNvSpPr/>
            <p:nvPr/>
          </p:nvSpPr>
          <p:spPr>
            <a:xfrm>
              <a:off x="8548024" y="1767001"/>
              <a:ext cx="3278343" cy="37207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Segoe UI Semilight" panose="020B0402040204020203" pitchFamily="34" charset="0"/>
                  <a:sym typeface="Arial" panose="020B0604020202020204"/>
                </a:rPr>
                <a:t>统一不同特征的数值范围，</a:t>
              </a:r>
              <a:endParaRPr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endParaRPr>
            </a:p>
            <a:p>
              <a:pPr>
                <a:defRPr/>
              </a:pPr>
              <a:r>
                <a:rPr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Segoe UI Semilight" panose="020B0402040204020203" pitchFamily="34" charset="0"/>
                  <a:sym typeface="Arial" panose="020B0604020202020204"/>
                </a:rPr>
                <a:t>提高模型训练的稳定性和收敛速度</a:t>
              </a:r>
              <a:endParaRPr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548024" y="1459078"/>
              <a:ext cx="1505400" cy="24787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zh-CN" sz="1400" b="1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Segoe UI Semilight" panose="020B0402040204020203" pitchFamily="34" charset="0"/>
                  <a:sym typeface="Arial" panose="020B0604020202020204"/>
                </a:rPr>
                <a:t>标准化特征</a:t>
              </a:r>
              <a:endParaRPr lang="en-US" altLang="zh-CN" sz="14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6843434" y="5512566"/>
            <a:ext cx="4056380" cy="460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rPr>
              <a:t>从所有特征中筛选出最相关和最具有代表性的特征</a:t>
            </a:r>
            <a:endParaRPr sz="1200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cs typeface="Segoe UI Semilight" panose="020B0402040204020203" pitchFamily="34" charset="0"/>
              <a:sym typeface="Arial" panose="020B0604020202020204"/>
            </a:endParaRPr>
          </a:p>
          <a:p>
            <a:pPr>
              <a:defRPr/>
            </a:pPr>
            <a:r>
              <a:rPr lang="en-US"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rPr>
              <a:t>(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rPr>
              <a:t>最佳特征数</a:t>
            </a:r>
            <a:r>
              <a:rPr lang="en-US"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rPr>
              <a:t>)</a:t>
            </a:r>
            <a:endParaRPr lang="en-US" sz="1200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cs typeface="Segoe UI Semilight" panose="020B0402040204020203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conveyor dir="l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  <p:bldP spid="54" grpId="0" bldLvl="0" animBg="1"/>
      <p:bldP spid="55" grpId="0" bldLvl="0" animBg="1"/>
      <p:bldP spid="60" grpId="0"/>
      <p:bldP spid="61" grpId="0"/>
      <p:bldP spid="62" grpId="0"/>
      <p:bldP spid="63" grpId="0"/>
      <p:bldP spid="2" grpId="0" bldLvl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" y="1"/>
            <a:ext cx="12190414" cy="6859589"/>
            <a:chOff x="0" y="0"/>
            <a:chExt cx="12190414" cy="6859589"/>
          </a:xfrm>
        </p:grpSpPr>
        <p:grpSp>
          <p:nvGrpSpPr>
            <p:cNvPr id="31" name="组合 30"/>
            <p:cNvGrpSpPr/>
            <p:nvPr/>
          </p:nvGrpSpPr>
          <p:grpSpPr>
            <a:xfrm>
              <a:off x="0" y="0"/>
              <a:ext cx="12190414" cy="6859589"/>
              <a:chOff x="0" y="0"/>
              <a:chExt cx="12190414" cy="6859589"/>
            </a:xfrm>
          </p:grpSpPr>
          <p:pic>
            <p:nvPicPr>
              <p:cNvPr id="38" name="图片 37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121" t="1098" b="53125"/>
              <a:stretch>
                <a:fillRect/>
              </a:stretch>
            </p:blipFill>
            <p:spPr>
              <a:xfrm>
                <a:off x="4329114" y="0"/>
                <a:ext cx="7861300" cy="5957386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7800" r="52691"/>
              <a:stretch>
                <a:fillRect/>
              </a:stretch>
            </p:blipFill>
            <p:spPr>
              <a:xfrm>
                <a:off x="0" y="942975"/>
                <a:ext cx="4737811" cy="5916614"/>
              </a:xfrm>
              <a:prstGeom prst="rect">
                <a:avLst/>
              </a:prstGeom>
            </p:spPr>
          </p:pic>
        </p:grpSp>
        <p:grpSp>
          <p:nvGrpSpPr>
            <p:cNvPr id="35" name="组合 34"/>
            <p:cNvGrpSpPr/>
            <p:nvPr/>
          </p:nvGrpSpPr>
          <p:grpSpPr>
            <a:xfrm>
              <a:off x="369076" y="186054"/>
              <a:ext cx="11580650" cy="6434862"/>
              <a:chOff x="336067" y="353191"/>
              <a:chExt cx="11482685" cy="6174268"/>
            </a:xfrm>
          </p:grpSpPr>
          <p:sp>
            <p:nvSpPr>
              <p:cNvPr id="36" name="矩形 35"/>
              <p:cNvSpPr/>
              <p:nvPr userDrawn="1"/>
            </p:nvSpPr>
            <p:spPr>
              <a:xfrm>
                <a:off x="336067" y="353191"/>
                <a:ext cx="11482685" cy="61742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37" name="矩形 36"/>
              <p:cNvSpPr/>
              <p:nvPr userDrawn="1"/>
            </p:nvSpPr>
            <p:spPr>
              <a:xfrm>
                <a:off x="532437" y="520861"/>
                <a:ext cx="11111697" cy="581049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52" name="Freeform 11"/>
          <p:cNvSpPr/>
          <p:nvPr/>
        </p:nvSpPr>
        <p:spPr bwMode="auto">
          <a:xfrm>
            <a:off x="5487974" y="1747148"/>
            <a:ext cx="1256060" cy="1783119"/>
          </a:xfrm>
          <a:custGeom>
            <a:avLst/>
            <a:gdLst>
              <a:gd name="T0" fmla="*/ 58 w 370"/>
              <a:gd name="T1" fmla="*/ 207 h 526"/>
              <a:gd name="T2" fmla="*/ 184 w 370"/>
              <a:gd name="T3" fmla="*/ 6 h 526"/>
              <a:gd name="T4" fmla="*/ 184 w 370"/>
              <a:gd name="T5" fmla="*/ 0 h 526"/>
              <a:gd name="T6" fmla="*/ 186 w 370"/>
              <a:gd name="T7" fmla="*/ 3 h 526"/>
              <a:gd name="T8" fmla="*/ 187 w 370"/>
              <a:gd name="T9" fmla="*/ 0 h 526"/>
              <a:gd name="T10" fmla="*/ 187 w 370"/>
              <a:gd name="T11" fmla="*/ 6 h 526"/>
              <a:gd name="T12" fmla="*/ 317 w 370"/>
              <a:gd name="T13" fmla="*/ 212 h 526"/>
              <a:gd name="T14" fmla="*/ 342 w 370"/>
              <a:gd name="T15" fmla="*/ 243 h 526"/>
              <a:gd name="T16" fmla="*/ 346 w 370"/>
              <a:gd name="T17" fmla="*/ 248 h 526"/>
              <a:gd name="T18" fmla="*/ 345 w 370"/>
              <a:gd name="T19" fmla="*/ 249 h 526"/>
              <a:gd name="T20" fmla="*/ 370 w 370"/>
              <a:gd name="T21" fmla="*/ 341 h 526"/>
              <a:gd name="T22" fmla="*/ 185 w 370"/>
              <a:gd name="T23" fmla="*/ 526 h 526"/>
              <a:gd name="T24" fmla="*/ 0 w 370"/>
              <a:gd name="T25" fmla="*/ 341 h 526"/>
              <a:gd name="T26" fmla="*/ 58 w 370"/>
              <a:gd name="T27" fmla="*/ 207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0" h="526">
                <a:moveTo>
                  <a:pt x="58" y="207"/>
                </a:moveTo>
                <a:cubicBezTo>
                  <a:pt x="134" y="107"/>
                  <a:pt x="174" y="28"/>
                  <a:pt x="184" y="6"/>
                </a:cubicBezTo>
                <a:cubicBezTo>
                  <a:pt x="184" y="0"/>
                  <a:pt x="184" y="0"/>
                  <a:pt x="184" y="0"/>
                </a:cubicBezTo>
                <a:cubicBezTo>
                  <a:pt x="184" y="0"/>
                  <a:pt x="185" y="1"/>
                  <a:pt x="186" y="3"/>
                </a:cubicBezTo>
                <a:cubicBezTo>
                  <a:pt x="187" y="1"/>
                  <a:pt x="187" y="0"/>
                  <a:pt x="187" y="0"/>
                </a:cubicBezTo>
                <a:cubicBezTo>
                  <a:pt x="187" y="6"/>
                  <a:pt x="187" y="6"/>
                  <a:pt x="187" y="6"/>
                </a:cubicBezTo>
                <a:cubicBezTo>
                  <a:pt x="198" y="28"/>
                  <a:pt x="239" y="110"/>
                  <a:pt x="317" y="212"/>
                </a:cubicBezTo>
                <a:cubicBezTo>
                  <a:pt x="327" y="221"/>
                  <a:pt x="335" y="232"/>
                  <a:pt x="342" y="243"/>
                </a:cubicBezTo>
                <a:cubicBezTo>
                  <a:pt x="343" y="245"/>
                  <a:pt x="344" y="246"/>
                  <a:pt x="346" y="248"/>
                </a:cubicBezTo>
                <a:cubicBezTo>
                  <a:pt x="345" y="249"/>
                  <a:pt x="345" y="249"/>
                  <a:pt x="345" y="249"/>
                </a:cubicBezTo>
                <a:cubicBezTo>
                  <a:pt x="361" y="276"/>
                  <a:pt x="370" y="307"/>
                  <a:pt x="370" y="341"/>
                </a:cubicBezTo>
                <a:cubicBezTo>
                  <a:pt x="370" y="443"/>
                  <a:pt x="287" y="526"/>
                  <a:pt x="185" y="526"/>
                </a:cubicBezTo>
                <a:cubicBezTo>
                  <a:pt x="83" y="526"/>
                  <a:pt x="0" y="443"/>
                  <a:pt x="0" y="341"/>
                </a:cubicBezTo>
                <a:cubicBezTo>
                  <a:pt x="0" y="288"/>
                  <a:pt x="22" y="240"/>
                  <a:pt x="58" y="2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4" name="Freeform 11"/>
          <p:cNvSpPr/>
          <p:nvPr/>
        </p:nvSpPr>
        <p:spPr bwMode="auto">
          <a:xfrm>
            <a:off x="4210277" y="2991447"/>
            <a:ext cx="1256060" cy="1783119"/>
          </a:xfrm>
          <a:custGeom>
            <a:avLst/>
            <a:gdLst>
              <a:gd name="T0" fmla="*/ 58 w 370"/>
              <a:gd name="T1" fmla="*/ 207 h 526"/>
              <a:gd name="T2" fmla="*/ 184 w 370"/>
              <a:gd name="T3" fmla="*/ 6 h 526"/>
              <a:gd name="T4" fmla="*/ 184 w 370"/>
              <a:gd name="T5" fmla="*/ 0 h 526"/>
              <a:gd name="T6" fmla="*/ 186 w 370"/>
              <a:gd name="T7" fmla="*/ 3 h 526"/>
              <a:gd name="T8" fmla="*/ 187 w 370"/>
              <a:gd name="T9" fmla="*/ 0 h 526"/>
              <a:gd name="T10" fmla="*/ 187 w 370"/>
              <a:gd name="T11" fmla="*/ 6 h 526"/>
              <a:gd name="T12" fmla="*/ 317 w 370"/>
              <a:gd name="T13" fmla="*/ 212 h 526"/>
              <a:gd name="T14" fmla="*/ 342 w 370"/>
              <a:gd name="T15" fmla="*/ 243 h 526"/>
              <a:gd name="T16" fmla="*/ 346 w 370"/>
              <a:gd name="T17" fmla="*/ 248 h 526"/>
              <a:gd name="T18" fmla="*/ 345 w 370"/>
              <a:gd name="T19" fmla="*/ 249 h 526"/>
              <a:gd name="T20" fmla="*/ 370 w 370"/>
              <a:gd name="T21" fmla="*/ 341 h 526"/>
              <a:gd name="T22" fmla="*/ 185 w 370"/>
              <a:gd name="T23" fmla="*/ 526 h 526"/>
              <a:gd name="T24" fmla="*/ 0 w 370"/>
              <a:gd name="T25" fmla="*/ 341 h 526"/>
              <a:gd name="T26" fmla="*/ 58 w 370"/>
              <a:gd name="T27" fmla="*/ 207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0" h="526">
                <a:moveTo>
                  <a:pt x="58" y="207"/>
                </a:moveTo>
                <a:cubicBezTo>
                  <a:pt x="134" y="107"/>
                  <a:pt x="174" y="28"/>
                  <a:pt x="184" y="6"/>
                </a:cubicBezTo>
                <a:cubicBezTo>
                  <a:pt x="184" y="0"/>
                  <a:pt x="184" y="0"/>
                  <a:pt x="184" y="0"/>
                </a:cubicBezTo>
                <a:cubicBezTo>
                  <a:pt x="184" y="0"/>
                  <a:pt x="185" y="1"/>
                  <a:pt x="186" y="3"/>
                </a:cubicBezTo>
                <a:cubicBezTo>
                  <a:pt x="187" y="1"/>
                  <a:pt x="187" y="0"/>
                  <a:pt x="187" y="0"/>
                </a:cubicBezTo>
                <a:cubicBezTo>
                  <a:pt x="187" y="6"/>
                  <a:pt x="187" y="6"/>
                  <a:pt x="187" y="6"/>
                </a:cubicBezTo>
                <a:cubicBezTo>
                  <a:pt x="198" y="28"/>
                  <a:pt x="239" y="110"/>
                  <a:pt x="317" y="212"/>
                </a:cubicBezTo>
                <a:cubicBezTo>
                  <a:pt x="327" y="221"/>
                  <a:pt x="335" y="232"/>
                  <a:pt x="342" y="243"/>
                </a:cubicBezTo>
                <a:cubicBezTo>
                  <a:pt x="343" y="245"/>
                  <a:pt x="344" y="246"/>
                  <a:pt x="346" y="248"/>
                </a:cubicBezTo>
                <a:cubicBezTo>
                  <a:pt x="345" y="249"/>
                  <a:pt x="345" y="249"/>
                  <a:pt x="345" y="249"/>
                </a:cubicBezTo>
                <a:cubicBezTo>
                  <a:pt x="361" y="276"/>
                  <a:pt x="370" y="307"/>
                  <a:pt x="370" y="341"/>
                </a:cubicBezTo>
                <a:cubicBezTo>
                  <a:pt x="370" y="443"/>
                  <a:pt x="287" y="526"/>
                  <a:pt x="185" y="526"/>
                </a:cubicBezTo>
                <a:cubicBezTo>
                  <a:pt x="83" y="526"/>
                  <a:pt x="0" y="443"/>
                  <a:pt x="0" y="341"/>
                </a:cubicBezTo>
                <a:cubicBezTo>
                  <a:pt x="0" y="288"/>
                  <a:pt x="22" y="240"/>
                  <a:pt x="58" y="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5" name="Freeform 11"/>
          <p:cNvSpPr/>
          <p:nvPr/>
        </p:nvSpPr>
        <p:spPr bwMode="auto">
          <a:xfrm>
            <a:off x="6765667" y="2991446"/>
            <a:ext cx="1256060" cy="1783119"/>
          </a:xfrm>
          <a:custGeom>
            <a:avLst/>
            <a:gdLst>
              <a:gd name="T0" fmla="*/ 58 w 370"/>
              <a:gd name="T1" fmla="*/ 207 h 526"/>
              <a:gd name="T2" fmla="*/ 184 w 370"/>
              <a:gd name="T3" fmla="*/ 6 h 526"/>
              <a:gd name="T4" fmla="*/ 184 w 370"/>
              <a:gd name="T5" fmla="*/ 0 h 526"/>
              <a:gd name="T6" fmla="*/ 186 w 370"/>
              <a:gd name="T7" fmla="*/ 3 h 526"/>
              <a:gd name="T8" fmla="*/ 187 w 370"/>
              <a:gd name="T9" fmla="*/ 0 h 526"/>
              <a:gd name="T10" fmla="*/ 187 w 370"/>
              <a:gd name="T11" fmla="*/ 6 h 526"/>
              <a:gd name="T12" fmla="*/ 317 w 370"/>
              <a:gd name="T13" fmla="*/ 212 h 526"/>
              <a:gd name="T14" fmla="*/ 342 w 370"/>
              <a:gd name="T15" fmla="*/ 243 h 526"/>
              <a:gd name="T16" fmla="*/ 346 w 370"/>
              <a:gd name="T17" fmla="*/ 248 h 526"/>
              <a:gd name="T18" fmla="*/ 345 w 370"/>
              <a:gd name="T19" fmla="*/ 249 h 526"/>
              <a:gd name="T20" fmla="*/ 370 w 370"/>
              <a:gd name="T21" fmla="*/ 341 h 526"/>
              <a:gd name="T22" fmla="*/ 185 w 370"/>
              <a:gd name="T23" fmla="*/ 526 h 526"/>
              <a:gd name="T24" fmla="*/ 0 w 370"/>
              <a:gd name="T25" fmla="*/ 341 h 526"/>
              <a:gd name="T26" fmla="*/ 58 w 370"/>
              <a:gd name="T27" fmla="*/ 207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0" h="526">
                <a:moveTo>
                  <a:pt x="58" y="207"/>
                </a:moveTo>
                <a:cubicBezTo>
                  <a:pt x="134" y="107"/>
                  <a:pt x="174" y="28"/>
                  <a:pt x="184" y="6"/>
                </a:cubicBezTo>
                <a:cubicBezTo>
                  <a:pt x="184" y="0"/>
                  <a:pt x="184" y="0"/>
                  <a:pt x="184" y="0"/>
                </a:cubicBezTo>
                <a:cubicBezTo>
                  <a:pt x="184" y="0"/>
                  <a:pt x="185" y="1"/>
                  <a:pt x="186" y="3"/>
                </a:cubicBezTo>
                <a:cubicBezTo>
                  <a:pt x="187" y="1"/>
                  <a:pt x="187" y="0"/>
                  <a:pt x="187" y="0"/>
                </a:cubicBezTo>
                <a:cubicBezTo>
                  <a:pt x="187" y="6"/>
                  <a:pt x="187" y="6"/>
                  <a:pt x="187" y="6"/>
                </a:cubicBezTo>
                <a:cubicBezTo>
                  <a:pt x="198" y="28"/>
                  <a:pt x="239" y="110"/>
                  <a:pt x="317" y="212"/>
                </a:cubicBezTo>
                <a:cubicBezTo>
                  <a:pt x="327" y="221"/>
                  <a:pt x="335" y="232"/>
                  <a:pt x="342" y="243"/>
                </a:cubicBezTo>
                <a:cubicBezTo>
                  <a:pt x="343" y="245"/>
                  <a:pt x="344" y="246"/>
                  <a:pt x="346" y="248"/>
                </a:cubicBezTo>
                <a:cubicBezTo>
                  <a:pt x="345" y="249"/>
                  <a:pt x="345" y="249"/>
                  <a:pt x="345" y="249"/>
                </a:cubicBezTo>
                <a:cubicBezTo>
                  <a:pt x="361" y="276"/>
                  <a:pt x="370" y="307"/>
                  <a:pt x="370" y="341"/>
                </a:cubicBezTo>
                <a:cubicBezTo>
                  <a:pt x="370" y="443"/>
                  <a:pt x="287" y="526"/>
                  <a:pt x="185" y="526"/>
                </a:cubicBezTo>
                <a:cubicBezTo>
                  <a:pt x="83" y="526"/>
                  <a:pt x="0" y="443"/>
                  <a:pt x="0" y="341"/>
                </a:cubicBezTo>
                <a:cubicBezTo>
                  <a:pt x="0" y="288"/>
                  <a:pt x="22" y="240"/>
                  <a:pt x="58" y="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141927" y="3749523"/>
            <a:ext cx="2820669" cy="656591"/>
            <a:chOff x="8754846" y="1459078"/>
            <a:chExt cx="2279649" cy="530654"/>
          </a:xfrm>
        </p:grpSpPr>
        <p:sp>
          <p:nvSpPr>
            <p:cNvPr id="68" name="矩形 67"/>
            <p:cNvSpPr/>
            <p:nvPr/>
          </p:nvSpPr>
          <p:spPr>
            <a:xfrm>
              <a:off x="8754846" y="1767001"/>
              <a:ext cx="2279649" cy="222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endParaRPr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9005289" y="1459078"/>
              <a:ext cx="2029206" cy="247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zh-CN" altLang="en-US" sz="1400" b="1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Segoe UI Semilight" panose="020B0402040204020203" pitchFamily="34" charset="0"/>
                  <a:sym typeface="Arial" panose="020B0604020202020204"/>
                </a:rPr>
                <a:t>评估模型</a:t>
              </a:r>
              <a:r>
                <a:rPr lang="zh-CN" altLang="en-US" sz="1400" b="1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Segoe UI Semilight" panose="020B0402040204020203" pitchFamily="34" charset="0"/>
                  <a:sym typeface="Arial" panose="020B0604020202020204"/>
                </a:rPr>
                <a:t>性能</a:t>
              </a:r>
              <a:endParaRPr lang="zh-CN" altLang="en-US" sz="14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166774" y="3921256"/>
            <a:ext cx="4056380" cy="582296"/>
            <a:chOff x="8548024" y="1519123"/>
            <a:chExt cx="3278343" cy="470609"/>
          </a:xfrm>
        </p:grpSpPr>
        <p:sp>
          <p:nvSpPr>
            <p:cNvPr id="66" name="矩形 65"/>
            <p:cNvSpPr/>
            <p:nvPr/>
          </p:nvSpPr>
          <p:spPr>
            <a:xfrm>
              <a:off x="8548024" y="1767001"/>
              <a:ext cx="3278343" cy="222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endParaRPr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548024" y="1519123"/>
              <a:ext cx="2147243" cy="247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Segoe UI Semilight" panose="020B0402040204020203" pitchFamily="34" charset="0"/>
                  <a:sym typeface="Arial" panose="020B0604020202020204"/>
                </a:rPr>
                <a:t>计</a:t>
              </a:r>
              <a:r>
                <a:rPr lang="en-US" altLang="zh-CN" sz="1400" b="1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Segoe UI Semilight" panose="020B0402040204020203" pitchFamily="34" charset="0"/>
                  <a:sym typeface="Arial" panose="020B0604020202020204"/>
                </a:rPr>
                <a:t>算混淆矩阵和总体准确率</a:t>
              </a:r>
              <a:endParaRPr lang="en-US" altLang="zh-CN" sz="14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221999" y="1372962"/>
            <a:ext cx="3387725" cy="1395731"/>
            <a:chOff x="8479256" y="1459078"/>
            <a:chExt cx="2737940" cy="1128024"/>
          </a:xfrm>
        </p:grpSpPr>
        <p:sp>
          <p:nvSpPr>
            <p:cNvPr id="64" name="矩形 63"/>
            <p:cNvSpPr/>
            <p:nvPr/>
          </p:nvSpPr>
          <p:spPr>
            <a:xfrm>
              <a:off x="8906241" y="1767001"/>
              <a:ext cx="2128254" cy="8201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Segoe UI Semilight" panose="020B0402040204020203" pitchFamily="34" charset="0"/>
                  <a:sym typeface="Arial" panose="020B0604020202020204"/>
                </a:rPr>
                <a:t>选择最佳的模型参数，</a:t>
              </a:r>
              <a:endParaRPr lang="zh-CN" altLang="en-US"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endParaRPr>
            </a:p>
            <a:p>
              <a:pPr algn="r">
                <a:defRPr/>
              </a:pP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Segoe UI Semilight" panose="020B0402040204020203" pitchFamily="34" charset="0"/>
                  <a:sym typeface="Arial" panose="020B0604020202020204"/>
                </a:rPr>
                <a:t>以提高模型的泛化能力和性能</a:t>
              </a:r>
              <a:endParaRPr lang="zh-CN" altLang="en-US"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endParaRPr>
            </a:p>
            <a:p>
              <a:pPr algn="r">
                <a:defRPr/>
              </a:pP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Segoe UI Semilight" panose="020B0402040204020203" pitchFamily="34" charset="0"/>
                  <a:sym typeface="Arial" panose="020B0604020202020204"/>
                </a:rPr>
                <a:t>这里使用了</a:t>
              </a:r>
              <a:r>
                <a:rPr lang="zh-CN" altLang="en-US" sz="1200" b="1" dirty="0">
                  <a:solidFill>
                    <a:schemeClr val="tx1"/>
                  </a:solidFill>
                  <a:latin typeface="Arial" panose="020B0604020202020204"/>
                  <a:ea typeface="微软雅黑" panose="020B0503020204020204" pitchFamily="34" charset="-122"/>
                  <a:cs typeface="Segoe UI Semilight" panose="020B0402040204020203" pitchFamily="34" charset="0"/>
                  <a:sym typeface="Arial" panose="020B0604020202020204"/>
                </a:rPr>
                <a:t>支持向量机（SVM）</a:t>
              </a:r>
              <a:endParaRPr lang="zh-CN" altLang="en-US" sz="1200" b="1" dirty="0">
                <a:solidFill>
                  <a:schemeClr val="tx1"/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endParaRPr>
            </a:p>
            <a:p>
              <a:pPr algn="r">
                <a:defRPr/>
              </a:pP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Segoe UI Semilight" panose="020B0402040204020203" pitchFamily="34" charset="0"/>
                  <a:sym typeface="Arial" panose="020B0604020202020204"/>
                </a:rPr>
                <a:t>具体来说是使用了使用了SVM的</a:t>
              </a:r>
              <a:r>
                <a:rPr lang="zh-CN" altLang="en-US" sz="1200" b="1" dirty="0">
                  <a:solidFill>
                    <a:schemeClr val="tx1"/>
                  </a:solidFill>
                  <a:latin typeface="Arial" panose="020B0604020202020204"/>
                  <a:ea typeface="微软雅黑" panose="020B0503020204020204" pitchFamily="34" charset="-122"/>
                  <a:cs typeface="Segoe UI Semilight" panose="020B0402040204020203" pitchFamily="34" charset="0"/>
                  <a:sym typeface="Arial" panose="020B0604020202020204"/>
                </a:rPr>
                <a:t>GridSearchCV</a:t>
              </a:r>
              <a:r>
                <a:rPr lang="zh-CN" altLang="en-US" sz="1200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Segoe UI Semilight" panose="020B0402040204020203" pitchFamily="34" charset="0"/>
                  <a:sym typeface="Arial" panose="020B0604020202020204"/>
                </a:rPr>
                <a:t>进行参数调优</a:t>
              </a:r>
              <a:endParaRPr lang="zh-CN" altLang="en-US"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479256" y="1459078"/>
              <a:ext cx="2737940" cy="247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zh-CN" altLang="en-US" sz="1400" b="1" dirty="0">
                  <a:solidFill>
                    <a:srgbClr val="FFFFFF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  <a:cs typeface="Segoe UI Semilight" panose="020B0402040204020203" pitchFamily="34" charset="0"/>
                  <a:sym typeface="Arial" panose="020B0604020202020204"/>
                </a:rPr>
                <a:t>交叉验证选择模型</a:t>
              </a:r>
              <a:endParaRPr lang="zh-CN" altLang="en-US" sz="14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6842767" y="3812550"/>
            <a:ext cx="1110059" cy="461647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03%</a:t>
            </a:r>
            <a:endParaRPr lang="zh-CN" altLang="en-US" sz="2400" b="1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569271" y="2558602"/>
            <a:ext cx="1110059" cy="461647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01%</a:t>
            </a:r>
            <a:endParaRPr lang="zh-CN" altLang="en-US" sz="2400" b="1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273545" y="3765966"/>
            <a:ext cx="1110059" cy="461647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02%</a:t>
            </a:r>
            <a:endParaRPr lang="zh-CN" altLang="en-US" sz="2400" b="1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599907" y="4776943"/>
            <a:ext cx="1110059" cy="459105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04%</a:t>
            </a:r>
            <a:endParaRPr lang="zh-CN" altLang="en-US" sz="2400" b="1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02927" y="530842"/>
            <a:ext cx="4107180" cy="600785"/>
            <a:chOff x="1130300" y="707315"/>
            <a:chExt cx="4107180" cy="600785"/>
          </a:xfrm>
        </p:grpSpPr>
        <p:sp>
          <p:nvSpPr>
            <p:cNvPr id="33" name="TextBox 8"/>
            <p:cNvSpPr txBox="1">
              <a:spLocks noChangeArrowheads="1"/>
            </p:cNvSpPr>
            <p:nvPr/>
          </p:nvSpPr>
          <p:spPr bwMode="auto">
            <a:xfrm>
              <a:off x="1531620" y="707315"/>
              <a:ext cx="3705860" cy="445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en-US" altLang="zh-CN" sz="2900" dirty="0">
                  <a:solidFill>
                    <a:srgbClr val="8F909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1.3</a:t>
              </a:r>
              <a:r>
                <a:rPr lang="zh-CN" altLang="en-US" sz="2900" dirty="0">
                  <a:solidFill>
                    <a:srgbClr val="8F909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）模型选择和评估</a:t>
              </a:r>
              <a:endParaRPr lang="zh-CN" altLang="en-US" sz="2900" dirty="0">
                <a:solidFill>
                  <a:srgbClr val="8F909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1130300" y="1308100"/>
              <a:ext cx="34925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5569271" y="5086537"/>
            <a:ext cx="1110059" cy="459105"/>
          </a:xfrm>
          <a:prstGeom prst="rect">
            <a:avLst/>
          </a:prstGeom>
        </p:spPr>
        <p:txBody>
          <a:bodyPr wrap="square" lIns="91423" tIns="45711" rIns="91423" bIns="45711">
            <a:spAutoFit/>
          </a:bodyPr>
          <a:p>
            <a:pPr algn="ctr"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04%</a:t>
            </a:r>
            <a:endParaRPr lang="zh-CN" altLang="en-US" sz="2400" b="1" dirty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55274" y="4130767"/>
            <a:ext cx="2272030" cy="27559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Segoe UI Semilight" panose="020B0402040204020203" pitchFamily="34" charset="0"/>
                <a:sym typeface="Arial" panose="020B0604020202020204"/>
              </a:rPr>
              <a:t>使用交叉验证来评估模型性能</a:t>
            </a:r>
            <a:endParaRPr lang="zh-CN" altLang="en-US" sz="1200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cs typeface="Segoe UI Semilight" panose="020B0402040204020203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conveyor dir="l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  <p:bldP spid="54" grpId="0" bldLvl="0" animBg="1"/>
      <p:bldP spid="55" grpId="0" bldLvl="0" animBg="1"/>
      <p:bldP spid="60" grpId="0"/>
      <p:bldP spid="61" grpId="0"/>
      <p:bldP spid="62" grpId="0"/>
      <p:bldP spid="63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" y="1"/>
            <a:ext cx="12190414" cy="6859589"/>
            <a:chOff x="0" y="0"/>
            <a:chExt cx="12190414" cy="685958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21" t="1098" b="53125"/>
            <a:stretch>
              <a:fillRect/>
            </a:stretch>
          </p:blipFill>
          <p:spPr>
            <a:xfrm>
              <a:off x="4329114" y="0"/>
              <a:ext cx="7861300" cy="5957386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800" r="52691"/>
            <a:stretch>
              <a:fillRect/>
            </a:stretch>
          </p:blipFill>
          <p:spPr>
            <a:xfrm>
              <a:off x="0" y="942975"/>
              <a:ext cx="4737811" cy="5916614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2159849" y="1424550"/>
            <a:ext cx="7868372" cy="37153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67159" y="1597311"/>
            <a:ext cx="7466337" cy="33514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35063" y="2863593"/>
            <a:ext cx="5264439" cy="1013460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algn="dist">
              <a:defRPr/>
            </a:pPr>
            <a:r>
              <a:rPr lang="zh-CN" altLang="en-US" sz="6000" dirty="0">
                <a:solidFill>
                  <a:srgbClr val="8F909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结果</a:t>
            </a:r>
            <a:r>
              <a:rPr lang="zh-CN" altLang="en-US" sz="6000" dirty="0">
                <a:solidFill>
                  <a:srgbClr val="8F909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展示</a:t>
            </a:r>
            <a:endParaRPr lang="zh-CN" altLang="en-US" sz="6000" dirty="0">
              <a:solidFill>
                <a:srgbClr val="8F909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59939" y="1904984"/>
            <a:ext cx="5468191" cy="1092589"/>
          </a:xfrm>
          <a:prstGeom prst="rect">
            <a:avLst/>
          </a:prstGeom>
          <a:noFill/>
        </p:spPr>
        <p:txBody>
          <a:bodyPr wrap="square" lIns="91423" tIns="45711" rIns="91423" bIns="45711" rtlCol="0">
            <a:spAutoFit/>
          </a:bodyPr>
          <a:lstStyle/>
          <a:p>
            <a:pPr algn="ctr">
              <a:defRPr/>
            </a:pPr>
            <a:r>
              <a:rPr lang="en-US" altLang="zh-CN" sz="6500" dirty="0">
                <a:solidFill>
                  <a:srgbClr val="345E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PART TWO</a:t>
            </a:r>
            <a:endParaRPr lang="zh-CN" altLang="en-US" sz="6500" dirty="0">
              <a:solidFill>
                <a:srgbClr val="345E8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082269" y="5790167"/>
            <a:ext cx="1386659" cy="289627"/>
            <a:chOff x="9773350" y="5790167"/>
            <a:chExt cx="1386659" cy="289627"/>
          </a:xfrm>
        </p:grpSpPr>
        <p:sp>
          <p:nvSpPr>
            <p:cNvPr id="8" name="椭圆 7"/>
            <p:cNvSpPr/>
            <p:nvPr/>
          </p:nvSpPr>
          <p:spPr>
            <a:xfrm>
              <a:off x="9773350" y="5790167"/>
              <a:ext cx="289522" cy="2896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0321918" y="5790167"/>
              <a:ext cx="289522" cy="2896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0870487" y="5790167"/>
              <a:ext cx="289522" cy="2896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3000">
        <p:checker dir="vert"/>
      </p:transition>
    </mc:Choice>
    <mc:Fallback>
      <p:transition spd="slow" advTm="3000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" y="1"/>
            <a:ext cx="12190414" cy="6859589"/>
            <a:chOff x="0" y="0"/>
            <a:chExt cx="12190414" cy="6859589"/>
          </a:xfrm>
        </p:grpSpPr>
        <p:grpSp>
          <p:nvGrpSpPr>
            <p:cNvPr id="23" name="组合 22"/>
            <p:cNvGrpSpPr/>
            <p:nvPr/>
          </p:nvGrpSpPr>
          <p:grpSpPr>
            <a:xfrm>
              <a:off x="0" y="0"/>
              <a:ext cx="12190414" cy="6859589"/>
              <a:chOff x="0" y="0"/>
              <a:chExt cx="12190414" cy="6859589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121" t="1098" b="53125"/>
              <a:stretch>
                <a:fillRect/>
              </a:stretch>
            </p:blipFill>
            <p:spPr>
              <a:xfrm>
                <a:off x="4329114" y="0"/>
                <a:ext cx="7861300" cy="5957386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7800" r="52691"/>
              <a:stretch>
                <a:fillRect/>
              </a:stretch>
            </p:blipFill>
            <p:spPr>
              <a:xfrm>
                <a:off x="0" y="942975"/>
                <a:ext cx="4737811" cy="5916614"/>
              </a:xfrm>
              <a:prstGeom prst="rect">
                <a:avLst/>
              </a:prstGeom>
            </p:spPr>
          </p:pic>
        </p:grpSp>
        <p:grpSp>
          <p:nvGrpSpPr>
            <p:cNvPr id="24" name="组合 23"/>
            <p:cNvGrpSpPr/>
            <p:nvPr/>
          </p:nvGrpSpPr>
          <p:grpSpPr>
            <a:xfrm>
              <a:off x="369076" y="186054"/>
              <a:ext cx="11580650" cy="6434862"/>
              <a:chOff x="336067" y="353191"/>
              <a:chExt cx="11482685" cy="6174268"/>
            </a:xfrm>
          </p:grpSpPr>
          <p:sp>
            <p:nvSpPr>
              <p:cNvPr id="25" name="矩形 24"/>
              <p:cNvSpPr/>
              <p:nvPr userDrawn="1"/>
            </p:nvSpPr>
            <p:spPr>
              <a:xfrm>
                <a:off x="336067" y="353191"/>
                <a:ext cx="11482685" cy="61742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26" name="矩形 25"/>
              <p:cNvSpPr/>
              <p:nvPr userDrawn="1"/>
            </p:nvSpPr>
            <p:spPr>
              <a:xfrm>
                <a:off x="532437" y="520861"/>
                <a:ext cx="11111697" cy="581049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6" name="品 2"/>
          <p:cNvSpPr>
            <a:spLocks noChangeArrowheads="1"/>
          </p:cNvSpPr>
          <p:nvPr/>
        </p:nvSpPr>
        <p:spPr bwMode="auto">
          <a:xfrm>
            <a:off x="1171096" y="1717817"/>
            <a:ext cx="4078449" cy="4146073"/>
          </a:xfrm>
          <a:prstGeom prst="rect">
            <a:avLst/>
          </a:prstGeom>
          <a:noFill/>
          <a:ln w="12700">
            <a:solidFill>
              <a:schemeClr val="accent1"/>
            </a:solidFill>
            <a:bevel/>
          </a:ln>
        </p:spPr>
        <p:txBody>
          <a:bodyPr lIns="91423" tIns="45711" rIns="91423" bIns="45711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endParaRPr lang="zh-CN" altLang="zh-CN" sz="1400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" name="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0639" y="5096371"/>
            <a:ext cx="3671738" cy="76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3" tIns="45711" rIns="91423" bIns="45711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buNone/>
              <a:defRPr/>
            </a:pP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最高的准确率：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zh-CN" altLang="en-US" sz="11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Dinosaurs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类的图片达到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88</a:t>
            </a:r>
            <a:r>
              <a:rPr lang="en-US" altLang="zh-CN" sz="11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%</a:t>
            </a:r>
            <a:endParaRPr lang="zh-CN" altLang="en-US" sz="1100" b="1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None/>
              <a:defRPr/>
            </a:pP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最低的准确率：</a:t>
            </a:r>
            <a:r>
              <a:rPr lang="zh-CN" altLang="en-US" sz="11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Desserts类的图片仅有</a:t>
            </a:r>
            <a:r>
              <a:rPr lang="en-US" altLang="zh-CN" sz="11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4%</a:t>
            </a:r>
            <a:endParaRPr lang="en-US" altLang="zh-CN" sz="1100" b="1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384811" y="4812395"/>
            <a:ext cx="4365334" cy="1065783"/>
            <a:chOff x="8680943" y="4528241"/>
            <a:chExt cx="3175594" cy="1203946"/>
          </a:xfrm>
        </p:grpSpPr>
        <p:sp>
          <p:nvSpPr>
            <p:cNvPr id="12" name="圆角矩形 32"/>
            <p:cNvSpPr/>
            <p:nvPr/>
          </p:nvSpPr>
          <p:spPr>
            <a:xfrm>
              <a:off x="8680943" y="4528241"/>
              <a:ext cx="3175594" cy="1203946"/>
            </a:xfrm>
            <a:prstGeom prst="roundRect">
              <a:avLst>
                <a:gd name="adj" fmla="val 5669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 sz="240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grpSp>
          <p:nvGrpSpPr>
            <p:cNvPr id="13" name="组合 2"/>
            <p:cNvGrpSpPr/>
            <p:nvPr/>
          </p:nvGrpSpPr>
          <p:grpSpPr>
            <a:xfrm>
              <a:off x="8758313" y="4652084"/>
              <a:ext cx="3087646" cy="970789"/>
              <a:chOff x="429718" y="3741111"/>
              <a:chExt cx="2142574" cy="673651"/>
            </a:xfrm>
          </p:grpSpPr>
          <p:sp>
            <p:nvSpPr>
              <p:cNvPr id="14" name="TextBox 24"/>
              <p:cNvSpPr txBox="1"/>
              <p:nvPr/>
            </p:nvSpPr>
            <p:spPr>
              <a:xfrm>
                <a:off x="1224051" y="3741111"/>
                <a:ext cx="553902" cy="288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algn="ctr">
                  <a:defRPr/>
                </a:pPr>
                <a:r>
                  <a:rPr lang="zh-CN" altLang="en-US" sz="1800" dirty="0">
                    <a:solidFill>
                      <a:srgbClr val="FFFFFF"/>
                    </a:solidFill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rPr>
                  <a:t>混淆矩阵</a:t>
                </a:r>
                <a:endParaRPr lang="zh-CN" altLang="en-US" sz="18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5" name="矩形 95"/>
              <p:cNvSpPr/>
              <p:nvPr/>
            </p:nvSpPr>
            <p:spPr>
              <a:xfrm>
                <a:off x="429718" y="4041938"/>
                <a:ext cx="2142574" cy="3728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4000"/>
                  </a:lnSpc>
                  <a:defRPr/>
                </a:pPr>
                <a:r>
                  <a:rPr lang="en-US" altLang="zh-CN" sz="1100" dirty="0">
                    <a:solidFill>
                      <a:srgbClr val="FFFFFF"/>
                    </a:solidFill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rPr>
                  <a:t>X</a:t>
                </a:r>
                <a:r>
                  <a:rPr lang="zh-CN" altLang="en-US" sz="1100" dirty="0">
                    <a:solidFill>
                      <a:srgbClr val="FFFFFF"/>
                    </a:solidFill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rPr>
                  <a:t>轴</a:t>
                </a:r>
                <a:r>
                  <a:rPr lang="zh-CN" altLang="en-US" sz="1100" dirty="0">
                    <a:solidFill>
                      <a:srgbClr val="FFFFFF"/>
                    </a:solidFill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rPr>
                  <a:t>为预测类别</a:t>
                </a:r>
                <a:endParaRPr lang="zh-CN" altLang="en-US" sz="11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  <a:p>
                <a:pPr algn="ctr">
                  <a:lnSpc>
                    <a:spcPct val="114000"/>
                  </a:lnSpc>
                  <a:defRPr/>
                </a:pPr>
                <a:r>
                  <a:rPr lang="en-US" altLang="zh-CN" sz="1100" dirty="0">
                    <a:solidFill>
                      <a:srgbClr val="FFFFFF"/>
                    </a:solidFill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rPr>
                  <a:t>Y</a:t>
                </a:r>
                <a:r>
                  <a:rPr lang="zh-CN" altLang="en-US" sz="1100" dirty="0">
                    <a:solidFill>
                      <a:srgbClr val="FFFFFF"/>
                    </a:solidFill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rPr>
                  <a:t>轴</a:t>
                </a:r>
                <a:r>
                  <a:rPr lang="zh-CN" altLang="en-US" sz="1100" dirty="0">
                    <a:solidFill>
                      <a:srgbClr val="FFFFFF"/>
                    </a:solidFill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rPr>
                  <a:t>为真实类别</a:t>
                </a:r>
                <a:endParaRPr lang="zh-CN" altLang="en-US" sz="11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pic>
        <p:nvPicPr>
          <p:cNvPr id="3" name="图片 2" descr="C:/Users/26374/Pictures/Saved Pictures/CEAC503C5655A629E79AA506F43A86D9.pngCEAC503C5655A629E79AA506F43A86D9"/>
          <p:cNvPicPr>
            <a:picLocks noChangeAspect="1"/>
          </p:cNvPicPr>
          <p:nvPr/>
        </p:nvPicPr>
        <p:blipFill>
          <a:blip r:embed="rId3"/>
          <a:srcRect t="5556" b="5556"/>
          <a:stretch>
            <a:fillRect/>
          </a:stretch>
        </p:blipFill>
        <p:spPr>
          <a:xfrm>
            <a:off x="6385733" y="1814464"/>
            <a:ext cx="4363487" cy="2908991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102927" y="544175"/>
            <a:ext cx="3492500" cy="587452"/>
            <a:chOff x="1130300" y="720648"/>
            <a:chExt cx="3492500" cy="587452"/>
          </a:xfrm>
        </p:grpSpPr>
        <p:sp>
          <p:nvSpPr>
            <p:cNvPr id="20" name="TextBox 8"/>
            <p:cNvSpPr txBox="1">
              <a:spLocks noChangeArrowheads="1"/>
            </p:cNvSpPr>
            <p:nvPr/>
          </p:nvSpPr>
          <p:spPr bwMode="auto">
            <a:xfrm>
              <a:off x="1255238" y="720648"/>
              <a:ext cx="3255323" cy="445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zh-CN" altLang="en-US" sz="2900" dirty="0">
                  <a:solidFill>
                    <a:srgbClr val="8F909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初次结果</a:t>
              </a:r>
              <a:endParaRPr lang="zh-CN" altLang="en-US" sz="2900" dirty="0">
                <a:solidFill>
                  <a:srgbClr val="8F909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130300" y="1308100"/>
              <a:ext cx="34925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BE3E31DC32EB290623A8222CA29F33E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940" y="1717675"/>
            <a:ext cx="4077970" cy="3572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conveyor dir="l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" y="1"/>
            <a:ext cx="12190414" cy="6859589"/>
            <a:chOff x="0" y="0"/>
            <a:chExt cx="12190414" cy="6859589"/>
          </a:xfrm>
        </p:grpSpPr>
        <p:grpSp>
          <p:nvGrpSpPr>
            <p:cNvPr id="23" name="组合 22"/>
            <p:cNvGrpSpPr/>
            <p:nvPr/>
          </p:nvGrpSpPr>
          <p:grpSpPr>
            <a:xfrm>
              <a:off x="0" y="0"/>
              <a:ext cx="12190414" cy="6859589"/>
              <a:chOff x="0" y="0"/>
              <a:chExt cx="12190414" cy="6859589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121" t="1098" b="53125"/>
              <a:stretch>
                <a:fillRect/>
              </a:stretch>
            </p:blipFill>
            <p:spPr>
              <a:xfrm>
                <a:off x="4329114" y="0"/>
                <a:ext cx="7861300" cy="5957386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 rotWithShape="1"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7800" r="52691"/>
              <a:stretch>
                <a:fillRect/>
              </a:stretch>
            </p:blipFill>
            <p:spPr>
              <a:xfrm>
                <a:off x="0" y="942975"/>
                <a:ext cx="4737811" cy="5916614"/>
              </a:xfrm>
              <a:prstGeom prst="rect">
                <a:avLst/>
              </a:prstGeom>
            </p:spPr>
          </p:pic>
        </p:grpSp>
        <p:grpSp>
          <p:nvGrpSpPr>
            <p:cNvPr id="24" name="组合 23"/>
            <p:cNvGrpSpPr/>
            <p:nvPr/>
          </p:nvGrpSpPr>
          <p:grpSpPr>
            <a:xfrm>
              <a:off x="369076" y="186054"/>
              <a:ext cx="11580650" cy="6434862"/>
              <a:chOff x="336067" y="353191"/>
              <a:chExt cx="11482685" cy="6174268"/>
            </a:xfrm>
          </p:grpSpPr>
          <p:sp>
            <p:nvSpPr>
              <p:cNvPr id="25" name="矩形 24"/>
              <p:cNvSpPr/>
              <p:nvPr userDrawn="1"/>
            </p:nvSpPr>
            <p:spPr>
              <a:xfrm>
                <a:off x="336067" y="353191"/>
                <a:ext cx="11482685" cy="61742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26" name="矩形 25"/>
              <p:cNvSpPr/>
              <p:nvPr userDrawn="1"/>
            </p:nvSpPr>
            <p:spPr>
              <a:xfrm>
                <a:off x="532437" y="520861"/>
                <a:ext cx="11111697" cy="581049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sp>
        <p:nvSpPr>
          <p:cNvPr id="6" name="品 2"/>
          <p:cNvSpPr>
            <a:spLocks noChangeArrowheads="1"/>
          </p:cNvSpPr>
          <p:nvPr/>
        </p:nvSpPr>
        <p:spPr bwMode="auto">
          <a:xfrm>
            <a:off x="1170940" y="1717675"/>
            <a:ext cx="4113530" cy="4419600"/>
          </a:xfrm>
          <a:prstGeom prst="rect">
            <a:avLst/>
          </a:prstGeom>
          <a:noFill/>
          <a:ln w="12700">
            <a:solidFill>
              <a:schemeClr val="accent1"/>
            </a:solidFill>
            <a:bevel/>
          </a:ln>
        </p:spPr>
        <p:txBody>
          <a:bodyPr lIns="91423" tIns="45711" rIns="91423" bIns="45711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endParaRPr lang="zh-CN" altLang="zh-CN" sz="1400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9" name="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6354" y="5290046"/>
            <a:ext cx="3671738" cy="76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3" tIns="45711" rIns="91423" bIns="45711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buNone/>
              <a:defRPr/>
            </a:pP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最高的准确率：</a:t>
            </a:r>
            <a:r>
              <a:rPr lang="en-US" altLang="zh-CN" sz="11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</a:t>
            </a:r>
            <a:r>
              <a:rPr lang="zh-CN" altLang="en-US" sz="11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Dinosaurs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类的图片达到</a:t>
            </a:r>
            <a:r>
              <a:rPr lang="en-US" altLang="zh-CN" sz="11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100%</a:t>
            </a:r>
            <a:endParaRPr lang="zh-CN" altLang="en-US" sz="1100" b="1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None/>
              <a:defRPr/>
            </a:pP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最低的准确率：</a:t>
            </a:r>
            <a:r>
              <a:rPr lang="zh-CN" altLang="en-US" sz="11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Desserts类的图片仅有</a:t>
            </a:r>
            <a:r>
              <a:rPr lang="en-US" altLang="zh-CN" sz="1100" b="1" dirty="0">
                <a:solidFill>
                  <a:srgbClr val="FFFFFF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16%</a:t>
            </a:r>
            <a:endParaRPr lang="en-US" altLang="zh-CN" sz="1100" b="1" dirty="0">
              <a:solidFill>
                <a:srgbClr val="FFFFFF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384811" y="4812395"/>
            <a:ext cx="4365334" cy="1065783"/>
            <a:chOff x="8680943" y="4528241"/>
            <a:chExt cx="3175594" cy="1203946"/>
          </a:xfrm>
        </p:grpSpPr>
        <p:sp>
          <p:nvSpPr>
            <p:cNvPr id="12" name="圆角矩形 32"/>
            <p:cNvSpPr/>
            <p:nvPr/>
          </p:nvSpPr>
          <p:spPr>
            <a:xfrm>
              <a:off x="8680943" y="4528241"/>
              <a:ext cx="3175594" cy="1203946"/>
            </a:xfrm>
            <a:prstGeom prst="roundRect">
              <a:avLst>
                <a:gd name="adj" fmla="val 5669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kumimoji="1" lang="zh-CN" altLang="en-US" sz="2400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grpSp>
          <p:nvGrpSpPr>
            <p:cNvPr id="13" name="组合 2"/>
            <p:cNvGrpSpPr/>
            <p:nvPr/>
          </p:nvGrpSpPr>
          <p:grpSpPr>
            <a:xfrm>
              <a:off x="8758313" y="4652084"/>
              <a:ext cx="3087646" cy="970789"/>
              <a:chOff x="429718" y="3741111"/>
              <a:chExt cx="2142574" cy="673651"/>
            </a:xfrm>
          </p:grpSpPr>
          <p:sp>
            <p:nvSpPr>
              <p:cNvPr id="14" name="TextBox 24"/>
              <p:cNvSpPr txBox="1"/>
              <p:nvPr/>
            </p:nvSpPr>
            <p:spPr>
              <a:xfrm>
                <a:off x="1224051" y="3741111"/>
                <a:ext cx="553902" cy="288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40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algn="ctr">
                  <a:defRPr/>
                </a:pPr>
                <a:r>
                  <a:rPr lang="zh-CN" altLang="en-US" sz="1800" dirty="0">
                    <a:solidFill>
                      <a:srgbClr val="FFFFFF"/>
                    </a:solidFill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rPr>
                  <a:t>混淆矩阵</a:t>
                </a:r>
                <a:endParaRPr lang="zh-CN" altLang="en-US" sz="18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  <p:sp>
            <p:nvSpPr>
              <p:cNvPr id="15" name="矩形 95"/>
              <p:cNvSpPr/>
              <p:nvPr/>
            </p:nvSpPr>
            <p:spPr>
              <a:xfrm>
                <a:off x="429718" y="4041938"/>
                <a:ext cx="2142574" cy="3728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4000"/>
                  </a:lnSpc>
                  <a:defRPr/>
                </a:pPr>
                <a:r>
                  <a:rPr lang="en-US" altLang="zh-CN" sz="1100" dirty="0">
                    <a:solidFill>
                      <a:srgbClr val="FFFFFF"/>
                    </a:solidFill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rPr>
                  <a:t>X</a:t>
                </a:r>
                <a:r>
                  <a:rPr lang="zh-CN" altLang="en-US" sz="1100" dirty="0">
                    <a:solidFill>
                      <a:srgbClr val="FFFFFF"/>
                    </a:solidFill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rPr>
                  <a:t>轴</a:t>
                </a:r>
                <a:r>
                  <a:rPr lang="zh-CN" altLang="en-US" sz="1100" dirty="0">
                    <a:solidFill>
                      <a:srgbClr val="FFFFFF"/>
                    </a:solidFill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rPr>
                  <a:t>为预测类别</a:t>
                </a:r>
                <a:endParaRPr lang="zh-CN" altLang="en-US" sz="11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  <a:p>
                <a:pPr algn="ctr">
                  <a:lnSpc>
                    <a:spcPct val="114000"/>
                  </a:lnSpc>
                  <a:defRPr/>
                </a:pPr>
                <a:r>
                  <a:rPr lang="en-US" altLang="zh-CN" sz="1100" dirty="0">
                    <a:solidFill>
                      <a:srgbClr val="FFFFFF"/>
                    </a:solidFill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rPr>
                  <a:t>Y</a:t>
                </a:r>
                <a:r>
                  <a:rPr lang="zh-CN" altLang="en-US" sz="1100" dirty="0">
                    <a:solidFill>
                      <a:srgbClr val="FFFFFF"/>
                    </a:solidFill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rPr>
                  <a:t>轴</a:t>
                </a:r>
                <a:r>
                  <a:rPr lang="zh-CN" altLang="en-US" sz="1100" dirty="0">
                    <a:solidFill>
                      <a:srgbClr val="FFFFFF"/>
                    </a:solidFill>
                    <a:latin typeface="Arial" panose="020B0604020202020204"/>
                    <a:ea typeface="微软雅黑" panose="020B0503020204020204" pitchFamily="34" charset="-122"/>
                    <a:sym typeface="Arial" panose="020B0604020202020204"/>
                  </a:rPr>
                  <a:t>为真实类别</a:t>
                </a:r>
                <a:endParaRPr lang="zh-CN" altLang="en-US" sz="1100" dirty="0">
                  <a:solidFill>
                    <a:srgbClr val="FFFFFF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endParaRPr>
              </a:p>
            </p:txBody>
          </p:sp>
        </p:grpSp>
      </p:grpSp>
      <p:pic>
        <p:nvPicPr>
          <p:cNvPr id="3" name="图片 2" descr="C:/Users/26374/Pictures/Saved Pictures/微信图片_20240619110611.png微信图片_20240619110611"/>
          <p:cNvPicPr>
            <a:picLocks noChangeAspect="1"/>
          </p:cNvPicPr>
          <p:nvPr/>
        </p:nvPicPr>
        <p:blipFill>
          <a:blip r:embed="rId3"/>
          <a:srcRect t="8336" b="8336"/>
          <a:stretch>
            <a:fillRect/>
          </a:stretch>
        </p:blipFill>
        <p:spPr>
          <a:xfrm>
            <a:off x="6385733" y="1814464"/>
            <a:ext cx="4363487" cy="2908991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102927" y="544175"/>
            <a:ext cx="3492500" cy="587452"/>
            <a:chOff x="1130300" y="720648"/>
            <a:chExt cx="3492500" cy="587452"/>
          </a:xfrm>
        </p:grpSpPr>
        <p:sp>
          <p:nvSpPr>
            <p:cNvPr id="20" name="TextBox 8"/>
            <p:cNvSpPr txBox="1">
              <a:spLocks noChangeArrowheads="1"/>
            </p:cNvSpPr>
            <p:nvPr/>
          </p:nvSpPr>
          <p:spPr bwMode="auto">
            <a:xfrm>
              <a:off x="1255238" y="720648"/>
              <a:ext cx="3255323" cy="445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>
                <a:defRPr/>
              </a:pPr>
              <a:r>
                <a:rPr lang="zh-CN" altLang="en-US" sz="2900" dirty="0">
                  <a:solidFill>
                    <a:srgbClr val="8F9091"/>
                  </a:solidFill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改进结果</a:t>
              </a:r>
              <a:endParaRPr lang="zh-CN" altLang="en-US" sz="2900" dirty="0">
                <a:solidFill>
                  <a:srgbClr val="8F909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130300" y="1308100"/>
              <a:ext cx="349250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 descr="屏幕截图 2024-06-19 2021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940" y="1717675"/>
            <a:ext cx="4114165" cy="3702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3000">
        <p14:conveyor dir="l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9" grpId="0"/>
    </p:bldLst>
  </p:timing>
</p:sld>
</file>

<file path=ppt/tags/tag1.xml><?xml version="1.0" encoding="utf-8"?>
<p:tagLst xmlns:p="http://schemas.openxmlformats.org/presentationml/2006/main">
  <p:tag name="KSO_WM_DIAGRAM_VIRTUALLY_FRAME" val="{&quot;height&quot;:137.06952755905513,&quot;left&quot;:110.01464566929133,&quot;top&quot;:303.75700787401576,&quot;width&quot;:718.4028346456693}"/>
</p:tagLst>
</file>

<file path=ppt/tags/tag10.xml><?xml version="1.0" encoding="utf-8"?>
<p:tagLst xmlns:p="http://schemas.openxmlformats.org/presentationml/2006/main">
  <p:tag name="KSO_WM_DIAGRAM_VIRTUALLY_FRAME" val="{&quot;height&quot;:137.06952755905513,&quot;left&quot;:110.01464566929133,&quot;top&quot;:303.75700787401576,&quot;width&quot;:718.4028346456693}"/>
</p:tagLst>
</file>

<file path=ppt/tags/tag11.xml><?xml version="1.0" encoding="utf-8"?>
<p:tagLst xmlns:p="http://schemas.openxmlformats.org/presentationml/2006/main">
  <p:tag name="KSO_WM_DIAGRAM_VIRTUALLY_FRAME" val="{&quot;height&quot;:137.06952755905513,&quot;left&quot;:110.01464566929133,&quot;top&quot;:303.75700787401576,&quot;width&quot;:718.4028346456693}"/>
</p:tagLst>
</file>

<file path=ppt/tags/tag12.xml><?xml version="1.0" encoding="utf-8"?>
<p:tagLst xmlns:p="http://schemas.openxmlformats.org/presentationml/2006/main">
  <p:tag name="KSO_WM_DIAGRAM_VIRTUALLY_FRAME" val="{&quot;height&quot;:137.06952755905513,&quot;left&quot;:110.01464566929133,&quot;top&quot;:303.75700787401576,&quot;width&quot;:718.4028346456693}"/>
</p:tagLst>
</file>

<file path=ppt/tags/tag13.xml><?xml version="1.0" encoding="utf-8"?>
<p:tagLst xmlns:p="http://schemas.openxmlformats.org/presentationml/2006/main">
  <p:tag name="PA" val="v3.0.1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KSO_WM_DIAGRAM_VIRTUALLY_FRAME" val="{&quot;height&quot;:288.02070866141725,&quot;left&quot;:82.29779527559053,&quot;top&quot;:163.2176377952756,&quot;width&quot;:795.4044881889762}"/>
</p:tagLst>
</file>

<file path=ppt/tags/tag16.xml><?xml version="1.0" encoding="utf-8"?>
<p:tagLst xmlns:p="http://schemas.openxmlformats.org/presentationml/2006/main">
  <p:tag name="KSO_WM_DIAGRAM_VIRTUALLY_FRAME" val="{&quot;height&quot;:288.02070866141725,&quot;left&quot;:82.29779527559053,&quot;top&quot;:163.2176377952756,&quot;width&quot;:795.4044881889762}"/>
</p:tagLst>
</file>

<file path=ppt/tags/tag17.xml><?xml version="1.0" encoding="utf-8"?>
<p:tagLst xmlns:p="http://schemas.openxmlformats.org/presentationml/2006/main">
  <p:tag name="KSO_WM_DIAGRAM_VIRTUALLY_FRAME" val="{&quot;height&quot;:288.02070866141725,&quot;left&quot;:82.29779527559053,&quot;top&quot;:163.2176377952756,&quot;width&quot;:795.4044881889762}"/>
</p:tagLst>
</file>

<file path=ppt/tags/tag18.xml><?xml version="1.0" encoding="utf-8"?>
<p:tagLst xmlns:p="http://schemas.openxmlformats.org/presentationml/2006/main">
  <p:tag name="KSO_WM_DIAGRAM_VIRTUALLY_FRAME" val="{&quot;height&quot;:288.02070866141725,&quot;left&quot;:82.29779527559053,&quot;top&quot;:163.2176377952756,&quot;width&quot;:795.4044881889762}"/>
</p:tagLst>
</file>

<file path=ppt/tags/tag19.xml><?xml version="1.0" encoding="utf-8"?>
<p:tagLst xmlns:p="http://schemas.openxmlformats.org/presentationml/2006/main">
  <p:tag name="KSO_WM_DIAGRAM_VIRTUALLY_FRAME" val="{&quot;height&quot;:288.02070866141725,&quot;left&quot;:82.29779527559053,&quot;top&quot;:163.2176377952756,&quot;width&quot;:795.4044881889762}"/>
</p:tagLst>
</file>

<file path=ppt/tags/tag2.xml><?xml version="1.0" encoding="utf-8"?>
<p:tagLst xmlns:p="http://schemas.openxmlformats.org/presentationml/2006/main">
  <p:tag name="KSO_WM_DIAGRAM_VIRTUALLY_FRAME" val="{&quot;height&quot;:137.06952755905513,&quot;left&quot;:110.01464566929133,&quot;top&quot;:303.75700787401576,&quot;width&quot;:718.4028346456693}"/>
</p:tagLst>
</file>

<file path=ppt/tags/tag20.xml><?xml version="1.0" encoding="utf-8"?>
<p:tagLst xmlns:p="http://schemas.openxmlformats.org/presentationml/2006/main">
  <p:tag name="KSO_WM_DIAGRAM_VIRTUALLY_FRAME" val="{&quot;height&quot;:288.02070866141725,&quot;left&quot;:82.29779527559053,&quot;top&quot;:163.2176377952756,&quot;width&quot;:795.4044881889762}"/>
</p:tagLst>
</file>

<file path=ppt/tags/tag21.xml><?xml version="1.0" encoding="utf-8"?>
<p:tagLst xmlns:p="http://schemas.openxmlformats.org/presentationml/2006/main">
  <p:tag name="KSO_WM_DIAGRAM_VIRTUALLY_FRAME" val="{&quot;height&quot;:288.02070866141725,&quot;left&quot;:82.29779527559053,&quot;top&quot;:163.2176377952756,&quot;width&quot;:795.4044881889762}"/>
</p:tagLst>
</file>

<file path=ppt/tags/tag22.xml><?xml version="1.0" encoding="utf-8"?>
<p:tagLst xmlns:p="http://schemas.openxmlformats.org/presentationml/2006/main">
  <p:tag name="KSO_WM_DIAGRAM_VIRTUALLY_FRAME" val="{&quot;height&quot;:288.02070866141725,&quot;left&quot;:82.29779527559053,&quot;top&quot;:163.2176377952756,&quot;width&quot;:795.4044881889762}"/>
</p:tagLst>
</file>

<file path=ppt/tags/tag23.xml><?xml version="1.0" encoding="utf-8"?>
<p:tagLst xmlns:p="http://schemas.openxmlformats.org/presentationml/2006/main">
  <p:tag name="KSO_WM_DIAGRAM_VIRTUALLY_FRAME" val="{&quot;height&quot;:288.02070866141725,&quot;left&quot;:82.29779527559053,&quot;top&quot;:163.2176377952756,&quot;width&quot;:795.4044881889762}"/>
</p:tagLst>
</file>

<file path=ppt/tags/tag24.xml><?xml version="1.0" encoding="utf-8"?>
<p:tagLst xmlns:p="http://schemas.openxmlformats.org/presentationml/2006/main">
  <p:tag name="PA" val="v3.0.1"/>
</p:tagLst>
</file>

<file path=ppt/tags/tag25.xml><?xml version="1.0" encoding="utf-8"?>
<p:tagLst xmlns:p="http://schemas.openxmlformats.org/presentationml/2006/main">
  <p:tag name="KSO_WM_DIAGRAM_VIRTUALLY_FRAME" val="{&quot;height&quot;:304.6744094488189,&quot;left&quot;:533.8140157480315,&quot;top&quot;:133.54937007874017,&quot;width&quot;:317.4265354330708}"/>
</p:tagLst>
</file>

<file path=ppt/tags/tag26.xml><?xml version="1.0" encoding="utf-8"?>
<p:tagLst xmlns:p="http://schemas.openxmlformats.org/presentationml/2006/main">
  <p:tag name="KSO_WM_DIAGRAM_VIRTUALLY_FRAME" val="{&quot;height&quot;:305.33377250538985,&quot;left&quot;:533.8140157480315,&quot;top&quot;:133.54937007874008,&quot;width&quot;:317.4265354330708}"/>
</p:tagLst>
</file>

<file path=ppt/tags/tag27.xml><?xml version="1.0" encoding="utf-8"?>
<p:tagLst xmlns:p="http://schemas.openxmlformats.org/presentationml/2006/main">
  <p:tag name="KSO_WM_DIAGRAM_VIRTUALLY_FRAME" val="{&quot;height&quot;:305.33377250538985,&quot;left&quot;:533.8140157480315,&quot;top&quot;:133.54937007874008,&quot;width&quot;:317.4265354330708}"/>
</p:tagLst>
</file>

<file path=ppt/tags/tag28.xml><?xml version="1.0" encoding="utf-8"?>
<p:tagLst xmlns:p="http://schemas.openxmlformats.org/presentationml/2006/main">
  <p:tag name="KSO_WM_DIAGRAM_VIRTUALLY_FRAME" val="{&quot;height&quot;:305.33377250538985,&quot;left&quot;:533.8140157480315,&quot;top&quot;:133.54937007874008,&quot;width&quot;:317.4265354330708}"/>
</p:tagLst>
</file>

<file path=ppt/tags/tag29.xml><?xml version="1.0" encoding="utf-8"?>
<p:tagLst xmlns:p="http://schemas.openxmlformats.org/presentationml/2006/main">
  <p:tag name="KSO_WM_DIAGRAM_VIRTUALLY_FRAME" val="{&quot;height&quot;:305.33377250538985,&quot;left&quot;:533.8140157480315,&quot;top&quot;:133.54937007874008,&quot;width&quot;:317.4265354330708}"/>
</p:tagLst>
</file>

<file path=ppt/tags/tag3.xml><?xml version="1.0" encoding="utf-8"?>
<p:tagLst xmlns:p="http://schemas.openxmlformats.org/presentationml/2006/main">
  <p:tag name="KSO_WM_DIAGRAM_VIRTUALLY_FRAME" val="{&quot;height&quot;:137.06952755905513,&quot;left&quot;:110.01464566929133,&quot;top&quot;:303.75700787401576,&quot;width&quot;:718.4028346456693}"/>
</p:tagLst>
</file>

<file path=ppt/tags/tag30.xml><?xml version="1.0" encoding="utf-8"?>
<p:tagLst xmlns:p="http://schemas.openxmlformats.org/presentationml/2006/main">
  <p:tag name="KSO_WM_DIAGRAM_VIRTUALLY_FRAME" val="{&quot;height&quot;:305.33377250538985,&quot;left&quot;:533.8140157480315,&quot;top&quot;:133.54937007874008,&quot;width&quot;:317.4265354330708}"/>
</p:tagLst>
</file>

<file path=ppt/tags/tag31.xml><?xml version="1.0" encoding="utf-8"?>
<p:tagLst xmlns:p="http://schemas.openxmlformats.org/presentationml/2006/main">
  <p:tag name="KSO_WM_DIAGRAM_VIRTUALLY_FRAME" val="{&quot;height&quot;:305.33377250538985,&quot;left&quot;:533.8140157480315,&quot;top&quot;:133.54937007874008,&quot;width&quot;:317.4265354330708}"/>
</p:tagLst>
</file>

<file path=ppt/tags/tag32.xml><?xml version="1.0" encoding="utf-8"?>
<p:tagLst xmlns:p="http://schemas.openxmlformats.org/presentationml/2006/main">
  <p:tag name="KSO_WM_DIAGRAM_VIRTUALLY_FRAME" val="{&quot;height&quot;:305.33377250538985,&quot;left&quot;:533.8140157480315,&quot;top&quot;:133.54937007874008,&quot;width&quot;:317.4265354330708}"/>
</p:tagLst>
</file>

<file path=ppt/tags/tag33.xml><?xml version="1.0" encoding="utf-8"?>
<p:tagLst xmlns:p="http://schemas.openxmlformats.org/presentationml/2006/main">
  <p:tag name="KSO_WM_DIAGRAM_VIRTUALLY_FRAME" val="{&quot;height&quot;:305.33377250538985,&quot;left&quot;:533.8140157480315,&quot;top&quot;:133.54937007874008,&quot;width&quot;:317.4265354330708}"/>
</p:tagLst>
</file>

<file path=ppt/tags/tag34.xml><?xml version="1.0" encoding="utf-8"?>
<p:tagLst xmlns:p="http://schemas.openxmlformats.org/presentationml/2006/main">
  <p:tag name="KSO_WM_DIAGRAM_VIRTUALLY_FRAME" val="{&quot;height&quot;:305.33377250538985,&quot;left&quot;:533.8140157480315,&quot;top&quot;:133.54937007874008,&quot;width&quot;:317.4265354330708}"/>
</p:tagLst>
</file>

<file path=ppt/tags/tag35.xml><?xml version="1.0" encoding="utf-8"?>
<p:tagLst xmlns:p="http://schemas.openxmlformats.org/presentationml/2006/main">
  <p:tag name="KSO_WM_DIAGRAM_VIRTUALLY_FRAME" val="{&quot;height&quot;:305.33377250538985,&quot;left&quot;:533.8140157480315,&quot;top&quot;:133.54937007874008,&quot;width&quot;:317.4265354330708}"/>
</p:tagLst>
</file>

<file path=ppt/tags/tag36.xml><?xml version="1.0" encoding="utf-8"?>
<p:tagLst xmlns:p="http://schemas.openxmlformats.org/presentationml/2006/main">
  <p:tag name="KSO_WM_DIAGRAM_VIRTUALLY_FRAME" val="{&quot;height&quot;:305.33377250538985,&quot;left&quot;:533.8140157480315,&quot;top&quot;:133.54937007874008,&quot;width&quot;:317.4265354330708}"/>
</p:tagLst>
</file>

<file path=ppt/tags/tag37.xml><?xml version="1.0" encoding="utf-8"?>
<p:tagLst xmlns:p="http://schemas.openxmlformats.org/presentationml/2006/main">
  <p:tag name="KSO_WM_DIAGRAM_VIRTUALLY_FRAME" val="{&quot;height&quot;:305.33377250538985,&quot;left&quot;:533.8140157480315,&quot;top&quot;:133.54937007874008,&quot;width&quot;:317.4265354330708}"/>
</p:tagLst>
</file>

<file path=ppt/tags/tag38.xml><?xml version="1.0" encoding="utf-8"?>
<p:tagLst xmlns:p="http://schemas.openxmlformats.org/presentationml/2006/main">
  <p:tag name="KSO_WM_DIAGRAM_VIRTUALLY_FRAME" val="{&quot;height&quot;:304.6744094488189,&quot;left&quot;:533.8140157480315,&quot;top&quot;:133.54937007874017,&quot;width&quot;:317.4265354330708}"/>
</p:tagLst>
</file>

<file path=ppt/tags/tag39.xml><?xml version="1.0" encoding="utf-8"?>
<p:tagLst xmlns:p="http://schemas.openxmlformats.org/presentationml/2006/main">
  <p:tag name="KSO_WM_DIAGRAM_VIRTUALLY_FRAME" val="{&quot;height&quot;:304.6744094488189,&quot;left&quot;:533.8140157480315,&quot;top&quot;:133.54937007874017,&quot;width&quot;:317.4265354330708}"/>
</p:tagLst>
</file>

<file path=ppt/tags/tag4.xml><?xml version="1.0" encoding="utf-8"?>
<p:tagLst xmlns:p="http://schemas.openxmlformats.org/presentationml/2006/main">
  <p:tag name="KSO_WM_DIAGRAM_VIRTUALLY_FRAME" val="{&quot;height&quot;:137.06952755905513,&quot;left&quot;:110.01464566929133,&quot;top&quot;:303.75700787401576,&quot;width&quot;:718.4028346456693}"/>
</p:tagLst>
</file>

<file path=ppt/tags/tag40.xml><?xml version="1.0" encoding="utf-8"?>
<p:tagLst xmlns:p="http://schemas.openxmlformats.org/presentationml/2006/main">
  <p:tag name="KSO_WM_DIAGRAM_VIRTUALLY_FRAME" val="{&quot;height&quot;:304.6744094488189,&quot;left&quot;:533.8140157480315,&quot;top&quot;:133.54937007874017,&quot;width&quot;:317.4265354330708}"/>
</p:tagLst>
</file>

<file path=ppt/tags/tag41.xml><?xml version="1.0" encoding="utf-8"?>
<p:tagLst xmlns:p="http://schemas.openxmlformats.org/presentationml/2006/main">
  <p:tag name="KSO_WM_DIAGRAM_VIRTUALLY_FRAME" val="{&quot;height&quot;:304.6744094488189,&quot;left&quot;:533.8140157480315,&quot;top&quot;:133.54937007874017,&quot;width&quot;:317.4265354330708}"/>
</p:tagLst>
</file>

<file path=ppt/tags/tag42.xml><?xml version="1.0" encoding="utf-8"?>
<p:tagLst xmlns:p="http://schemas.openxmlformats.org/presentationml/2006/main">
  <p:tag name="KSO_WM_DIAGRAM_VIRTUALLY_FRAME" val="{&quot;height&quot;:304.6744094488189,&quot;left&quot;:533.8140157480315,&quot;top&quot;:133.54937007874017,&quot;width&quot;:317.4265354330708}"/>
</p:tagLst>
</file>

<file path=ppt/tags/tag43.xml><?xml version="1.0" encoding="utf-8"?>
<p:tagLst xmlns:p="http://schemas.openxmlformats.org/presentationml/2006/main">
  <p:tag name="KSO_WM_DIAGRAM_VIRTUALLY_FRAME" val="{&quot;height&quot;:304.6744094488189,&quot;left&quot;:533.8140157480315,&quot;top&quot;:133.54937007874017,&quot;width&quot;:317.4265354330708}"/>
</p:tagLst>
</file>

<file path=ppt/tags/tag44.xml><?xml version="1.0" encoding="utf-8"?>
<p:tagLst xmlns:p="http://schemas.openxmlformats.org/presentationml/2006/main">
  <p:tag name="KSO_WM_DIAGRAM_VIRTUALLY_FRAME" val="{&quot;height&quot;:304.6744094488189,&quot;left&quot;:533.8140157480315,&quot;top&quot;:133.54937007874017,&quot;width&quot;:317.4265354330708}"/>
</p:tagLst>
</file>

<file path=ppt/tags/tag45.xml><?xml version="1.0" encoding="utf-8"?>
<p:tagLst xmlns:p="http://schemas.openxmlformats.org/presentationml/2006/main">
  <p:tag name="ISPRING_ULTRA_SCORM_TRACKING_SLIDES" val="1"/>
  <p:tag name="GENSWF_OUTPUT_FILE_NAME" val="33"/>
  <p:tag name="ISPRING_SCORM_RATE_SLIDES" val="0"/>
  <p:tag name="ISPRING_SCORM_RATE_QUIZZES" val="0"/>
  <p:tag name="ISPRING_SCORM_PASSING_SCORE" val="0.000000"/>
  <p:tag name="ISPRING_ULTRA_SCORM_COURSE_ID" val="1D295B5F-F6F7-4BC1-9A23-9D972BC9FDE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D:\ppt\第6批\182141"/>
  <p:tag name="ISPRING_FIRST_PUBLISH" val="1"/>
  <p:tag name="ISPRING_PRESENTATION_TITLE" val="简约清新教学课件教师说课PPT模板"/>
  <p:tag name="commondata" val="eyJoZGlkIjoiMTYyOTJkZDViYjc3OGFmMjM4YmEyZTIwOWJmMzFkMWIifQ=="/>
</p:tagLst>
</file>

<file path=ppt/tags/tag5.xml><?xml version="1.0" encoding="utf-8"?>
<p:tagLst xmlns:p="http://schemas.openxmlformats.org/presentationml/2006/main">
  <p:tag name="KSO_WM_DIAGRAM_VIRTUALLY_FRAME" val="{&quot;height&quot;:137.06952755905513,&quot;left&quot;:110.01464566929133,&quot;top&quot;:303.75700787401576,&quot;width&quot;:718.4028346456693}"/>
</p:tagLst>
</file>

<file path=ppt/tags/tag6.xml><?xml version="1.0" encoding="utf-8"?>
<p:tagLst xmlns:p="http://schemas.openxmlformats.org/presentationml/2006/main">
  <p:tag name="KSO_WM_DIAGRAM_VIRTUALLY_FRAME" val="{&quot;height&quot;:137.06952755905513,&quot;left&quot;:110.01464566929133,&quot;top&quot;:303.75700787401576,&quot;width&quot;:718.4028346456693}"/>
</p:tagLst>
</file>

<file path=ppt/tags/tag7.xml><?xml version="1.0" encoding="utf-8"?>
<p:tagLst xmlns:p="http://schemas.openxmlformats.org/presentationml/2006/main">
  <p:tag name="KSO_WM_DIAGRAM_VIRTUALLY_FRAME" val="{&quot;height&quot;:137.06952755905513,&quot;left&quot;:110.01464566929133,&quot;top&quot;:303.75700787401576,&quot;width&quot;:718.4028346456693}"/>
</p:tagLst>
</file>

<file path=ppt/tags/tag8.xml><?xml version="1.0" encoding="utf-8"?>
<p:tagLst xmlns:p="http://schemas.openxmlformats.org/presentationml/2006/main">
  <p:tag name="KSO_WM_DIAGRAM_VIRTUALLY_FRAME" val="{&quot;height&quot;:137.06952755905513,&quot;left&quot;:110.01464566929133,&quot;top&quot;:303.75700787401576,&quot;width&quot;:718.4028346456693}"/>
</p:tagLst>
</file>

<file path=ppt/tags/tag9.xml><?xml version="1.0" encoding="utf-8"?>
<p:tagLst xmlns:p="http://schemas.openxmlformats.org/presentationml/2006/main">
  <p:tag name="KSO_WM_DIAGRAM_VIRTUALLY_FRAME" val="{&quot;height&quot;:137.06952755905513,&quot;left&quot;:110.01464566929133,&quot;top&quot;:303.75700787401576,&quot;width&quot;:718.4028346456693}"/>
</p:tagLst>
</file>

<file path=ppt/theme/theme1.xml><?xml version="1.0" encoding="utf-8"?>
<a:theme xmlns:a="http://schemas.openxmlformats.org/drawingml/2006/main" name="第一PPT，www.1ppt.com​">
  <a:themeElements>
    <a:clrScheme name="自定义 160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45E86"/>
      </a:accent1>
      <a:accent2>
        <a:srgbClr val="7B96B3"/>
      </a:accent2>
      <a:accent3>
        <a:srgbClr val="FBE6DD"/>
      </a:accent3>
      <a:accent4>
        <a:srgbClr val="89283E"/>
      </a:accent4>
      <a:accent5>
        <a:srgbClr val="BFBFBF"/>
      </a:accent5>
      <a:accent6>
        <a:srgbClr val="EBDECD"/>
      </a:accent6>
      <a:hlink>
        <a:srgbClr val="308F63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60">
    <a:dk1>
      <a:srgbClr val="000000"/>
    </a:dk1>
    <a:lt1>
      <a:srgbClr val="FFFFFF"/>
    </a:lt1>
    <a:dk2>
      <a:srgbClr val="768394"/>
    </a:dk2>
    <a:lt2>
      <a:srgbClr val="F0F0F0"/>
    </a:lt2>
    <a:accent1>
      <a:srgbClr val="345E86"/>
    </a:accent1>
    <a:accent2>
      <a:srgbClr val="7B96B3"/>
    </a:accent2>
    <a:accent3>
      <a:srgbClr val="FBE6DD"/>
    </a:accent3>
    <a:accent4>
      <a:srgbClr val="89283E"/>
    </a:accent4>
    <a:accent5>
      <a:srgbClr val="BFBFBF"/>
    </a:accent5>
    <a:accent6>
      <a:srgbClr val="EBDECD"/>
    </a:accent6>
    <a:hlink>
      <a:srgbClr val="308F63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自定义 160">
    <a:dk1>
      <a:srgbClr val="000000"/>
    </a:dk1>
    <a:lt1>
      <a:srgbClr val="FFFFFF"/>
    </a:lt1>
    <a:dk2>
      <a:srgbClr val="768394"/>
    </a:dk2>
    <a:lt2>
      <a:srgbClr val="F0F0F0"/>
    </a:lt2>
    <a:accent1>
      <a:srgbClr val="345E86"/>
    </a:accent1>
    <a:accent2>
      <a:srgbClr val="7B96B3"/>
    </a:accent2>
    <a:accent3>
      <a:srgbClr val="FBE6DD"/>
    </a:accent3>
    <a:accent4>
      <a:srgbClr val="89283E"/>
    </a:accent4>
    <a:accent5>
      <a:srgbClr val="BFBFBF"/>
    </a:accent5>
    <a:accent6>
      <a:srgbClr val="EBDECD"/>
    </a:accent6>
    <a:hlink>
      <a:srgbClr val="308F63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自定义 160">
    <a:dk1>
      <a:srgbClr val="000000"/>
    </a:dk1>
    <a:lt1>
      <a:srgbClr val="FFFFFF"/>
    </a:lt1>
    <a:dk2>
      <a:srgbClr val="768394"/>
    </a:dk2>
    <a:lt2>
      <a:srgbClr val="F0F0F0"/>
    </a:lt2>
    <a:accent1>
      <a:srgbClr val="345E86"/>
    </a:accent1>
    <a:accent2>
      <a:srgbClr val="7B96B3"/>
    </a:accent2>
    <a:accent3>
      <a:srgbClr val="FBE6DD"/>
    </a:accent3>
    <a:accent4>
      <a:srgbClr val="89283E"/>
    </a:accent4>
    <a:accent5>
      <a:srgbClr val="BFBFBF"/>
    </a:accent5>
    <a:accent6>
      <a:srgbClr val="EBDECD"/>
    </a:accent6>
    <a:hlink>
      <a:srgbClr val="308F63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自定义 160">
    <a:dk1>
      <a:srgbClr val="000000"/>
    </a:dk1>
    <a:lt1>
      <a:srgbClr val="FFFFFF"/>
    </a:lt1>
    <a:dk2>
      <a:srgbClr val="768394"/>
    </a:dk2>
    <a:lt2>
      <a:srgbClr val="F0F0F0"/>
    </a:lt2>
    <a:accent1>
      <a:srgbClr val="345E86"/>
    </a:accent1>
    <a:accent2>
      <a:srgbClr val="7B96B3"/>
    </a:accent2>
    <a:accent3>
      <a:srgbClr val="FBE6DD"/>
    </a:accent3>
    <a:accent4>
      <a:srgbClr val="89283E"/>
    </a:accent4>
    <a:accent5>
      <a:srgbClr val="BFBFBF"/>
    </a:accent5>
    <a:accent6>
      <a:srgbClr val="EBDECD"/>
    </a:accent6>
    <a:hlink>
      <a:srgbClr val="308F63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自定义 160">
    <a:dk1>
      <a:srgbClr val="000000"/>
    </a:dk1>
    <a:lt1>
      <a:srgbClr val="FFFFFF"/>
    </a:lt1>
    <a:dk2>
      <a:srgbClr val="768394"/>
    </a:dk2>
    <a:lt2>
      <a:srgbClr val="F0F0F0"/>
    </a:lt2>
    <a:accent1>
      <a:srgbClr val="345E86"/>
    </a:accent1>
    <a:accent2>
      <a:srgbClr val="7B96B3"/>
    </a:accent2>
    <a:accent3>
      <a:srgbClr val="FBE6DD"/>
    </a:accent3>
    <a:accent4>
      <a:srgbClr val="89283E"/>
    </a:accent4>
    <a:accent5>
      <a:srgbClr val="BFBFBF"/>
    </a:accent5>
    <a:accent6>
      <a:srgbClr val="EBDECD"/>
    </a:accent6>
    <a:hlink>
      <a:srgbClr val="308F63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自定义 160">
    <a:dk1>
      <a:srgbClr val="000000"/>
    </a:dk1>
    <a:lt1>
      <a:srgbClr val="FFFFFF"/>
    </a:lt1>
    <a:dk2>
      <a:srgbClr val="768394"/>
    </a:dk2>
    <a:lt2>
      <a:srgbClr val="F0F0F0"/>
    </a:lt2>
    <a:accent1>
      <a:srgbClr val="345E86"/>
    </a:accent1>
    <a:accent2>
      <a:srgbClr val="7B96B3"/>
    </a:accent2>
    <a:accent3>
      <a:srgbClr val="FBE6DD"/>
    </a:accent3>
    <a:accent4>
      <a:srgbClr val="89283E"/>
    </a:accent4>
    <a:accent5>
      <a:srgbClr val="BFBFBF"/>
    </a:accent5>
    <a:accent6>
      <a:srgbClr val="EBDECD"/>
    </a:accent6>
    <a:hlink>
      <a:srgbClr val="308F63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160">
    <a:dk1>
      <a:srgbClr val="000000"/>
    </a:dk1>
    <a:lt1>
      <a:srgbClr val="FFFFFF"/>
    </a:lt1>
    <a:dk2>
      <a:srgbClr val="768394"/>
    </a:dk2>
    <a:lt2>
      <a:srgbClr val="F0F0F0"/>
    </a:lt2>
    <a:accent1>
      <a:srgbClr val="345E86"/>
    </a:accent1>
    <a:accent2>
      <a:srgbClr val="7B96B3"/>
    </a:accent2>
    <a:accent3>
      <a:srgbClr val="FBE6DD"/>
    </a:accent3>
    <a:accent4>
      <a:srgbClr val="89283E"/>
    </a:accent4>
    <a:accent5>
      <a:srgbClr val="BFBFBF"/>
    </a:accent5>
    <a:accent6>
      <a:srgbClr val="EBDECD"/>
    </a:accent6>
    <a:hlink>
      <a:srgbClr val="308F63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160">
    <a:dk1>
      <a:srgbClr val="000000"/>
    </a:dk1>
    <a:lt1>
      <a:srgbClr val="FFFFFF"/>
    </a:lt1>
    <a:dk2>
      <a:srgbClr val="768394"/>
    </a:dk2>
    <a:lt2>
      <a:srgbClr val="F0F0F0"/>
    </a:lt2>
    <a:accent1>
      <a:srgbClr val="345E86"/>
    </a:accent1>
    <a:accent2>
      <a:srgbClr val="7B96B3"/>
    </a:accent2>
    <a:accent3>
      <a:srgbClr val="FBE6DD"/>
    </a:accent3>
    <a:accent4>
      <a:srgbClr val="89283E"/>
    </a:accent4>
    <a:accent5>
      <a:srgbClr val="BFBFBF"/>
    </a:accent5>
    <a:accent6>
      <a:srgbClr val="EBDECD"/>
    </a:accent6>
    <a:hlink>
      <a:srgbClr val="308F63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160">
    <a:dk1>
      <a:srgbClr val="000000"/>
    </a:dk1>
    <a:lt1>
      <a:srgbClr val="FFFFFF"/>
    </a:lt1>
    <a:dk2>
      <a:srgbClr val="768394"/>
    </a:dk2>
    <a:lt2>
      <a:srgbClr val="F0F0F0"/>
    </a:lt2>
    <a:accent1>
      <a:srgbClr val="345E86"/>
    </a:accent1>
    <a:accent2>
      <a:srgbClr val="7B96B3"/>
    </a:accent2>
    <a:accent3>
      <a:srgbClr val="FBE6DD"/>
    </a:accent3>
    <a:accent4>
      <a:srgbClr val="89283E"/>
    </a:accent4>
    <a:accent5>
      <a:srgbClr val="BFBFBF"/>
    </a:accent5>
    <a:accent6>
      <a:srgbClr val="EBDECD"/>
    </a:accent6>
    <a:hlink>
      <a:srgbClr val="308F63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160">
    <a:dk1>
      <a:srgbClr val="000000"/>
    </a:dk1>
    <a:lt1>
      <a:srgbClr val="FFFFFF"/>
    </a:lt1>
    <a:dk2>
      <a:srgbClr val="768394"/>
    </a:dk2>
    <a:lt2>
      <a:srgbClr val="F0F0F0"/>
    </a:lt2>
    <a:accent1>
      <a:srgbClr val="345E86"/>
    </a:accent1>
    <a:accent2>
      <a:srgbClr val="7B96B3"/>
    </a:accent2>
    <a:accent3>
      <a:srgbClr val="FBE6DD"/>
    </a:accent3>
    <a:accent4>
      <a:srgbClr val="89283E"/>
    </a:accent4>
    <a:accent5>
      <a:srgbClr val="BFBFBF"/>
    </a:accent5>
    <a:accent6>
      <a:srgbClr val="EBDECD"/>
    </a:accent6>
    <a:hlink>
      <a:srgbClr val="308F63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160">
    <a:dk1>
      <a:srgbClr val="000000"/>
    </a:dk1>
    <a:lt1>
      <a:srgbClr val="FFFFFF"/>
    </a:lt1>
    <a:dk2>
      <a:srgbClr val="768394"/>
    </a:dk2>
    <a:lt2>
      <a:srgbClr val="F0F0F0"/>
    </a:lt2>
    <a:accent1>
      <a:srgbClr val="345E86"/>
    </a:accent1>
    <a:accent2>
      <a:srgbClr val="7B96B3"/>
    </a:accent2>
    <a:accent3>
      <a:srgbClr val="FBE6DD"/>
    </a:accent3>
    <a:accent4>
      <a:srgbClr val="89283E"/>
    </a:accent4>
    <a:accent5>
      <a:srgbClr val="BFBFBF"/>
    </a:accent5>
    <a:accent6>
      <a:srgbClr val="EBDECD"/>
    </a:accent6>
    <a:hlink>
      <a:srgbClr val="308F63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160">
    <a:dk1>
      <a:srgbClr val="000000"/>
    </a:dk1>
    <a:lt1>
      <a:srgbClr val="FFFFFF"/>
    </a:lt1>
    <a:dk2>
      <a:srgbClr val="768394"/>
    </a:dk2>
    <a:lt2>
      <a:srgbClr val="F0F0F0"/>
    </a:lt2>
    <a:accent1>
      <a:srgbClr val="345E86"/>
    </a:accent1>
    <a:accent2>
      <a:srgbClr val="7B96B3"/>
    </a:accent2>
    <a:accent3>
      <a:srgbClr val="FBE6DD"/>
    </a:accent3>
    <a:accent4>
      <a:srgbClr val="89283E"/>
    </a:accent4>
    <a:accent5>
      <a:srgbClr val="BFBFBF"/>
    </a:accent5>
    <a:accent6>
      <a:srgbClr val="EBDECD"/>
    </a:accent6>
    <a:hlink>
      <a:srgbClr val="308F63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自定义 160">
    <a:dk1>
      <a:srgbClr val="000000"/>
    </a:dk1>
    <a:lt1>
      <a:srgbClr val="FFFFFF"/>
    </a:lt1>
    <a:dk2>
      <a:srgbClr val="768394"/>
    </a:dk2>
    <a:lt2>
      <a:srgbClr val="F0F0F0"/>
    </a:lt2>
    <a:accent1>
      <a:srgbClr val="345E86"/>
    </a:accent1>
    <a:accent2>
      <a:srgbClr val="7B96B3"/>
    </a:accent2>
    <a:accent3>
      <a:srgbClr val="FBE6DD"/>
    </a:accent3>
    <a:accent4>
      <a:srgbClr val="89283E"/>
    </a:accent4>
    <a:accent5>
      <a:srgbClr val="BFBFBF"/>
    </a:accent5>
    <a:accent6>
      <a:srgbClr val="EBDECD"/>
    </a:accent6>
    <a:hlink>
      <a:srgbClr val="308F63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自定义 160">
    <a:dk1>
      <a:srgbClr val="000000"/>
    </a:dk1>
    <a:lt1>
      <a:srgbClr val="FFFFFF"/>
    </a:lt1>
    <a:dk2>
      <a:srgbClr val="768394"/>
    </a:dk2>
    <a:lt2>
      <a:srgbClr val="F0F0F0"/>
    </a:lt2>
    <a:accent1>
      <a:srgbClr val="345E86"/>
    </a:accent1>
    <a:accent2>
      <a:srgbClr val="7B96B3"/>
    </a:accent2>
    <a:accent3>
      <a:srgbClr val="FBE6DD"/>
    </a:accent3>
    <a:accent4>
      <a:srgbClr val="89283E"/>
    </a:accent4>
    <a:accent5>
      <a:srgbClr val="BFBFBF"/>
    </a:accent5>
    <a:accent6>
      <a:srgbClr val="EBDECD"/>
    </a:accent6>
    <a:hlink>
      <a:srgbClr val="308F63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1685</Words>
  <Application>WPS 演示</Application>
  <PresentationFormat>自定义</PresentationFormat>
  <Paragraphs>247</Paragraphs>
  <Slides>16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Arial</vt:lpstr>
      <vt:lpstr>宋体</vt:lpstr>
      <vt:lpstr>Wingdings</vt:lpstr>
      <vt:lpstr>字魂59号-创粗黑</vt:lpstr>
      <vt:lpstr>黑体</vt:lpstr>
      <vt:lpstr>微软雅黑</vt:lpstr>
      <vt:lpstr>汉仪秦川飞影W</vt:lpstr>
      <vt:lpstr>Arial</vt:lpstr>
      <vt:lpstr>Segoe UI Semilight</vt:lpstr>
      <vt:lpstr>Calibri</vt:lpstr>
      <vt:lpstr>Lato Light</vt:lpstr>
      <vt:lpstr>Segoe Print</vt:lpstr>
      <vt:lpstr>Lato Bold</vt:lpstr>
      <vt:lpstr>Arial Unicode MS</vt:lpstr>
      <vt:lpstr>等线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简约清新教学课件教师说课PPT模板</dc:title>
  <dc:creator>第一PPT，www.1ppt.com</dc:creator>
  <cp:keywords>www.1ppt.com</cp:keywords>
  <dc:description>第一PPT</dc:description>
  <cp:lastModifiedBy>Answer of Cheat</cp:lastModifiedBy>
  <cp:revision>3768</cp:revision>
  <dcterms:created xsi:type="dcterms:W3CDTF">2015-12-01T09:06:00Z</dcterms:created>
  <dcterms:modified xsi:type="dcterms:W3CDTF">2024-06-23T02:44:14Z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6BA20019F93848FE94EF948C8711AF28_12</vt:lpwstr>
  </property>
  <property fmtid="{D5CDD505-2E9C-101B-9397-08002B2CF9AE}" pid="3" name="KSOProductBuildVer">
    <vt:lpwstr>2052-12.1.0.17140</vt:lpwstr>
  </property>
</Properties>
</file>