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24384000" cy="13716000"/>
  <p:notesSz cx="6858000" cy="9144000"/>
  <p:defaultTextStyle>
    <a:lvl1pPr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1pPr>
    <a:lvl2pPr indent="4572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2pPr>
    <a:lvl3pPr indent="9144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3pPr>
    <a:lvl4pPr indent="13716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4pPr>
    <a:lvl5pPr indent="18288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5pPr>
    <a:lvl6pPr indent="22860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6pPr>
    <a:lvl7pPr indent="27432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7pPr>
    <a:lvl8pPr indent="32004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8pPr>
    <a:lvl9pPr indent="36576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7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3566365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1pPr>
    <a:lvl2pPr indent="2286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2pPr>
    <a:lvl3pPr indent="4572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3pPr>
    <a:lvl4pPr indent="6858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4pPr>
    <a:lvl5pPr indent="9144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5pPr>
    <a:lvl6pPr indent="11430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6pPr>
    <a:lvl7pPr indent="13716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7pPr>
    <a:lvl8pPr indent="16002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8pPr>
    <a:lvl9pPr indent="18288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17915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10135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14344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33" name="Shape 2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34455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38" name="Shape 2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75754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46424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50882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82998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4650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50296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36726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96667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92385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4419600" y="3689350"/>
            <a:ext cx="15544800" cy="40830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5791200" y="7772400"/>
            <a:ext cx="12801600" cy="5943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</a:p>
          <a:p>
            <a:pPr lvl="1">
              <a:defRPr sz="1800"/>
            </a:pPr>
            <a:r>
              <a:rPr sz="6400"/>
              <a:t>Body Level Two</a:t>
            </a:r>
          </a:p>
          <a:p>
            <a:pPr lvl="2">
              <a:defRPr sz="1800"/>
            </a:pPr>
            <a:r>
              <a:rPr sz="6400"/>
              <a:t>Body Level Three</a:t>
            </a:r>
          </a:p>
          <a:p>
            <a:pPr lvl="3">
              <a:defRPr sz="1800"/>
            </a:pPr>
            <a:r>
              <a:rPr sz="6400"/>
              <a:t>Body Level Four</a:t>
            </a:r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16306800" y="0"/>
            <a:ext cx="4114800" cy="1280160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3962400" y="549276"/>
            <a:ext cx="12039600" cy="1316672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</a:p>
          <a:p>
            <a:pPr lvl="1">
              <a:defRPr sz="1800"/>
            </a:pPr>
            <a:r>
              <a:rPr sz="6400"/>
              <a:t>Body Level Two</a:t>
            </a:r>
          </a:p>
          <a:p>
            <a:pPr lvl="2">
              <a:defRPr sz="1800"/>
            </a:pPr>
            <a:r>
              <a:rPr sz="6400"/>
              <a:t>Body Level Three</a:t>
            </a:r>
          </a:p>
          <a:p>
            <a:pPr lvl="3">
              <a:defRPr sz="1800"/>
            </a:pPr>
            <a:r>
              <a:rPr sz="6400"/>
              <a:t>Body Level Four</a:t>
            </a:r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584200">
              <a:defRPr sz="1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defTabSz="584200">
              <a:spcBef>
                <a:spcPts val="0"/>
              </a:spcBef>
              <a:buSzTx/>
              <a:buFontTx/>
              <a:buNone/>
              <a:defRPr sz="5600"/>
            </a:lvl1pPr>
            <a:lvl2pPr marL="0" indent="228600" defTabSz="584200">
              <a:spcBef>
                <a:spcPts val="0"/>
              </a:spcBef>
              <a:buSzTx/>
              <a:buFontTx/>
              <a:buNone/>
              <a:defRPr sz="5600"/>
            </a:lvl2pPr>
            <a:lvl3pPr marL="0" indent="457200" defTabSz="584200">
              <a:spcBef>
                <a:spcPts val="0"/>
              </a:spcBef>
              <a:buSzTx/>
              <a:buFontTx/>
              <a:buNone/>
              <a:defRPr sz="5600"/>
            </a:lvl3pPr>
            <a:lvl4pPr marL="0" indent="685800" defTabSz="584200">
              <a:spcBef>
                <a:spcPts val="0"/>
              </a:spcBef>
              <a:buSzTx/>
              <a:buFontTx/>
              <a:buNone/>
              <a:defRPr sz="5600"/>
            </a:lvl4pPr>
            <a:lvl5pPr marL="0" indent="914400" defTabSz="584200">
              <a:spcBef>
                <a:spcPts val="0"/>
              </a:spcBef>
              <a:buSzTx/>
              <a:buFontTx/>
              <a:buNone/>
              <a:defRPr sz="5600"/>
            </a:lvl5pPr>
          </a:lstStyle>
          <a:p>
            <a:pPr lvl="0">
              <a:defRPr sz="1800"/>
            </a:pPr>
            <a:r>
              <a:rPr sz="5600"/>
              <a:t>Body Level One</a:t>
            </a:r>
          </a:p>
          <a:p>
            <a:pPr lvl="1">
              <a:defRPr sz="1800"/>
            </a:pPr>
            <a:r>
              <a:rPr sz="5600"/>
              <a:t>Body Level Two</a:t>
            </a:r>
          </a:p>
          <a:p>
            <a:pPr lvl="2">
              <a:defRPr sz="1800"/>
            </a:pPr>
            <a:r>
              <a:rPr sz="5600"/>
              <a:t>Body Level Three</a:t>
            </a:r>
          </a:p>
          <a:p>
            <a:pPr lvl="3">
              <a:defRPr sz="1800"/>
            </a:pPr>
            <a:r>
              <a:rPr sz="5600"/>
              <a:t>Body Level Four</a:t>
            </a:r>
          </a:p>
          <a:p>
            <a:pPr lvl="4">
              <a:defRPr sz="1800"/>
            </a:pPr>
            <a:r>
              <a:rPr sz="5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</a:p>
          <a:p>
            <a:pPr lvl="1">
              <a:defRPr sz="1800"/>
            </a:pPr>
            <a:r>
              <a:rPr sz="6400"/>
              <a:t>Body Level Two</a:t>
            </a:r>
          </a:p>
          <a:p>
            <a:pPr lvl="2">
              <a:defRPr sz="1800"/>
            </a:pPr>
            <a:r>
              <a:rPr sz="6400"/>
              <a:t>Body Level Three</a:t>
            </a:r>
          </a:p>
          <a:p>
            <a:pPr lvl="3">
              <a:defRPr sz="1800"/>
            </a:pPr>
            <a:r>
              <a:rPr sz="6400"/>
              <a:t>Body Level Four</a:t>
            </a:r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4492625" y="8813800"/>
            <a:ext cx="15544801" cy="2724150"/>
          </a:xfrm>
          <a:prstGeom prst="rect">
            <a:avLst/>
          </a:prstGeom>
        </p:spPr>
        <p:txBody>
          <a:bodyPr anchor="t"/>
          <a:lstStyle>
            <a:lvl1pPr algn="l">
              <a:defRPr sz="8000" b="1" cap="all"/>
            </a:lvl1pPr>
          </a:lstStyle>
          <a:p>
            <a:pPr lvl="0">
              <a:defRPr sz="1800" b="0" cap="none"/>
            </a:pPr>
            <a:r>
              <a:rPr sz="80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4492625" y="5813426"/>
            <a:ext cx="15544801" cy="3000375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3962400" y="3200400"/>
            <a:ext cx="8077200" cy="10515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</a:p>
          <a:p>
            <a:pPr lvl="1">
              <a:defRPr sz="1800"/>
            </a:pPr>
            <a:r>
              <a:rPr sz="6400"/>
              <a:t>Body Level Two</a:t>
            </a:r>
          </a:p>
          <a:p>
            <a:pPr lvl="2">
              <a:defRPr sz="1800"/>
            </a:pPr>
            <a:r>
              <a:rPr sz="6400"/>
              <a:t>Body Level Three</a:t>
            </a:r>
          </a:p>
          <a:p>
            <a:pPr lvl="3">
              <a:defRPr sz="1800"/>
            </a:pPr>
            <a:r>
              <a:rPr sz="6400"/>
              <a:t>Body Level Four</a:t>
            </a:r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3962400" y="513621"/>
            <a:ext cx="16459200" cy="235731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3962400" y="2870930"/>
            <a:ext cx="8080376" cy="1478821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500"/>
              </a:spcBef>
              <a:buSzTx/>
              <a:buFontTx/>
              <a:buNone/>
              <a:defRPr sz="4800" b="1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l">
              <a:spcBef>
                <a:spcPts val="500"/>
              </a:spcBef>
              <a:buSzTx/>
              <a:buFontTx/>
              <a:buNone/>
              <a:defRPr sz="4800" b="1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l">
              <a:spcBef>
                <a:spcPts val="500"/>
              </a:spcBef>
              <a:buSzTx/>
              <a:buFontTx/>
              <a:buNone/>
              <a:defRPr sz="4800" b="1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l">
              <a:spcBef>
                <a:spcPts val="500"/>
              </a:spcBef>
              <a:buSzTx/>
              <a:buFontTx/>
              <a:buNone/>
              <a:defRPr sz="4800" b="1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l">
              <a:spcBef>
                <a:spcPts val="500"/>
              </a:spcBef>
              <a:buSzTx/>
              <a:buFontTx/>
              <a:buNone/>
              <a:defRPr sz="4800" b="1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 b="0"/>
            </a:pPr>
            <a:r>
              <a:rPr sz="4800" b="1"/>
              <a:t>Body Level One</a:t>
            </a:r>
          </a:p>
          <a:p>
            <a:pPr lvl="1">
              <a:defRPr sz="1800" b="0"/>
            </a:pPr>
            <a:r>
              <a:rPr sz="4800" b="1"/>
              <a:t>Body Level Two</a:t>
            </a:r>
          </a:p>
          <a:p>
            <a:pPr lvl="2">
              <a:defRPr sz="1800" b="0"/>
            </a:pPr>
            <a:r>
              <a:rPr sz="4800" b="1"/>
              <a:t>Body Level Three</a:t>
            </a:r>
          </a:p>
          <a:p>
            <a:pPr lvl="3">
              <a:defRPr sz="1800" b="0"/>
            </a:pPr>
            <a:r>
              <a:rPr sz="4800" b="1"/>
              <a:t>Body Level Four</a:t>
            </a:r>
          </a:p>
          <a:p>
            <a:pPr lvl="4">
              <a:defRPr sz="1800" b="0"/>
            </a:pPr>
            <a:r>
              <a:rPr sz="4800"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3962400" y="0"/>
            <a:ext cx="6016627" cy="2870200"/>
          </a:xfrm>
          <a:prstGeom prst="rect">
            <a:avLst/>
          </a:prstGeom>
        </p:spPr>
        <p:txBody>
          <a:bodyPr anchor="b"/>
          <a:lstStyle>
            <a:lvl1pPr defTabSz="584200">
              <a:defRPr sz="112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10198100" y="546100"/>
            <a:ext cx="10223500" cy="13169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</a:p>
          <a:p>
            <a:pPr lvl="1">
              <a:defRPr sz="1800"/>
            </a:pPr>
            <a:r>
              <a:rPr sz="6400"/>
              <a:t>Body Level Two</a:t>
            </a:r>
          </a:p>
          <a:p>
            <a:pPr lvl="2">
              <a:defRPr sz="1800"/>
            </a:pPr>
            <a:r>
              <a:rPr sz="6400"/>
              <a:t>Body Level Three</a:t>
            </a:r>
          </a:p>
          <a:p>
            <a:pPr lvl="3">
              <a:defRPr sz="1800"/>
            </a:pPr>
            <a:r>
              <a:rPr sz="6400"/>
              <a:t>Body Level Four</a:t>
            </a:r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6632576" y="9601200"/>
            <a:ext cx="10972801" cy="1133476"/>
          </a:xfrm>
          <a:prstGeom prst="rect">
            <a:avLst/>
          </a:prstGeom>
        </p:spPr>
        <p:txBody>
          <a:bodyPr anchor="b"/>
          <a:lstStyle>
            <a:lvl1pPr defTabSz="584200">
              <a:defRPr sz="112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6632576" y="10734675"/>
            <a:ext cx="10972801" cy="1609725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SzTx/>
              <a:buFontTx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l">
              <a:spcBef>
                <a:spcPts val="300"/>
              </a:spcBef>
              <a:buSzTx/>
              <a:buFontTx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l">
              <a:spcBef>
                <a:spcPts val="300"/>
              </a:spcBef>
              <a:buSzTx/>
              <a:buFontTx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l">
              <a:spcBef>
                <a:spcPts val="300"/>
              </a:spcBef>
              <a:buSzTx/>
              <a:buFontTx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l">
              <a:spcBef>
                <a:spcPts val="300"/>
              </a:spcBef>
              <a:buSzTx/>
              <a:buFontTx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62400" y="184152"/>
            <a:ext cx="16459200" cy="301624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62400" y="3200400"/>
            <a:ext cx="16459200" cy="105156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normAutofit/>
          </a:bodyPr>
          <a:lstStyle/>
          <a:p>
            <a:pPr lvl="0">
              <a:defRPr sz="1800"/>
            </a:pPr>
            <a:r>
              <a:rPr sz="6400"/>
              <a:t>Body Level One</a:t>
            </a:r>
          </a:p>
          <a:p>
            <a:pPr lvl="1">
              <a:defRPr sz="1800"/>
            </a:pPr>
            <a:r>
              <a:rPr sz="6400"/>
              <a:t>Body Level Two</a:t>
            </a:r>
          </a:p>
          <a:p>
            <a:pPr lvl="2">
              <a:defRPr sz="1800"/>
            </a:pPr>
            <a:r>
              <a:rPr sz="6400"/>
              <a:t>Body Level Three</a:t>
            </a:r>
          </a:p>
          <a:p>
            <a:pPr lvl="3">
              <a:defRPr sz="1800"/>
            </a:pPr>
            <a:r>
              <a:rPr sz="6400"/>
              <a:t>Body Level Four</a:t>
            </a:r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6154400" y="12802234"/>
            <a:ext cx="4267200" cy="551181"/>
          </a:xfrm>
          <a:prstGeom prst="rect">
            <a:avLst/>
          </a:prstGeom>
          <a:ln w="25400">
            <a:miter lim="400000"/>
          </a:ln>
        </p:spPr>
        <p:txBody>
          <a:bodyPr tIns="91439" bIns="91439" anchor="ctr">
            <a:spAutoFit/>
          </a:bodyPr>
          <a:lstStyle>
            <a:lvl1pPr algn="r">
              <a:lnSpc>
                <a:spcPct val="100000"/>
              </a:lnSpc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>
        <a:defRPr sz="8800">
          <a:latin typeface="Calibri"/>
          <a:ea typeface="Calibri"/>
          <a:cs typeface="Calibri"/>
          <a:sym typeface="Calibri"/>
        </a:defRPr>
      </a:lvl1pPr>
      <a:lvl2pPr algn="ctr">
        <a:defRPr sz="8800">
          <a:latin typeface="Calibri"/>
          <a:ea typeface="Calibri"/>
          <a:cs typeface="Calibri"/>
          <a:sym typeface="Calibri"/>
        </a:defRPr>
      </a:lvl2pPr>
      <a:lvl3pPr algn="ctr">
        <a:defRPr sz="8800">
          <a:latin typeface="Calibri"/>
          <a:ea typeface="Calibri"/>
          <a:cs typeface="Calibri"/>
          <a:sym typeface="Calibri"/>
        </a:defRPr>
      </a:lvl3pPr>
      <a:lvl4pPr algn="ctr">
        <a:defRPr sz="8800">
          <a:latin typeface="Calibri"/>
          <a:ea typeface="Calibri"/>
          <a:cs typeface="Calibri"/>
          <a:sym typeface="Calibri"/>
        </a:defRPr>
      </a:lvl4pPr>
      <a:lvl5pPr algn="ctr">
        <a:defRPr sz="8800">
          <a:latin typeface="Calibri"/>
          <a:ea typeface="Calibri"/>
          <a:cs typeface="Calibri"/>
          <a:sym typeface="Calibri"/>
        </a:defRPr>
      </a:lvl5pPr>
      <a:lvl6pPr algn="ctr">
        <a:defRPr sz="8800">
          <a:latin typeface="Calibri"/>
          <a:ea typeface="Calibri"/>
          <a:cs typeface="Calibri"/>
          <a:sym typeface="Calibri"/>
        </a:defRPr>
      </a:lvl6pPr>
      <a:lvl7pPr algn="ctr">
        <a:defRPr sz="8800">
          <a:latin typeface="Calibri"/>
          <a:ea typeface="Calibri"/>
          <a:cs typeface="Calibri"/>
          <a:sym typeface="Calibri"/>
        </a:defRPr>
      </a:lvl7pPr>
      <a:lvl8pPr algn="ctr">
        <a:defRPr sz="8800">
          <a:latin typeface="Calibri"/>
          <a:ea typeface="Calibri"/>
          <a:cs typeface="Calibri"/>
          <a:sym typeface="Calibri"/>
        </a:defRPr>
      </a:lvl8pPr>
      <a:lvl9pPr algn="ctr">
        <a:defRPr sz="8800">
          <a:latin typeface="Calibri"/>
          <a:ea typeface="Calibri"/>
          <a:cs typeface="Calibri"/>
          <a:sym typeface="Calibri"/>
        </a:defRPr>
      </a:lvl9pPr>
    </p:titleStyle>
    <p:bodyStyle>
      <a:lvl1pPr marL="685800" indent="-68580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1pPr>
      <a:lvl2pPr marL="1110342" indent="-653142" algn="ctr">
        <a:spcBef>
          <a:spcPts val="700"/>
        </a:spcBef>
        <a:buSzPct val="100000"/>
        <a:buFont typeface="Arial"/>
        <a:buChar char="–"/>
        <a:defRPr sz="6400">
          <a:latin typeface="Microsoft YaHei"/>
          <a:ea typeface="Microsoft YaHei"/>
          <a:cs typeface="Microsoft YaHei"/>
          <a:sym typeface="Microsoft YaHei"/>
        </a:defRPr>
      </a:lvl2pPr>
      <a:lvl3pPr marL="1524000" indent="-60960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3pPr>
      <a:lvl4pPr marL="2103120" indent="-731520" algn="ctr">
        <a:spcBef>
          <a:spcPts val="700"/>
        </a:spcBef>
        <a:buSzPct val="100000"/>
        <a:buFont typeface="Arial"/>
        <a:buChar char="–"/>
        <a:defRPr sz="6400">
          <a:latin typeface="Microsoft YaHei"/>
          <a:ea typeface="Microsoft YaHei"/>
          <a:cs typeface="Microsoft YaHei"/>
          <a:sym typeface="Microsoft YaHei"/>
        </a:defRPr>
      </a:lvl4pPr>
      <a:lvl5pPr marL="2560320" indent="-731520" algn="ctr">
        <a:spcBef>
          <a:spcPts val="700"/>
        </a:spcBef>
        <a:buSzPct val="100000"/>
        <a:buFont typeface="Arial"/>
        <a:buChar char="»"/>
        <a:defRPr sz="6400">
          <a:latin typeface="Microsoft YaHei"/>
          <a:ea typeface="Microsoft YaHei"/>
          <a:cs typeface="Microsoft YaHei"/>
          <a:sym typeface="Microsoft YaHei"/>
        </a:defRPr>
      </a:lvl5pPr>
      <a:lvl6pPr marL="3017520" indent="-73152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6pPr>
      <a:lvl7pPr marL="3474720" indent="-73152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7pPr>
      <a:lvl8pPr marL="3931920" indent="-73152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8pPr>
      <a:lvl9pPr marL="4389120" indent="-73152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9pPr>
    </p:bodyStyle>
    <p:otherStyle>
      <a:lvl1pPr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833937" y="2329259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11200"/>
              <a:t>JavaScript深入浅出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表达式和运算符</a:t>
            </a:r>
          </a:p>
        </p:txBody>
      </p:sp>
      <p:sp>
        <p:nvSpPr>
          <p:cNvPr id="54" name="Shape 54"/>
          <p:cNvSpPr/>
          <p:nvPr/>
        </p:nvSpPr>
        <p:spPr>
          <a:xfrm>
            <a:off x="10894580" y="12292176"/>
            <a:ext cx="2594840" cy="1122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 defTabSz="584200">
              <a:lnSpc>
                <a:spcPct val="100000"/>
              </a:lnSpc>
              <a:defRPr sz="5600"/>
            </a:lvl1pPr>
          </a:lstStyle>
          <a:p>
            <a:pPr lvl="0">
              <a:defRPr sz="1800"/>
            </a:pPr>
            <a:r>
              <a:rPr sz="5600"/>
              <a:t>@Bosn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0" y="1114562"/>
            <a:ext cx="4222376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表达式</a:t>
            </a:r>
          </a:p>
        </p:txBody>
      </p:sp>
      <p:pic>
        <p:nvPicPr>
          <p:cNvPr id="127" name="图片 126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40179" y="6418984"/>
            <a:ext cx="1774161" cy="878032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128" name="Shape 128"/>
          <p:cNvSpPr/>
          <p:nvPr/>
        </p:nvSpPr>
        <p:spPr>
          <a:xfrm>
            <a:off x="10459526" y="2329584"/>
            <a:ext cx="4125347" cy="801832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原始表达式</a:t>
            </a:r>
          </a:p>
        </p:txBody>
      </p:sp>
      <p:sp>
        <p:nvSpPr>
          <p:cNvPr id="129" name="Shape 129"/>
          <p:cNvSpPr/>
          <p:nvPr/>
        </p:nvSpPr>
        <p:spPr>
          <a:xfrm>
            <a:off x="10459526" y="3980584"/>
            <a:ext cx="4125347" cy="801832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初始化表达式</a:t>
            </a:r>
          </a:p>
        </p:txBody>
      </p:sp>
      <p:sp>
        <p:nvSpPr>
          <p:cNvPr id="130" name="Shape 130"/>
          <p:cNvSpPr/>
          <p:nvPr/>
        </p:nvSpPr>
        <p:spPr>
          <a:xfrm>
            <a:off x="10459526" y="5631584"/>
            <a:ext cx="4125348" cy="801832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函数表达式</a:t>
            </a:r>
          </a:p>
        </p:txBody>
      </p:sp>
      <p:sp>
        <p:nvSpPr>
          <p:cNvPr id="131" name="Shape 131"/>
          <p:cNvSpPr/>
          <p:nvPr/>
        </p:nvSpPr>
        <p:spPr>
          <a:xfrm>
            <a:off x="10459526" y="7282584"/>
            <a:ext cx="4125348" cy="801832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属性访问表达式</a:t>
            </a:r>
          </a:p>
        </p:txBody>
      </p:sp>
      <p:sp>
        <p:nvSpPr>
          <p:cNvPr id="132" name="Shape 132"/>
          <p:cNvSpPr/>
          <p:nvPr/>
        </p:nvSpPr>
        <p:spPr>
          <a:xfrm>
            <a:off x="10459526" y="8933584"/>
            <a:ext cx="4125348" cy="801832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调用表达式</a:t>
            </a:r>
          </a:p>
        </p:txBody>
      </p:sp>
      <p:sp>
        <p:nvSpPr>
          <p:cNvPr id="133" name="Shape 133"/>
          <p:cNvSpPr/>
          <p:nvPr/>
        </p:nvSpPr>
        <p:spPr>
          <a:xfrm>
            <a:off x="10459526" y="10584584"/>
            <a:ext cx="4125348" cy="801832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对象创建表达式</a:t>
            </a:r>
          </a:p>
        </p:txBody>
      </p:sp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9525000" y="5918200"/>
            <a:ext cx="5416566" cy="1764904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0" y="1114562"/>
            <a:ext cx="3926541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运算符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9509065" y="5763259"/>
            <a:ext cx="5365870" cy="2189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12000">
                <a:solidFill>
                  <a:srgbClr val="7C9647"/>
                </a:solidFill>
              </a:rPr>
              <a:t>10</a:t>
            </a:r>
            <a:r>
              <a:rPr sz="12000"/>
              <a:t> </a:t>
            </a:r>
            <a:r>
              <a:rPr sz="12000">
                <a:solidFill>
                  <a:srgbClr val="F79646"/>
                </a:solidFill>
              </a:rPr>
              <a:t>*</a:t>
            </a:r>
            <a:r>
              <a:rPr sz="12000"/>
              <a:t> 20</a:t>
            </a:r>
          </a:p>
        </p:txBody>
      </p:sp>
      <p:sp>
        <p:nvSpPr>
          <p:cNvPr id="140" name="Shape 140"/>
          <p:cNvSpPr/>
          <p:nvPr/>
        </p:nvSpPr>
        <p:spPr>
          <a:xfrm flipV="1">
            <a:off x="12233282" y="7058305"/>
            <a:ext cx="1" cy="1503063"/>
          </a:xfrm>
          <a:prstGeom prst="line">
            <a:avLst/>
          </a:prstGeom>
          <a:ln w="50800">
            <a:solidFill>
              <a:srgbClr val="F79646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12211878" y="8587292"/>
            <a:ext cx="1117536" cy="1"/>
          </a:xfrm>
          <a:prstGeom prst="line">
            <a:avLst/>
          </a:prstGeom>
          <a:ln w="50800">
            <a:solidFill>
              <a:srgbClr val="F79646"/>
            </a:solidFill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13491210" y="8197402"/>
            <a:ext cx="1567181" cy="7797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>
              <a:defRPr sz="3600"/>
            </a:lvl1pPr>
          </a:lstStyle>
          <a:p>
            <a:pPr lvl="0">
              <a:defRPr sz="1800"/>
            </a:pPr>
            <a:r>
              <a:rPr sz="3600"/>
              <a:t>运算符</a:t>
            </a:r>
          </a:p>
        </p:txBody>
      </p:sp>
      <p:sp>
        <p:nvSpPr>
          <p:cNvPr id="143" name="Shape 143"/>
          <p:cNvSpPr/>
          <p:nvPr/>
        </p:nvSpPr>
        <p:spPr>
          <a:xfrm flipV="1">
            <a:off x="14909800" y="5376985"/>
            <a:ext cx="566615" cy="566615"/>
          </a:xfrm>
          <a:prstGeom prst="line">
            <a:avLst/>
          </a:prstGeom>
          <a:ln w="50800">
            <a:solidFill>
              <a:srgbClr val="4F81B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15544118" y="4565202"/>
            <a:ext cx="2481581" cy="7797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>
              <a:defRPr sz="3600"/>
            </a:lvl1pPr>
          </a:lstStyle>
          <a:p>
            <a:pPr lvl="0">
              <a:defRPr sz="1800"/>
            </a:pPr>
            <a:r>
              <a:rPr sz="3600"/>
              <a:t>复合表达式</a:t>
            </a:r>
          </a:p>
        </p:txBody>
      </p:sp>
      <p:sp>
        <p:nvSpPr>
          <p:cNvPr id="145" name="Shape 145"/>
          <p:cNvSpPr/>
          <p:nvPr/>
        </p:nvSpPr>
        <p:spPr>
          <a:xfrm flipH="1">
            <a:off x="8270254" y="6745785"/>
            <a:ext cx="1567181" cy="1"/>
          </a:xfrm>
          <a:prstGeom prst="line">
            <a:avLst/>
          </a:prstGeom>
          <a:ln w="50800">
            <a:solidFill>
              <a:srgbClr val="9BBB59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5744210" y="6355896"/>
            <a:ext cx="2481580" cy="7797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>
              <a:defRPr sz="3600"/>
            </a:lvl1pPr>
          </a:lstStyle>
          <a:p>
            <a:pPr lvl="0">
              <a:defRPr sz="1800"/>
            </a:pPr>
            <a:r>
              <a:rPr sz="3600"/>
              <a:t>原始表达式</a:t>
            </a:r>
          </a:p>
        </p:txBody>
      </p:sp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0" y="1114562"/>
            <a:ext cx="4222376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运算符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13814014" y="2003719"/>
            <a:ext cx="2143595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赋值</a:t>
            </a:r>
          </a:p>
        </p:txBody>
      </p:sp>
      <p:sp>
        <p:nvSpPr>
          <p:cNvPr id="152" name="Shape 152"/>
          <p:cNvSpPr/>
          <p:nvPr/>
        </p:nvSpPr>
        <p:spPr>
          <a:xfrm>
            <a:off x="13814014" y="3488174"/>
            <a:ext cx="2143595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比较</a:t>
            </a:r>
          </a:p>
        </p:txBody>
      </p:sp>
      <p:sp>
        <p:nvSpPr>
          <p:cNvPr id="153" name="Shape 153"/>
          <p:cNvSpPr/>
          <p:nvPr/>
        </p:nvSpPr>
        <p:spPr>
          <a:xfrm>
            <a:off x="13814015" y="4972629"/>
            <a:ext cx="2143592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算术</a:t>
            </a:r>
          </a:p>
        </p:txBody>
      </p:sp>
      <p:sp>
        <p:nvSpPr>
          <p:cNvPr id="154" name="Shape 154"/>
          <p:cNvSpPr/>
          <p:nvPr/>
        </p:nvSpPr>
        <p:spPr>
          <a:xfrm>
            <a:off x="13814014" y="6457084"/>
            <a:ext cx="2143595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位</a:t>
            </a:r>
          </a:p>
        </p:txBody>
      </p:sp>
      <p:sp>
        <p:nvSpPr>
          <p:cNvPr id="155" name="Shape 155"/>
          <p:cNvSpPr/>
          <p:nvPr/>
        </p:nvSpPr>
        <p:spPr>
          <a:xfrm>
            <a:off x="13814014" y="7941540"/>
            <a:ext cx="2143595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逻辑</a:t>
            </a:r>
          </a:p>
        </p:txBody>
      </p:sp>
      <p:sp>
        <p:nvSpPr>
          <p:cNvPr id="156" name="Shape 156"/>
          <p:cNvSpPr/>
          <p:nvPr/>
        </p:nvSpPr>
        <p:spPr>
          <a:xfrm>
            <a:off x="13814014" y="9425995"/>
            <a:ext cx="2143595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字符串</a:t>
            </a:r>
          </a:p>
        </p:txBody>
      </p:sp>
      <p:sp>
        <p:nvSpPr>
          <p:cNvPr id="157" name="Shape 157"/>
          <p:cNvSpPr/>
          <p:nvPr/>
        </p:nvSpPr>
        <p:spPr>
          <a:xfrm>
            <a:off x="13733688" y="10910450"/>
            <a:ext cx="2143596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特殊</a:t>
            </a:r>
          </a:p>
        </p:txBody>
      </p:sp>
      <p:sp>
        <p:nvSpPr>
          <p:cNvPr id="158" name="Shape 158"/>
          <p:cNvSpPr/>
          <p:nvPr/>
        </p:nvSpPr>
        <p:spPr>
          <a:xfrm>
            <a:off x="3747211" y="4808427"/>
            <a:ext cx="2143595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一元</a:t>
            </a:r>
          </a:p>
        </p:txBody>
      </p:sp>
      <p:sp>
        <p:nvSpPr>
          <p:cNvPr id="159" name="Shape 159"/>
          <p:cNvSpPr/>
          <p:nvPr/>
        </p:nvSpPr>
        <p:spPr>
          <a:xfrm>
            <a:off x="3747210" y="6457084"/>
            <a:ext cx="2143596" cy="801832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二元</a:t>
            </a:r>
          </a:p>
        </p:txBody>
      </p:sp>
      <p:sp>
        <p:nvSpPr>
          <p:cNvPr id="160" name="Shape 160"/>
          <p:cNvSpPr/>
          <p:nvPr/>
        </p:nvSpPr>
        <p:spPr>
          <a:xfrm>
            <a:off x="3747211" y="8105742"/>
            <a:ext cx="2143595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三元</a:t>
            </a:r>
          </a:p>
        </p:txBody>
      </p:sp>
      <p:sp>
        <p:nvSpPr>
          <p:cNvPr id="161" name="Shape 161"/>
          <p:cNvSpPr/>
          <p:nvPr/>
        </p:nvSpPr>
        <p:spPr>
          <a:xfrm>
            <a:off x="6830779" y="4808427"/>
            <a:ext cx="3548776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+num</a:t>
            </a:r>
          </a:p>
        </p:txBody>
      </p:sp>
      <p:sp>
        <p:nvSpPr>
          <p:cNvPr id="162" name="Shape 162"/>
          <p:cNvSpPr/>
          <p:nvPr/>
        </p:nvSpPr>
        <p:spPr>
          <a:xfrm>
            <a:off x="6830779" y="6457084"/>
            <a:ext cx="3548776" cy="801832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 + b</a:t>
            </a:r>
          </a:p>
        </p:txBody>
      </p:sp>
      <p:sp>
        <p:nvSpPr>
          <p:cNvPr id="163" name="Shape 163"/>
          <p:cNvSpPr/>
          <p:nvPr/>
        </p:nvSpPr>
        <p:spPr>
          <a:xfrm>
            <a:off x="6830779" y="8105742"/>
            <a:ext cx="3548776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 ? a : b</a:t>
            </a:r>
          </a:p>
        </p:txBody>
      </p:sp>
      <p:sp>
        <p:nvSpPr>
          <p:cNvPr id="164" name="Shape 164"/>
          <p:cNvSpPr/>
          <p:nvPr/>
        </p:nvSpPr>
        <p:spPr>
          <a:xfrm>
            <a:off x="17107062" y="2003719"/>
            <a:ext cx="3548777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x += 1</a:t>
            </a:r>
          </a:p>
        </p:txBody>
      </p:sp>
      <p:sp>
        <p:nvSpPr>
          <p:cNvPr id="165" name="Shape 165"/>
          <p:cNvSpPr/>
          <p:nvPr/>
        </p:nvSpPr>
        <p:spPr>
          <a:xfrm>
            <a:off x="17107062" y="3570275"/>
            <a:ext cx="3548777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 == b</a:t>
            </a:r>
          </a:p>
        </p:txBody>
      </p:sp>
      <p:sp>
        <p:nvSpPr>
          <p:cNvPr id="166" name="Shape 166"/>
          <p:cNvSpPr/>
          <p:nvPr/>
        </p:nvSpPr>
        <p:spPr>
          <a:xfrm>
            <a:off x="17107062" y="4972629"/>
            <a:ext cx="3548777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 - b</a:t>
            </a:r>
          </a:p>
        </p:txBody>
      </p:sp>
      <p:sp>
        <p:nvSpPr>
          <p:cNvPr id="167" name="Shape 167"/>
          <p:cNvSpPr/>
          <p:nvPr/>
        </p:nvSpPr>
        <p:spPr>
          <a:xfrm>
            <a:off x="17107062" y="6457084"/>
            <a:ext cx="3548777" cy="801832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 | b</a:t>
            </a:r>
          </a:p>
        </p:txBody>
      </p:sp>
      <p:sp>
        <p:nvSpPr>
          <p:cNvPr id="168" name="Shape 168"/>
          <p:cNvSpPr/>
          <p:nvPr/>
        </p:nvSpPr>
        <p:spPr>
          <a:xfrm>
            <a:off x="17107062" y="7941540"/>
            <a:ext cx="3548777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exp1 &amp;&amp; exp2</a:t>
            </a:r>
          </a:p>
        </p:txBody>
      </p:sp>
      <p:sp>
        <p:nvSpPr>
          <p:cNvPr id="169" name="Shape 169"/>
          <p:cNvSpPr/>
          <p:nvPr/>
        </p:nvSpPr>
        <p:spPr>
          <a:xfrm>
            <a:off x="17107064" y="9425995"/>
            <a:ext cx="3548776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“a” + “b”</a:t>
            </a:r>
          </a:p>
        </p:txBody>
      </p:sp>
      <p:sp>
        <p:nvSpPr>
          <p:cNvPr id="170" name="Shape 170"/>
          <p:cNvSpPr/>
          <p:nvPr/>
        </p:nvSpPr>
        <p:spPr>
          <a:xfrm>
            <a:off x="17107064" y="10910450"/>
            <a:ext cx="3548776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delete obj.x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9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9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9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9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9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9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9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9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9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1" animBg="1" advAuto="0"/>
      <p:bldP spid="152" grpId="3" animBg="1" advAuto="0"/>
      <p:bldP spid="153" grpId="5" animBg="1" advAuto="0"/>
      <p:bldP spid="154" grpId="7" animBg="1" advAuto="0"/>
      <p:bldP spid="155" grpId="9" animBg="1" advAuto="0"/>
      <p:bldP spid="156" grpId="11" animBg="1" advAuto="0"/>
      <p:bldP spid="157" grpId="13" animBg="1" advAuto="0"/>
      <p:bldP spid="164" grpId="2" animBg="1" advAuto="0"/>
      <p:bldP spid="165" grpId="4" animBg="1" advAuto="0"/>
      <p:bldP spid="166" grpId="6" animBg="1" advAuto="0"/>
      <p:bldP spid="167" grpId="8" animBg="1" advAuto="0"/>
      <p:bldP spid="168" grpId="10" animBg="1" advAuto="0"/>
      <p:bldP spid="169" grpId="12" animBg="1" advAuto="0"/>
      <p:bldP spid="170" grpId="14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13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0" y="1114562"/>
            <a:ext cx="3926541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运算符</a:t>
            </a:r>
            <a:r>
              <a:rPr sz="4380" dirty="0">
                <a:solidFill>
                  <a:srgbClr val="FFFFFF"/>
                </a:solidFill>
              </a:rPr>
              <a:t> ? :</a:t>
            </a:r>
          </a:p>
        </p:txBody>
      </p:sp>
      <p:sp>
        <p:nvSpPr>
          <p:cNvPr id="176" name="Shape 176"/>
          <p:cNvSpPr/>
          <p:nvPr/>
        </p:nvSpPr>
        <p:spPr>
          <a:xfrm>
            <a:off x="6058797" y="7601102"/>
            <a:ext cx="11124774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>
                <a:solidFill>
                  <a:srgbClr val="3F6797"/>
                </a:solidFill>
              </a:rPr>
              <a:t>var</a:t>
            </a:r>
            <a:r>
              <a:rPr sz="6000"/>
              <a:t> val = </a:t>
            </a:r>
            <a:r>
              <a:rPr sz="6000">
                <a:solidFill>
                  <a:srgbClr val="9A403E"/>
                </a:solidFill>
              </a:rPr>
              <a:t>true</a:t>
            </a:r>
            <a:r>
              <a:rPr sz="6000"/>
              <a:t> ? 1 : 2; </a:t>
            </a:r>
            <a:r>
              <a:rPr sz="6000">
                <a:solidFill>
                  <a:srgbClr val="7C9647"/>
                </a:solidFill>
              </a:rPr>
              <a:t>// val = 1</a:t>
            </a:r>
          </a:p>
        </p:txBody>
      </p:sp>
      <p:sp>
        <p:nvSpPr>
          <p:cNvPr id="177" name="Shape 177"/>
          <p:cNvSpPr/>
          <p:nvPr/>
        </p:nvSpPr>
        <p:spPr>
          <a:xfrm>
            <a:off x="10151757" y="4928717"/>
            <a:ext cx="2938855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c ? a : b</a:t>
            </a:r>
          </a:p>
        </p:txBody>
      </p:sp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14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0" y="1114562"/>
            <a:ext cx="3119718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运算符</a:t>
            </a:r>
            <a:r>
              <a:rPr sz="4380" dirty="0">
                <a:solidFill>
                  <a:srgbClr val="FFFFFF"/>
                </a:solidFill>
              </a:rPr>
              <a:t> </a:t>
            </a:r>
            <a:r>
              <a:rPr lang="en-US" sz="4380" dirty="0" smtClean="0">
                <a:solidFill>
                  <a:srgbClr val="FFFFFF"/>
                </a:solidFill>
              </a:rPr>
              <a:t> </a:t>
            </a:r>
            <a:r>
              <a:rPr sz="4380" dirty="0" smtClean="0">
                <a:solidFill>
                  <a:srgbClr val="FFFFFF"/>
                </a:solidFill>
              </a:rPr>
              <a:t>,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6636994" y="7601102"/>
            <a:ext cx="9968380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6000">
                <a:solidFill>
                  <a:srgbClr val="3F6797"/>
                </a:solidFill>
              </a:rPr>
              <a:t>var</a:t>
            </a:r>
            <a:r>
              <a:rPr sz="6000"/>
              <a:t> val = (1, 2, 3); </a:t>
            </a:r>
            <a:r>
              <a:rPr sz="6000">
                <a:solidFill>
                  <a:srgbClr val="7C9647"/>
                </a:solidFill>
              </a:rPr>
              <a:t>// val = 3</a:t>
            </a:r>
          </a:p>
        </p:txBody>
      </p:sp>
      <p:sp>
        <p:nvSpPr>
          <p:cNvPr id="182" name="Shape 182"/>
          <p:cNvSpPr/>
          <p:nvPr/>
        </p:nvSpPr>
        <p:spPr>
          <a:xfrm>
            <a:off x="10865016" y="4928717"/>
            <a:ext cx="1512337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6000"/>
              <a:t>a, b</a:t>
            </a:r>
          </a:p>
        </p:txBody>
      </p:sp>
    </p:spTree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15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0" y="1114562"/>
            <a:ext cx="510988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运算符 delete</a:t>
            </a:r>
          </a:p>
        </p:txBody>
      </p:sp>
      <p:sp>
        <p:nvSpPr>
          <p:cNvPr id="186" name="Shape 186"/>
          <p:cNvSpPr/>
          <p:nvPr/>
        </p:nvSpPr>
        <p:spPr>
          <a:xfrm>
            <a:off x="8721764" y="6246647"/>
            <a:ext cx="11675438" cy="389509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var</a:t>
            </a:r>
            <a:r>
              <a:rPr sz="6000"/>
              <a:t> obj = {x : 1};</a:t>
            </a:r>
          </a:p>
          <a:p>
            <a:pPr lvl="0" algn="l">
              <a:defRPr sz="1800"/>
            </a:pPr>
            <a:r>
              <a:rPr sz="6000"/>
              <a:t>obj.x;                      </a:t>
            </a:r>
            <a:r>
              <a:rPr sz="6000">
                <a:solidFill>
                  <a:srgbClr val="7C9647"/>
                </a:solidFill>
              </a:rPr>
              <a:t>// 1</a:t>
            </a:r>
          </a:p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delete</a:t>
            </a:r>
            <a:r>
              <a:rPr sz="6000"/>
              <a:t> obj.x;</a:t>
            </a:r>
          </a:p>
          <a:p>
            <a:pPr lvl="0" algn="l">
              <a:defRPr sz="1800"/>
            </a:pPr>
            <a:r>
              <a:rPr sz="6000"/>
              <a:t>obj.x;                      </a:t>
            </a:r>
            <a:r>
              <a:rPr sz="6000">
                <a:solidFill>
                  <a:srgbClr val="7C9647"/>
                </a:solidFill>
              </a:rPr>
              <a:t>// undefined</a:t>
            </a:r>
          </a:p>
        </p:txBody>
      </p:sp>
      <p:sp>
        <p:nvSpPr>
          <p:cNvPr id="187" name="Shape 187"/>
          <p:cNvSpPr/>
          <p:nvPr/>
        </p:nvSpPr>
        <p:spPr>
          <a:xfrm>
            <a:off x="9885228" y="3574262"/>
            <a:ext cx="4613544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6000">
                <a:solidFill>
                  <a:srgbClr val="3F6797"/>
                </a:solidFill>
              </a:rPr>
              <a:t>delete</a:t>
            </a:r>
            <a:r>
              <a:rPr sz="6000"/>
              <a:t> obj.x;</a:t>
            </a:r>
          </a:p>
        </p:txBody>
      </p:sp>
    </p:spTree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16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0" y="1114562"/>
            <a:ext cx="5002306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运算符</a:t>
            </a:r>
            <a:r>
              <a:rPr sz="4380" dirty="0">
                <a:solidFill>
                  <a:srgbClr val="FFFFFF"/>
                </a:solidFill>
              </a:rPr>
              <a:t> delete</a:t>
            </a:r>
          </a:p>
        </p:txBody>
      </p:sp>
      <p:sp>
        <p:nvSpPr>
          <p:cNvPr id="191" name="Shape 191"/>
          <p:cNvSpPr/>
          <p:nvPr/>
        </p:nvSpPr>
        <p:spPr>
          <a:xfrm>
            <a:off x="6325632" y="3556000"/>
            <a:ext cx="11732737" cy="66040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var</a:t>
            </a:r>
            <a:r>
              <a:rPr sz="6000"/>
              <a:t> obj = {};</a:t>
            </a:r>
          </a:p>
          <a:p>
            <a:pPr lvl="0" algn="l">
              <a:defRPr sz="1800"/>
            </a:pPr>
            <a:r>
              <a:rPr sz="6000">
                <a:solidFill>
                  <a:srgbClr val="3C8A9E"/>
                </a:solidFill>
              </a:rPr>
              <a:t>Object</a:t>
            </a:r>
            <a:r>
              <a:rPr sz="6000"/>
              <a:t>.</a:t>
            </a:r>
            <a:r>
              <a:rPr sz="6000">
                <a:solidFill>
                  <a:srgbClr val="9A403E"/>
                </a:solidFill>
              </a:rPr>
              <a:t>defineProperty</a:t>
            </a:r>
            <a:r>
              <a:rPr sz="6000"/>
              <a:t>(obj, </a:t>
            </a:r>
            <a:r>
              <a:rPr sz="6000">
                <a:solidFill>
                  <a:srgbClr val="C67838"/>
                </a:solidFill>
              </a:rPr>
              <a:t>'x'</a:t>
            </a:r>
            <a:r>
              <a:rPr sz="6000"/>
              <a:t>, {</a:t>
            </a:r>
          </a:p>
          <a:p>
            <a:pPr lvl="0" algn="l">
              <a:defRPr sz="1800"/>
            </a:pPr>
            <a:r>
              <a:rPr sz="6000"/>
              <a:t>	configurable : </a:t>
            </a:r>
            <a:r>
              <a:rPr sz="6000">
                <a:solidFill>
                  <a:srgbClr val="3C8A9E"/>
                </a:solidFill>
              </a:rPr>
              <a:t>false</a:t>
            </a:r>
            <a:r>
              <a:rPr sz="6000"/>
              <a:t>, </a:t>
            </a:r>
          </a:p>
          <a:p>
            <a:pPr lvl="0" algn="l">
              <a:defRPr sz="1800"/>
            </a:pPr>
            <a:r>
              <a:rPr sz="6000"/>
              <a:t>	value : 1</a:t>
            </a:r>
          </a:p>
          <a:p>
            <a:pPr lvl="0" algn="l">
              <a:defRPr sz="1800"/>
            </a:pPr>
            <a:r>
              <a:rPr sz="6000"/>
              <a:t>});</a:t>
            </a:r>
          </a:p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delete</a:t>
            </a:r>
            <a:r>
              <a:rPr sz="6000"/>
              <a:t> obj.x; </a:t>
            </a:r>
            <a:r>
              <a:rPr sz="6000">
                <a:solidFill>
                  <a:srgbClr val="7C9647"/>
                </a:solidFill>
              </a:rPr>
              <a:t>// false</a:t>
            </a:r>
          </a:p>
          <a:p>
            <a:pPr lvl="0" algn="l">
              <a:defRPr sz="1800"/>
            </a:pPr>
            <a:r>
              <a:rPr sz="6000"/>
              <a:t>obj.x;            </a:t>
            </a:r>
            <a:r>
              <a:rPr sz="6000">
                <a:solidFill>
                  <a:srgbClr val="7C9647"/>
                </a:solidFill>
              </a:rPr>
              <a:t>// 1</a:t>
            </a:r>
          </a:p>
        </p:txBody>
      </p:sp>
    </p:spTree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17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0" y="1114562"/>
            <a:ext cx="4464424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运算符 in</a:t>
            </a:r>
          </a:p>
        </p:txBody>
      </p:sp>
      <p:sp>
        <p:nvSpPr>
          <p:cNvPr id="195" name="Shape 195"/>
          <p:cNvSpPr/>
          <p:nvPr/>
        </p:nvSpPr>
        <p:spPr>
          <a:xfrm>
            <a:off x="8120212" y="5813425"/>
            <a:ext cx="8143575" cy="184665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 dirty="0" err="1">
                <a:solidFill>
                  <a:srgbClr val="665082"/>
                </a:solidFill>
              </a:rPr>
              <a:t>window</a:t>
            </a:r>
            <a:r>
              <a:rPr sz="6000" dirty="0" err="1"/>
              <a:t>.x</a:t>
            </a:r>
            <a:r>
              <a:rPr sz="6000" dirty="0"/>
              <a:t> = 1;</a:t>
            </a:r>
          </a:p>
          <a:p>
            <a:pPr lvl="0">
              <a:defRPr sz="1800"/>
            </a:pPr>
            <a:r>
              <a:rPr sz="6000" dirty="0">
                <a:solidFill>
                  <a:srgbClr val="C67838"/>
                </a:solidFill>
              </a:rPr>
              <a:t>‘</a:t>
            </a:r>
            <a:r>
              <a:rPr sz="6000" dirty="0" smtClean="0">
                <a:solidFill>
                  <a:srgbClr val="C67838"/>
                </a:solidFill>
              </a:rPr>
              <a:t>x</a:t>
            </a:r>
            <a:r>
              <a:rPr sz="6000" dirty="0" smtClean="0">
                <a:solidFill>
                  <a:srgbClr val="3F6797"/>
                </a:solidFill>
              </a:rPr>
              <a:t> </a:t>
            </a:r>
            <a:r>
              <a:rPr sz="6000" dirty="0">
                <a:solidFill>
                  <a:srgbClr val="3F6797"/>
                </a:solidFill>
              </a:rPr>
              <a:t>in</a:t>
            </a:r>
            <a:r>
              <a:rPr sz="6000" dirty="0"/>
              <a:t> </a:t>
            </a:r>
            <a:r>
              <a:rPr sz="6000" dirty="0">
                <a:solidFill>
                  <a:srgbClr val="665082"/>
                </a:solidFill>
              </a:rPr>
              <a:t>window</a:t>
            </a:r>
            <a:r>
              <a:rPr sz="6000" dirty="0"/>
              <a:t>; </a:t>
            </a:r>
            <a:r>
              <a:rPr sz="6000" dirty="0">
                <a:solidFill>
                  <a:srgbClr val="7C9647"/>
                </a:solidFill>
              </a:rPr>
              <a:t>// true</a:t>
            </a:r>
          </a:p>
        </p:txBody>
      </p:sp>
    </p:spTree>
  </p:cSld>
  <p:clrMapOvr>
    <a:masterClrMapping/>
  </p:clrMapOvr>
  <p:transition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18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0" y="1114562"/>
            <a:ext cx="7664824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运算符</a:t>
            </a:r>
            <a:r>
              <a:rPr sz="4380" dirty="0">
                <a:solidFill>
                  <a:srgbClr val="FFFFFF"/>
                </a:solidFill>
              </a:rPr>
              <a:t> </a:t>
            </a:r>
            <a:r>
              <a:rPr sz="4380" dirty="0" err="1">
                <a:solidFill>
                  <a:srgbClr val="FFFFFF"/>
                </a:solidFill>
              </a:rPr>
              <a:t>instanceof</a:t>
            </a:r>
            <a:r>
              <a:rPr sz="4380" dirty="0">
                <a:solidFill>
                  <a:srgbClr val="FFFFFF"/>
                </a:solidFill>
              </a:rPr>
              <a:t>, </a:t>
            </a:r>
            <a:r>
              <a:rPr sz="4380" dirty="0" err="1">
                <a:solidFill>
                  <a:srgbClr val="FFFFFF"/>
                </a:solidFill>
              </a:rPr>
              <a:t>typeof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5560655" y="6264909"/>
            <a:ext cx="13342114" cy="192975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lang="en-US" sz="6000" dirty="0" smtClean="0"/>
              <a:t>(</a:t>
            </a:r>
            <a:r>
              <a:rPr lang="en-US" altLang="zh-CN" sz="6600" dirty="0"/>
              <a:t>{}</a:t>
            </a:r>
            <a:r>
              <a:rPr lang="en-US" sz="6000" dirty="0" smtClean="0"/>
              <a:t>)</a:t>
            </a:r>
            <a:r>
              <a:rPr sz="6000" dirty="0" smtClean="0"/>
              <a:t> </a:t>
            </a:r>
            <a:r>
              <a:rPr sz="6000" dirty="0" err="1">
                <a:solidFill>
                  <a:srgbClr val="3F6797"/>
                </a:solidFill>
              </a:rPr>
              <a:t>instanceof</a:t>
            </a:r>
            <a:r>
              <a:rPr sz="6000" dirty="0"/>
              <a:t> Object            </a:t>
            </a:r>
            <a:r>
              <a:rPr sz="6000" dirty="0" smtClean="0"/>
              <a:t> </a:t>
            </a:r>
            <a:r>
              <a:rPr sz="6000" dirty="0">
                <a:solidFill>
                  <a:srgbClr val="7C9647"/>
                </a:solidFill>
              </a:rPr>
              <a:t>// true</a:t>
            </a:r>
          </a:p>
          <a:p>
            <a:pPr lvl="0" algn="l">
              <a:defRPr sz="1800"/>
            </a:pPr>
            <a:r>
              <a:rPr sz="6000" dirty="0" err="1">
                <a:solidFill>
                  <a:srgbClr val="3F6797"/>
                </a:solidFill>
              </a:rPr>
              <a:t>typeof</a:t>
            </a:r>
            <a:r>
              <a:rPr sz="6000" dirty="0"/>
              <a:t> 100 === </a:t>
            </a:r>
            <a:r>
              <a:rPr sz="6000" dirty="0">
                <a:solidFill>
                  <a:srgbClr val="C67838"/>
                </a:solidFill>
              </a:rPr>
              <a:t>‘number’</a:t>
            </a:r>
            <a:r>
              <a:rPr sz="6000" dirty="0"/>
              <a:t> </a:t>
            </a:r>
            <a:r>
              <a:rPr sz="6000" dirty="0">
                <a:solidFill>
                  <a:srgbClr val="7C9647"/>
                </a:solidFill>
              </a:rPr>
              <a:t>// true</a:t>
            </a:r>
          </a:p>
        </p:txBody>
      </p:sp>
    </p:spTree>
  </p:cSld>
  <p:clrMapOvr>
    <a:masterClrMapping/>
  </p:clrMapOvr>
  <p:transition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19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0" y="1114562"/>
            <a:ext cx="4566111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运算符 new</a:t>
            </a:r>
          </a:p>
        </p:txBody>
      </p:sp>
      <p:sp>
        <p:nvSpPr>
          <p:cNvPr id="203" name="Shape 203"/>
          <p:cNvSpPr/>
          <p:nvPr/>
        </p:nvSpPr>
        <p:spPr>
          <a:xfrm>
            <a:off x="4566111" y="4007485"/>
            <a:ext cx="15251778" cy="570103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function</a:t>
            </a:r>
            <a:r>
              <a:rPr sz="6000"/>
              <a:t> Foo(){}</a:t>
            </a:r>
          </a:p>
          <a:p>
            <a:pPr lvl="0" algn="l">
              <a:defRPr sz="1800"/>
            </a:pPr>
            <a:r>
              <a:rPr sz="6000"/>
              <a:t>Foo.</a:t>
            </a:r>
            <a:r>
              <a:rPr sz="6000">
                <a:solidFill>
                  <a:srgbClr val="9A403E"/>
                </a:solidFill>
              </a:rPr>
              <a:t>prototype</a:t>
            </a:r>
            <a:r>
              <a:rPr sz="6000"/>
              <a:t>.x = 1;</a:t>
            </a:r>
          </a:p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var</a:t>
            </a:r>
            <a:r>
              <a:rPr sz="6000"/>
              <a:t> obj = </a:t>
            </a:r>
            <a:r>
              <a:rPr sz="6000">
                <a:solidFill>
                  <a:srgbClr val="3F6797"/>
                </a:solidFill>
              </a:rPr>
              <a:t>new</a:t>
            </a:r>
            <a:r>
              <a:rPr sz="6000"/>
              <a:t> Foo();</a:t>
            </a:r>
          </a:p>
          <a:p>
            <a:pPr lvl="0" algn="l">
              <a:defRPr sz="1800"/>
            </a:pPr>
            <a:r>
              <a:rPr sz="6000"/>
              <a:t>obj.x;  </a:t>
            </a:r>
            <a:r>
              <a:rPr sz="6000">
                <a:solidFill>
                  <a:srgbClr val="7C9647"/>
                </a:solidFill>
              </a:rPr>
              <a:t>// 1</a:t>
            </a:r>
          </a:p>
          <a:p>
            <a:pPr lvl="0" algn="l">
              <a:defRPr sz="1800"/>
            </a:pPr>
            <a:r>
              <a:rPr sz="6000"/>
              <a:t>obj.hasOwnProperty(</a:t>
            </a:r>
            <a:r>
              <a:rPr sz="6000">
                <a:solidFill>
                  <a:srgbClr val="C67838"/>
                </a:solidFill>
              </a:rPr>
              <a:t>'x'</a:t>
            </a:r>
            <a:r>
              <a:rPr sz="6000"/>
              <a:t>);</a:t>
            </a:r>
            <a:r>
              <a:rPr sz="6000">
                <a:solidFill>
                  <a:srgbClr val="7C9647"/>
                </a:solidFill>
              </a:rPr>
              <a:t> // false</a:t>
            </a:r>
          </a:p>
          <a:p>
            <a:pPr lvl="0" algn="l">
              <a:defRPr sz="1800"/>
            </a:pPr>
            <a:r>
              <a:rPr sz="6000"/>
              <a:t>obj.</a:t>
            </a:r>
            <a:r>
              <a:rPr sz="6000">
                <a:solidFill>
                  <a:srgbClr val="9A403E"/>
                </a:solidFill>
              </a:rPr>
              <a:t>__proto__</a:t>
            </a:r>
            <a:r>
              <a:rPr sz="6000"/>
              <a:t>.hasOwnProperty(</a:t>
            </a:r>
            <a:r>
              <a:rPr sz="6000">
                <a:solidFill>
                  <a:srgbClr val="C67838"/>
                </a:solidFill>
              </a:rPr>
              <a:t>'x'</a:t>
            </a:r>
            <a:r>
              <a:rPr sz="6000"/>
              <a:t>); </a:t>
            </a:r>
            <a:r>
              <a:rPr sz="6000">
                <a:solidFill>
                  <a:srgbClr val="7C9647"/>
                </a:solidFill>
              </a:rPr>
              <a:t>// true</a:t>
            </a:r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1114562"/>
            <a:ext cx="4598894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表达式</a:t>
            </a:r>
          </a:p>
        </p:txBody>
      </p:sp>
      <p:sp>
        <p:nvSpPr>
          <p:cNvPr id="57" name="Shape 57"/>
          <p:cNvSpPr/>
          <p:nvPr/>
        </p:nvSpPr>
        <p:spPr>
          <a:xfrm>
            <a:off x="4893197" y="7476946"/>
            <a:ext cx="15401474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>
                <a:solidFill>
                  <a:srgbClr val="9A403E"/>
                </a:solidFill>
              </a:rPr>
              <a:t>表达式</a:t>
            </a:r>
            <a:r>
              <a:rPr sz="5000"/>
              <a:t>是一种JS短语，可使JS解释器用来产生一个</a:t>
            </a:r>
            <a:r>
              <a:rPr sz="5000">
                <a:solidFill>
                  <a:srgbClr val="9A403E"/>
                </a:solidFill>
              </a:rPr>
              <a:t>值</a:t>
            </a:r>
            <a:r>
              <a:rPr sz="5000"/>
              <a:t>。</a:t>
            </a:r>
          </a:p>
        </p:txBody>
      </p:sp>
      <p:sp>
        <p:nvSpPr>
          <p:cNvPr id="58" name="Shape 58"/>
          <p:cNvSpPr/>
          <p:nvPr/>
        </p:nvSpPr>
        <p:spPr>
          <a:xfrm>
            <a:off x="4138355" y="5217973"/>
            <a:ext cx="16911158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/>
          <a:p>
            <a:pPr lvl="0">
              <a:defRPr sz="1800"/>
            </a:pPr>
            <a:r>
              <a:rPr sz="5000">
                <a:solidFill>
                  <a:srgbClr val="9A403E"/>
                </a:solidFill>
              </a:rPr>
              <a:t>表达式</a:t>
            </a:r>
            <a:r>
              <a:rPr sz="5000"/>
              <a:t>是指能计算出</a:t>
            </a:r>
            <a:r>
              <a:rPr sz="5000">
                <a:solidFill>
                  <a:srgbClr val="9A403E"/>
                </a:solidFill>
              </a:rPr>
              <a:t>值</a:t>
            </a:r>
            <a:r>
              <a:rPr sz="5000"/>
              <a:t>得任何可用程序单元。</a:t>
            </a:r>
          </a:p>
        </p:txBody>
      </p:sp>
      <p:sp>
        <p:nvSpPr>
          <p:cNvPr id="59" name="Shape 59"/>
          <p:cNvSpPr/>
          <p:nvPr/>
        </p:nvSpPr>
        <p:spPr>
          <a:xfrm>
            <a:off x="19297895" y="5618023"/>
            <a:ext cx="2032629" cy="7543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>
              <a:defRPr sz="3400"/>
            </a:lvl1pPr>
          </a:lstStyle>
          <a:p>
            <a:pPr lvl="0">
              <a:defRPr sz="1800"/>
            </a:pPr>
            <a:r>
              <a:rPr sz="3400"/>
              <a:t>——Wiki</a:t>
            </a:r>
          </a:p>
        </p:txBody>
      </p:sp>
      <p:sp>
        <p:nvSpPr>
          <p:cNvPr id="60" name="Shape 60"/>
          <p:cNvSpPr/>
          <p:nvPr/>
        </p:nvSpPr>
        <p:spPr>
          <a:xfrm>
            <a:off x="20214058" y="7762696"/>
            <a:ext cx="4139340" cy="7543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400"/>
            </a:lvl1pPr>
          </a:lstStyle>
          <a:p>
            <a:pPr lvl="0">
              <a:defRPr sz="1800"/>
            </a:pPr>
            <a:r>
              <a:rPr sz="3400"/>
              <a:t>——《JS权威指南》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3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1" animBg="1" advAuto="0"/>
      <p:bldP spid="60" grpId="2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20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0" y="1114562"/>
            <a:ext cx="4141694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运算符</a:t>
            </a:r>
            <a:r>
              <a:rPr sz="4380" dirty="0">
                <a:solidFill>
                  <a:srgbClr val="FFFFFF"/>
                </a:solidFill>
              </a:rPr>
              <a:t> this</a:t>
            </a:r>
          </a:p>
        </p:txBody>
      </p:sp>
      <p:sp>
        <p:nvSpPr>
          <p:cNvPr id="207" name="Shape 207"/>
          <p:cNvSpPr/>
          <p:nvPr/>
        </p:nvSpPr>
        <p:spPr>
          <a:xfrm>
            <a:off x="6187999" y="4110363"/>
            <a:ext cx="11529214" cy="479806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this</a:t>
            </a:r>
            <a:r>
              <a:rPr sz="6000"/>
              <a:t>;  </a:t>
            </a:r>
            <a:r>
              <a:rPr sz="6000">
                <a:solidFill>
                  <a:srgbClr val="7C9647"/>
                </a:solidFill>
              </a:rPr>
              <a:t>// window (浏览器)</a:t>
            </a:r>
            <a:endParaRPr sz="6000"/>
          </a:p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var</a:t>
            </a:r>
            <a:r>
              <a:rPr sz="6000"/>
              <a:t> obj = {</a:t>
            </a:r>
          </a:p>
          <a:p>
            <a:pPr lvl="0" algn="l">
              <a:defRPr sz="1800"/>
            </a:pPr>
            <a:r>
              <a:rPr sz="6000"/>
              <a:t>    func : </a:t>
            </a:r>
            <a:r>
              <a:rPr sz="6000">
                <a:solidFill>
                  <a:srgbClr val="3F6797"/>
                </a:solidFill>
              </a:rPr>
              <a:t>function</a:t>
            </a:r>
            <a:r>
              <a:rPr sz="6000"/>
              <a:t>(){return </a:t>
            </a:r>
            <a:r>
              <a:rPr sz="6000">
                <a:solidFill>
                  <a:srgbClr val="9A403E"/>
                </a:solidFill>
              </a:rPr>
              <a:t>this</a:t>
            </a:r>
            <a:r>
              <a:rPr sz="6000"/>
              <a:t>;}</a:t>
            </a:r>
          </a:p>
          <a:p>
            <a:pPr lvl="0" algn="l">
              <a:defRPr sz="1800"/>
            </a:pPr>
            <a:r>
              <a:rPr sz="6000"/>
              <a:t>};</a:t>
            </a:r>
          </a:p>
          <a:p>
            <a:pPr lvl="0" algn="l">
              <a:defRPr sz="1800"/>
            </a:pPr>
            <a:r>
              <a:rPr sz="6000"/>
              <a:t>obj.func(); </a:t>
            </a:r>
            <a:r>
              <a:rPr sz="6000">
                <a:solidFill>
                  <a:srgbClr val="7C9647"/>
                </a:solidFill>
              </a:rPr>
              <a:t>// obj</a:t>
            </a:r>
          </a:p>
        </p:txBody>
      </p:sp>
    </p:spTree>
  </p:cSld>
  <p:clrMapOvr>
    <a:masterClrMapping/>
  </p:clrMapOvr>
  <p:transition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21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0" y="1114562"/>
            <a:ext cx="4034118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运算符</a:t>
            </a:r>
            <a:r>
              <a:rPr sz="4380" dirty="0">
                <a:solidFill>
                  <a:srgbClr val="FFFFFF"/>
                </a:solidFill>
              </a:rPr>
              <a:t> void</a:t>
            </a:r>
          </a:p>
        </p:txBody>
      </p:sp>
      <p:sp>
        <p:nvSpPr>
          <p:cNvPr id="211" name="Shape 211"/>
          <p:cNvSpPr/>
          <p:nvPr/>
        </p:nvSpPr>
        <p:spPr>
          <a:xfrm>
            <a:off x="8339090" y="6264909"/>
            <a:ext cx="7705820" cy="20891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void</a:t>
            </a:r>
            <a:r>
              <a:rPr sz="6000"/>
              <a:t> 0  </a:t>
            </a:r>
            <a:r>
              <a:rPr sz="6000">
                <a:solidFill>
                  <a:srgbClr val="7C9647"/>
                </a:solidFill>
              </a:rPr>
              <a:t>// undefined</a:t>
            </a:r>
          </a:p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void</a:t>
            </a:r>
            <a:r>
              <a:rPr sz="6000"/>
              <a:t>(0) </a:t>
            </a:r>
            <a:r>
              <a:rPr sz="6000">
                <a:solidFill>
                  <a:srgbClr val="7C9647"/>
                </a:solidFill>
              </a:rPr>
              <a:t>// undefined</a:t>
            </a:r>
          </a:p>
        </p:txBody>
      </p:sp>
    </p:spTree>
  </p:cSld>
  <p:clrMapOvr>
    <a:masterClrMapping/>
  </p:clrMapOvr>
  <p:transition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0" y="1114562"/>
            <a:ext cx="4222376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特殊运算符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2494556" y="3488174"/>
            <a:ext cx="3388125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条件运算符</a:t>
            </a:r>
          </a:p>
        </p:txBody>
      </p:sp>
      <p:sp>
        <p:nvSpPr>
          <p:cNvPr id="215" name="Shape 215"/>
          <p:cNvSpPr/>
          <p:nvPr/>
        </p:nvSpPr>
        <p:spPr>
          <a:xfrm>
            <a:off x="2494556" y="4972629"/>
            <a:ext cx="3548776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逗号运算符</a:t>
            </a:r>
          </a:p>
        </p:txBody>
      </p:sp>
      <p:sp>
        <p:nvSpPr>
          <p:cNvPr id="216" name="Shape 216"/>
          <p:cNvSpPr/>
          <p:nvPr/>
        </p:nvSpPr>
        <p:spPr>
          <a:xfrm>
            <a:off x="2494558" y="6457084"/>
            <a:ext cx="3548776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delete</a:t>
            </a:r>
          </a:p>
        </p:txBody>
      </p:sp>
      <p:sp>
        <p:nvSpPr>
          <p:cNvPr id="217" name="Shape 217"/>
          <p:cNvSpPr/>
          <p:nvPr/>
        </p:nvSpPr>
        <p:spPr>
          <a:xfrm>
            <a:off x="2494556" y="7941540"/>
            <a:ext cx="3548776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in</a:t>
            </a:r>
          </a:p>
        </p:txBody>
      </p:sp>
      <p:sp>
        <p:nvSpPr>
          <p:cNvPr id="218" name="Shape 218"/>
          <p:cNvSpPr/>
          <p:nvPr/>
        </p:nvSpPr>
        <p:spPr>
          <a:xfrm>
            <a:off x="2494556" y="9425995"/>
            <a:ext cx="3548776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C6783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67838"/>
                </a:solidFill>
              </a:rPr>
              <a:t>instanceof</a:t>
            </a:r>
          </a:p>
        </p:txBody>
      </p:sp>
      <p:sp>
        <p:nvSpPr>
          <p:cNvPr id="219" name="Shape 219"/>
          <p:cNvSpPr/>
          <p:nvPr/>
        </p:nvSpPr>
        <p:spPr>
          <a:xfrm>
            <a:off x="13760383" y="3850981"/>
            <a:ext cx="3548776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new</a:t>
            </a:r>
          </a:p>
        </p:txBody>
      </p:sp>
      <p:sp>
        <p:nvSpPr>
          <p:cNvPr id="220" name="Shape 220"/>
          <p:cNvSpPr/>
          <p:nvPr/>
        </p:nvSpPr>
        <p:spPr>
          <a:xfrm>
            <a:off x="13680056" y="5335436"/>
            <a:ext cx="3548776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this</a:t>
            </a:r>
          </a:p>
        </p:txBody>
      </p:sp>
      <p:sp>
        <p:nvSpPr>
          <p:cNvPr id="221" name="Shape 221"/>
          <p:cNvSpPr/>
          <p:nvPr/>
        </p:nvSpPr>
        <p:spPr>
          <a:xfrm>
            <a:off x="7093891" y="3488174"/>
            <a:ext cx="3548777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 ? a : b</a:t>
            </a:r>
          </a:p>
        </p:txBody>
      </p:sp>
      <p:sp>
        <p:nvSpPr>
          <p:cNvPr id="222" name="Shape 222"/>
          <p:cNvSpPr/>
          <p:nvPr/>
        </p:nvSpPr>
        <p:spPr>
          <a:xfrm>
            <a:off x="7093891" y="5054730"/>
            <a:ext cx="3548777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a, b</a:t>
            </a:r>
          </a:p>
        </p:txBody>
      </p:sp>
      <p:sp>
        <p:nvSpPr>
          <p:cNvPr id="223" name="Shape 223"/>
          <p:cNvSpPr/>
          <p:nvPr/>
        </p:nvSpPr>
        <p:spPr>
          <a:xfrm>
            <a:off x="7093891" y="6457084"/>
            <a:ext cx="3548777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delete obj.x</a:t>
            </a:r>
          </a:p>
        </p:txBody>
      </p:sp>
      <p:sp>
        <p:nvSpPr>
          <p:cNvPr id="224" name="Shape 224"/>
          <p:cNvSpPr/>
          <p:nvPr/>
        </p:nvSpPr>
        <p:spPr>
          <a:xfrm>
            <a:off x="7093891" y="7941540"/>
            <a:ext cx="5335798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“document” in window</a:t>
            </a:r>
          </a:p>
        </p:txBody>
      </p:sp>
      <p:sp>
        <p:nvSpPr>
          <p:cNvPr id="225" name="Shape 225"/>
          <p:cNvSpPr/>
          <p:nvPr/>
        </p:nvSpPr>
        <p:spPr>
          <a:xfrm>
            <a:off x="7093891" y="9425995"/>
            <a:ext cx="5335798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obj instanceof Func</a:t>
            </a:r>
          </a:p>
        </p:txBody>
      </p:sp>
      <p:sp>
        <p:nvSpPr>
          <p:cNvPr id="226" name="Shape 226"/>
          <p:cNvSpPr/>
          <p:nvPr/>
        </p:nvSpPr>
        <p:spPr>
          <a:xfrm>
            <a:off x="18359718" y="3850981"/>
            <a:ext cx="3548776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new ClsName()</a:t>
            </a:r>
          </a:p>
        </p:txBody>
      </p:sp>
      <p:sp>
        <p:nvSpPr>
          <p:cNvPr id="227" name="Shape 227"/>
          <p:cNvSpPr/>
          <p:nvPr/>
        </p:nvSpPr>
        <p:spPr>
          <a:xfrm>
            <a:off x="18359718" y="5335436"/>
            <a:ext cx="3548776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return this;</a:t>
            </a:r>
          </a:p>
        </p:txBody>
      </p:sp>
      <p:sp>
        <p:nvSpPr>
          <p:cNvPr id="228" name="Shape 228"/>
          <p:cNvSpPr/>
          <p:nvPr/>
        </p:nvSpPr>
        <p:spPr>
          <a:xfrm>
            <a:off x="13680056" y="6819892"/>
            <a:ext cx="3548776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C6783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67838"/>
                </a:solidFill>
              </a:rPr>
              <a:t>typeof</a:t>
            </a:r>
          </a:p>
        </p:txBody>
      </p:sp>
      <p:sp>
        <p:nvSpPr>
          <p:cNvPr id="229" name="Shape 229"/>
          <p:cNvSpPr/>
          <p:nvPr/>
        </p:nvSpPr>
        <p:spPr>
          <a:xfrm>
            <a:off x="18359718" y="6819892"/>
            <a:ext cx="3548776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typeof 100</a:t>
            </a:r>
          </a:p>
        </p:txBody>
      </p:sp>
      <p:sp>
        <p:nvSpPr>
          <p:cNvPr id="230" name="Shape 230"/>
          <p:cNvSpPr/>
          <p:nvPr/>
        </p:nvSpPr>
        <p:spPr>
          <a:xfrm>
            <a:off x="13680056" y="8304347"/>
            <a:ext cx="3548776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void</a:t>
            </a:r>
          </a:p>
        </p:txBody>
      </p:sp>
      <p:sp>
        <p:nvSpPr>
          <p:cNvPr id="231" name="Shape 231"/>
          <p:cNvSpPr/>
          <p:nvPr/>
        </p:nvSpPr>
        <p:spPr>
          <a:xfrm>
            <a:off x="18359718" y="8304347"/>
            <a:ext cx="3548776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void 0</a:t>
            </a:r>
          </a:p>
        </p:txBody>
      </p:sp>
    </p:spTree>
  </p:cSld>
  <p:clrMapOvr>
    <a:masterClrMapping/>
  </p:clrMapOvr>
  <p:transition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0" y="809762"/>
            <a:ext cx="2881745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运算优先级</a:t>
            </a:r>
            <a:endParaRPr sz="4380" dirty="0">
              <a:solidFill>
                <a:srgbClr val="FFFFFF"/>
              </a:solidFill>
            </a:endParaRPr>
          </a:p>
        </p:txBody>
      </p:sp>
      <p:graphicFrame>
        <p:nvGraphicFramePr>
          <p:cNvPr id="236" name="Table 236"/>
          <p:cNvGraphicFramePr/>
          <p:nvPr/>
        </p:nvGraphicFramePr>
        <p:xfrm>
          <a:off x="2903876" y="1739472"/>
          <a:ext cx="19510928" cy="10647984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4877732"/>
                <a:gridCol w="4877732"/>
                <a:gridCol w="4877732"/>
                <a:gridCol w="4877732"/>
              </a:tblGrid>
              <a:tr h="1330998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 dirty="0" err="1"/>
                        <a:t>成员</a:t>
                      </a:r>
                      <a:endParaRPr sz="3600" b="1" i="1" dirty="0"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. []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位与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&amp;</a:t>
                      </a:r>
                    </a:p>
                  </a:txBody>
                  <a:tcPr marL="63500" marR="63500" marT="63500" marB="63500" horzOverflow="overflow"/>
                </a:tc>
              </a:tr>
              <a:tr h="1330998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调用/new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() new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位异或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^</a:t>
                      </a:r>
                    </a:p>
                  </a:txBody>
                  <a:tcPr marL="63500" marR="63500" marT="63500" marB="63500" horzOverflow="overflow"/>
                </a:tc>
              </a:tr>
              <a:tr h="1330998">
                <a:tc>
                  <a:txBody>
                    <a:bodyPr/>
                    <a:lstStyle/>
                    <a:p>
                      <a:pPr lvl="0" algn="l">
                        <a:defRPr sz="3600"/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! ~ - + ++ -- typeof void delete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位或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|</a:t>
                      </a:r>
                    </a:p>
                  </a:txBody>
                  <a:tcPr marL="63500" marR="63500" marT="63500" marB="63500" horzOverflow="overflow"/>
                </a:tc>
              </a:tr>
              <a:tr h="1330998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乘除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* / %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逻辑与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&amp;&amp;</a:t>
                      </a:r>
                    </a:p>
                  </a:txBody>
                  <a:tcPr marL="63500" marR="63500" marT="63500" marB="63500" horzOverflow="overflow"/>
                </a:tc>
              </a:tr>
              <a:tr h="1330998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加减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+ -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逻辑或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||</a:t>
                      </a:r>
                    </a:p>
                  </a:txBody>
                  <a:tcPr marL="63500" marR="63500" marT="63500" marB="63500" horzOverflow="overflow"/>
                </a:tc>
              </a:tr>
              <a:tr h="1330998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移位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&lt;&lt; &gt;&gt; &gt;&gt;&gt;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条件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?:</a:t>
                      </a:r>
                    </a:p>
                  </a:txBody>
                  <a:tcPr marL="63500" marR="63500" marT="63500" marB="63500" horzOverflow="overflow"/>
                </a:tc>
              </a:tr>
              <a:tr h="1330998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关系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&lt; &lt;= &gt; &gt;= in instanceof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赋值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 = += -= *= /= %= &lt;&lt;= &gt;&gt;= &gt;&gt;&gt;= &amp;= ^= |=</a:t>
                      </a:r>
                    </a:p>
                  </a:txBody>
                  <a:tcPr marL="63500" marR="63500" marT="63500" marB="63500" horzOverflow="overflow"/>
                </a:tc>
              </a:tr>
              <a:tr h="1330998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 dirty="0" err="1"/>
                        <a:t>相等</a:t>
                      </a:r>
                      <a:endParaRPr sz="3600" b="1" i="1" dirty="0"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 == != === !==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逗号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,</a:t>
                      </a:r>
                    </a:p>
                  </a:txBody>
                  <a:tcPr marL="63500" marR="63500" marT="63500" marB="6350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24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0" y="1114562"/>
            <a:ext cx="2299855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小结</a:t>
            </a:r>
          </a:p>
        </p:txBody>
      </p:sp>
      <p:sp>
        <p:nvSpPr>
          <p:cNvPr id="242" name="Shape 242"/>
          <p:cNvSpPr/>
          <p:nvPr/>
        </p:nvSpPr>
        <p:spPr>
          <a:xfrm>
            <a:off x="9251220" y="6264909"/>
            <a:ext cx="5881560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表达式 &amp; 运算符</a:t>
            </a:r>
          </a:p>
        </p:txBody>
      </p:sp>
    </p:spTree>
  </p:cSld>
  <p:clrMapOvr>
    <a:masterClrMapping/>
  </p:clrMapOvr>
  <p:transition spd="med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xfrm>
            <a:off x="3962400" y="5349876"/>
            <a:ext cx="16459200" cy="301624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谢谢</a:t>
            </a:r>
          </a:p>
        </p:txBody>
      </p:sp>
      <p:sp>
        <p:nvSpPr>
          <p:cNvPr id="245" name="Shape 2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25</a:t>
            </a:fld>
            <a:endParaRPr sz="24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1114562"/>
            <a:ext cx="3826509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表达式</a:t>
            </a:r>
          </a:p>
        </p:txBody>
      </p:sp>
      <p:sp>
        <p:nvSpPr>
          <p:cNvPr id="65" name="Shape 65"/>
          <p:cNvSpPr/>
          <p:nvPr/>
        </p:nvSpPr>
        <p:spPr>
          <a:xfrm>
            <a:off x="3826509" y="6264909"/>
            <a:ext cx="4005581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原始表达式</a:t>
            </a:r>
          </a:p>
        </p:txBody>
      </p:sp>
      <p:sp>
        <p:nvSpPr>
          <p:cNvPr id="66" name="Shape 66"/>
          <p:cNvSpPr/>
          <p:nvPr/>
        </p:nvSpPr>
        <p:spPr>
          <a:xfrm>
            <a:off x="8627109" y="4670058"/>
            <a:ext cx="4056381" cy="1071881"/>
          </a:xfrm>
          <a:prstGeom prst="rect">
            <a:avLst/>
          </a:prstGeom>
          <a:ln w="50800">
            <a:solidFill>
              <a:srgbClr val="4F81BD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常量、直接量</a:t>
            </a:r>
          </a:p>
        </p:txBody>
      </p:sp>
      <p:sp>
        <p:nvSpPr>
          <p:cNvPr id="67" name="Shape 67"/>
          <p:cNvSpPr/>
          <p:nvPr/>
        </p:nvSpPr>
        <p:spPr>
          <a:xfrm>
            <a:off x="8627109" y="6347459"/>
            <a:ext cx="4056382" cy="1071881"/>
          </a:xfrm>
          <a:prstGeom prst="rect">
            <a:avLst/>
          </a:prstGeom>
          <a:ln w="50800">
            <a:solidFill>
              <a:srgbClr val="4F81BD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 dirty="0" err="1"/>
              <a:t>关键字</a:t>
            </a:r>
            <a:endParaRPr sz="5000" dirty="0"/>
          </a:p>
        </p:txBody>
      </p:sp>
      <p:sp>
        <p:nvSpPr>
          <p:cNvPr id="68" name="Shape 68"/>
          <p:cNvSpPr/>
          <p:nvPr/>
        </p:nvSpPr>
        <p:spPr>
          <a:xfrm>
            <a:off x="8627109" y="8024861"/>
            <a:ext cx="4056381" cy="1071881"/>
          </a:xfrm>
          <a:prstGeom prst="rect">
            <a:avLst/>
          </a:prstGeom>
          <a:ln w="50800">
            <a:solidFill>
              <a:srgbClr val="4F81BD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 dirty="0" err="1"/>
              <a:t>变量</a:t>
            </a:r>
            <a:endParaRPr sz="5000" dirty="0"/>
          </a:p>
        </p:txBody>
      </p:sp>
      <p:sp>
        <p:nvSpPr>
          <p:cNvPr id="69" name="Shape 69"/>
          <p:cNvSpPr/>
          <p:nvPr/>
        </p:nvSpPr>
        <p:spPr>
          <a:xfrm>
            <a:off x="13839281" y="4670058"/>
            <a:ext cx="4198438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/>
              <a:t>3.14, </a:t>
            </a:r>
            <a:r>
              <a:rPr sz="5000">
                <a:solidFill>
                  <a:srgbClr val="C67838"/>
                </a:solidFill>
              </a:rPr>
              <a:t>“test”</a:t>
            </a:r>
          </a:p>
        </p:txBody>
      </p:sp>
      <p:sp>
        <p:nvSpPr>
          <p:cNvPr id="70" name="Shape 70"/>
          <p:cNvSpPr/>
          <p:nvPr/>
        </p:nvSpPr>
        <p:spPr>
          <a:xfrm>
            <a:off x="13779130" y="6347459"/>
            <a:ext cx="4318740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>
                <a:solidFill>
                  <a:srgbClr val="665082"/>
                </a:solidFill>
              </a:rPr>
              <a:t>null</a:t>
            </a:r>
            <a:r>
              <a:rPr sz="5000"/>
              <a:t>, </a:t>
            </a:r>
            <a:r>
              <a:rPr sz="5000">
                <a:solidFill>
                  <a:srgbClr val="3F6797"/>
                </a:solidFill>
              </a:rPr>
              <a:t>this</a:t>
            </a:r>
            <a:r>
              <a:rPr sz="5000"/>
              <a:t>, </a:t>
            </a:r>
            <a:r>
              <a:rPr sz="5000">
                <a:solidFill>
                  <a:srgbClr val="665082"/>
                </a:solidFill>
              </a:rPr>
              <a:t>true</a:t>
            </a:r>
          </a:p>
        </p:txBody>
      </p:sp>
      <p:sp>
        <p:nvSpPr>
          <p:cNvPr id="71" name="Shape 71"/>
          <p:cNvSpPr/>
          <p:nvPr/>
        </p:nvSpPr>
        <p:spPr>
          <a:xfrm>
            <a:off x="15144008" y="8024861"/>
            <a:ext cx="1588984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i, k, j</a:t>
            </a:r>
          </a:p>
        </p:txBody>
      </p:sp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525000" y="5918200"/>
            <a:ext cx="5416566" cy="1764904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tIns="91439" bIns="91439" anchor="ctr"/>
          <a:lstStyle/>
          <a:p>
            <a:pPr lvl="0" algn="l"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0" y="1114562"/>
            <a:ext cx="465268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表达式</a:t>
            </a:r>
          </a:p>
        </p:txBody>
      </p:sp>
      <p:sp>
        <p:nvSpPr>
          <p:cNvPr id="77" name="Shape 77"/>
          <p:cNvSpPr/>
          <p:nvPr/>
        </p:nvSpPr>
        <p:spPr>
          <a:xfrm>
            <a:off x="9509065" y="5763259"/>
            <a:ext cx="5365870" cy="2189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12000">
                <a:solidFill>
                  <a:srgbClr val="7C9647"/>
                </a:solidFill>
              </a:rPr>
              <a:t>10</a:t>
            </a:r>
            <a:r>
              <a:rPr sz="12000"/>
              <a:t> </a:t>
            </a:r>
            <a:r>
              <a:rPr sz="12000">
                <a:solidFill>
                  <a:srgbClr val="F79646"/>
                </a:solidFill>
              </a:rPr>
              <a:t>*</a:t>
            </a:r>
            <a:r>
              <a:rPr sz="12000"/>
              <a:t> 20</a:t>
            </a:r>
          </a:p>
        </p:txBody>
      </p:sp>
      <p:sp>
        <p:nvSpPr>
          <p:cNvPr id="78" name="Shape 78"/>
          <p:cNvSpPr/>
          <p:nvPr/>
        </p:nvSpPr>
        <p:spPr>
          <a:xfrm flipV="1">
            <a:off x="12233282" y="7058305"/>
            <a:ext cx="1" cy="1503063"/>
          </a:xfrm>
          <a:prstGeom prst="line">
            <a:avLst/>
          </a:prstGeom>
          <a:ln w="50800">
            <a:solidFill>
              <a:srgbClr val="F79646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12211878" y="8587292"/>
            <a:ext cx="1117536" cy="1"/>
          </a:xfrm>
          <a:prstGeom prst="line">
            <a:avLst/>
          </a:prstGeom>
          <a:ln w="50800">
            <a:solidFill>
              <a:srgbClr val="F79646"/>
            </a:solidFill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3491210" y="8197402"/>
            <a:ext cx="1567181" cy="7797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>
              <a:defRPr sz="3600"/>
            </a:lvl1pPr>
          </a:lstStyle>
          <a:p>
            <a:pPr lvl="0">
              <a:defRPr sz="1800"/>
            </a:pPr>
            <a:r>
              <a:rPr sz="3600"/>
              <a:t>运算符</a:t>
            </a:r>
          </a:p>
        </p:txBody>
      </p:sp>
      <p:sp>
        <p:nvSpPr>
          <p:cNvPr id="81" name="Shape 81"/>
          <p:cNvSpPr/>
          <p:nvPr/>
        </p:nvSpPr>
        <p:spPr>
          <a:xfrm flipV="1">
            <a:off x="14909800" y="5376985"/>
            <a:ext cx="566615" cy="566615"/>
          </a:xfrm>
          <a:prstGeom prst="line">
            <a:avLst/>
          </a:prstGeom>
          <a:ln w="50800">
            <a:solidFill>
              <a:srgbClr val="4F81B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15544118" y="4565202"/>
            <a:ext cx="2481581" cy="7797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>
              <a:defRPr sz="3600"/>
            </a:lvl1pPr>
          </a:lstStyle>
          <a:p>
            <a:pPr lvl="0">
              <a:defRPr sz="1800"/>
            </a:pPr>
            <a:r>
              <a:rPr sz="3600"/>
              <a:t>复合表达式</a:t>
            </a:r>
          </a:p>
        </p:txBody>
      </p:sp>
      <p:sp>
        <p:nvSpPr>
          <p:cNvPr id="83" name="Shape 83"/>
          <p:cNvSpPr/>
          <p:nvPr/>
        </p:nvSpPr>
        <p:spPr>
          <a:xfrm flipH="1">
            <a:off x="8270254" y="6745785"/>
            <a:ext cx="1567181" cy="1"/>
          </a:xfrm>
          <a:prstGeom prst="line">
            <a:avLst/>
          </a:prstGeom>
          <a:ln w="50800">
            <a:solidFill>
              <a:srgbClr val="9BBB59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5744210" y="6355896"/>
            <a:ext cx="2481580" cy="7797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>
              <a:defRPr sz="3600"/>
            </a:lvl1pPr>
          </a:lstStyle>
          <a:p>
            <a:pPr lvl="0">
              <a:defRPr sz="1800"/>
            </a:pPr>
            <a:r>
              <a:rPr sz="3600"/>
              <a:t>原始表达式</a:t>
            </a:r>
          </a:p>
        </p:txBody>
      </p:sp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1114562"/>
            <a:ext cx="3657600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表达式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89" name="Shape 89"/>
          <p:cNvSpPr/>
          <p:nvPr/>
        </p:nvSpPr>
        <p:spPr>
          <a:xfrm>
            <a:off x="7522209" y="2327909"/>
            <a:ext cx="9339581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数组、对象的初始化表达式</a:t>
            </a:r>
          </a:p>
        </p:txBody>
      </p:sp>
      <p:sp>
        <p:nvSpPr>
          <p:cNvPr id="90" name="Shape 90"/>
          <p:cNvSpPr/>
          <p:nvPr/>
        </p:nvSpPr>
        <p:spPr>
          <a:xfrm>
            <a:off x="5467425" y="5203625"/>
            <a:ext cx="1705256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/>
              <a:t>[</a:t>
            </a:r>
            <a:r>
              <a:rPr sz="5000">
                <a:solidFill>
                  <a:srgbClr val="665082"/>
                </a:solidFill>
              </a:rPr>
              <a:t>1</a:t>
            </a:r>
            <a:r>
              <a:rPr sz="5000"/>
              <a:t>, </a:t>
            </a:r>
            <a:r>
              <a:rPr sz="5000">
                <a:solidFill>
                  <a:srgbClr val="665082"/>
                </a:solidFill>
              </a:rPr>
              <a:t>2</a:t>
            </a:r>
            <a:r>
              <a:rPr sz="5000"/>
              <a:t>]</a:t>
            </a:r>
          </a:p>
        </p:txBody>
      </p:sp>
      <p:sp>
        <p:nvSpPr>
          <p:cNvPr id="91" name="Shape 91"/>
          <p:cNvSpPr/>
          <p:nvPr/>
        </p:nvSpPr>
        <p:spPr>
          <a:xfrm>
            <a:off x="5126671" y="6881026"/>
            <a:ext cx="2386765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/>
              <a:t>[</a:t>
            </a:r>
            <a:r>
              <a:rPr sz="5000">
                <a:solidFill>
                  <a:srgbClr val="665082"/>
                </a:solidFill>
              </a:rPr>
              <a:t>1</a:t>
            </a:r>
            <a:r>
              <a:rPr sz="5000"/>
              <a:t>, , , </a:t>
            </a:r>
            <a:r>
              <a:rPr sz="5000">
                <a:solidFill>
                  <a:srgbClr val="665082"/>
                </a:solidFill>
              </a:rPr>
              <a:t>4</a:t>
            </a:r>
            <a:r>
              <a:rPr sz="5000"/>
              <a:t>]</a:t>
            </a:r>
          </a:p>
        </p:txBody>
      </p:sp>
      <p:sp>
        <p:nvSpPr>
          <p:cNvPr id="92" name="Shape 92"/>
          <p:cNvSpPr/>
          <p:nvPr/>
        </p:nvSpPr>
        <p:spPr>
          <a:xfrm>
            <a:off x="4515855" y="8935618"/>
            <a:ext cx="3608396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/>
              <a:t>{ x : </a:t>
            </a:r>
            <a:r>
              <a:rPr sz="5000">
                <a:solidFill>
                  <a:srgbClr val="665082"/>
                </a:solidFill>
              </a:rPr>
              <a:t>1</a:t>
            </a:r>
            <a:r>
              <a:rPr sz="5000"/>
              <a:t>, y : </a:t>
            </a:r>
            <a:r>
              <a:rPr sz="5000">
                <a:solidFill>
                  <a:srgbClr val="665082"/>
                </a:solidFill>
              </a:rPr>
              <a:t>2</a:t>
            </a:r>
            <a:r>
              <a:rPr sz="5000"/>
              <a:t>}</a:t>
            </a:r>
          </a:p>
        </p:txBody>
      </p:sp>
      <p:sp>
        <p:nvSpPr>
          <p:cNvPr id="93" name="Shape 93"/>
          <p:cNvSpPr/>
          <p:nvPr/>
        </p:nvSpPr>
        <p:spPr>
          <a:xfrm>
            <a:off x="9940290" y="6881026"/>
            <a:ext cx="8766531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/>
              <a:t>[</a:t>
            </a:r>
            <a:r>
              <a:rPr sz="5000">
                <a:solidFill>
                  <a:srgbClr val="665082"/>
                </a:solidFill>
              </a:rPr>
              <a:t>1</a:t>
            </a:r>
            <a:r>
              <a:rPr sz="5000"/>
              <a:t>, </a:t>
            </a:r>
            <a:r>
              <a:rPr sz="5000">
                <a:solidFill>
                  <a:srgbClr val="535353"/>
                </a:solidFill>
              </a:rPr>
              <a:t>undefined</a:t>
            </a:r>
            <a:r>
              <a:rPr sz="5000"/>
              <a:t>, </a:t>
            </a:r>
            <a:r>
              <a:rPr sz="5000">
                <a:solidFill>
                  <a:srgbClr val="535353"/>
                </a:solidFill>
              </a:rPr>
              <a:t>undefined</a:t>
            </a:r>
            <a:r>
              <a:rPr sz="5000"/>
              <a:t> , </a:t>
            </a:r>
            <a:r>
              <a:rPr sz="5000">
                <a:solidFill>
                  <a:srgbClr val="665082"/>
                </a:solidFill>
              </a:rPr>
              <a:t>4</a:t>
            </a:r>
            <a:r>
              <a:rPr sz="5000"/>
              <a:t>]</a:t>
            </a:r>
          </a:p>
        </p:txBody>
      </p:sp>
      <p:sp>
        <p:nvSpPr>
          <p:cNvPr id="94" name="Shape 94"/>
          <p:cNvSpPr/>
          <p:nvPr/>
        </p:nvSpPr>
        <p:spPr>
          <a:xfrm>
            <a:off x="11864668" y="5203625"/>
            <a:ext cx="4917774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>
                <a:solidFill>
                  <a:srgbClr val="3F6797"/>
                </a:solidFill>
              </a:rPr>
              <a:t>new</a:t>
            </a:r>
            <a:r>
              <a:rPr sz="5000"/>
              <a:t> </a:t>
            </a:r>
            <a:r>
              <a:rPr sz="5000">
                <a:solidFill>
                  <a:srgbClr val="9A403E"/>
                </a:solidFill>
              </a:rPr>
              <a:t>Array</a:t>
            </a:r>
            <a:r>
              <a:rPr sz="5000"/>
              <a:t>(1, 2);</a:t>
            </a:r>
          </a:p>
        </p:txBody>
      </p:sp>
      <p:sp>
        <p:nvSpPr>
          <p:cNvPr id="95" name="Shape 95"/>
          <p:cNvSpPr/>
          <p:nvPr/>
        </p:nvSpPr>
        <p:spPr>
          <a:xfrm>
            <a:off x="10942554" y="8558427"/>
            <a:ext cx="6762002" cy="177546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>
                <a:solidFill>
                  <a:srgbClr val="3F6797"/>
                </a:solidFill>
              </a:rPr>
              <a:t>var</a:t>
            </a:r>
            <a:r>
              <a:rPr sz="5000"/>
              <a:t> o = </a:t>
            </a:r>
            <a:r>
              <a:rPr sz="5000">
                <a:solidFill>
                  <a:srgbClr val="3F6797"/>
                </a:solidFill>
              </a:rPr>
              <a:t>new</a:t>
            </a:r>
            <a:r>
              <a:rPr sz="5000"/>
              <a:t> </a:t>
            </a:r>
            <a:r>
              <a:rPr sz="5000">
                <a:solidFill>
                  <a:srgbClr val="9A403E"/>
                </a:solidFill>
              </a:rPr>
              <a:t>Object</a:t>
            </a:r>
            <a:r>
              <a:rPr sz="5000"/>
              <a:t>();</a:t>
            </a:r>
          </a:p>
          <a:p>
            <a:pPr lvl="0">
              <a:defRPr sz="1800"/>
            </a:pPr>
            <a:r>
              <a:rPr sz="5000"/>
              <a:t>o.x = 1; o.y = 2;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2" animBg="1" advAuto="0"/>
      <p:bldP spid="94" grpId="1" animBg="1" advAuto="0"/>
      <p:bldP spid="95" grpId="3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0" y="1114562"/>
            <a:ext cx="4867835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表达式</a:t>
            </a:r>
          </a:p>
        </p:txBody>
      </p:sp>
      <p:sp>
        <p:nvSpPr>
          <p:cNvPr id="100" name="Shape 100"/>
          <p:cNvSpPr/>
          <p:nvPr/>
        </p:nvSpPr>
        <p:spPr>
          <a:xfrm>
            <a:off x="10189209" y="4337684"/>
            <a:ext cx="4005581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函数表达式</a:t>
            </a:r>
          </a:p>
        </p:txBody>
      </p:sp>
      <p:sp>
        <p:nvSpPr>
          <p:cNvPr id="101" name="Shape 101"/>
          <p:cNvSpPr/>
          <p:nvPr/>
        </p:nvSpPr>
        <p:spPr>
          <a:xfrm>
            <a:off x="9068038" y="6679833"/>
            <a:ext cx="6247924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>
                <a:solidFill>
                  <a:srgbClr val="3F6797"/>
                </a:solidFill>
              </a:rPr>
              <a:t>var</a:t>
            </a:r>
            <a:r>
              <a:rPr sz="5000"/>
              <a:t> fe = 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(){};</a:t>
            </a:r>
          </a:p>
        </p:txBody>
      </p:sp>
      <p:sp>
        <p:nvSpPr>
          <p:cNvPr id="102" name="Shape 102"/>
          <p:cNvSpPr/>
          <p:nvPr/>
        </p:nvSpPr>
        <p:spPr>
          <a:xfrm>
            <a:off x="6020472" y="8357234"/>
            <a:ext cx="12343056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/>
              <a:t>(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(){</a:t>
            </a:r>
            <a:r>
              <a:rPr sz="5000">
                <a:solidFill>
                  <a:srgbClr val="9A403E"/>
                </a:solidFill>
              </a:rPr>
              <a:t>console</a:t>
            </a:r>
            <a:r>
              <a:rPr sz="5000"/>
              <a:t>.log(</a:t>
            </a:r>
            <a:r>
              <a:rPr sz="5000">
                <a:solidFill>
                  <a:srgbClr val="C67838"/>
                </a:solidFill>
              </a:rPr>
              <a:t>'hello world'</a:t>
            </a:r>
            <a:r>
              <a:rPr sz="5000"/>
              <a:t>);})();</a:t>
            </a:r>
          </a:p>
        </p:txBody>
      </p:sp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1" y="1114562"/>
            <a:ext cx="4464424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表达式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9427209" y="3748807"/>
            <a:ext cx="5529581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属性访问表达式</a:t>
            </a:r>
          </a:p>
        </p:txBody>
      </p:sp>
      <p:sp>
        <p:nvSpPr>
          <p:cNvPr id="108" name="Shape 108"/>
          <p:cNvSpPr/>
          <p:nvPr/>
        </p:nvSpPr>
        <p:spPr>
          <a:xfrm>
            <a:off x="10017902" y="5591309"/>
            <a:ext cx="4348196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>
                <a:solidFill>
                  <a:srgbClr val="3F6797"/>
                </a:solidFill>
              </a:rPr>
              <a:t>var</a:t>
            </a:r>
            <a:r>
              <a:rPr sz="5000"/>
              <a:t> </a:t>
            </a:r>
            <a:r>
              <a:rPr sz="5000">
                <a:solidFill>
                  <a:srgbClr val="9A403E"/>
                </a:solidFill>
              </a:rPr>
              <a:t>o</a:t>
            </a:r>
            <a:r>
              <a:rPr sz="5000"/>
              <a:t> = {x : </a:t>
            </a:r>
            <a:r>
              <a:rPr sz="5000">
                <a:solidFill>
                  <a:srgbClr val="665082"/>
                </a:solidFill>
              </a:rPr>
              <a:t>1</a:t>
            </a:r>
            <a:r>
              <a:rPr sz="5000"/>
              <a:t>};</a:t>
            </a:r>
          </a:p>
        </p:txBody>
      </p:sp>
      <p:sp>
        <p:nvSpPr>
          <p:cNvPr id="109" name="Shape 109"/>
          <p:cNvSpPr/>
          <p:nvPr/>
        </p:nvSpPr>
        <p:spPr>
          <a:xfrm>
            <a:off x="11655012" y="7268710"/>
            <a:ext cx="1073977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>
                <a:solidFill>
                  <a:srgbClr val="9A403E"/>
                </a:solidFill>
              </a:rPr>
              <a:t>o</a:t>
            </a:r>
            <a:r>
              <a:rPr sz="5000"/>
              <a:t>.x</a:t>
            </a:r>
          </a:p>
        </p:txBody>
      </p:sp>
      <p:sp>
        <p:nvSpPr>
          <p:cNvPr id="110" name="Shape 110"/>
          <p:cNvSpPr/>
          <p:nvPr/>
        </p:nvSpPr>
        <p:spPr>
          <a:xfrm>
            <a:off x="11356580" y="8946112"/>
            <a:ext cx="1670840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>
                <a:solidFill>
                  <a:srgbClr val="9A403E"/>
                </a:solidFill>
              </a:rPr>
              <a:t>o</a:t>
            </a:r>
            <a:r>
              <a:rPr sz="5000"/>
              <a:t>[</a:t>
            </a:r>
            <a:r>
              <a:rPr sz="5000">
                <a:solidFill>
                  <a:srgbClr val="C67838"/>
                </a:solidFill>
              </a:rPr>
              <a:t>'x'</a:t>
            </a:r>
            <a:r>
              <a:rPr sz="5000"/>
              <a:t>]</a:t>
            </a:r>
          </a:p>
        </p:txBody>
      </p:sp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0" y="1114562"/>
            <a:ext cx="4706471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表达式</a:t>
            </a:r>
          </a:p>
        </p:txBody>
      </p:sp>
      <p:sp>
        <p:nvSpPr>
          <p:cNvPr id="115" name="Shape 115"/>
          <p:cNvSpPr/>
          <p:nvPr/>
        </p:nvSpPr>
        <p:spPr>
          <a:xfrm>
            <a:off x="10189209" y="5176385"/>
            <a:ext cx="4005581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调用表达式</a:t>
            </a:r>
          </a:p>
        </p:txBody>
      </p:sp>
      <p:sp>
        <p:nvSpPr>
          <p:cNvPr id="116" name="Shape 116"/>
          <p:cNvSpPr/>
          <p:nvPr/>
        </p:nvSpPr>
        <p:spPr>
          <a:xfrm>
            <a:off x="11145120" y="7518534"/>
            <a:ext cx="2093760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>
                <a:solidFill>
                  <a:srgbClr val="9A403E"/>
                </a:solidFill>
              </a:rPr>
              <a:t>func</a:t>
            </a:r>
            <a:r>
              <a:rPr sz="5000"/>
              <a:t>();</a:t>
            </a:r>
          </a:p>
        </p:txBody>
      </p:sp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0" y="1114562"/>
            <a:ext cx="465268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表达式</a:t>
            </a:r>
          </a:p>
        </p:txBody>
      </p:sp>
      <p:sp>
        <p:nvSpPr>
          <p:cNvPr id="121" name="Shape 121"/>
          <p:cNvSpPr/>
          <p:nvPr/>
        </p:nvSpPr>
        <p:spPr>
          <a:xfrm>
            <a:off x="9427209" y="5176385"/>
            <a:ext cx="5529581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对象创建表达式</a:t>
            </a:r>
          </a:p>
        </p:txBody>
      </p:sp>
      <p:sp>
        <p:nvSpPr>
          <p:cNvPr id="122" name="Shape 122"/>
          <p:cNvSpPr/>
          <p:nvPr/>
        </p:nvSpPr>
        <p:spPr>
          <a:xfrm>
            <a:off x="9729393" y="7518534"/>
            <a:ext cx="4925214" cy="177546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>
                <a:solidFill>
                  <a:srgbClr val="3F6797"/>
                </a:solidFill>
              </a:rPr>
              <a:t>new</a:t>
            </a:r>
            <a:r>
              <a:rPr sz="5000"/>
              <a:t> </a:t>
            </a:r>
            <a:r>
              <a:rPr sz="5000">
                <a:solidFill>
                  <a:srgbClr val="9A403E"/>
                </a:solidFill>
              </a:rPr>
              <a:t>Func</a:t>
            </a:r>
            <a:r>
              <a:rPr sz="5000"/>
              <a:t>(1, 2);</a:t>
            </a:r>
          </a:p>
          <a:p>
            <a:pPr lvl="0">
              <a:defRPr sz="1800"/>
            </a:pPr>
            <a:r>
              <a:rPr sz="5000">
                <a:solidFill>
                  <a:srgbClr val="3F6797"/>
                </a:solidFill>
              </a:rPr>
              <a:t>new</a:t>
            </a:r>
            <a:r>
              <a:rPr sz="5000"/>
              <a:t> </a:t>
            </a:r>
            <a:r>
              <a:rPr sz="5000">
                <a:solidFill>
                  <a:srgbClr val="9A403E"/>
                </a:solidFill>
              </a:rPr>
              <a:t>Object</a:t>
            </a:r>
            <a:r>
              <a:rPr sz="5000"/>
              <a:t>;</a:t>
            </a:r>
          </a:p>
        </p:txBody>
      </p:sp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rgbClr val="4F81BD"/>
          </a:solidFill>
          <a:prstDash val="solid"/>
          <a:bevel/>
        </a:ln>
        <a:effectLst>
          <a:outerShdw blurRad="76200" dist="381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4F81BD"/>
          </a:solidFill>
          <a:prstDash val="solid"/>
          <a:bevel/>
        </a:ln>
        <a:effectLst>
          <a:outerShdw blurRad="76200" dist="381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icrosoft YaHei"/>
            <a:ea typeface="Microsoft YaHei"/>
            <a:cs typeface="Microsoft YaHei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rgbClr val="4F81BD"/>
          </a:solidFill>
          <a:prstDash val="solid"/>
          <a:bevel/>
        </a:ln>
        <a:effectLst>
          <a:outerShdw blurRad="76200" dist="381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4F81BD"/>
          </a:solidFill>
          <a:prstDash val="solid"/>
          <a:bevel/>
        </a:ln>
        <a:effectLst>
          <a:outerShdw blurRad="76200" dist="381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icrosoft YaHei"/>
            <a:ea typeface="Microsoft YaHei"/>
            <a:cs typeface="Microsoft YaHei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1001</Words>
  <Application>Microsoft Office PowerPoint</Application>
  <PresentationFormat>自定义</PresentationFormat>
  <Paragraphs>225</Paragraphs>
  <Slides>25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Avenir Book</vt:lpstr>
      <vt:lpstr>Helvetica Light</vt:lpstr>
      <vt:lpstr>Microsoft YaHei</vt:lpstr>
      <vt:lpstr>Arial</vt:lpstr>
      <vt:lpstr>Calibri</vt:lpstr>
      <vt:lpstr>Helvetica</vt:lpstr>
      <vt:lpstr>Default</vt:lpstr>
      <vt:lpstr>JavaScript深入浅出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JavaScript深入浅出</dc:title>
  <cp:lastModifiedBy>Snowden</cp:lastModifiedBy>
  <cp:revision>1</cp:revision>
  <dcterms:modified xsi:type="dcterms:W3CDTF">2016-07-13T17:31:53Z</dcterms:modified>
</cp:coreProperties>
</file>