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24384000" cy="13716000"/>
  <p:notesSz cx="6858000" cy="9144000"/>
  <p:defaultTextStyle>
    <a:lvl1pPr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1pPr>
    <a:lvl2pPr indent="4572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2pPr>
    <a:lvl3pPr indent="9144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3pPr>
    <a:lvl4pPr indent="13716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4pPr>
    <a:lvl5pPr indent="18288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5pPr>
    <a:lvl6pPr indent="22860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6pPr>
    <a:lvl7pPr indent="27432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7pPr>
    <a:lvl8pPr indent="32004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8pPr>
    <a:lvl9pPr indent="36576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67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1854393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1pPr>
    <a:lvl2pPr indent="2286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2pPr>
    <a:lvl3pPr indent="4572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3pPr>
    <a:lvl4pPr indent="6858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4pPr>
    <a:lvl5pPr indent="9144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5pPr>
    <a:lvl6pPr indent="11430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6pPr>
    <a:lvl7pPr indent="13716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7pPr>
    <a:lvl8pPr indent="16002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8pPr>
    <a:lvl9pPr indent="18288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33359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36633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91328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 dirty="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 dirty="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 dirty="0"/>
              <a:t>是一种广泛用于</a:t>
            </a:r>
            <a:r>
              <a:rPr sz="2400" dirty="0">
                <a:hlinkClick r:id="rId4"/>
              </a:rPr>
              <a:t>客户端</a:t>
            </a:r>
            <a:r>
              <a:rPr sz="2400" dirty="0">
                <a:hlinkClick r:id="rId5"/>
              </a:rPr>
              <a:t>网页开发</a:t>
            </a:r>
            <a:r>
              <a:rPr sz="2400" dirty="0"/>
              <a:t>的</a:t>
            </a:r>
            <a:r>
              <a:rPr sz="2400" dirty="0">
                <a:hlinkClick r:id="rId6"/>
              </a:rPr>
              <a:t>脚本语言</a:t>
            </a:r>
            <a:r>
              <a:rPr sz="2400" dirty="0"/>
              <a:t>，最常是于</a:t>
            </a:r>
            <a:r>
              <a:rPr sz="2400" dirty="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 dirty="0"/>
              <a:t>上使用，用来给</a:t>
            </a:r>
            <a:r>
              <a:rPr sz="2400" dirty="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 dirty="0"/>
              <a:t>网页添加动态功能。然而</a:t>
            </a:r>
            <a:r>
              <a:rPr sz="2400" dirty="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 dirty="0"/>
              <a:t>也被用于不同的接口上，如</a:t>
            </a:r>
            <a:r>
              <a:rPr sz="2400" dirty="0">
                <a:hlinkClick r:id="rId8"/>
              </a:rPr>
              <a:t>服务器</a:t>
            </a:r>
            <a:r>
              <a:rPr sz="2400" dirty="0"/>
              <a:t>。它最初由</a:t>
            </a:r>
            <a:r>
              <a:rPr sz="2400" dirty="0">
                <a:hlinkClick r:id="rId9"/>
              </a:rPr>
              <a:t>网景公司</a:t>
            </a:r>
            <a:r>
              <a:rPr sz="2400" dirty="0"/>
              <a:t>的</a:t>
            </a:r>
            <a:r>
              <a:rPr sz="2400" dirty="0">
                <a:latin typeface="Calibri"/>
                <a:ea typeface="Calibri"/>
                <a:cs typeface="Calibri"/>
                <a:sym typeface="Calibri"/>
                <a:hlinkClick r:id="rId10"/>
              </a:rPr>
              <a:t>Brendan </a:t>
            </a:r>
            <a:r>
              <a:rPr sz="2400" dirty="0" err="1">
                <a:latin typeface="Calibri"/>
                <a:ea typeface="Calibri"/>
                <a:cs typeface="Calibri"/>
                <a:sym typeface="Calibri"/>
                <a:hlinkClick r:id="rId10"/>
              </a:rPr>
              <a:t>Eich</a:t>
            </a:r>
            <a:r>
              <a:rPr sz="2400" dirty="0" err="1"/>
              <a:t>设计，是一种</a:t>
            </a:r>
            <a:r>
              <a:rPr sz="2400" b="1" dirty="0" err="1"/>
              <a:t>动态</a:t>
            </a:r>
            <a:r>
              <a:rPr sz="2400" dirty="0" err="1"/>
              <a:t>、</a:t>
            </a:r>
            <a:r>
              <a:rPr sz="2400" b="1" dirty="0" err="1">
                <a:solidFill>
                  <a:srgbClr val="FF0000"/>
                </a:solidFill>
              </a:rPr>
              <a:t>弱类型</a:t>
            </a:r>
            <a:r>
              <a:rPr sz="2400" dirty="0" err="1"/>
              <a:t>、基于原型的语言，内置支持类型。</a:t>
            </a:r>
            <a:r>
              <a:rPr sz="2400" dirty="0" err="1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 dirty="0" err="1"/>
              <a:t>是</a:t>
            </a:r>
            <a:r>
              <a:rPr sz="2400" dirty="0" err="1">
                <a:hlinkClick r:id="rId11"/>
              </a:rPr>
              <a:t>甲骨文公司</a:t>
            </a:r>
            <a:r>
              <a:rPr sz="2400" dirty="0" err="1"/>
              <a:t>的注册商标</a:t>
            </a:r>
            <a:r>
              <a:rPr sz="2400" dirty="0"/>
              <a:t>。</a:t>
            </a:r>
            <a:r>
              <a:rPr sz="2400" baseline="31000" dirty="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 dirty="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 dirty="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 dirty="0">
                <a:hlinkClick r:id="rId12"/>
              </a:rPr>
              <a:t>国际</a:t>
            </a:r>
            <a:r>
              <a:rPr sz="2400" dirty="0"/>
              <a:t>以</a:t>
            </a:r>
            <a:r>
              <a:rPr sz="2400" dirty="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 dirty="0"/>
              <a:t>为基础制定了</a:t>
            </a:r>
            <a:r>
              <a:rPr sz="2400" dirty="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 dirty="0"/>
              <a:t>标准。</a:t>
            </a:r>
            <a:r>
              <a:rPr sz="2400" dirty="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 dirty="0"/>
              <a:t>也可以用于其他场合，如服务器端编程。完整的</a:t>
            </a:r>
            <a:r>
              <a:rPr sz="2400" dirty="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 dirty="0"/>
              <a:t>实现包含三个部分：</a:t>
            </a:r>
            <a:r>
              <a:rPr sz="2400" dirty="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 dirty="0"/>
              <a:t>，</a:t>
            </a:r>
            <a:r>
              <a:rPr sz="2400" dirty="0">
                <a:hlinkClick r:id="rId14"/>
              </a:rPr>
              <a:t>文档对象模型</a:t>
            </a:r>
            <a:r>
              <a:rPr sz="2400" dirty="0"/>
              <a:t>，</a:t>
            </a:r>
            <a:r>
              <a:rPr sz="2400" dirty="0">
                <a:hlinkClick r:id="rId15"/>
              </a:rPr>
              <a:t>浏览器对象模型</a:t>
            </a:r>
            <a:r>
              <a:rPr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98971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71104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41793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46237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37551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59305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6" name="Shape 2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 dirty="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 dirty="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 dirty="0"/>
              <a:t>是一种广泛用于</a:t>
            </a:r>
            <a:r>
              <a:rPr sz="2400" dirty="0">
                <a:hlinkClick r:id="rId4"/>
              </a:rPr>
              <a:t>客户端</a:t>
            </a:r>
            <a:r>
              <a:rPr sz="2400" dirty="0">
                <a:hlinkClick r:id="rId5"/>
              </a:rPr>
              <a:t>网页开发</a:t>
            </a:r>
            <a:r>
              <a:rPr sz="2400" dirty="0"/>
              <a:t>的</a:t>
            </a:r>
            <a:r>
              <a:rPr sz="2400" dirty="0">
                <a:hlinkClick r:id="rId6"/>
              </a:rPr>
              <a:t>脚本语言</a:t>
            </a:r>
            <a:r>
              <a:rPr sz="2400" dirty="0"/>
              <a:t>，最常是于</a:t>
            </a:r>
            <a:r>
              <a:rPr sz="2400" dirty="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 dirty="0"/>
              <a:t>上使用，用来给</a:t>
            </a:r>
            <a:r>
              <a:rPr sz="2400" dirty="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 dirty="0"/>
              <a:t>网页添加动态功能。然而</a:t>
            </a:r>
            <a:r>
              <a:rPr sz="2400" dirty="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 dirty="0"/>
              <a:t>也被用于不同的接口上，如</a:t>
            </a:r>
            <a:r>
              <a:rPr sz="2400" dirty="0">
                <a:hlinkClick r:id="rId8"/>
              </a:rPr>
              <a:t>服务器</a:t>
            </a:r>
            <a:r>
              <a:rPr sz="2400" dirty="0"/>
              <a:t>。它最初由</a:t>
            </a:r>
            <a:r>
              <a:rPr sz="2400" dirty="0">
                <a:hlinkClick r:id="rId9"/>
              </a:rPr>
              <a:t>网景公司</a:t>
            </a:r>
            <a:r>
              <a:rPr sz="2400" dirty="0"/>
              <a:t>的</a:t>
            </a:r>
            <a:r>
              <a:rPr sz="2400" dirty="0">
                <a:latin typeface="Calibri"/>
                <a:ea typeface="Calibri"/>
                <a:cs typeface="Calibri"/>
                <a:sym typeface="Calibri"/>
                <a:hlinkClick r:id="rId10"/>
              </a:rPr>
              <a:t>Brendan </a:t>
            </a:r>
            <a:r>
              <a:rPr sz="2400" dirty="0" err="1">
                <a:latin typeface="Calibri"/>
                <a:ea typeface="Calibri"/>
                <a:cs typeface="Calibri"/>
                <a:sym typeface="Calibri"/>
                <a:hlinkClick r:id="rId10"/>
              </a:rPr>
              <a:t>Eich</a:t>
            </a:r>
            <a:r>
              <a:rPr sz="2400" dirty="0" err="1"/>
              <a:t>设计，是一种</a:t>
            </a:r>
            <a:r>
              <a:rPr sz="2400" b="1" dirty="0" err="1"/>
              <a:t>动态</a:t>
            </a:r>
            <a:r>
              <a:rPr sz="2400" dirty="0" err="1"/>
              <a:t>、</a:t>
            </a:r>
            <a:r>
              <a:rPr sz="2400" b="1" dirty="0" err="1">
                <a:solidFill>
                  <a:srgbClr val="FF0000"/>
                </a:solidFill>
              </a:rPr>
              <a:t>弱类型</a:t>
            </a:r>
            <a:r>
              <a:rPr sz="2400" dirty="0" err="1"/>
              <a:t>、基于原型的语言，内置支持类型。</a:t>
            </a:r>
            <a:r>
              <a:rPr sz="2400" dirty="0" err="1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 dirty="0" err="1"/>
              <a:t>是</a:t>
            </a:r>
            <a:r>
              <a:rPr sz="2400" dirty="0" err="1">
                <a:hlinkClick r:id="rId11"/>
              </a:rPr>
              <a:t>甲骨文公司</a:t>
            </a:r>
            <a:r>
              <a:rPr sz="2400" dirty="0" err="1"/>
              <a:t>的注册商标</a:t>
            </a:r>
            <a:r>
              <a:rPr sz="2400" dirty="0"/>
              <a:t>。</a:t>
            </a:r>
            <a:r>
              <a:rPr sz="2400" baseline="31000" dirty="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 dirty="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 dirty="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 dirty="0">
                <a:hlinkClick r:id="rId12"/>
              </a:rPr>
              <a:t>国际</a:t>
            </a:r>
            <a:r>
              <a:rPr sz="2400" dirty="0"/>
              <a:t>以</a:t>
            </a:r>
            <a:r>
              <a:rPr sz="2400" dirty="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 dirty="0"/>
              <a:t>为基础制定了</a:t>
            </a:r>
            <a:r>
              <a:rPr sz="2400" dirty="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 dirty="0"/>
              <a:t>标准。</a:t>
            </a:r>
            <a:r>
              <a:rPr sz="2400" dirty="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 dirty="0"/>
              <a:t>也可以用于其他场合，如服务器端编程。完整的</a:t>
            </a:r>
            <a:r>
              <a:rPr sz="2400" dirty="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 dirty="0"/>
              <a:t>实现包含三个部分：</a:t>
            </a:r>
            <a:r>
              <a:rPr sz="2400" dirty="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 dirty="0"/>
              <a:t>，</a:t>
            </a:r>
            <a:r>
              <a:rPr sz="2400" dirty="0">
                <a:hlinkClick r:id="rId14"/>
              </a:rPr>
              <a:t>文档对象模型</a:t>
            </a:r>
            <a:r>
              <a:rPr sz="2400" dirty="0"/>
              <a:t>，</a:t>
            </a:r>
            <a:r>
              <a:rPr sz="2400" dirty="0">
                <a:hlinkClick r:id="rId15"/>
              </a:rPr>
              <a:t>浏览器对象模型</a:t>
            </a:r>
            <a:r>
              <a:rPr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67116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1" name="Shape 2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73254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94247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10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20891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49358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17597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56816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20588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95083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23726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4419600" y="3689350"/>
            <a:ext cx="15544800" cy="40830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5791200" y="7772400"/>
            <a:ext cx="12801600" cy="5943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</a:p>
          <a:p>
            <a:pPr lvl="1">
              <a:defRPr sz="1800"/>
            </a:pPr>
            <a:r>
              <a:rPr sz="6400"/>
              <a:t>Body Level Two</a:t>
            </a:r>
          </a:p>
          <a:p>
            <a:pPr lvl="2">
              <a:defRPr sz="1800"/>
            </a:pPr>
            <a:r>
              <a:rPr sz="6400"/>
              <a:t>Body Level Three</a:t>
            </a:r>
          </a:p>
          <a:p>
            <a:pPr lvl="3">
              <a:defRPr sz="1800"/>
            </a:pPr>
            <a:r>
              <a:rPr sz="6400"/>
              <a:t>Body Level Four</a:t>
            </a:r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16306800" y="0"/>
            <a:ext cx="4114800" cy="1280160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3962400" y="549276"/>
            <a:ext cx="12039600" cy="1316672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</a:p>
          <a:p>
            <a:pPr lvl="1">
              <a:defRPr sz="1800"/>
            </a:pPr>
            <a:r>
              <a:rPr sz="6400"/>
              <a:t>Body Level Two</a:t>
            </a:r>
          </a:p>
          <a:p>
            <a:pPr lvl="2">
              <a:defRPr sz="1800"/>
            </a:pPr>
            <a:r>
              <a:rPr sz="6400"/>
              <a:t>Body Level Three</a:t>
            </a:r>
          </a:p>
          <a:p>
            <a:pPr lvl="3">
              <a:defRPr sz="1800"/>
            </a:pPr>
            <a:r>
              <a:rPr sz="6400"/>
              <a:t>Body Level Four</a:t>
            </a:r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584200">
              <a:defRPr sz="1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defTabSz="584200">
              <a:spcBef>
                <a:spcPts val="0"/>
              </a:spcBef>
              <a:buSzTx/>
              <a:buFontTx/>
              <a:buNone/>
              <a:defRPr sz="5600"/>
            </a:lvl1pPr>
            <a:lvl2pPr marL="0" indent="228600" defTabSz="584200">
              <a:spcBef>
                <a:spcPts val="0"/>
              </a:spcBef>
              <a:buSzTx/>
              <a:buFontTx/>
              <a:buNone/>
              <a:defRPr sz="5600"/>
            </a:lvl2pPr>
            <a:lvl3pPr marL="0" indent="457200" defTabSz="584200">
              <a:spcBef>
                <a:spcPts val="0"/>
              </a:spcBef>
              <a:buSzTx/>
              <a:buFontTx/>
              <a:buNone/>
              <a:defRPr sz="5600"/>
            </a:lvl3pPr>
            <a:lvl4pPr marL="0" indent="685800" defTabSz="584200">
              <a:spcBef>
                <a:spcPts val="0"/>
              </a:spcBef>
              <a:buSzTx/>
              <a:buFontTx/>
              <a:buNone/>
              <a:defRPr sz="5600"/>
            </a:lvl4pPr>
            <a:lvl5pPr marL="0" indent="914400" defTabSz="584200">
              <a:spcBef>
                <a:spcPts val="0"/>
              </a:spcBef>
              <a:buSzTx/>
              <a:buFontTx/>
              <a:buNone/>
              <a:defRPr sz="5600"/>
            </a:lvl5pPr>
          </a:lstStyle>
          <a:p>
            <a:pPr lvl="0">
              <a:defRPr sz="1800"/>
            </a:pPr>
            <a:r>
              <a:rPr sz="5600"/>
              <a:t>Body Level One</a:t>
            </a:r>
          </a:p>
          <a:p>
            <a:pPr lvl="1">
              <a:defRPr sz="1800"/>
            </a:pPr>
            <a:r>
              <a:rPr sz="5600"/>
              <a:t>Body Level Two</a:t>
            </a:r>
          </a:p>
          <a:p>
            <a:pPr lvl="2">
              <a:defRPr sz="1800"/>
            </a:pPr>
            <a:r>
              <a:rPr sz="5600"/>
              <a:t>Body Level Three</a:t>
            </a:r>
          </a:p>
          <a:p>
            <a:pPr lvl="3">
              <a:defRPr sz="1800"/>
            </a:pPr>
            <a:r>
              <a:rPr sz="5600"/>
              <a:t>Body Level Four</a:t>
            </a:r>
          </a:p>
          <a:p>
            <a:pPr lvl="4">
              <a:defRPr sz="1800"/>
            </a:pPr>
            <a:r>
              <a:rPr sz="5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</a:p>
          <a:p>
            <a:pPr lvl="1">
              <a:defRPr sz="1800"/>
            </a:pPr>
            <a:r>
              <a:rPr sz="6400"/>
              <a:t>Body Level Two</a:t>
            </a:r>
          </a:p>
          <a:p>
            <a:pPr lvl="2">
              <a:defRPr sz="1800"/>
            </a:pPr>
            <a:r>
              <a:rPr sz="6400"/>
              <a:t>Body Level Three</a:t>
            </a:r>
          </a:p>
          <a:p>
            <a:pPr lvl="3">
              <a:defRPr sz="1800"/>
            </a:pPr>
            <a:r>
              <a:rPr sz="6400"/>
              <a:t>Body Level Four</a:t>
            </a:r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4492625" y="8813800"/>
            <a:ext cx="15544801" cy="2724150"/>
          </a:xfrm>
          <a:prstGeom prst="rect">
            <a:avLst/>
          </a:prstGeom>
        </p:spPr>
        <p:txBody>
          <a:bodyPr anchor="t"/>
          <a:lstStyle>
            <a:lvl1pPr algn="l">
              <a:defRPr sz="8000" b="1" cap="all"/>
            </a:lvl1pPr>
          </a:lstStyle>
          <a:p>
            <a:pPr lvl="0">
              <a:defRPr sz="1800" b="0" cap="none"/>
            </a:pPr>
            <a:r>
              <a:rPr sz="80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4492625" y="5813426"/>
            <a:ext cx="15544801" cy="3000375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3962400" y="3200400"/>
            <a:ext cx="8077200" cy="10515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</a:p>
          <a:p>
            <a:pPr lvl="1">
              <a:defRPr sz="1800"/>
            </a:pPr>
            <a:r>
              <a:rPr sz="6400"/>
              <a:t>Body Level Two</a:t>
            </a:r>
          </a:p>
          <a:p>
            <a:pPr lvl="2">
              <a:defRPr sz="1800"/>
            </a:pPr>
            <a:r>
              <a:rPr sz="6400"/>
              <a:t>Body Level Three</a:t>
            </a:r>
          </a:p>
          <a:p>
            <a:pPr lvl="3">
              <a:defRPr sz="1800"/>
            </a:pPr>
            <a:r>
              <a:rPr sz="6400"/>
              <a:t>Body Level Four</a:t>
            </a:r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3962400" y="513621"/>
            <a:ext cx="16459200" cy="235731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3962400" y="2870930"/>
            <a:ext cx="8080376" cy="1478821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500"/>
              </a:spcBef>
              <a:buSzTx/>
              <a:buFontTx/>
              <a:buNone/>
              <a:defRPr sz="4800" b="1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l">
              <a:spcBef>
                <a:spcPts val="500"/>
              </a:spcBef>
              <a:buSzTx/>
              <a:buFontTx/>
              <a:buNone/>
              <a:defRPr sz="4800" b="1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l">
              <a:spcBef>
                <a:spcPts val="500"/>
              </a:spcBef>
              <a:buSzTx/>
              <a:buFontTx/>
              <a:buNone/>
              <a:defRPr sz="4800" b="1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l">
              <a:spcBef>
                <a:spcPts val="500"/>
              </a:spcBef>
              <a:buSzTx/>
              <a:buFontTx/>
              <a:buNone/>
              <a:defRPr sz="4800" b="1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l">
              <a:spcBef>
                <a:spcPts val="500"/>
              </a:spcBef>
              <a:buSzTx/>
              <a:buFontTx/>
              <a:buNone/>
              <a:defRPr sz="4800" b="1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 b="0"/>
            </a:pPr>
            <a:r>
              <a:rPr sz="4800" b="1"/>
              <a:t>Body Level One</a:t>
            </a:r>
          </a:p>
          <a:p>
            <a:pPr lvl="1">
              <a:defRPr sz="1800" b="0"/>
            </a:pPr>
            <a:r>
              <a:rPr sz="4800" b="1"/>
              <a:t>Body Level Two</a:t>
            </a:r>
          </a:p>
          <a:p>
            <a:pPr lvl="2">
              <a:defRPr sz="1800" b="0"/>
            </a:pPr>
            <a:r>
              <a:rPr sz="4800" b="1"/>
              <a:t>Body Level Three</a:t>
            </a:r>
          </a:p>
          <a:p>
            <a:pPr lvl="3">
              <a:defRPr sz="1800" b="0"/>
            </a:pPr>
            <a:r>
              <a:rPr sz="4800" b="1"/>
              <a:t>Body Level Four</a:t>
            </a:r>
          </a:p>
          <a:p>
            <a:pPr lvl="4">
              <a:defRPr sz="1800" b="0"/>
            </a:pPr>
            <a:r>
              <a:rPr sz="4800"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3962400" y="0"/>
            <a:ext cx="6016627" cy="2870200"/>
          </a:xfrm>
          <a:prstGeom prst="rect">
            <a:avLst/>
          </a:prstGeom>
        </p:spPr>
        <p:txBody>
          <a:bodyPr anchor="b"/>
          <a:lstStyle>
            <a:lvl1pPr defTabSz="584200">
              <a:defRPr sz="112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10198100" y="546100"/>
            <a:ext cx="10223500" cy="13169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</a:p>
          <a:p>
            <a:pPr lvl="1">
              <a:defRPr sz="1800"/>
            </a:pPr>
            <a:r>
              <a:rPr sz="6400"/>
              <a:t>Body Level Two</a:t>
            </a:r>
          </a:p>
          <a:p>
            <a:pPr lvl="2">
              <a:defRPr sz="1800"/>
            </a:pPr>
            <a:r>
              <a:rPr sz="6400"/>
              <a:t>Body Level Three</a:t>
            </a:r>
          </a:p>
          <a:p>
            <a:pPr lvl="3">
              <a:defRPr sz="1800"/>
            </a:pPr>
            <a:r>
              <a:rPr sz="6400"/>
              <a:t>Body Level Four</a:t>
            </a:r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6632576" y="9601200"/>
            <a:ext cx="10972801" cy="1133476"/>
          </a:xfrm>
          <a:prstGeom prst="rect">
            <a:avLst/>
          </a:prstGeom>
        </p:spPr>
        <p:txBody>
          <a:bodyPr anchor="b"/>
          <a:lstStyle>
            <a:lvl1pPr defTabSz="584200">
              <a:defRPr sz="112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6632576" y="10734675"/>
            <a:ext cx="10972801" cy="1609725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SzTx/>
              <a:buFontTx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l">
              <a:spcBef>
                <a:spcPts val="300"/>
              </a:spcBef>
              <a:buSzTx/>
              <a:buFontTx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l">
              <a:spcBef>
                <a:spcPts val="300"/>
              </a:spcBef>
              <a:buSzTx/>
              <a:buFontTx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l">
              <a:spcBef>
                <a:spcPts val="300"/>
              </a:spcBef>
              <a:buSzTx/>
              <a:buFontTx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l">
              <a:spcBef>
                <a:spcPts val="300"/>
              </a:spcBef>
              <a:buSzTx/>
              <a:buFontTx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62400" y="184152"/>
            <a:ext cx="16459200" cy="301624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62400" y="3200400"/>
            <a:ext cx="16459200" cy="105156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normAutofit/>
          </a:bodyPr>
          <a:lstStyle/>
          <a:p>
            <a:pPr lvl="0">
              <a:defRPr sz="1800"/>
            </a:pPr>
            <a:r>
              <a:rPr sz="6400"/>
              <a:t>Body Level One</a:t>
            </a:r>
          </a:p>
          <a:p>
            <a:pPr lvl="1">
              <a:defRPr sz="1800"/>
            </a:pPr>
            <a:r>
              <a:rPr sz="6400"/>
              <a:t>Body Level Two</a:t>
            </a:r>
          </a:p>
          <a:p>
            <a:pPr lvl="2">
              <a:defRPr sz="1800"/>
            </a:pPr>
            <a:r>
              <a:rPr sz="6400"/>
              <a:t>Body Level Three</a:t>
            </a:r>
          </a:p>
          <a:p>
            <a:pPr lvl="3">
              <a:defRPr sz="1800"/>
            </a:pPr>
            <a:r>
              <a:rPr sz="6400"/>
              <a:t>Body Level Four</a:t>
            </a:r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6154400" y="12802234"/>
            <a:ext cx="4267200" cy="551181"/>
          </a:xfrm>
          <a:prstGeom prst="rect">
            <a:avLst/>
          </a:prstGeom>
          <a:ln w="25400">
            <a:miter lim="400000"/>
          </a:ln>
        </p:spPr>
        <p:txBody>
          <a:bodyPr tIns="91439" bIns="91439" anchor="ctr">
            <a:spAutoFit/>
          </a:bodyPr>
          <a:lstStyle>
            <a:lvl1pPr algn="r">
              <a:lnSpc>
                <a:spcPct val="100000"/>
              </a:lnSpc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>
        <a:defRPr sz="8800">
          <a:latin typeface="Calibri"/>
          <a:ea typeface="Calibri"/>
          <a:cs typeface="Calibri"/>
          <a:sym typeface="Calibri"/>
        </a:defRPr>
      </a:lvl1pPr>
      <a:lvl2pPr algn="ctr">
        <a:defRPr sz="8800">
          <a:latin typeface="Calibri"/>
          <a:ea typeface="Calibri"/>
          <a:cs typeface="Calibri"/>
          <a:sym typeface="Calibri"/>
        </a:defRPr>
      </a:lvl2pPr>
      <a:lvl3pPr algn="ctr">
        <a:defRPr sz="8800">
          <a:latin typeface="Calibri"/>
          <a:ea typeface="Calibri"/>
          <a:cs typeface="Calibri"/>
          <a:sym typeface="Calibri"/>
        </a:defRPr>
      </a:lvl3pPr>
      <a:lvl4pPr algn="ctr">
        <a:defRPr sz="8800">
          <a:latin typeface="Calibri"/>
          <a:ea typeface="Calibri"/>
          <a:cs typeface="Calibri"/>
          <a:sym typeface="Calibri"/>
        </a:defRPr>
      </a:lvl4pPr>
      <a:lvl5pPr algn="ctr">
        <a:defRPr sz="8800">
          <a:latin typeface="Calibri"/>
          <a:ea typeface="Calibri"/>
          <a:cs typeface="Calibri"/>
          <a:sym typeface="Calibri"/>
        </a:defRPr>
      </a:lvl5pPr>
      <a:lvl6pPr algn="ctr">
        <a:defRPr sz="8800">
          <a:latin typeface="Calibri"/>
          <a:ea typeface="Calibri"/>
          <a:cs typeface="Calibri"/>
          <a:sym typeface="Calibri"/>
        </a:defRPr>
      </a:lvl6pPr>
      <a:lvl7pPr algn="ctr">
        <a:defRPr sz="8800">
          <a:latin typeface="Calibri"/>
          <a:ea typeface="Calibri"/>
          <a:cs typeface="Calibri"/>
          <a:sym typeface="Calibri"/>
        </a:defRPr>
      </a:lvl7pPr>
      <a:lvl8pPr algn="ctr">
        <a:defRPr sz="8800">
          <a:latin typeface="Calibri"/>
          <a:ea typeface="Calibri"/>
          <a:cs typeface="Calibri"/>
          <a:sym typeface="Calibri"/>
        </a:defRPr>
      </a:lvl8pPr>
      <a:lvl9pPr algn="ctr">
        <a:defRPr sz="8800">
          <a:latin typeface="Calibri"/>
          <a:ea typeface="Calibri"/>
          <a:cs typeface="Calibri"/>
          <a:sym typeface="Calibri"/>
        </a:defRPr>
      </a:lvl9pPr>
    </p:titleStyle>
    <p:bodyStyle>
      <a:lvl1pPr marL="685800" indent="-68580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1pPr>
      <a:lvl2pPr marL="1110342" indent="-653142" algn="ctr">
        <a:spcBef>
          <a:spcPts val="700"/>
        </a:spcBef>
        <a:buSzPct val="100000"/>
        <a:buFont typeface="Arial"/>
        <a:buChar char="–"/>
        <a:defRPr sz="6400">
          <a:latin typeface="Microsoft YaHei"/>
          <a:ea typeface="Microsoft YaHei"/>
          <a:cs typeface="Microsoft YaHei"/>
          <a:sym typeface="Microsoft YaHei"/>
        </a:defRPr>
      </a:lvl2pPr>
      <a:lvl3pPr marL="1524000" indent="-60960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3pPr>
      <a:lvl4pPr marL="2103120" indent="-731520" algn="ctr">
        <a:spcBef>
          <a:spcPts val="700"/>
        </a:spcBef>
        <a:buSzPct val="100000"/>
        <a:buFont typeface="Arial"/>
        <a:buChar char="–"/>
        <a:defRPr sz="6400">
          <a:latin typeface="Microsoft YaHei"/>
          <a:ea typeface="Microsoft YaHei"/>
          <a:cs typeface="Microsoft YaHei"/>
          <a:sym typeface="Microsoft YaHei"/>
        </a:defRPr>
      </a:lvl4pPr>
      <a:lvl5pPr marL="2560320" indent="-731520" algn="ctr">
        <a:spcBef>
          <a:spcPts val="700"/>
        </a:spcBef>
        <a:buSzPct val="100000"/>
        <a:buFont typeface="Arial"/>
        <a:buChar char="»"/>
        <a:defRPr sz="6400">
          <a:latin typeface="Microsoft YaHei"/>
          <a:ea typeface="Microsoft YaHei"/>
          <a:cs typeface="Microsoft YaHei"/>
          <a:sym typeface="Microsoft YaHei"/>
        </a:defRPr>
      </a:lvl5pPr>
      <a:lvl6pPr marL="3017520" indent="-73152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6pPr>
      <a:lvl7pPr marL="3474720" indent="-73152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7pPr>
      <a:lvl8pPr marL="3931920" indent="-73152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8pPr>
      <a:lvl9pPr marL="4389120" indent="-73152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9pPr>
    </p:bodyStyle>
    <p:otherStyle>
      <a:lvl1pPr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833937" y="2329259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11200"/>
              <a:t>JavaScript深入浅出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语句、严格模式</a:t>
            </a:r>
          </a:p>
        </p:txBody>
      </p:sp>
      <p:sp>
        <p:nvSpPr>
          <p:cNvPr id="54" name="Shape 54"/>
          <p:cNvSpPr/>
          <p:nvPr/>
        </p:nvSpPr>
        <p:spPr>
          <a:xfrm>
            <a:off x="10894580" y="12292176"/>
            <a:ext cx="2594840" cy="1122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584200">
              <a:lnSpc>
                <a:spcPct val="100000"/>
              </a:lnSpc>
              <a:defRPr sz="5600"/>
            </a:lvl1pPr>
          </a:lstStyle>
          <a:p>
            <a:pPr lvl="0">
              <a:defRPr sz="1800"/>
            </a:pPr>
            <a:r>
              <a:rPr sz="5600"/>
              <a:t>@Bosn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图片 115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34326" y="3721532"/>
            <a:ext cx="7826296" cy="4238125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117" name="Shape 117"/>
          <p:cNvSpPr/>
          <p:nvPr/>
        </p:nvSpPr>
        <p:spPr>
          <a:xfrm>
            <a:off x="0" y="1114562"/>
            <a:ext cx="4625788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>
                <a:solidFill>
                  <a:srgbClr val="FFFFFF"/>
                </a:solidFill>
              </a:rPr>
              <a:t>try catch</a:t>
            </a:r>
          </a:p>
        </p:txBody>
      </p:sp>
      <p:sp>
        <p:nvSpPr>
          <p:cNvPr id="118" name="Shape 118"/>
          <p:cNvSpPr/>
          <p:nvPr/>
        </p:nvSpPr>
        <p:spPr>
          <a:xfrm>
            <a:off x="5212548" y="2895600"/>
            <a:ext cx="10555134" cy="84886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4500">
                <a:solidFill>
                  <a:srgbClr val="3F6797"/>
                </a:solidFill>
              </a:rPr>
              <a:t>try</a:t>
            </a:r>
            <a:r>
              <a:rPr sz="4500"/>
              <a:t> {</a:t>
            </a:r>
          </a:p>
          <a:p>
            <a:pPr lvl="0" algn="l">
              <a:defRPr sz="1800"/>
            </a:pPr>
            <a:r>
              <a:rPr sz="4500"/>
              <a:t>    </a:t>
            </a:r>
            <a:r>
              <a:rPr sz="4500">
                <a:solidFill>
                  <a:srgbClr val="3F6797"/>
                </a:solidFill>
              </a:rPr>
              <a:t>try</a:t>
            </a:r>
            <a:r>
              <a:rPr sz="4500"/>
              <a:t> {</a:t>
            </a:r>
          </a:p>
          <a:p>
            <a:pPr lvl="0" algn="l">
              <a:defRPr sz="1800"/>
            </a:pPr>
            <a:r>
              <a:rPr sz="4500"/>
              <a:t>        throw new Error("oops");</a:t>
            </a:r>
          </a:p>
          <a:p>
            <a:pPr lvl="0" algn="l">
              <a:defRPr sz="1800"/>
            </a:pPr>
            <a:r>
              <a:rPr sz="4500"/>
              <a:t>    }</a:t>
            </a:r>
          </a:p>
          <a:p>
            <a:pPr lvl="0" algn="l">
              <a:defRPr sz="1800"/>
            </a:pPr>
            <a:r>
              <a:rPr sz="4500"/>
              <a:t>    </a:t>
            </a:r>
            <a:r>
              <a:rPr sz="4500">
                <a:solidFill>
                  <a:srgbClr val="3F6797"/>
                </a:solidFill>
              </a:rPr>
              <a:t>finally</a:t>
            </a:r>
            <a:r>
              <a:rPr sz="4500"/>
              <a:t> {</a:t>
            </a:r>
          </a:p>
          <a:p>
            <a:pPr lvl="0" algn="l">
              <a:defRPr sz="1800"/>
            </a:pPr>
            <a:r>
              <a:rPr sz="4500"/>
              <a:t>        console.log("finally");</a:t>
            </a:r>
          </a:p>
          <a:p>
            <a:pPr lvl="0" algn="l">
              <a:defRPr sz="1800"/>
            </a:pPr>
            <a:r>
              <a:rPr sz="4500"/>
              <a:t>    }</a:t>
            </a:r>
          </a:p>
          <a:p>
            <a:pPr lvl="0" algn="l">
              <a:defRPr sz="1800"/>
            </a:pPr>
            <a:r>
              <a:rPr sz="4500"/>
              <a:t>}</a:t>
            </a:r>
          </a:p>
          <a:p>
            <a:pPr lvl="0" algn="l">
              <a:defRPr sz="1800"/>
            </a:pPr>
            <a:r>
              <a:rPr sz="4500">
                <a:solidFill>
                  <a:srgbClr val="3F6797"/>
                </a:solidFill>
              </a:rPr>
              <a:t>catch</a:t>
            </a:r>
            <a:r>
              <a:rPr sz="4500"/>
              <a:t> (ex) {</a:t>
            </a:r>
          </a:p>
          <a:p>
            <a:pPr lvl="0" algn="l">
              <a:defRPr sz="1800"/>
            </a:pPr>
            <a:r>
              <a:rPr sz="4500"/>
              <a:t>    console.error(</a:t>
            </a:r>
            <a:r>
              <a:rPr sz="4500">
                <a:solidFill>
                  <a:srgbClr val="C67838"/>
                </a:solidFill>
              </a:rPr>
              <a:t>"outer"</a:t>
            </a:r>
            <a:r>
              <a:rPr sz="4500"/>
              <a:t>, ex.message);</a:t>
            </a:r>
          </a:p>
          <a:p>
            <a:pPr lvl="0" algn="l">
              <a:defRPr sz="1800"/>
            </a:pPr>
            <a:r>
              <a:rPr sz="4500"/>
              <a:t>}</a:t>
            </a:r>
          </a:p>
        </p:txBody>
      </p:sp>
      <p:sp>
        <p:nvSpPr>
          <p:cNvPr id="119" name="Shape 119"/>
          <p:cNvSpPr/>
          <p:nvPr/>
        </p:nvSpPr>
        <p:spPr>
          <a:xfrm>
            <a:off x="17397759" y="5025254"/>
            <a:ext cx="4182687" cy="1630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4500">
                <a:solidFill>
                  <a:srgbClr val="7C9647"/>
                </a:solidFill>
              </a:rPr>
              <a:t>"finally"</a:t>
            </a:r>
          </a:p>
          <a:p>
            <a:pPr lvl="0" algn="l">
              <a:defRPr sz="1800"/>
            </a:pPr>
            <a:r>
              <a:rPr sz="4500">
                <a:solidFill>
                  <a:srgbClr val="7C9647"/>
                </a:solidFill>
              </a:rPr>
              <a:t>"outer" "oops"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12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1" animBg="1" advAuto="0"/>
      <p:bldP spid="119" grpId="2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图片 122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32736" y="3020824"/>
            <a:ext cx="9152932" cy="5444969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124" name="Shape 124"/>
          <p:cNvSpPr/>
          <p:nvPr/>
        </p:nvSpPr>
        <p:spPr>
          <a:xfrm>
            <a:off x="0" y="1114562"/>
            <a:ext cx="3469341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try catch</a:t>
            </a:r>
          </a:p>
        </p:txBody>
      </p:sp>
      <p:sp>
        <p:nvSpPr>
          <p:cNvPr id="125" name="Shape 125"/>
          <p:cNvSpPr/>
          <p:nvPr/>
        </p:nvSpPr>
        <p:spPr>
          <a:xfrm>
            <a:off x="5085471" y="2275840"/>
            <a:ext cx="9344294" cy="91643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4000">
                <a:solidFill>
                  <a:srgbClr val="3F6797"/>
                </a:solidFill>
              </a:rPr>
              <a:t>try</a:t>
            </a:r>
            <a:r>
              <a:rPr sz="4000"/>
              <a:t> {</a:t>
            </a:r>
          </a:p>
          <a:p>
            <a:pPr lvl="0" algn="l">
              <a:defRPr sz="1800"/>
            </a:pPr>
            <a:r>
              <a:rPr sz="4000"/>
              <a:t>  </a:t>
            </a:r>
            <a:r>
              <a:rPr sz="4000">
                <a:solidFill>
                  <a:srgbClr val="3F6797"/>
                </a:solidFill>
              </a:rPr>
              <a:t>try</a:t>
            </a:r>
            <a:r>
              <a:rPr sz="4000"/>
              <a:t> {</a:t>
            </a:r>
          </a:p>
          <a:p>
            <a:pPr lvl="0" algn="l">
              <a:defRPr sz="1800"/>
            </a:pPr>
            <a:r>
              <a:rPr sz="4000"/>
              <a:t>    </a:t>
            </a:r>
            <a:r>
              <a:rPr sz="4000">
                <a:solidFill>
                  <a:srgbClr val="9A403E"/>
                </a:solidFill>
              </a:rPr>
              <a:t>throw</a:t>
            </a:r>
            <a:r>
              <a:rPr sz="4000"/>
              <a:t> </a:t>
            </a:r>
            <a:r>
              <a:rPr sz="4000">
                <a:solidFill>
                  <a:srgbClr val="3C8A9E"/>
                </a:solidFill>
              </a:rPr>
              <a:t>new</a:t>
            </a:r>
            <a:r>
              <a:rPr sz="4000"/>
              <a:t> Error(</a:t>
            </a:r>
            <a:r>
              <a:rPr sz="4000">
                <a:solidFill>
                  <a:srgbClr val="C67838"/>
                </a:solidFill>
              </a:rPr>
              <a:t>"oops"</a:t>
            </a:r>
            <a:r>
              <a:rPr sz="4000"/>
              <a:t>);</a:t>
            </a:r>
          </a:p>
          <a:p>
            <a:pPr lvl="0" algn="l">
              <a:defRPr sz="1800"/>
            </a:pPr>
            <a:r>
              <a:rPr sz="4000"/>
              <a:t>  }</a:t>
            </a:r>
          </a:p>
          <a:p>
            <a:pPr lvl="0" algn="l">
              <a:defRPr sz="1800"/>
            </a:pPr>
            <a:r>
              <a:rPr sz="4000"/>
              <a:t>  </a:t>
            </a:r>
            <a:r>
              <a:rPr sz="4000">
                <a:solidFill>
                  <a:srgbClr val="3F6797"/>
                </a:solidFill>
              </a:rPr>
              <a:t>catch</a:t>
            </a:r>
            <a:r>
              <a:rPr sz="4000"/>
              <a:t> (ex) {</a:t>
            </a:r>
          </a:p>
          <a:p>
            <a:pPr lvl="0" algn="l">
              <a:defRPr sz="1800"/>
            </a:pPr>
            <a:r>
              <a:rPr sz="4000"/>
              <a:t>    console.error(</a:t>
            </a:r>
            <a:r>
              <a:rPr sz="4000">
                <a:solidFill>
                  <a:srgbClr val="C67838"/>
                </a:solidFill>
              </a:rPr>
              <a:t>"inner"</a:t>
            </a:r>
            <a:r>
              <a:rPr sz="4000"/>
              <a:t>, ex.message);</a:t>
            </a:r>
          </a:p>
          <a:p>
            <a:pPr lvl="0" algn="l">
              <a:defRPr sz="1800"/>
            </a:pPr>
            <a:r>
              <a:rPr sz="4000"/>
              <a:t>  }</a:t>
            </a:r>
          </a:p>
          <a:p>
            <a:pPr lvl="0" algn="l">
              <a:defRPr sz="1800"/>
            </a:pPr>
            <a:r>
              <a:rPr sz="4000"/>
              <a:t>  </a:t>
            </a:r>
            <a:r>
              <a:rPr sz="4000">
                <a:solidFill>
                  <a:srgbClr val="3F6797"/>
                </a:solidFill>
              </a:rPr>
              <a:t>finally</a:t>
            </a:r>
            <a:r>
              <a:rPr sz="4000"/>
              <a:t> {</a:t>
            </a:r>
          </a:p>
          <a:p>
            <a:pPr lvl="0" algn="l">
              <a:defRPr sz="1800"/>
            </a:pPr>
            <a:r>
              <a:rPr sz="4000"/>
              <a:t>    console.log(</a:t>
            </a:r>
            <a:r>
              <a:rPr sz="4000">
                <a:solidFill>
                  <a:srgbClr val="C67838"/>
                </a:solidFill>
              </a:rPr>
              <a:t>"finally"</a:t>
            </a:r>
            <a:r>
              <a:rPr sz="4000"/>
              <a:t>);</a:t>
            </a:r>
          </a:p>
          <a:p>
            <a:pPr lvl="0" algn="l">
              <a:defRPr sz="1800"/>
            </a:pPr>
            <a:r>
              <a:rPr sz="4000"/>
              <a:t>  }</a:t>
            </a:r>
          </a:p>
          <a:p>
            <a:pPr lvl="0" algn="l">
              <a:defRPr sz="1800"/>
            </a:pPr>
            <a:r>
              <a:rPr sz="4000"/>
              <a:t>}</a:t>
            </a:r>
          </a:p>
          <a:p>
            <a:pPr lvl="0" algn="l">
              <a:defRPr sz="1800"/>
            </a:pPr>
            <a:r>
              <a:rPr sz="4000">
                <a:solidFill>
                  <a:srgbClr val="3F6797"/>
                </a:solidFill>
              </a:rPr>
              <a:t>catch</a:t>
            </a:r>
            <a:r>
              <a:rPr sz="4000"/>
              <a:t> (ex) {</a:t>
            </a:r>
          </a:p>
          <a:p>
            <a:pPr lvl="0" algn="l">
              <a:defRPr sz="1800"/>
            </a:pPr>
            <a:r>
              <a:rPr sz="4000"/>
              <a:t>  console.error(</a:t>
            </a:r>
            <a:r>
              <a:rPr sz="4000">
                <a:solidFill>
                  <a:srgbClr val="C67838"/>
                </a:solidFill>
              </a:rPr>
              <a:t>"outer"</a:t>
            </a:r>
            <a:r>
              <a:rPr sz="4000"/>
              <a:t>, ex.message);</a:t>
            </a:r>
          </a:p>
          <a:p>
            <a:pPr lvl="0" algn="l">
              <a:defRPr sz="1800"/>
            </a:pPr>
            <a:r>
              <a:rPr sz="4000"/>
              <a:t>}</a:t>
            </a:r>
          </a:p>
        </p:txBody>
      </p:sp>
      <p:sp>
        <p:nvSpPr>
          <p:cNvPr id="126" name="Shape 126"/>
          <p:cNvSpPr/>
          <p:nvPr/>
        </p:nvSpPr>
        <p:spPr>
          <a:xfrm>
            <a:off x="15176118" y="5766002"/>
            <a:ext cx="3830212" cy="14376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4000">
                <a:solidFill>
                  <a:srgbClr val="7C9647"/>
                </a:solidFill>
              </a:rPr>
              <a:t>"inner" "oops"</a:t>
            </a:r>
          </a:p>
          <a:p>
            <a:pPr lvl="0" algn="l">
              <a:defRPr sz="1800"/>
            </a:pPr>
            <a:r>
              <a:rPr sz="4000">
                <a:solidFill>
                  <a:srgbClr val="7C9647"/>
                </a:solidFill>
              </a:rPr>
              <a:t>"finally"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12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1" animBg="1" advAuto="0"/>
      <p:bldP spid="126" grpId="2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图片 129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00410" y="3019787"/>
            <a:ext cx="7829823" cy="5237536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131" name="Shape 131"/>
          <p:cNvSpPr/>
          <p:nvPr/>
        </p:nvSpPr>
        <p:spPr>
          <a:xfrm>
            <a:off x="0" y="1114562"/>
            <a:ext cx="3792071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>
                <a:solidFill>
                  <a:srgbClr val="FFFFFF"/>
                </a:solidFill>
              </a:rPr>
              <a:t>try catch</a:t>
            </a:r>
          </a:p>
        </p:txBody>
      </p:sp>
      <p:sp>
        <p:nvSpPr>
          <p:cNvPr id="132" name="Shape 132"/>
          <p:cNvSpPr/>
          <p:nvPr/>
        </p:nvSpPr>
        <p:spPr>
          <a:xfrm>
            <a:off x="6152313" y="2366010"/>
            <a:ext cx="7971987" cy="89839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3400">
                <a:solidFill>
                  <a:srgbClr val="3F6797"/>
                </a:solidFill>
              </a:rPr>
              <a:t>try</a:t>
            </a:r>
            <a:r>
              <a:rPr sz="3400"/>
              <a:t> {</a:t>
            </a:r>
          </a:p>
          <a:p>
            <a:pPr lvl="0" algn="l">
              <a:defRPr sz="1800"/>
            </a:pPr>
            <a:r>
              <a:rPr sz="3400"/>
              <a:t>  </a:t>
            </a:r>
            <a:r>
              <a:rPr sz="3400">
                <a:solidFill>
                  <a:srgbClr val="3F6797"/>
                </a:solidFill>
              </a:rPr>
              <a:t>try</a:t>
            </a:r>
            <a:r>
              <a:rPr sz="3400"/>
              <a:t> {</a:t>
            </a:r>
          </a:p>
          <a:p>
            <a:pPr lvl="0" algn="l">
              <a:defRPr sz="1800"/>
            </a:pPr>
            <a:r>
              <a:rPr sz="3400"/>
              <a:t>    </a:t>
            </a:r>
            <a:r>
              <a:rPr sz="3400">
                <a:solidFill>
                  <a:srgbClr val="9A403E"/>
                </a:solidFill>
              </a:rPr>
              <a:t>throw</a:t>
            </a:r>
            <a:r>
              <a:rPr sz="3400"/>
              <a:t> </a:t>
            </a:r>
            <a:r>
              <a:rPr sz="3400">
                <a:solidFill>
                  <a:srgbClr val="3C8A9E"/>
                </a:solidFill>
              </a:rPr>
              <a:t>new</a:t>
            </a:r>
            <a:r>
              <a:rPr sz="3400"/>
              <a:t> Error(</a:t>
            </a:r>
            <a:r>
              <a:rPr sz="3400">
                <a:solidFill>
                  <a:srgbClr val="C67838"/>
                </a:solidFill>
              </a:rPr>
              <a:t>"oops"</a:t>
            </a:r>
            <a:r>
              <a:rPr sz="3400"/>
              <a:t>);</a:t>
            </a:r>
          </a:p>
          <a:p>
            <a:pPr lvl="0" algn="l">
              <a:defRPr sz="1800"/>
            </a:pPr>
            <a:r>
              <a:rPr sz="3400"/>
              <a:t>  }</a:t>
            </a:r>
          </a:p>
          <a:p>
            <a:pPr lvl="0" algn="l">
              <a:defRPr sz="1800"/>
            </a:pPr>
            <a:r>
              <a:rPr sz="3400"/>
              <a:t>  </a:t>
            </a:r>
            <a:r>
              <a:rPr sz="3400">
                <a:solidFill>
                  <a:srgbClr val="3F6797"/>
                </a:solidFill>
              </a:rPr>
              <a:t>catch</a:t>
            </a:r>
            <a:r>
              <a:rPr sz="3400"/>
              <a:t> (ex) {</a:t>
            </a:r>
          </a:p>
          <a:p>
            <a:pPr lvl="0" algn="l">
              <a:defRPr sz="1800"/>
            </a:pPr>
            <a:r>
              <a:rPr sz="3400"/>
              <a:t>    console.error(</a:t>
            </a:r>
            <a:r>
              <a:rPr sz="3400">
                <a:solidFill>
                  <a:srgbClr val="C67838"/>
                </a:solidFill>
              </a:rPr>
              <a:t>"inner"</a:t>
            </a:r>
            <a:r>
              <a:rPr sz="3400"/>
              <a:t>, ex.message);</a:t>
            </a:r>
          </a:p>
          <a:p>
            <a:pPr lvl="0" algn="l">
              <a:defRPr sz="1800"/>
            </a:pPr>
            <a:r>
              <a:rPr sz="3400"/>
              <a:t>    </a:t>
            </a:r>
            <a:r>
              <a:rPr sz="3400">
                <a:solidFill>
                  <a:srgbClr val="9A403E"/>
                </a:solidFill>
              </a:rPr>
              <a:t>throw</a:t>
            </a:r>
            <a:r>
              <a:rPr sz="3400"/>
              <a:t> ex;</a:t>
            </a:r>
          </a:p>
          <a:p>
            <a:pPr lvl="0" algn="l">
              <a:defRPr sz="1800"/>
            </a:pPr>
            <a:r>
              <a:rPr sz="3400"/>
              <a:t>  }</a:t>
            </a:r>
          </a:p>
          <a:p>
            <a:pPr lvl="0" algn="l">
              <a:defRPr sz="1800"/>
            </a:pPr>
            <a:r>
              <a:rPr sz="3400"/>
              <a:t>  </a:t>
            </a:r>
            <a:r>
              <a:rPr sz="3400">
                <a:solidFill>
                  <a:srgbClr val="3F6797"/>
                </a:solidFill>
              </a:rPr>
              <a:t>finally</a:t>
            </a:r>
            <a:r>
              <a:rPr sz="3400"/>
              <a:t> {</a:t>
            </a:r>
          </a:p>
          <a:p>
            <a:pPr lvl="0" algn="l">
              <a:defRPr sz="1800"/>
            </a:pPr>
            <a:r>
              <a:rPr sz="3400"/>
              <a:t>    console.log(</a:t>
            </a:r>
            <a:r>
              <a:rPr sz="3400">
                <a:solidFill>
                  <a:srgbClr val="C67838"/>
                </a:solidFill>
              </a:rPr>
              <a:t>"finally"</a:t>
            </a:r>
            <a:r>
              <a:rPr sz="3400"/>
              <a:t>);</a:t>
            </a:r>
          </a:p>
          <a:p>
            <a:pPr lvl="0" algn="l">
              <a:defRPr sz="1800"/>
            </a:pPr>
            <a:r>
              <a:rPr sz="3400"/>
              <a:t>  }</a:t>
            </a:r>
          </a:p>
          <a:p>
            <a:pPr lvl="0" algn="l">
              <a:defRPr sz="1800"/>
            </a:pPr>
            <a:r>
              <a:rPr sz="3400"/>
              <a:t>}</a:t>
            </a:r>
          </a:p>
          <a:p>
            <a:pPr lvl="0" algn="l">
              <a:defRPr sz="1800"/>
            </a:pPr>
            <a:r>
              <a:rPr sz="3400">
                <a:solidFill>
                  <a:srgbClr val="3F6797"/>
                </a:solidFill>
              </a:rPr>
              <a:t>catch</a:t>
            </a:r>
            <a:r>
              <a:rPr sz="3400"/>
              <a:t> (ex) {</a:t>
            </a:r>
          </a:p>
          <a:p>
            <a:pPr lvl="0" algn="l">
              <a:defRPr sz="1800"/>
            </a:pPr>
            <a:r>
              <a:rPr sz="3400"/>
              <a:t>  console.error(</a:t>
            </a:r>
            <a:r>
              <a:rPr sz="3400">
                <a:solidFill>
                  <a:srgbClr val="C67838"/>
                </a:solidFill>
              </a:rPr>
              <a:t>"outer"</a:t>
            </a:r>
            <a:r>
              <a:rPr sz="3400"/>
              <a:t>, ex.message);</a:t>
            </a:r>
          </a:p>
          <a:p>
            <a:pPr lvl="0" algn="l">
              <a:defRPr sz="1800"/>
            </a:pPr>
            <a:r>
              <a:rPr sz="3400"/>
              <a:t>}</a:t>
            </a:r>
          </a:p>
          <a:p>
            <a:pPr lvl="0" algn="l">
              <a:defRPr sz="1800"/>
            </a:pPr>
            <a:endParaRPr sz="3400"/>
          </a:p>
        </p:txBody>
      </p:sp>
      <p:sp>
        <p:nvSpPr>
          <p:cNvPr id="133" name="Shape 133"/>
          <p:cNvSpPr/>
          <p:nvPr/>
        </p:nvSpPr>
        <p:spPr>
          <a:xfrm>
            <a:off x="16284592" y="5568189"/>
            <a:ext cx="3285017" cy="1783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3400">
                <a:solidFill>
                  <a:srgbClr val="7C9647"/>
                </a:solidFill>
              </a:rPr>
              <a:t>"inner" "oops"</a:t>
            </a:r>
          </a:p>
          <a:p>
            <a:pPr lvl="0" algn="l">
              <a:defRPr sz="1800"/>
            </a:pPr>
            <a:r>
              <a:rPr sz="3400">
                <a:solidFill>
                  <a:srgbClr val="7C9647"/>
                </a:solidFill>
              </a:rPr>
              <a:t>"finally"</a:t>
            </a:r>
          </a:p>
          <a:p>
            <a:pPr lvl="0" algn="l">
              <a:defRPr sz="1800"/>
            </a:pPr>
            <a:r>
              <a:rPr sz="3400">
                <a:solidFill>
                  <a:srgbClr val="7C9647"/>
                </a:solidFill>
              </a:rPr>
              <a:t>"outer" "oops"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12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1" animBg="1" advAuto="0"/>
      <p:bldP spid="133" grpId="2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0" y="1114562"/>
            <a:ext cx="3442447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138" name="Shape 138"/>
          <p:cNvSpPr/>
          <p:nvPr/>
        </p:nvSpPr>
        <p:spPr>
          <a:xfrm>
            <a:off x="5240146" y="5486400"/>
            <a:ext cx="5433587" cy="389509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function</a:t>
            </a:r>
            <a:r>
              <a:rPr sz="6000"/>
              <a:t> fd() {</a:t>
            </a:r>
          </a:p>
          <a:p>
            <a:pPr lvl="0" algn="l">
              <a:defRPr sz="1800"/>
            </a:pPr>
            <a:r>
              <a:rPr sz="6000"/>
              <a:t>  </a:t>
            </a:r>
            <a:r>
              <a:rPr sz="6000">
                <a:solidFill>
                  <a:srgbClr val="7C9647"/>
                </a:solidFill>
              </a:rPr>
              <a:t>  // do sth.</a:t>
            </a:r>
            <a:endParaRPr sz="6000"/>
          </a:p>
          <a:p>
            <a:pPr lvl="0" algn="l">
              <a:defRPr sz="1800"/>
            </a:pPr>
            <a:r>
              <a:rPr sz="6000"/>
              <a:t>    return true;</a:t>
            </a:r>
          </a:p>
          <a:p>
            <a:pPr lvl="0" algn="l">
              <a:defRPr sz="1800"/>
            </a:pPr>
            <a:r>
              <a:rPr sz="6000"/>
              <a:t>}</a:t>
            </a:r>
          </a:p>
        </p:txBody>
      </p:sp>
      <p:sp>
        <p:nvSpPr>
          <p:cNvPr id="139" name="Shape 139"/>
          <p:cNvSpPr/>
          <p:nvPr/>
        </p:nvSpPr>
        <p:spPr>
          <a:xfrm>
            <a:off x="14212555" y="5433297"/>
            <a:ext cx="7471416" cy="299212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var</a:t>
            </a:r>
            <a:r>
              <a:rPr sz="6000"/>
              <a:t> fe = </a:t>
            </a:r>
            <a:r>
              <a:rPr sz="6000">
                <a:solidFill>
                  <a:srgbClr val="3F6797"/>
                </a:solidFill>
              </a:rPr>
              <a:t>function</a:t>
            </a:r>
            <a:r>
              <a:rPr sz="6000"/>
              <a:t>() {</a:t>
            </a:r>
          </a:p>
          <a:p>
            <a:pPr lvl="0" algn="l">
              <a:defRPr sz="1800"/>
            </a:pPr>
            <a:r>
              <a:rPr sz="6000"/>
              <a:t>  </a:t>
            </a:r>
            <a:r>
              <a:rPr sz="6000">
                <a:solidFill>
                  <a:srgbClr val="7C9647"/>
                </a:solidFill>
              </a:rPr>
              <a:t>  // do sth.</a:t>
            </a:r>
            <a:endParaRPr sz="6000"/>
          </a:p>
          <a:p>
            <a:pPr lvl="0" algn="l">
              <a:defRPr sz="1800"/>
            </a:pPr>
            <a:r>
              <a:rPr sz="6000"/>
              <a:t>};</a:t>
            </a:r>
          </a:p>
        </p:txBody>
      </p:sp>
      <p:sp>
        <p:nvSpPr>
          <p:cNvPr id="140" name="Shape 140"/>
          <p:cNvSpPr/>
          <p:nvPr/>
        </p:nvSpPr>
        <p:spPr>
          <a:xfrm>
            <a:off x="14171749" y="4112497"/>
            <a:ext cx="6165822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fe(); </a:t>
            </a:r>
            <a:r>
              <a:rPr sz="6000">
                <a:solidFill>
                  <a:srgbClr val="7C9647"/>
                </a:solidFill>
              </a:rPr>
              <a:t>// TypeError</a:t>
            </a:r>
          </a:p>
        </p:txBody>
      </p:sp>
      <p:sp>
        <p:nvSpPr>
          <p:cNvPr id="141" name="Shape 141"/>
          <p:cNvSpPr/>
          <p:nvPr/>
        </p:nvSpPr>
        <p:spPr>
          <a:xfrm>
            <a:off x="5142497" y="4165600"/>
            <a:ext cx="4218406" cy="11861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6000"/>
              <a:t>fd(); </a:t>
            </a:r>
            <a:r>
              <a:rPr sz="6000">
                <a:solidFill>
                  <a:srgbClr val="7C9647"/>
                </a:solidFill>
              </a:rPr>
              <a:t>// true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12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16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1" animBg="1" advAuto="0"/>
      <p:bldP spid="140" grpId="2" animBg="1" advAuto="0"/>
      <p:bldP spid="141" grpId="3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0" y="1114562"/>
            <a:ext cx="419548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for...in</a:t>
            </a:r>
          </a:p>
        </p:txBody>
      </p:sp>
      <p:sp>
        <p:nvSpPr>
          <p:cNvPr id="146" name="Shape 146"/>
          <p:cNvSpPr/>
          <p:nvPr/>
        </p:nvSpPr>
        <p:spPr>
          <a:xfrm>
            <a:off x="2270440" y="4458970"/>
            <a:ext cx="7578944" cy="479806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var</a:t>
            </a:r>
            <a:r>
              <a:rPr sz="6000"/>
              <a:t> p;</a:t>
            </a:r>
          </a:p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var</a:t>
            </a:r>
            <a:r>
              <a:rPr sz="6000"/>
              <a:t> obj = {x : 1, y: 2}</a:t>
            </a:r>
          </a:p>
          <a:p>
            <a:pPr lvl="0" algn="l">
              <a:defRPr sz="1800"/>
            </a:pPr>
            <a:endParaRPr sz="6000"/>
          </a:p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for</a:t>
            </a:r>
            <a:r>
              <a:rPr sz="6000"/>
              <a:t> (p </a:t>
            </a:r>
            <a:r>
              <a:rPr sz="6000">
                <a:solidFill>
                  <a:srgbClr val="3F6797"/>
                </a:solidFill>
              </a:rPr>
              <a:t>in</a:t>
            </a:r>
            <a:r>
              <a:rPr sz="6000"/>
              <a:t> obj) {</a:t>
            </a:r>
          </a:p>
          <a:p>
            <a:pPr lvl="0" algn="l">
              <a:defRPr sz="1800"/>
            </a:pPr>
            <a:r>
              <a:rPr sz="6000"/>
              <a:t>}</a:t>
            </a:r>
          </a:p>
        </p:txBody>
      </p:sp>
      <p:sp>
        <p:nvSpPr>
          <p:cNvPr id="147" name="Shape 147"/>
          <p:cNvSpPr/>
          <p:nvPr/>
        </p:nvSpPr>
        <p:spPr>
          <a:xfrm>
            <a:off x="11496864" y="5361940"/>
            <a:ext cx="11873752" cy="29921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6000"/>
              <a:t>1. 顺序不确定</a:t>
            </a:r>
          </a:p>
          <a:p>
            <a:pPr lvl="0" algn="l">
              <a:defRPr sz="1800"/>
            </a:pPr>
            <a:r>
              <a:rPr sz="6000"/>
              <a:t>2. enumerable为false时不会出现</a:t>
            </a:r>
          </a:p>
          <a:p>
            <a:pPr lvl="0" algn="l">
              <a:defRPr sz="1800"/>
            </a:pPr>
            <a:r>
              <a:rPr sz="6000"/>
              <a:t>3. for in对象属性时受原型链影响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7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1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0" y="1114562"/>
            <a:ext cx="4587843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switch</a:t>
            </a:r>
          </a:p>
        </p:txBody>
      </p:sp>
      <p:sp>
        <p:nvSpPr>
          <p:cNvPr id="152" name="Shape 152"/>
          <p:cNvSpPr/>
          <p:nvPr/>
        </p:nvSpPr>
        <p:spPr>
          <a:xfrm>
            <a:off x="1967725" y="3893039"/>
            <a:ext cx="5085577" cy="67868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4000">
                <a:solidFill>
                  <a:srgbClr val="3F6797"/>
                </a:solidFill>
              </a:rPr>
              <a:t>switch</a:t>
            </a:r>
            <a:r>
              <a:rPr sz="4000"/>
              <a:t>(val) {</a:t>
            </a:r>
          </a:p>
          <a:p>
            <a:pPr lvl="0" algn="l">
              <a:defRPr sz="1800"/>
            </a:pPr>
            <a:r>
              <a:rPr sz="4000"/>
              <a:t>    case 1:</a:t>
            </a:r>
          </a:p>
          <a:p>
            <a:pPr lvl="0" algn="l">
              <a:defRPr sz="1800"/>
            </a:pPr>
            <a:r>
              <a:rPr sz="4000"/>
              <a:t>        console.log(1);</a:t>
            </a:r>
          </a:p>
          <a:p>
            <a:pPr lvl="0" algn="l">
              <a:defRPr sz="1800"/>
            </a:pPr>
            <a:r>
              <a:rPr sz="4000"/>
              <a:t>        </a:t>
            </a:r>
            <a:r>
              <a:rPr sz="4000">
                <a:solidFill>
                  <a:srgbClr val="3F6797"/>
                </a:solidFill>
              </a:rPr>
              <a:t>break</a:t>
            </a:r>
            <a:r>
              <a:rPr sz="4000"/>
              <a:t>;</a:t>
            </a:r>
          </a:p>
          <a:p>
            <a:pPr lvl="0" algn="l">
              <a:defRPr sz="1800"/>
            </a:pPr>
            <a:r>
              <a:rPr sz="4000"/>
              <a:t>    case 2:</a:t>
            </a:r>
          </a:p>
          <a:p>
            <a:pPr lvl="0" algn="l">
              <a:defRPr sz="1800"/>
            </a:pPr>
            <a:r>
              <a:rPr sz="4000"/>
              <a:t>        console.log(2);</a:t>
            </a:r>
          </a:p>
          <a:p>
            <a:pPr lvl="0" algn="l">
              <a:defRPr sz="1800"/>
            </a:pPr>
            <a:r>
              <a:rPr sz="4000"/>
              <a:t>        </a:t>
            </a:r>
            <a:r>
              <a:rPr sz="4000">
                <a:solidFill>
                  <a:srgbClr val="3F6797"/>
                </a:solidFill>
              </a:rPr>
              <a:t>break</a:t>
            </a:r>
            <a:r>
              <a:rPr sz="4000"/>
              <a:t>;</a:t>
            </a:r>
          </a:p>
          <a:p>
            <a:pPr lvl="0" algn="l">
              <a:defRPr sz="1800"/>
            </a:pPr>
            <a:r>
              <a:rPr sz="4000"/>
              <a:t>    default:</a:t>
            </a:r>
          </a:p>
          <a:p>
            <a:pPr lvl="0" algn="l">
              <a:defRPr sz="1800"/>
            </a:pPr>
            <a:r>
              <a:rPr sz="4000"/>
              <a:t>        console.log(0);</a:t>
            </a:r>
          </a:p>
          <a:p>
            <a:pPr lvl="0" algn="l">
              <a:defRPr sz="1800"/>
            </a:pPr>
            <a:r>
              <a:rPr sz="4000"/>
              <a:t>        </a:t>
            </a:r>
            <a:r>
              <a:rPr sz="4000">
                <a:solidFill>
                  <a:srgbClr val="3F6797"/>
                </a:solidFill>
              </a:rPr>
              <a:t>break</a:t>
            </a:r>
            <a:r>
              <a:rPr sz="4000"/>
              <a:t>;</a:t>
            </a:r>
          </a:p>
          <a:p>
            <a:pPr lvl="0" algn="l">
              <a:defRPr sz="1800"/>
            </a:pPr>
            <a:r>
              <a:rPr sz="4000"/>
              <a:t>}</a:t>
            </a:r>
          </a:p>
        </p:txBody>
      </p:sp>
      <p:sp>
        <p:nvSpPr>
          <p:cNvPr id="153" name="Shape 153"/>
          <p:cNvSpPr/>
          <p:nvPr/>
        </p:nvSpPr>
        <p:spPr>
          <a:xfrm>
            <a:off x="9491078" y="4535889"/>
            <a:ext cx="5085577" cy="50038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4000">
                <a:solidFill>
                  <a:srgbClr val="3F6797"/>
                </a:solidFill>
              </a:rPr>
              <a:t>switch</a:t>
            </a:r>
            <a:r>
              <a:rPr sz="4000"/>
              <a:t>(val) {</a:t>
            </a:r>
          </a:p>
          <a:p>
            <a:pPr lvl="0" algn="l">
              <a:defRPr sz="1800"/>
            </a:pPr>
            <a:r>
              <a:rPr sz="4000"/>
              <a:t>    case 1:</a:t>
            </a:r>
          </a:p>
          <a:p>
            <a:pPr lvl="0" algn="l">
              <a:defRPr sz="1800"/>
            </a:pPr>
            <a:r>
              <a:rPr sz="4000"/>
              <a:t>        console.log(1);</a:t>
            </a:r>
          </a:p>
          <a:p>
            <a:pPr lvl="0" algn="l">
              <a:defRPr sz="1800"/>
            </a:pPr>
            <a:r>
              <a:rPr sz="4000"/>
              <a:t>    case 2:</a:t>
            </a:r>
          </a:p>
          <a:p>
            <a:pPr lvl="0" algn="l">
              <a:defRPr sz="1800"/>
            </a:pPr>
            <a:r>
              <a:rPr sz="4000"/>
              <a:t>        console.log(2);</a:t>
            </a:r>
          </a:p>
          <a:p>
            <a:pPr lvl="0" algn="l">
              <a:defRPr sz="1800"/>
            </a:pPr>
            <a:r>
              <a:rPr sz="4000"/>
              <a:t>    default:</a:t>
            </a:r>
          </a:p>
          <a:p>
            <a:pPr lvl="0" algn="l">
              <a:defRPr sz="1800"/>
            </a:pPr>
            <a:r>
              <a:rPr sz="4000"/>
              <a:t>        console.log(0);</a:t>
            </a:r>
          </a:p>
          <a:p>
            <a:pPr lvl="0" algn="l">
              <a:defRPr sz="1800"/>
            </a:pPr>
            <a:r>
              <a:rPr sz="4000"/>
              <a:t>}</a:t>
            </a:r>
          </a:p>
        </p:txBody>
      </p:sp>
      <p:sp>
        <p:nvSpPr>
          <p:cNvPr id="154" name="Shape 154"/>
          <p:cNvSpPr/>
          <p:nvPr/>
        </p:nvSpPr>
        <p:spPr>
          <a:xfrm>
            <a:off x="17014431" y="3258039"/>
            <a:ext cx="5681385" cy="79756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4000">
                <a:solidFill>
                  <a:srgbClr val="3F6797"/>
                </a:solidFill>
              </a:rPr>
              <a:t>switch</a:t>
            </a:r>
            <a:r>
              <a:rPr sz="4000"/>
              <a:t>(val) {</a:t>
            </a:r>
          </a:p>
          <a:p>
            <a:pPr lvl="0" algn="l">
              <a:defRPr sz="1800"/>
            </a:pPr>
            <a:r>
              <a:rPr sz="4000"/>
              <a:t>    case 1:</a:t>
            </a:r>
          </a:p>
          <a:p>
            <a:pPr lvl="0" algn="l">
              <a:defRPr sz="1800"/>
            </a:pPr>
            <a:r>
              <a:rPr sz="4000"/>
              <a:t>    case 2:</a:t>
            </a:r>
          </a:p>
          <a:p>
            <a:pPr lvl="0" algn="l">
              <a:defRPr sz="1800"/>
            </a:pPr>
            <a:r>
              <a:rPr sz="4000"/>
              <a:t>    case 3:</a:t>
            </a:r>
          </a:p>
          <a:p>
            <a:pPr lvl="0" algn="l">
              <a:defRPr sz="1800"/>
            </a:pPr>
            <a:r>
              <a:rPr sz="4000"/>
              <a:t>        console.log(123);</a:t>
            </a:r>
          </a:p>
          <a:p>
            <a:pPr lvl="0" algn="l">
              <a:defRPr sz="1800"/>
            </a:pPr>
            <a:r>
              <a:rPr sz="4000"/>
              <a:t>        </a:t>
            </a:r>
            <a:r>
              <a:rPr sz="4000">
                <a:solidFill>
                  <a:srgbClr val="3F6797"/>
                </a:solidFill>
              </a:rPr>
              <a:t>break</a:t>
            </a:r>
            <a:r>
              <a:rPr sz="4000"/>
              <a:t>;</a:t>
            </a:r>
          </a:p>
          <a:p>
            <a:pPr lvl="0" algn="l">
              <a:defRPr sz="1800"/>
            </a:pPr>
            <a:r>
              <a:rPr sz="4000"/>
              <a:t>    case 4:</a:t>
            </a:r>
          </a:p>
          <a:p>
            <a:pPr lvl="0" algn="l">
              <a:defRPr sz="1800"/>
            </a:pPr>
            <a:r>
              <a:rPr sz="4000"/>
              <a:t>    case 5:</a:t>
            </a:r>
          </a:p>
          <a:p>
            <a:pPr lvl="0" algn="l">
              <a:defRPr sz="1800"/>
            </a:pPr>
            <a:r>
              <a:rPr sz="4000"/>
              <a:t>        console.log(45); </a:t>
            </a:r>
          </a:p>
          <a:p>
            <a:pPr lvl="0" algn="l">
              <a:defRPr sz="1800"/>
            </a:pPr>
            <a:r>
              <a:rPr sz="4000"/>
              <a:t>        </a:t>
            </a:r>
            <a:r>
              <a:rPr sz="4000">
                <a:solidFill>
                  <a:srgbClr val="3F6797"/>
                </a:solidFill>
              </a:rPr>
              <a:t>break</a:t>
            </a:r>
            <a:r>
              <a:rPr sz="4000"/>
              <a:t>;</a:t>
            </a:r>
          </a:p>
          <a:p>
            <a:pPr lvl="0" algn="l">
              <a:defRPr sz="1800"/>
            </a:pPr>
            <a:r>
              <a:rPr sz="4000"/>
              <a:t>    default:</a:t>
            </a:r>
          </a:p>
          <a:p>
            <a:pPr lvl="0" algn="l">
              <a:defRPr sz="1800"/>
            </a:pPr>
            <a:r>
              <a:rPr sz="4000"/>
              <a:t>        console.log(0);</a:t>
            </a:r>
          </a:p>
          <a:p>
            <a:pPr lvl="0" algn="l">
              <a:defRPr sz="1800"/>
            </a:pPr>
            <a:r>
              <a:rPr sz="4000"/>
              <a:t>}</a:t>
            </a:r>
          </a:p>
        </p:txBody>
      </p:sp>
      <p:sp>
        <p:nvSpPr>
          <p:cNvPr id="155" name="Shape 155"/>
          <p:cNvSpPr/>
          <p:nvPr/>
        </p:nvSpPr>
        <p:spPr>
          <a:xfrm>
            <a:off x="10610017" y="2028829"/>
            <a:ext cx="2847698" cy="8432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4000">
                <a:solidFill>
                  <a:srgbClr val="3F6797"/>
                </a:solidFill>
              </a:rPr>
              <a:t>var</a:t>
            </a:r>
            <a:r>
              <a:rPr sz="4000"/>
              <a:t> val = 2;</a:t>
            </a:r>
          </a:p>
        </p:txBody>
      </p:sp>
      <p:sp>
        <p:nvSpPr>
          <p:cNvPr id="156" name="Shape 156"/>
          <p:cNvSpPr/>
          <p:nvPr/>
        </p:nvSpPr>
        <p:spPr>
          <a:xfrm>
            <a:off x="4189294" y="11203468"/>
            <a:ext cx="642438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2</a:t>
            </a:r>
          </a:p>
        </p:txBody>
      </p:sp>
      <p:sp>
        <p:nvSpPr>
          <p:cNvPr id="157" name="Shape 157"/>
          <p:cNvSpPr/>
          <p:nvPr/>
        </p:nvSpPr>
        <p:spPr>
          <a:xfrm>
            <a:off x="11555638" y="11203468"/>
            <a:ext cx="1272724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2,0</a:t>
            </a:r>
          </a:p>
        </p:txBody>
      </p:sp>
      <p:sp>
        <p:nvSpPr>
          <p:cNvPr id="158" name="Shape 158"/>
          <p:cNvSpPr/>
          <p:nvPr/>
        </p:nvSpPr>
        <p:spPr>
          <a:xfrm>
            <a:off x="18672455" y="11203468"/>
            <a:ext cx="1536150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123</a:t>
            </a:r>
          </a:p>
        </p:txBody>
      </p:sp>
      <p:pic>
        <p:nvPicPr>
          <p:cNvPr id="159" name="图片 158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52614" y="6936189"/>
            <a:ext cx="2235229" cy="20320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160" name="图片 159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09244" y="6936189"/>
            <a:ext cx="2235229" cy="20320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161" name="图片 160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494071" y="5103424"/>
            <a:ext cx="2235229" cy="20320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16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30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8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44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1" animBg="1" advAuto="0"/>
      <p:bldP spid="153" grpId="4" animBg="1" advAuto="0"/>
      <p:bldP spid="154" grpId="7" animBg="1" advAuto="0"/>
      <p:bldP spid="156" grpId="3" animBg="1" advAuto="0"/>
      <p:bldP spid="157" grpId="6" animBg="1" advAuto="0"/>
      <p:bldP spid="158" grpId="9" animBg="1" advAuto="0"/>
      <p:bldP spid="159" grpId="2" animBg="1" advAuto="0"/>
      <p:bldP spid="160" grpId="5" animBg="1" advAuto="0"/>
      <p:bldP spid="161" grpId="8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0" y="1114562"/>
            <a:ext cx="3899647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循环</a:t>
            </a:r>
          </a:p>
        </p:txBody>
      </p:sp>
      <p:sp>
        <p:nvSpPr>
          <p:cNvPr id="166" name="Shape 166"/>
          <p:cNvSpPr/>
          <p:nvPr/>
        </p:nvSpPr>
        <p:spPr>
          <a:xfrm>
            <a:off x="1365309" y="5361940"/>
            <a:ext cx="5432470" cy="29921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while</a:t>
            </a:r>
            <a:r>
              <a:rPr sz="6000"/>
              <a:t>(isTrue) {</a:t>
            </a:r>
          </a:p>
          <a:p>
            <a:pPr lvl="0" algn="l">
              <a:defRPr sz="1800"/>
            </a:pPr>
            <a:r>
              <a:rPr sz="6000"/>
              <a:t> </a:t>
            </a:r>
            <a:r>
              <a:rPr sz="6000">
                <a:solidFill>
                  <a:srgbClr val="7C9647"/>
                </a:solidFill>
              </a:rPr>
              <a:t>   // do sth.</a:t>
            </a:r>
            <a:endParaRPr sz="6000"/>
          </a:p>
          <a:p>
            <a:pPr lvl="0" algn="l">
              <a:defRPr sz="1800"/>
            </a:pPr>
            <a:r>
              <a:rPr sz="6000"/>
              <a:t>}</a:t>
            </a:r>
          </a:p>
        </p:txBody>
      </p:sp>
      <p:sp>
        <p:nvSpPr>
          <p:cNvPr id="167" name="Shape 167"/>
          <p:cNvSpPr/>
          <p:nvPr/>
        </p:nvSpPr>
        <p:spPr>
          <a:xfrm>
            <a:off x="8694019" y="4910454"/>
            <a:ext cx="5432471" cy="29921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do</a:t>
            </a:r>
            <a:r>
              <a:rPr sz="6000"/>
              <a:t> {</a:t>
            </a:r>
          </a:p>
          <a:p>
            <a:pPr lvl="0" algn="l">
              <a:defRPr sz="1800"/>
            </a:pPr>
            <a:r>
              <a:rPr sz="6000"/>
              <a:t>   </a:t>
            </a:r>
            <a:r>
              <a:rPr sz="6000">
                <a:solidFill>
                  <a:srgbClr val="7C9647"/>
                </a:solidFill>
              </a:rPr>
              <a:t> // do sth.</a:t>
            </a:r>
          </a:p>
          <a:p>
            <a:pPr lvl="0" algn="l">
              <a:defRPr sz="1800"/>
            </a:pPr>
            <a:r>
              <a:rPr sz="6000"/>
              <a:t>} </a:t>
            </a:r>
            <a:r>
              <a:rPr sz="6000">
                <a:solidFill>
                  <a:srgbClr val="3F6797"/>
                </a:solidFill>
              </a:rPr>
              <a:t>while</a:t>
            </a:r>
            <a:r>
              <a:rPr sz="6000"/>
              <a:t> (isTrue)</a:t>
            </a:r>
          </a:p>
        </p:txBody>
      </p:sp>
      <p:sp>
        <p:nvSpPr>
          <p:cNvPr id="168" name="Shape 168"/>
          <p:cNvSpPr/>
          <p:nvPr/>
        </p:nvSpPr>
        <p:spPr>
          <a:xfrm>
            <a:off x="15797159" y="4458970"/>
            <a:ext cx="8180210" cy="389509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var</a:t>
            </a:r>
            <a:r>
              <a:rPr sz="6000"/>
              <a:t> i;</a:t>
            </a:r>
          </a:p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for</a:t>
            </a:r>
            <a:r>
              <a:rPr sz="6000"/>
              <a:t> (i = 0; i &lt; n; i++) {</a:t>
            </a:r>
          </a:p>
          <a:p>
            <a:pPr lvl="0" algn="l">
              <a:defRPr sz="1800"/>
            </a:pPr>
            <a:r>
              <a:rPr sz="6000">
                <a:solidFill>
                  <a:srgbClr val="7C9647"/>
                </a:solidFill>
              </a:rPr>
              <a:t>    // do sth.</a:t>
            </a:r>
          </a:p>
          <a:p>
            <a:pPr lvl="0" algn="l">
              <a:defRPr sz="1800"/>
            </a:pPr>
            <a:r>
              <a:rPr sz="6000"/>
              <a:t>}</a:t>
            </a:r>
          </a:p>
        </p:txBody>
      </p:sp>
    </p:spTree>
  </p:cSld>
  <p:clrMapOvr>
    <a:masterClrMapping/>
  </p:clrMapOvr>
  <p:transition spd="med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0" y="1114562"/>
            <a:ext cx="3388659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>
                <a:solidFill>
                  <a:srgbClr val="FFFFFF"/>
                </a:solidFill>
              </a:rPr>
              <a:t>with</a:t>
            </a:r>
          </a:p>
        </p:txBody>
      </p:sp>
      <p:sp>
        <p:nvSpPr>
          <p:cNvPr id="173" name="Shape 173"/>
          <p:cNvSpPr/>
          <p:nvPr/>
        </p:nvSpPr>
        <p:spPr>
          <a:xfrm>
            <a:off x="3647666" y="2795867"/>
            <a:ext cx="4974917" cy="2316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4500" dirty="0">
                <a:solidFill>
                  <a:srgbClr val="3F6797"/>
                </a:solidFill>
              </a:rPr>
              <a:t>with</a:t>
            </a:r>
            <a:r>
              <a:rPr sz="4500" dirty="0"/>
              <a:t> ({x : 1}) {</a:t>
            </a:r>
          </a:p>
          <a:p>
            <a:pPr lvl="0" algn="l">
              <a:defRPr sz="1800"/>
            </a:pPr>
            <a:r>
              <a:rPr sz="4500" dirty="0"/>
              <a:t>    console.log(x);</a:t>
            </a:r>
          </a:p>
          <a:p>
            <a:pPr lvl="0" algn="l">
              <a:defRPr sz="1800"/>
            </a:pPr>
            <a:r>
              <a:rPr sz="4500" dirty="0"/>
              <a:t>}</a:t>
            </a:r>
          </a:p>
        </p:txBody>
      </p:sp>
      <p:sp>
        <p:nvSpPr>
          <p:cNvPr id="174" name="Shape 174"/>
          <p:cNvSpPr/>
          <p:nvPr/>
        </p:nvSpPr>
        <p:spPr>
          <a:xfrm>
            <a:off x="14818191" y="5358831"/>
            <a:ext cx="5387871" cy="30022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451184" lvl="0" indent="-451184" algn="l">
              <a:buSzPct val="100000"/>
              <a:buChar char="•"/>
              <a:defRPr sz="1800"/>
            </a:pPr>
            <a:r>
              <a:rPr sz="4500"/>
              <a:t>让JS引擎优化更难</a:t>
            </a:r>
          </a:p>
          <a:p>
            <a:pPr marL="451184" lvl="0" indent="-451184" algn="l">
              <a:buSzPct val="100000"/>
              <a:buChar char="•"/>
              <a:defRPr sz="1800"/>
            </a:pPr>
            <a:r>
              <a:rPr sz="4500"/>
              <a:t>可读性差</a:t>
            </a:r>
          </a:p>
          <a:p>
            <a:pPr marL="451184" lvl="0" indent="-451184" algn="l">
              <a:buSzPct val="100000"/>
              <a:buChar char="•"/>
              <a:defRPr sz="1800"/>
            </a:pPr>
            <a:r>
              <a:rPr sz="4500"/>
              <a:t>可被变量定义代替</a:t>
            </a:r>
          </a:p>
          <a:p>
            <a:pPr marL="451184" lvl="0" indent="-451184" algn="l">
              <a:buSzPct val="100000"/>
              <a:buChar char="•"/>
              <a:defRPr sz="1800"/>
            </a:pPr>
            <a:r>
              <a:rPr sz="4500"/>
              <a:t>严格模式下被禁用</a:t>
            </a:r>
          </a:p>
        </p:txBody>
      </p:sp>
      <p:sp>
        <p:nvSpPr>
          <p:cNvPr id="175" name="Shape 175"/>
          <p:cNvSpPr/>
          <p:nvPr/>
        </p:nvSpPr>
        <p:spPr>
          <a:xfrm>
            <a:off x="3647666" y="6042659"/>
            <a:ext cx="7783862" cy="2316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4500">
                <a:solidFill>
                  <a:srgbClr val="3F6797"/>
                </a:solidFill>
              </a:rPr>
              <a:t>with</a:t>
            </a:r>
            <a:r>
              <a:rPr sz="4500"/>
              <a:t> (document.forms[0]) {</a:t>
            </a:r>
          </a:p>
          <a:p>
            <a:pPr lvl="0" algn="l">
              <a:defRPr sz="1800"/>
            </a:pPr>
            <a:r>
              <a:rPr sz="4500"/>
              <a:t>    console.log(name.value);</a:t>
            </a:r>
          </a:p>
          <a:p>
            <a:pPr lvl="0" algn="l">
              <a:defRPr sz="1800"/>
            </a:pPr>
            <a:r>
              <a:rPr sz="4500"/>
              <a:t>}</a:t>
            </a:r>
          </a:p>
        </p:txBody>
      </p:sp>
      <p:sp>
        <p:nvSpPr>
          <p:cNvPr id="176" name="Shape 176"/>
          <p:cNvSpPr/>
          <p:nvPr/>
        </p:nvSpPr>
        <p:spPr>
          <a:xfrm>
            <a:off x="3647666" y="9289451"/>
            <a:ext cx="8795987" cy="1630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4500" dirty="0" err="1">
                <a:solidFill>
                  <a:srgbClr val="3F6797"/>
                </a:solidFill>
              </a:rPr>
              <a:t>var</a:t>
            </a:r>
            <a:r>
              <a:rPr sz="4500" dirty="0"/>
              <a:t> form = </a:t>
            </a:r>
            <a:r>
              <a:rPr sz="4500" dirty="0" err="1"/>
              <a:t>document.forms</a:t>
            </a:r>
            <a:r>
              <a:rPr sz="4500" dirty="0"/>
              <a:t>[0];</a:t>
            </a:r>
          </a:p>
          <a:p>
            <a:pPr lvl="0" algn="l">
              <a:defRPr sz="1800"/>
            </a:pPr>
            <a:r>
              <a:rPr sz="4500" dirty="0"/>
              <a:t>console.log(</a:t>
            </a:r>
            <a:r>
              <a:rPr sz="4500" dirty="0" err="1"/>
              <a:t>form.name.value</a:t>
            </a:r>
            <a:r>
              <a:rPr sz="4500" dirty="0"/>
              <a:t>);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1" animBg="1" advAuto="0"/>
      <p:bldP spid="174" grpId="4" animBg="1" advAuto="0"/>
      <p:bldP spid="175" grpId="2" animBg="1" advAuto="0"/>
      <p:bldP spid="176" grpId="3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0" y="1114562"/>
            <a:ext cx="451821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严格模式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5617209" y="3317594"/>
            <a:ext cx="13149581" cy="299212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严格模式是一种特殊的执行模式，</a:t>
            </a:r>
          </a:p>
          <a:p>
            <a:pPr lvl="0">
              <a:defRPr sz="1800"/>
            </a:pPr>
            <a:r>
              <a:rPr sz="6000"/>
              <a:t>它修复了部分语言上的不足，</a:t>
            </a:r>
            <a:br>
              <a:rPr sz="6000"/>
            </a:br>
            <a:r>
              <a:rPr sz="6000"/>
              <a:t>提供更强的错误检查，并增强安全性。</a:t>
            </a:r>
          </a:p>
        </p:txBody>
      </p:sp>
      <p:sp>
        <p:nvSpPr>
          <p:cNvPr id="182" name="Shape 182"/>
          <p:cNvSpPr/>
          <p:nvPr/>
        </p:nvSpPr>
        <p:spPr>
          <a:xfrm>
            <a:off x="4873414" y="7300303"/>
            <a:ext cx="6246932" cy="29921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>
                <a:solidFill>
                  <a:srgbClr val="3F6797"/>
                </a:solidFill>
              </a:rPr>
              <a:t>function</a:t>
            </a:r>
            <a:r>
              <a:rPr sz="6000"/>
              <a:t> func() {</a:t>
            </a:r>
          </a:p>
          <a:p>
            <a:pPr lvl="0" algn="l">
              <a:defRPr sz="1800"/>
            </a:pPr>
            <a:r>
              <a:rPr sz="6000"/>
              <a:t>   </a:t>
            </a:r>
            <a:r>
              <a:rPr sz="6000">
                <a:solidFill>
                  <a:srgbClr val="C67838"/>
                </a:solidFill>
              </a:rPr>
              <a:t> 'use strict';</a:t>
            </a:r>
          </a:p>
          <a:p>
            <a:pPr lvl="0" algn="l">
              <a:defRPr sz="1800"/>
            </a:pPr>
            <a:r>
              <a:rPr sz="6000"/>
              <a:t>}</a:t>
            </a:r>
          </a:p>
        </p:txBody>
      </p:sp>
      <p:sp>
        <p:nvSpPr>
          <p:cNvPr id="183" name="Shape 183"/>
          <p:cNvSpPr/>
          <p:nvPr/>
        </p:nvSpPr>
        <p:spPr>
          <a:xfrm>
            <a:off x="13970942" y="6848817"/>
            <a:ext cx="6246933" cy="389509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6000">
                <a:solidFill>
                  <a:srgbClr val="C67838"/>
                </a:solidFill>
              </a:rPr>
              <a:t> 'use strict';</a:t>
            </a:r>
          </a:p>
          <a:p>
            <a:pPr lvl="0">
              <a:defRPr sz="1800"/>
            </a:pPr>
            <a:r>
              <a:rPr sz="6000">
                <a:solidFill>
                  <a:srgbClr val="3F6797"/>
                </a:solidFill>
              </a:rPr>
              <a:t>function</a:t>
            </a:r>
            <a:r>
              <a:rPr sz="6000"/>
              <a:t> func() {</a:t>
            </a:r>
          </a:p>
          <a:p>
            <a:pPr lvl="0" algn="l">
              <a:defRPr sz="1800"/>
            </a:pPr>
            <a:r>
              <a:rPr sz="6000"/>
              <a:t>  </a:t>
            </a:r>
          </a:p>
          <a:p>
            <a:pPr lvl="0" algn="l">
              <a:defRPr sz="1800"/>
            </a:pPr>
            <a:r>
              <a:rPr sz="6000"/>
              <a:t>}</a:t>
            </a:r>
          </a:p>
        </p:txBody>
      </p:sp>
      <p:pic>
        <p:nvPicPr>
          <p:cNvPr id="184" name="图片 183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77162" y="9201361"/>
            <a:ext cx="3864858" cy="20320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185" name="图片 184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40850" y="7780286"/>
            <a:ext cx="3864858" cy="20320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1" animBg="1" advAuto="0"/>
      <p:bldP spid="183" grpId="3" animBg="1" advAuto="0"/>
      <p:bldP spid="184" grpId="2" animBg="1" advAuto="0"/>
      <p:bldP spid="185" grpId="4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19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0" y="1114562"/>
            <a:ext cx="4602295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严格模式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14344924" y="4461510"/>
            <a:ext cx="7009118" cy="4792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() {</a:t>
            </a:r>
          </a:p>
          <a:p>
            <a:pPr lvl="0" algn="l">
              <a:defRPr sz="1800"/>
            </a:pPr>
            <a:r>
              <a:rPr sz="5000"/>
              <a:t>	</a:t>
            </a:r>
            <a:r>
              <a:rPr sz="5000">
                <a:solidFill>
                  <a:srgbClr val="C67838"/>
                </a:solidFill>
              </a:rPr>
              <a:t>'use strict';</a:t>
            </a:r>
            <a:endParaRPr sz="5000"/>
          </a:p>
          <a:p>
            <a:pPr lvl="0" algn="l">
              <a:defRPr sz="1800"/>
            </a:pPr>
            <a:r>
              <a:rPr sz="5000"/>
              <a:t>	 </a:t>
            </a:r>
            <a:r>
              <a:rPr sz="5000">
                <a:solidFill>
                  <a:srgbClr val="9A403E"/>
                </a:solidFill>
              </a:rPr>
              <a:t>with</a:t>
            </a:r>
            <a:r>
              <a:rPr sz="5000"/>
              <a:t>({x : 1}) {</a:t>
            </a:r>
          </a:p>
          <a:p>
            <a:pPr lvl="0" algn="l">
              <a:defRPr sz="1800"/>
            </a:pPr>
            <a:r>
              <a:rPr sz="5000"/>
              <a:t>            console.log(x);</a:t>
            </a:r>
          </a:p>
          <a:p>
            <a:pPr lvl="0" algn="l">
              <a:defRPr sz="1800"/>
            </a:pPr>
            <a:r>
              <a:rPr sz="5000"/>
              <a:t>      }</a:t>
            </a:r>
          </a:p>
          <a:p>
            <a:pPr lvl="0" algn="l">
              <a:defRPr sz="1800"/>
            </a:pPr>
            <a:r>
              <a:rPr sz="5000"/>
              <a:t>}();</a:t>
            </a:r>
          </a:p>
        </p:txBody>
      </p:sp>
      <p:sp>
        <p:nvSpPr>
          <p:cNvPr id="192" name="Shape 192"/>
          <p:cNvSpPr/>
          <p:nvPr/>
        </p:nvSpPr>
        <p:spPr>
          <a:xfrm>
            <a:off x="4602295" y="4838700"/>
            <a:ext cx="6821223" cy="40386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() {</a:t>
            </a:r>
          </a:p>
          <a:p>
            <a:pPr lvl="0" algn="l">
              <a:defRPr sz="1800"/>
            </a:pPr>
            <a:r>
              <a:rPr sz="5000"/>
              <a:t>	 </a:t>
            </a:r>
            <a:r>
              <a:rPr sz="5000">
                <a:solidFill>
                  <a:srgbClr val="9A403E"/>
                </a:solidFill>
              </a:rPr>
              <a:t>with</a:t>
            </a:r>
            <a:r>
              <a:rPr sz="5000"/>
              <a:t>({x : 1}) {</a:t>
            </a:r>
          </a:p>
          <a:p>
            <a:pPr lvl="0" algn="l">
              <a:defRPr sz="1800"/>
            </a:pPr>
            <a:r>
              <a:rPr sz="5000"/>
              <a:t>           console.log(x);</a:t>
            </a:r>
          </a:p>
          <a:p>
            <a:pPr lvl="0" algn="l">
              <a:defRPr sz="1800"/>
            </a:pPr>
            <a:r>
              <a:rPr sz="5000"/>
              <a:t>      }</a:t>
            </a:r>
          </a:p>
          <a:p>
            <a:pPr lvl="0" algn="l">
              <a:defRPr sz="1800"/>
            </a:pPr>
            <a:r>
              <a:rPr sz="5000"/>
              <a:t>}();</a:t>
            </a:r>
          </a:p>
        </p:txBody>
      </p:sp>
      <p:sp>
        <p:nvSpPr>
          <p:cNvPr id="193" name="Shape 193"/>
          <p:cNvSpPr/>
          <p:nvPr/>
        </p:nvSpPr>
        <p:spPr>
          <a:xfrm>
            <a:off x="15676471" y="9922740"/>
            <a:ext cx="4346026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>
                <a:solidFill>
                  <a:srgbClr val="9A403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9A403E"/>
                </a:solidFill>
              </a:rPr>
              <a:t>SyntaxError</a:t>
            </a:r>
          </a:p>
        </p:txBody>
      </p:sp>
      <p:sp>
        <p:nvSpPr>
          <p:cNvPr id="194" name="Shape 194"/>
          <p:cNvSpPr/>
          <p:nvPr/>
        </p:nvSpPr>
        <p:spPr>
          <a:xfrm>
            <a:off x="7691688" y="9922740"/>
            <a:ext cx="642437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1</a:t>
            </a:r>
          </a:p>
        </p:txBody>
      </p:sp>
      <p:sp>
        <p:nvSpPr>
          <p:cNvPr id="195" name="Shape 195"/>
          <p:cNvSpPr/>
          <p:nvPr/>
        </p:nvSpPr>
        <p:spPr>
          <a:xfrm>
            <a:off x="10175257" y="2384394"/>
            <a:ext cx="4033486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>
              <a:lnSpc>
                <a:spcPct val="150000"/>
              </a:lnSpc>
              <a:defRPr sz="5000"/>
            </a:lvl1pPr>
          </a:lstStyle>
          <a:p>
            <a:pPr lvl="0">
              <a:defRPr sz="1800"/>
            </a:pPr>
            <a:r>
              <a:rPr sz="5000"/>
              <a:t>不允许用with</a:t>
            </a:r>
          </a:p>
        </p:txBody>
      </p:sp>
      <p:pic>
        <p:nvPicPr>
          <p:cNvPr id="196" name="图片 195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7853" y="6493119"/>
            <a:ext cx="3864858" cy="20320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197" name="图片 196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56008" y="6756400"/>
            <a:ext cx="3864858" cy="203200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16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30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4" animBg="1" advAuto="0"/>
      <p:bldP spid="192" grpId="1" animBg="1" advAuto="0"/>
      <p:bldP spid="193" grpId="6" animBg="1" advAuto="0"/>
      <p:bldP spid="194" grpId="3" animBg="1" advAuto="0"/>
      <p:bldP spid="196" grpId="2" animBg="1" advAuto="0"/>
      <p:bldP spid="197" grpId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1114562"/>
            <a:ext cx="5271247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语句</a:t>
            </a:r>
            <a:r>
              <a:rPr sz="4380" dirty="0">
                <a:solidFill>
                  <a:srgbClr val="FFFFFF"/>
                </a:solidFill>
              </a:rPr>
              <a:t> Statement</a:t>
            </a:r>
          </a:p>
        </p:txBody>
      </p:sp>
      <p:sp>
        <p:nvSpPr>
          <p:cNvPr id="57" name="Shape 57"/>
          <p:cNvSpPr/>
          <p:nvPr/>
        </p:nvSpPr>
        <p:spPr>
          <a:xfrm>
            <a:off x="3731955" y="5675173"/>
            <a:ext cx="16911158" cy="25298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>
              <a:defRPr sz="1800"/>
            </a:pPr>
            <a:r>
              <a:rPr sz="5000"/>
              <a:t>JavaScript程序由语句组成，语句遵守特定的语法规则。</a:t>
            </a:r>
          </a:p>
          <a:p>
            <a:pPr lvl="0">
              <a:defRPr sz="1800"/>
            </a:pPr>
            <a:endParaRPr sz="5000"/>
          </a:p>
          <a:p>
            <a:pPr lvl="0">
              <a:defRPr sz="1800"/>
            </a:pPr>
            <a:r>
              <a:rPr sz="5000"/>
              <a:t>例如：if语句, while语句, with语句等等。</a:t>
            </a:r>
          </a:p>
        </p:txBody>
      </p:sp>
    </p:spTree>
  </p:cSld>
  <p:clrMapOvr>
    <a:masterClrMapping/>
  </p:clrMapOvr>
  <p:transition spd="med"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20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0" y="1114562"/>
            <a:ext cx="4814047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严格模式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14344924" y="4461510"/>
            <a:ext cx="8373376" cy="40386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() {</a:t>
            </a:r>
          </a:p>
          <a:p>
            <a:pPr lvl="0" algn="l">
              <a:defRPr sz="1800"/>
            </a:pPr>
            <a:r>
              <a:rPr sz="5000"/>
              <a:t>	</a:t>
            </a:r>
            <a:r>
              <a:rPr sz="5000">
                <a:solidFill>
                  <a:srgbClr val="C67838"/>
                </a:solidFill>
              </a:rPr>
              <a:t>'use strict';</a:t>
            </a:r>
            <a:endParaRPr sz="5000"/>
          </a:p>
          <a:p>
            <a:pPr lvl="0" algn="l">
              <a:defRPr sz="1800"/>
            </a:pPr>
            <a:r>
              <a:rPr sz="5000"/>
              <a:t>	 x = 1;</a:t>
            </a:r>
          </a:p>
          <a:p>
            <a:pPr lvl="0" algn="l">
              <a:defRPr sz="1800"/>
            </a:pPr>
            <a:r>
              <a:rPr sz="5000"/>
              <a:t>      console.log(</a:t>
            </a:r>
            <a:r>
              <a:rPr sz="5000">
                <a:solidFill>
                  <a:srgbClr val="9A403E"/>
                </a:solidFill>
              </a:rPr>
              <a:t>window</a:t>
            </a:r>
            <a:r>
              <a:rPr sz="5000"/>
              <a:t>.x);</a:t>
            </a:r>
          </a:p>
          <a:p>
            <a:pPr lvl="0" algn="l">
              <a:defRPr sz="1800"/>
            </a:pPr>
            <a:r>
              <a:rPr sz="5000"/>
              <a:t>}();</a:t>
            </a:r>
          </a:p>
        </p:txBody>
      </p:sp>
      <p:sp>
        <p:nvSpPr>
          <p:cNvPr id="202" name="Shape 202"/>
          <p:cNvSpPr/>
          <p:nvPr/>
        </p:nvSpPr>
        <p:spPr>
          <a:xfrm>
            <a:off x="4602295" y="4838700"/>
            <a:ext cx="8373376" cy="328422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() {</a:t>
            </a:r>
          </a:p>
          <a:p>
            <a:pPr lvl="0" algn="l">
              <a:defRPr sz="1800"/>
            </a:pPr>
            <a:r>
              <a:rPr sz="5000"/>
              <a:t>	 x = 1;</a:t>
            </a:r>
          </a:p>
          <a:p>
            <a:pPr lvl="0" algn="l">
              <a:defRPr sz="1800"/>
            </a:pPr>
            <a:r>
              <a:rPr sz="5000"/>
              <a:t>      console.log(</a:t>
            </a:r>
            <a:r>
              <a:rPr sz="5000">
                <a:solidFill>
                  <a:srgbClr val="9A403E"/>
                </a:solidFill>
              </a:rPr>
              <a:t>window</a:t>
            </a:r>
            <a:r>
              <a:rPr sz="5000"/>
              <a:t>.x);</a:t>
            </a:r>
          </a:p>
          <a:p>
            <a:pPr lvl="0" algn="l">
              <a:defRPr sz="1800"/>
            </a:pPr>
            <a:r>
              <a:rPr sz="5000"/>
              <a:t>}();</a:t>
            </a:r>
          </a:p>
        </p:txBody>
      </p:sp>
      <p:sp>
        <p:nvSpPr>
          <p:cNvPr id="203" name="Shape 203"/>
          <p:cNvSpPr/>
          <p:nvPr/>
        </p:nvSpPr>
        <p:spPr>
          <a:xfrm>
            <a:off x="15069067" y="9922740"/>
            <a:ext cx="5560835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>
                <a:solidFill>
                  <a:srgbClr val="9A403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9A403E"/>
                </a:solidFill>
              </a:rPr>
              <a:t>ReferenceError</a:t>
            </a:r>
          </a:p>
        </p:txBody>
      </p:sp>
      <p:sp>
        <p:nvSpPr>
          <p:cNvPr id="204" name="Shape 204"/>
          <p:cNvSpPr/>
          <p:nvPr/>
        </p:nvSpPr>
        <p:spPr>
          <a:xfrm>
            <a:off x="7691688" y="9922740"/>
            <a:ext cx="642437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1</a:t>
            </a:r>
          </a:p>
        </p:txBody>
      </p:sp>
      <p:sp>
        <p:nvSpPr>
          <p:cNvPr id="205" name="Shape 205"/>
          <p:cNvSpPr/>
          <p:nvPr/>
        </p:nvSpPr>
        <p:spPr>
          <a:xfrm>
            <a:off x="8582173" y="2410945"/>
            <a:ext cx="7815581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>
              <a:lnSpc>
                <a:spcPct val="150000"/>
              </a:lnSpc>
              <a:defRPr sz="5000"/>
            </a:lvl1pPr>
          </a:lstStyle>
          <a:p>
            <a:pPr lvl="0">
              <a:defRPr sz="1800"/>
            </a:pPr>
            <a:r>
              <a:rPr sz="5000"/>
              <a:t>不允许未声明的变量被赋值</a:t>
            </a:r>
          </a:p>
        </p:txBody>
      </p:sp>
      <p:pic>
        <p:nvPicPr>
          <p:cNvPr id="206" name="图片 205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13377" y="6442709"/>
            <a:ext cx="2842590" cy="20320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207" name="图片 206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43598" y="6807200"/>
            <a:ext cx="2418325" cy="203200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16" dur="2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30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4" animBg="1" advAuto="0"/>
      <p:bldP spid="202" grpId="1" animBg="1" advAuto="0"/>
      <p:bldP spid="203" grpId="6" animBg="1" advAuto="0"/>
      <p:bldP spid="204" grpId="3" animBg="1" advAuto="0"/>
      <p:bldP spid="206" grpId="2" animBg="1" advAuto="0"/>
      <p:bldP spid="207" grpId="5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21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9092917" y="5157316"/>
            <a:ext cx="6198166" cy="32207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4000"/>
              <a:t>!</a:t>
            </a:r>
            <a:r>
              <a:rPr sz="4000">
                <a:solidFill>
                  <a:srgbClr val="3F6797"/>
                </a:solidFill>
              </a:rPr>
              <a:t>function</a:t>
            </a:r>
            <a:r>
              <a:rPr sz="4000"/>
              <a:t>(a) {</a:t>
            </a:r>
          </a:p>
          <a:p>
            <a:pPr lvl="0" algn="l">
              <a:defRPr sz="1800"/>
            </a:pPr>
            <a:r>
              <a:rPr sz="4000">
                <a:solidFill>
                  <a:srgbClr val="C67838"/>
                </a:solidFill>
              </a:rPr>
              <a:t>	'use strict';</a:t>
            </a:r>
          </a:p>
          <a:p>
            <a:pPr lvl="0" algn="l">
              <a:defRPr sz="1800"/>
            </a:pPr>
            <a:r>
              <a:rPr sz="4000"/>
              <a:t>	arguments[0] = 100;</a:t>
            </a:r>
          </a:p>
          <a:p>
            <a:pPr lvl="0" algn="l">
              <a:defRPr sz="1800"/>
            </a:pPr>
            <a:r>
              <a:rPr sz="4000"/>
              <a:t>	console.log(a);</a:t>
            </a:r>
          </a:p>
          <a:p>
            <a:pPr lvl="0" algn="l">
              <a:defRPr sz="1800"/>
            </a:pPr>
            <a:r>
              <a:rPr sz="4000"/>
              <a:t>}(1);</a:t>
            </a:r>
          </a:p>
        </p:txBody>
      </p:sp>
      <p:sp>
        <p:nvSpPr>
          <p:cNvPr id="211" name="Shape 211"/>
          <p:cNvSpPr/>
          <p:nvPr/>
        </p:nvSpPr>
        <p:spPr>
          <a:xfrm>
            <a:off x="0" y="1114562"/>
            <a:ext cx="5970494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严格模式</a:t>
            </a:r>
          </a:p>
        </p:txBody>
      </p:sp>
      <p:sp>
        <p:nvSpPr>
          <p:cNvPr id="212" name="Shape 212"/>
          <p:cNvSpPr/>
          <p:nvPr/>
        </p:nvSpPr>
        <p:spPr>
          <a:xfrm>
            <a:off x="1648917" y="5454496"/>
            <a:ext cx="6198167" cy="262636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4000"/>
              <a:t>!</a:t>
            </a:r>
            <a:r>
              <a:rPr sz="4000">
                <a:solidFill>
                  <a:srgbClr val="3F6797"/>
                </a:solidFill>
              </a:rPr>
              <a:t>function</a:t>
            </a:r>
            <a:r>
              <a:rPr sz="4000"/>
              <a:t>(a) {</a:t>
            </a:r>
          </a:p>
          <a:p>
            <a:pPr lvl="0" algn="l">
              <a:defRPr sz="1800"/>
            </a:pPr>
            <a:r>
              <a:rPr sz="4000"/>
              <a:t>	arguments[0] = 100;</a:t>
            </a:r>
          </a:p>
          <a:p>
            <a:pPr lvl="0" algn="l">
              <a:defRPr sz="1800"/>
            </a:pPr>
            <a:r>
              <a:rPr sz="4000"/>
              <a:t>	console.log(a);</a:t>
            </a:r>
          </a:p>
          <a:p>
            <a:pPr lvl="0" algn="l">
              <a:defRPr sz="1800"/>
            </a:pPr>
            <a:r>
              <a:rPr sz="4000"/>
              <a:t>}(1);</a:t>
            </a:r>
          </a:p>
        </p:txBody>
      </p:sp>
      <p:sp>
        <p:nvSpPr>
          <p:cNvPr id="213" name="Shape 213"/>
          <p:cNvSpPr/>
          <p:nvPr/>
        </p:nvSpPr>
        <p:spPr>
          <a:xfrm>
            <a:off x="11870781" y="9104861"/>
            <a:ext cx="642438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1</a:t>
            </a:r>
          </a:p>
        </p:txBody>
      </p:sp>
      <p:sp>
        <p:nvSpPr>
          <p:cNvPr id="214" name="Shape 214"/>
          <p:cNvSpPr/>
          <p:nvPr/>
        </p:nvSpPr>
        <p:spPr>
          <a:xfrm>
            <a:off x="3979925" y="9104861"/>
            <a:ext cx="1536151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100</a:t>
            </a:r>
          </a:p>
        </p:txBody>
      </p:sp>
      <p:sp>
        <p:nvSpPr>
          <p:cNvPr id="215" name="Shape 215"/>
          <p:cNvSpPr/>
          <p:nvPr/>
        </p:nvSpPr>
        <p:spPr>
          <a:xfrm>
            <a:off x="7607196" y="2543702"/>
            <a:ext cx="9169607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>
              <a:lnSpc>
                <a:spcPct val="150000"/>
              </a:lnSpc>
              <a:defRPr sz="5000"/>
            </a:lvl1pPr>
          </a:lstStyle>
          <a:p>
            <a:pPr lvl="0">
              <a:defRPr sz="1800"/>
            </a:pPr>
            <a:r>
              <a:rPr sz="5000"/>
              <a:t>arguments变为参数的静态副本</a:t>
            </a:r>
          </a:p>
        </p:txBody>
      </p:sp>
      <p:sp>
        <p:nvSpPr>
          <p:cNvPr id="216" name="Shape 216"/>
          <p:cNvSpPr/>
          <p:nvPr/>
        </p:nvSpPr>
        <p:spPr>
          <a:xfrm>
            <a:off x="16841903" y="5157316"/>
            <a:ext cx="6577927" cy="32207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4000"/>
              <a:t>!</a:t>
            </a:r>
            <a:r>
              <a:rPr sz="4000">
                <a:solidFill>
                  <a:srgbClr val="3F6797"/>
                </a:solidFill>
              </a:rPr>
              <a:t>function</a:t>
            </a:r>
            <a:r>
              <a:rPr sz="4000"/>
              <a:t>(a) {</a:t>
            </a:r>
          </a:p>
          <a:p>
            <a:pPr lvl="0" algn="l">
              <a:defRPr sz="1800"/>
            </a:pPr>
            <a:r>
              <a:rPr sz="4000">
                <a:solidFill>
                  <a:srgbClr val="C67838"/>
                </a:solidFill>
              </a:rPr>
              <a:t>	'use strict';</a:t>
            </a:r>
          </a:p>
          <a:p>
            <a:pPr lvl="0" algn="l">
              <a:defRPr sz="1800"/>
            </a:pPr>
            <a:r>
              <a:rPr sz="4000"/>
              <a:t>	arguments[0].x = 100;</a:t>
            </a:r>
          </a:p>
          <a:p>
            <a:pPr lvl="0" algn="l">
              <a:defRPr sz="1800"/>
            </a:pPr>
            <a:r>
              <a:rPr sz="4000"/>
              <a:t>	console.log(a.x);</a:t>
            </a:r>
          </a:p>
          <a:p>
            <a:pPr lvl="0" algn="l">
              <a:defRPr sz="1800"/>
            </a:pPr>
            <a:r>
              <a:rPr sz="4000"/>
              <a:t>}({x:1});</a:t>
            </a:r>
          </a:p>
        </p:txBody>
      </p:sp>
      <p:sp>
        <p:nvSpPr>
          <p:cNvPr id="217" name="Shape 217"/>
          <p:cNvSpPr/>
          <p:nvPr/>
        </p:nvSpPr>
        <p:spPr>
          <a:xfrm>
            <a:off x="18867925" y="9104861"/>
            <a:ext cx="1536150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100</a:t>
            </a:r>
          </a:p>
        </p:txBody>
      </p:sp>
      <p:pic>
        <p:nvPicPr>
          <p:cNvPr id="218" name="图片 217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7256" y="6756400"/>
            <a:ext cx="5194841" cy="203200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219" name="图片 218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12973" y="6997596"/>
            <a:ext cx="5194841" cy="20320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220" name="图片 219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639428" y="7000907"/>
            <a:ext cx="5515400" cy="20320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  <p:sp>
        <p:nvSpPr>
          <p:cNvPr id="221" name="Shape 221"/>
          <p:cNvSpPr/>
          <p:nvPr/>
        </p:nvSpPr>
        <p:spPr>
          <a:xfrm>
            <a:off x="2913721" y="11030098"/>
            <a:ext cx="3668559" cy="1300481"/>
          </a:xfrm>
          <a:prstGeom prst="rect">
            <a:avLst/>
          </a:prstGeom>
          <a:gradFill>
            <a:gsLst>
              <a:gs pos="0">
                <a:srgbClr val="9A2F2C"/>
              </a:gs>
              <a:gs pos="80000">
                <a:srgbClr val="CA3E3A"/>
              </a:gs>
              <a:gs pos="100000">
                <a:srgbClr val="CE3B37"/>
              </a:gs>
            </a:gsLst>
            <a:lin ang="16200000"/>
          </a:gradFill>
          <a:ln w="25400">
            <a:miter lim="400000"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lnSpc>
                <a:spcPct val="100000"/>
              </a:lnSpc>
              <a:defRPr sz="1800"/>
            </a:pPr>
            <a:r>
              <a: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1=&gt;100</a:t>
            </a:r>
          </a:p>
          <a:p>
            <a:pPr lvl="0">
              <a:lnSpc>
                <a:spcPct val="100000"/>
              </a:lnSpc>
              <a:defRPr sz="1800"/>
            </a:pPr>
            <a:r>
              <a: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不传 =&gt; undefined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16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35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8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49" dur="2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5" animBg="1" advAuto="0"/>
      <p:bldP spid="212" grpId="1" animBg="1" advAuto="0"/>
      <p:bldP spid="213" grpId="7" animBg="1" advAuto="0"/>
      <p:bldP spid="214" grpId="3" animBg="1" advAuto="0"/>
      <p:bldP spid="216" grpId="8" animBg="1" advAuto="0"/>
      <p:bldP spid="217" grpId="10" animBg="1" advAuto="0"/>
      <p:bldP spid="218" grpId="2" animBg="1" advAuto="0"/>
      <p:bldP spid="219" grpId="6" animBg="1" advAuto="0"/>
      <p:bldP spid="220" grpId="9" animBg="1" advAuto="0"/>
      <p:bldP spid="221" grpId="4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22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0" y="1114562"/>
            <a:ext cx="3711388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严格模式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6664218" y="8734189"/>
            <a:ext cx="1868782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false</a:t>
            </a:r>
          </a:p>
        </p:txBody>
      </p:sp>
      <p:sp>
        <p:nvSpPr>
          <p:cNvPr id="226" name="Shape 226"/>
          <p:cNvSpPr/>
          <p:nvPr/>
        </p:nvSpPr>
        <p:spPr>
          <a:xfrm>
            <a:off x="15228559" y="8734189"/>
            <a:ext cx="4346026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>
                <a:solidFill>
                  <a:srgbClr val="9A403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9A403E"/>
                </a:solidFill>
              </a:rPr>
              <a:t>SyntaxError</a:t>
            </a:r>
          </a:p>
        </p:txBody>
      </p:sp>
      <p:sp>
        <p:nvSpPr>
          <p:cNvPr id="227" name="Shape 227"/>
          <p:cNvSpPr/>
          <p:nvPr/>
        </p:nvSpPr>
        <p:spPr>
          <a:xfrm>
            <a:off x="15148236" y="4167016"/>
            <a:ext cx="4506673" cy="32842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(a) {</a:t>
            </a:r>
          </a:p>
          <a:p>
            <a:pPr lvl="0" algn="l">
              <a:defRPr sz="1800"/>
            </a:pPr>
            <a:r>
              <a:rPr sz="5000"/>
              <a:t>	</a:t>
            </a:r>
            <a:r>
              <a:rPr sz="5000">
                <a:solidFill>
                  <a:srgbClr val="C67838"/>
                </a:solidFill>
              </a:rPr>
              <a:t>'use strict'</a:t>
            </a:r>
            <a:r>
              <a:rPr sz="5000"/>
              <a:t>;</a:t>
            </a:r>
          </a:p>
          <a:p>
            <a:pPr lvl="0" algn="l">
              <a:defRPr sz="1800"/>
            </a:pPr>
            <a:r>
              <a:rPr sz="5000"/>
              <a:t>	</a:t>
            </a:r>
            <a:r>
              <a:rPr sz="5000">
                <a:solidFill>
                  <a:srgbClr val="9A403E"/>
                </a:solidFill>
              </a:rPr>
              <a:t>delete</a:t>
            </a:r>
            <a:r>
              <a:rPr sz="5000"/>
              <a:t> a;</a:t>
            </a:r>
          </a:p>
          <a:p>
            <a:pPr lvl="0" algn="l">
              <a:defRPr sz="1800"/>
            </a:pPr>
            <a:r>
              <a:rPr sz="5000"/>
              <a:t>}(1);</a:t>
            </a:r>
          </a:p>
        </p:txBody>
      </p:sp>
      <p:sp>
        <p:nvSpPr>
          <p:cNvPr id="228" name="Shape 228"/>
          <p:cNvSpPr/>
          <p:nvPr/>
        </p:nvSpPr>
        <p:spPr>
          <a:xfrm>
            <a:off x="4102857" y="4618501"/>
            <a:ext cx="7773140" cy="252984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(a) {</a:t>
            </a:r>
          </a:p>
          <a:p>
            <a:pPr lvl="0" algn="l">
              <a:defRPr sz="1800"/>
            </a:pPr>
            <a:r>
              <a:rPr sz="5000"/>
              <a:t>	console.log(</a:t>
            </a:r>
            <a:r>
              <a:rPr sz="5000">
                <a:solidFill>
                  <a:srgbClr val="9A403E"/>
                </a:solidFill>
              </a:rPr>
              <a:t>delete</a:t>
            </a:r>
            <a:r>
              <a:rPr sz="5000"/>
              <a:t> a);</a:t>
            </a:r>
          </a:p>
          <a:p>
            <a:pPr lvl="0" algn="l">
              <a:defRPr sz="1800"/>
            </a:pPr>
            <a:r>
              <a:rPr sz="5000"/>
              <a:t>}(1);</a:t>
            </a:r>
          </a:p>
        </p:txBody>
      </p:sp>
      <p:sp>
        <p:nvSpPr>
          <p:cNvPr id="229" name="Shape 229"/>
          <p:cNvSpPr/>
          <p:nvPr/>
        </p:nvSpPr>
        <p:spPr>
          <a:xfrm>
            <a:off x="8610546" y="2543702"/>
            <a:ext cx="7162908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>
              <a:lnSpc>
                <a:spcPct val="150000"/>
              </a:lnSpc>
              <a:defRPr sz="5000"/>
            </a:lvl1pPr>
          </a:lstStyle>
          <a:p>
            <a:pPr lvl="0">
              <a:defRPr sz="1800"/>
            </a:pPr>
            <a:r>
              <a:rPr sz="5000"/>
              <a:t>delete参数、函数名报错</a:t>
            </a:r>
          </a:p>
        </p:txBody>
      </p:sp>
      <p:pic>
        <p:nvPicPr>
          <p:cNvPr id="230" name="图片 229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3683" y="6307259"/>
            <a:ext cx="3864858" cy="20320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231" name="图片 230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69144" y="6485059"/>
            <a:ext cx="3864858" cy="20320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16" dur="2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30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3" animBg="1" advAuto="0"/>
      <p:bldP spid="226" grpId="6" animBg="1" advAuto="0"/>
      <p:bldP spid="227" grpId="4" animBg="1" advAuto="0"/>
      <p:bldP spid="228" grpId="1" animBg="1" advAuto="0"/>
      <p:bldP spid="230" grpId="2" animBg="1" advAuto="0"/>
      <p:bldP spid="231" grpId="5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23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13156451" y="3943394"/>
            <a:ext cx="9524041" cy="554736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(a) {</a:t>
            </a:r>
          </a:p>
          <a:p>
            <a:pPr lvl="0" algn="l">
              <a:defRPr sz="1800"/>
            </a:pPr>
            <a:r>
              <a:rPr sz="5000">
                <a:solidFill>
                  <a:srgbClr val="C67838"/>
                </a:solidFill>
              </a:rPr>
              <a:t>	'use strict';</a:t>
            </a:r>
          </a:p>
          <a:p>
            <a:pPr lvl="0" algn="l">
              <a:defRPr sz="1800"/>
            </a:pPr>
            <a:r>
              <a:rPr sz="5000"/>
              <a:t>	var obj = {};</a:t>
            </a:r>
          </a:p>
          <a:p>
            <a:pPr lvl="0" algn="l">
              <a:defRPr sz="1800"/>
            </a:pPr>
            <a:r>
              <a:rPr sz="5000"/>
              <a:t>	Object.defineProperty(obj, </a:t>
            </a:r>
          </a:p>
          <a:p>
            <a:pPr lvl="0" algn="l">
              <a:defRPr sz="1800"/>
            </a:pPr>
            <a:r>
              <a:rPr sz="5000"/>
              <a:t>        </a:t>
            </a:r>
            <a:r>
              <a:rPr sz="5000">
                <a:solidFill>
                  <a:srgbClr val="C67838"/>
                </a:solidFill>
              </a:rPr>
              <a:t>'a'</a:t>
            </a:r>
            <a:r>
              <a:rPr sz="5000"/>
              <a:t>, {</a:t>
            </a:r>
            <a:r>
              <a:rPr sz="5000">
                <a:solidFill>
                  <a:srgbClr val="9A403E"/>
                </a:solidFill>
              </a:rPr>
              <a:t>configurable</a:t>
            </a:r>
            <a:r>
              <a:rPr sz="5000"/>
              <a:t> : false});</a:t>
            </a:r>
          </a:p>
          <a:p>
            <a:pPr lvl="0" algn="l">
              <a:defRPr sz="1800"/>
            </a:pPr>
            <a:r>
              <a:rPr sz="5000"/>
              <a:t>	</a:t>
            </a:r>
            <a:r>
              <a:rPr sz="5000">
                <a:solidFill>
                  <a:srgbClr val="3F6797"/>
                </a:solidFill>
              </a:rPr>
              <a:t>delete</a:t>
            </a:r>
            <a:r>
              <a:rPr sz="5000"/>
              <a:t> obj.a;</a:t>
            </a:r>
          </a:p>
          <a:p>
            <a:pPr lvl="0" algn="l">
              <a:defRPr sz="1800"/>
            </a:pPr>
            <a:r>
              <a:rPr sz="5000"/>
              <a:t>}(1);</a:t>
            </a:r>
          </a:p>
        </p:txBody>
      </p:sp>
      <p:sp>
        <p:nvSpPr>
          <p:cNvPr id="235" name="Shape 235"/>
          <p:cNvSpPr/>
          <p:nvPr/>
        </p:nvSpPr>
        <p:spPr>
          <a:xfrm>
            <a:off x="0" y="1114562"/>
            <a:ext cx="5965253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严格模式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2339026" y="4396317"/>
            <a:ext cx="9524042" cy="4792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(a) {</a:t>
            </a:r>
          </a:p>
          <a:p>
            <a:pPr lvl="0" algn="l">
              <a:defRPr sz="1800"/>
            </a:pPr>
            <a:r>
              <a:rPr sz="5000"/>
              <a:t>	var obj = {};</a:t>
            </a:r>
          </a:p>
          <a:p>
            <a:pPr lvl="0" algn="l">
              <a:defRPr sz="1800"/>
            </a:pPr>
            <a:r>
              <a:rPr sz="5000"/>
              <a:t>	Object.defineProperty(obj, </a:t>
            </a:r>
          </a:p>
          <a:p>
            <a:pPr lvl="0" algn="l">
              <a:defRPr sz="1800"/>
            </a:pPr>
            <a:r>
              <a:rPr sz="5000"/>
              <a:t>        </a:t>
            </a:r>
            <a:r>
              <a:rPr sz="5000">
                <a:solidFill>
                  <a:srgbClr val="C67838"/>
                </a:solidFill>
              </a:rPr>
              <a:t>'a'</a:t>
            </a:r>
            <a:r>
              <a:rPr sz="5000"/>
              <a:t>, {</a:t>
            </a:r>
            <a:r>
              <a:rPr sz="5000">
                <a:solidFill>
                  <a:srgbClr val="9A403E"/>
                </a:solidFill>
              </a:rPr>
              <a:t>configurable</a:t>
            </a:r>
            <a:r>
              <a:rPr sz="5000"/>
              <a:t> : false});</a:t>
            </a:r>
          </a:p>
          <a:p>
            <a:pPr lvl="0" algn="l">
              <a:defRPr sz="1800"/>
            </a:pPr>
            <a:r>
              <a:rPr sz="5000"/>
              <a:t>	console.log(</a:t>
            </a:r>
            <a:r>
              <a:rPr sz="5000">
                <a:solidFill>
                  <a:srgbClr val="3F6797"/>
                </a:solidFill>
              </a:rPr>
              <a:t>delete</a:t>
            </a:r>
            <a:r>
              <a:rPr sz="5000"/>
              <a:t> obj.a);</a:t>
            </a:r>
          </a:p>
          <a:p>
            <a:pPr lvl="0" algn="l">
              <a:defRPr sz="1800"/>
            </a:pPr>
            <a:r>
              <a:rPr sz="5000"/>
              <a:t>}(1);</a:t>
            </a:r>
          </a:p>
        </p:txBody>
      </p:sp>
      <p:sp>
        <p:nvSpPr>
          <p:cNvPr id="237" name="Shape 237"/>
          <p:cNvSpPr/>
          <p:nvPr/>
        </p:nvSpPr>
        <p:spPr>
          <a:xfrm>
            <a:off x="15709347" y="10212899"/>
            <a:ext cx="3674810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>
                <a:solidFill>
                  <a:srgbClr val="9A403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9A403E"/>
                </a:solidFill>
              </a:rPr>
              <a:t>TypeError</a:t>
            </a:r>
          </a:p>
        </p:txBody>
      </p:sp>
      <p:sp>
        <p:nvSpPr>
          <p:cNvPr id="238" name="Shape 238"/>
          <p:cNvSpPr/>
          <p:nvPr/>
        </p:nvSpPr>
        <p:spPr>
          <a:xfrm>
            <a:off x="5965253" y="10580697"/>
            <a:ext cx="1868782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false</a:t>
            </a:r>
          </a:p>
        </p:txBody>
      </p:sp>
      <p:sp>
        <p:nvSpPr>
          <p:cNvPr id="239" name="Shape 239"/>
          <p:cNvSpPr/>
          <p:nvPr/>
        </p:nvSpPr>
        <p:spPr>
          <a:xfrm>
            <a:off x="8293046" y="2341095"/>
            <a:ext cx="7797908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>
              <a:lnSpc>
                <a:spcPct val="150000"/>
              </a:lnSpc>
              <a:defRPr sz="5000"/>
            </a:lvl1pPr>
          </a:lstStyle>
          <a:p>
            <a:pPr lvl="0">
              <a:defRPr sz="1800"/>
            </a:pPr>
            <a:r>
              <a:rPr sz="5000"/>
              <a:t>delete不可配置的属性报错</a:t>
            </a:r>
          </a:p>
        </p:txBody>
      </p:sp>
      <p:pic>
        <p:nvPicPr>
          <p:cNvPr id="240" name="图片 239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14322" y="7865623"/>
            <a:ext cx="6527361" cy="20320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241" name="图片 240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67215" y="7569637"/>
            <a:ext cx="6527360" cy="20320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16" dur="2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30" dur="2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4" animBg="1" advAuto="0"/>
      <p:bldP spid="236" grpId="1" animBg="1" advAuto="0"/>
      <p:bldP spid="237" grpId="6" animBg="1" advAuto="0"/>
      <p:bldP spid="238" grpId="3" animBg="1" advAuto="0"/>
      <p:bldP spid="240" grpId="5" animBg="1" advAuto="0"/>
      <p:bldP spid="241" grpId="2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24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14493363" y="4270179"/>
            <a:ext cx="7589275" cy="32842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() {</a:t>
            </a:r>
          </a:p>
          <a:p>
            <a:pPr lvl="0" algn="l">
              <a:defRPr sz="1800"/>
            </a:pPr>
            <a:r>
              <a:rPr sz="5000"/>
              <a:t>	</a:t>
            </a:r>
            <a:r>
              <a:rPr sz="5000">
                <a:solidFill>
                  <a:srgbClr val="C67838"/>
                </a:solidFill>
              </a:rPr>
              <a:t>'use strict';</a:t>
            </a:r>
          </a:p>
          <a:p>
            <a:pPr lvl="0" algn="l">
              <a:defRPr sz="1800"/>
            </a:pPr>
            <a:r>
              <a:rPr sz="5000"/>
              <a:t>	</a:t>
            </a:r>
            <a:r>
              <a:rPr sz="5000">
                <a:solidFill>
                  <a:srgbClr val="3F6797"/>
                </a:solidFill>
              </a:rPr>
              <a:t>var</a:t>
            </a:r>
            <a:r>
              <a:rPr sz="5000"/>
              <a:t> obj = {x : 1, x : 2};</a:t>
            </a:r>
          </a:p>
          <a:p>
            <a:pPr lvl="0" algn="l">
              <a:defRPr sz="1800"/>
            </a:pPr>
            <a:r>
              <a:rPr sz="5000"/>
              <a:t>}();</a:t>
            </a:r>
          </a:p>
        </p:txBody>
      </p:sp>
      <p:sp>
        <p:nvSpPr>
          <p:cNvPr id="245" name="Shape 245"/>
          <p:cNvSpPr/>
          <p:nvPr/>
        </p:nvSpPr>
        <p:spPr>
          <a:xfrm>
            <a:off x="0" y="1114562"/>
            <a:ext cx="6185647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严格模式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3158109" y="4647369"/>
            <a:ext cx="7589276" cy="32842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() {</a:t>
            </a:r>
            <a:endParaRPr sz="5000">
              <a:solidFill>
                <a:srgbClr val="C67838"/>
              </a:solidFill>
            </a:endParaRPr>
          </a:p>
          <a:p>
            <a:pPr lvl="0" algn="l">
              <a:defRPr sz="1800"/>
            </a:pPr>
            <a:r>
              <a:rPr sz="5000"/>
              <a:t>	</a:t>
            </a:r>
            <a:r>
              <a:rPr sz="5000">
                <a:solidFill>
                  <a:srgbClr val="3F6797"/>
                </a:solidFill>
              </a:rPr>
              <a:t>var</a:t>
            </a:r>
            <a:r>
              <a:rPr sz="5000"/>
              <a:t> obj = {x : 1, x : 2};</a:t>
            </a:r>
          </a:p>
          <a:p>
            <a:pPr lvl="0" algn="l">
              <a:defRPr sz="1800"/>
            </a:pPr>
            <a:r>
              <a:rPr sz="5000"/>
              <a:t>    console.log(obj.x);</a:t>
            </a:r>
          </a:p>
          <a:p>
            <a:pPr lvl="0" algn="l">
              <a:defRPr sz="1800"/>
            </a:pPr>
            <a:r>
              <a:rPr sz="5000"/>
              <a:t>}();</a:t>
            </a:r>
          </a:p>
        </p:txBody>
      </p:sp>
      <p:sp>
        <p:nvSpPr>
          <p:cNvPr id="247" name="Shape 247"/>
          <p:cNvSpPr/>
          <p:nvPr/>
        </p:nvSpPr>
        <p:spPr>
          <a:xfrm>
            <a:off x="16114987" y="9982104"/>
            <a:ext cx="4346026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>
                <a:solidFill>
                  <a:srgbClr val="9A403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9A403E"/>
                </a:solidFill>
              </a:rPr>
              <a:t>SyntaxError</a:t>
            </a:r>
          </a:p>
        </p:txBody>
      </p:sp>
      <p:sp>
        <p:nvSpPr>
          <p:cNvPr id="248" name="Shape 248"/>
          <p:cNvSpPr/>
          <p:nvPr/>
        </p:nvSpPr>
        <p:spPr>
          <a:xfrm>
            <a:off x="8284209" y="2623357"/>
            <a:ext cx="7815581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>
              <a:lnSpc>
                <a:spcPct val="150000"/>
              </a:lnSpc>
              <a:defRPr sz="5000"/>
            </a:lvl1pPr>
          </a:lstStyle>
          <a:p>
            <a:pPr lvl="0">
              <a:defRPr sz="1800"/>
            </a:pPr>
            <a:r>
              <a:rPr sz="5000"/>
              <a:t>对象字面量重复属性名报错</a:t>
            </a:r>
          </a:p>
        </p:txBody>
      </p:sp>
      <p:sp>
        <p:nvSpPr>
          <p:cNvPr id="249" name="Shape 249"/>
          <p:cNvSpPr/>
          <p:nvPr/>
        </p:nvSpPr>
        <p:spPr>
          <a:xfrm>
            <a:off x="6631528" y="9982104"/>
            <a:ext cx="642438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2</a:t>
            </a:r>
          </a:p>
        </p:txBody>
      </p:sp>
      <p:pic>
        <p:nvPicPr>
          <p:cNvPr id="250" name="图片 249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12665" y="6296862"/>
            <a:ext cx="3664167" cy="20320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251" name="图片 250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97007" y="6623573"/>
            <a:ext cx="3864858" cy="20320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16" dur="2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30" dur="2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4" animBg="1" advAuto="0"/>
      <p:bldP spid="246" grpId="1" animBg="1" advAuto="0"/>
      <p:bldP spid="247" grpId="6" animBg="1" advAuto="0"/>
      <p:bldP spid="249" grpId="3" animBg="1" advAuto="0"/>
      <p:bldP spid="250" grpId="2" animBg="1" advAuto="0"/>
      <p:bldP spid="251" grpId="5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25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14493363" y="4270179"/>
            <a:ext cx="6836453" cy="32842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() {</a:t>
            </a:r>
          </a:p>
          <a:p>
            <a:pPr lvl="0" algn="l">
              <a:defRPr sz="1800"/>
            </a:pPr>
            <a:r>
              <a:rPr sz="5000"/>
              <a:t>	</a:t>
            </a:r>
            <a:r>
              <a:rPr sz="5000">
                <a:solidFill>
                  <a:srgbClr val="C67838"/>
                </a:solidFill>
              </a:rPr>
              <a:t>'use strict';</a:t>
            </a:r>
          </a:p>
          <a:p>
            <a:pPr lvl="0" algn="l">
              <a:defRPr sz="1800"/>
            </a:pPr>
            <a:r>
              <a:rPr sz="5000"/>
              <a:t>	console.log(0123);</a:t>
            </a:r>
          </a:p>
          <a:p>
            <a:pPr lvl="0" algn="l">
              <a:defRPr sz="1800"/>
            </a:pPr>
            <a:r>
              <a:rPr sz="5000"/>
              <a:t>}();</a:t>
            </a:r>
          </a:p>
        </p:txBody>
      </p:sp>
      <p:sp>
        <p:nvSpPr>
          <p:cNvPr id="255" name="Shape 255"/>
          <p:cNvSpPr/>
          <p:nvPr/>
        </p:nvSpPr>
        <p:spPr>
          <a:xfrm>
            <a:off x="0" y="1114562"/>
            <a:ext cx="5593976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严格模式</a:t>
            </a:r>
          </a:p>
        </p:txBody>
      </p:sp>
      <p:sp>
        <p:nvSpPr>
          <p:cNvPr id="256" name="Shape 256"/>
          <p:cNvSpPr/>
          <p:nvPr/>
        </p:nvSpPr>
        <p:spPr>
          <a:xfrm>
            <a:off x="3158109" y="4647369"/>
            <a:ext cx="6836453" cy="25298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() {</a:t>
            </a:r>
            <a:endParaRPr sz="5000">
              <a:solidFill>
                <a:srgbClr val="C67838"/>
              </a:solidFill>
            </a:endParaRPr>
          </a:p>
          <a:p>
            <a:pPr lvl="0" algn="l">
              <a:defRPr sz="1800"/>
            </a:pPr>
            <a:r>
              <a:rPr sz="5000"/>
              <a:t>	console.log(0123);</a:t>
            </a:r>
          </a:p>
          <a:p>
            <a:pPr lvl="0" algn="l">
              <a:defRPr sz="1800"/>
            </a:pPr>
            <a:r>
              <a:rPr sz="5000"/>
              <a:t>}();</a:t>
            </a:r>
          </a:p>
        </p:txBody>
      </p:sp>
      <p:sp>
        <p:nvSpPr>
          <p:cNvPr id="257" name="Shape 257"/>
          <p:cNvSpPr/>
          <p:nvPr/>
        </p:nvSpPr>
        <p:spPr>
          <a:xfrm>
            <a:off x="16114987" y="9982104"/>
            <a:ext cx="4346026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>
                <a:solidFill>
                  <a:srgbClr val="9A403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9A403E"/>
                </a:solidFill>
              </a:rPr>
              <a:t>SyntaxError</a:t>
            </a:r>
          </a:p>
        </p:txBody>
      </p:sp>
      <p:sp>
        <p:nvSpPr>
          <p:cNvPr id="258" name="Shape 258"/>
          <p:cNvSpPr/>
          <p:nvPr/>
        </p:nvSpPr>
        <p:spPr>
          <a:xfrm>
            <a:off x="6031689" y="9982104"/>
            <a:ext cx="1089294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83</a:t>
            </a:r>
          </a:p>
        </p:txBody>
      </p:sp>
      <p:sp>
        <p:nvSpPr>
          <p:cNvPr id="259" name="Shape 259"/>
          <p:cNvSpPr/>
          <p:nvPr/>
        </p:nvSpPr>
        <p:spPr>
          <a:xfrm>
            <a:off x="9554209" y="2623357"/>
            <a:ext cx="5275581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>
              <a:lnSpc>
                <a:spcPct val="150000"/>
              </a:lnSpc>
              <a:defRPr sz="5000"/>
            </a:lvl1pPr>
          </a:lstStyle>
          <a:p>
            <a:pPr lvl="0">
              <a:defRPr sz="1800"/>
            </a:pPr>
            <a:r>
              <a:rPr sz="5000"/>
              <a:t>禁止八进制字面量</a:t>
            </a:r>
          </a:p>
        </p:txBody>
      </p:sp>
      <p:pic>
        <p:nvPicPr>
          <p:cNvPr id="260" name="图片 259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82656" y="6307259"/>
            <a:ext cx="1784619" cy="20320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261" name="图片 260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79409" y="6680200"/>
            <a:ext cx="1784619" cy="203200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16" dur="2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30" dur="2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4" animBg="1" advAuto="0"/>
      <p:bldP spid="256" grpId="1" animBg="1" advAuto="0"/>
      <p:bldP spid="257" grpId="6" animBg="1" advAuto="0"/>
      <p:bldP spid="258" grpId="3" animBg="1" advAuto="0"/>
      <p:bldP spid="260" grpId="2" animBg="1" advAuto="0"/>
      <p:bldP spid="261" grpId="5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26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14493363" y="4270179"/>
            <a:ext cx="6056966" cy="32842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() {</a:t>
            </a:r>
          </a:p>
          <a:p>
            <a:pPr lvl="0" algn="l">
              <a:defRPr sz="1800"/>
            </a:pPr>
            <a:r>
              <a:rPr sz="5000"/>
              <a:t>	</a:t>
            </a:r>
            <a:r>
              <a:rPr sz="5000">
                <a:solidFill>
                  <a:srgbClr val="C67838"/>
                </a:solidFill>
              </a:rPr>
              <a:t>'use strict';</a:t>
            </a:r>
          </a:p>
          <a:p>
            <a:pPr lvl="0" algn="l">
              <a:defRPr sz="1800"/>
            </a:pPr>
            <a:r>
              <a:rPr sz="5000"/>
              <a:t>	function </a:t>
            </a:r>
            <a:r>
              <a:rPr sz="5000">
                <a:solidFill>
                  <a:srgbClr val="9A403E"/>
                </a:solidFill>
              </a:rPr>
              <a:t>eval</a:t>
            </a:r>
            <a:r>
              <a:rPr sz="5000"/>
              <a:t>(){}</a:t>
            </a:r>
          </a:p>
          <a:p>
            <a:pPr lvl="0" algn="l">
              <a:defRPr sz="1800"/>
            </a:pPr>
            <a:r>
              <a:rPr sz="5000"/>
              <a:t>}();</a:t>
            </a:r>
          </a:p>
        </p:txBody>
      </p:sp>
      <p:sp>
        <p:nvSpPr>
          <p:cNvPr id="265" name="Shape 265"/>
          <p:cNvSpPr/>
          <p:nvPr/>
        </p:nvSpPr>
        <p:spPr>
          <a:xfrm>
            <a:off x="0" y="1114562"/>
            <a:ext cx="5002306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严格模式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3158109" y="4647369"/>
            <a:ext cx="6385281" cy="32842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() {</a:t>
            </a:r>
            <a:endParaRPr sz="5000">
              <a:solidFill>
                <a:srgbClr val="C67838"/>
              </a:solidFill>
            </a:endParaRPr>
          </a:p>
          <a:p>
            <a:pPr lvl="0" algn="l">
              <a:defRPr sz="1800"/>
            </a:pPr>
            <a:r>
              <a:rPr sz="5000"/>
              <a:t>	function </a:t>
            </a:r>
            <a:r>
              <a:rPr sz="5000">
                <a:solidFill>
                  <a:srgbClr val="9A403E"/>
                </a:solidFill>
              </a:rPr>
              <a:t>eval</a:t>
            </a:r>
            <a:r>
              <a:rPr sz="5000"/>
              <a:t>(){}</a:t>
            </a:r>
          </a:p>
          <a:p>
            <a:pPr lvl="0" algn="l">
              <a:defRPr sz="1800"/>
            </a:pPr>
            <a:r>
              <a:rPr sz="5000"/>
              <a:t>    console.log(eval);</a:t>
            </a:r>
          </a:p>
          <a:p>
            <a:pPr lvl="0" algn="l">
              <a:defRPr sz="1800"/>
            </a:pPr>
            <a:r>
              <a:rPr sz="5000"/>
              <a:t>}();</a:t>
            </a:r>
          </a:p>
        </p:txBody>
      </p:sp>
      <p:sp>
        <p:nvSpPr>
          <p:cNvPr id="267" name="Shape 267"/>
          <p:cNvSpPr/>
          <p:nvPr/>
        </p:nvSpPr>
        <p:spPr>
          <a:xfrm>
            <a:off x="16114987" y="9982104"/>
            <a:ext cx="4346026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>
                <a:solidFill>
                  <a:srgbClr val="9A403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9A403E"/>
                </a:solidFill>
              </a:rPr>
              <a:t>SyntaxError</a:t>
            </a:r>
          </a:p>
        </p:txBody>
      </p:sp>
      <p:sp>
        <p:nvSpPr>
          <p:cNvPr id="268" name="Shape 268"/>
          <p:cNvSpPr/>
          <p:nvPr/>
        </p:nvSpPr>
        <p:spPr>
          <a:xfrm>
            <a:off x="4611206" y="2656225"/>
            <a:ext cx="15156528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>
              <a:lnSpc>
                <a:spcPct val="150000"/>
              </a:lnSpc>
              <a:defRPr sz="5000"/>
            </a:lvl1pPr>
          </a:lstStyle>
          <a:p>
            <a:pPr lvl="0">
              <a:defRPr sz="1800"/>
            </a:pPr>
            <a:r>
              <a:rPr sz="5000" dirty="0" err="1"/>
              <a:t>eval</a:t>
            </a:r>
            <a:r>
              <a:rPr sz="5000" dirty="0"/>
              <a:t>, </a:t>
            </a:r>
            <a:r>
              <a:rPr sz="5000" dirty="0" err="1"/>
              <a:t>arguments变为关键字，不能作为变量、函数名</a:t>
            </a:r>
            <a:endParaRPr sz="5000" dirty="0"/>
          </a:p>
        </p:txBody>
      </p:sp>
      <p:sp>
        <p:nvSpPr>
          <p:cNvPr id="269" name="Shape 269"/>
          <p:cNvSpPr/>
          <p:nvPr/>
        </p:nvSpPr>
        <p:spPr>
          <a:xfrm>
            <a:off x="3397505" y="9982104"/>
            <a:ext cx="5906489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function eval(){}</a:t>
            </a:r>
          </a:p>
        </p:txBody>
      </p:sp>
      <p:pic>
        <p:nvPicPr>
          <p:cNvPr id="270" name="图片 269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5461" y="6225979"/>
            <a:ext cx="4770577" cy="20320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271" name="图片 270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82560" y="6686270"/>
            <a:ext cx="4770577" cy="20320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16" dur="2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30" dur="2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4" animBg="1" advAuto="0"/>
      <p:bldP spid="266" grpId="1" animBg="1" advAuto="0"/>
      <p:bldP spid="267" grpId="6" animBg="1" advAuto="0"/>
      <p:bldP spid="269" grpId="3" animBg="1" advAuto="0"/>
      <p:bldP spid="270" grpId="2" animBg="1" advAuto="0"/>
      <p:bldP spid="271" grpId="5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27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0" y="1114562"/>
            <a:ext cx="3926541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严格模式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13295421" y="4652840"/>
            <a:ext cx="9586052" cy="40386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() {</a:t>
            </a:r>
          </a:p>
          <a:p>
            <a:pPr lvl="0" algn="l">
              <a:defRPr sz="1800"/>
            </a:pPr>
            <a:r>
              <a:rPr sz="5000"/>
              <a:t>	</a:t>
            </a:r>
            <a:r>
              <a:rPr sz="5000">
                <a:solidFill>
                  <a:srgbClr val="C67838"/>
                </a:solidFill>
              </a:rPr>
              <a:t>'use strict';</a:t>
            </a:r>
            <a:endParaRPr sz="5000"/>
          </a:p>
          <a:p>
            <a:pPr lvl="0" algn="l">
              <a:defRPr sz="1800"/>
            </a:pPr>
            <a:r>
              <a:rPr sz="5000"/>
              <a:t>	</a:t>
            </a:r>
            <a:r>
              <a:rPr sz="5000">
                <a:solidFill>
                  <a:srgbClr val="9A403E"/>
                </a:solidFill>
              </a:rPr>
              <a:t>eval</a:t>
            </a:r>
            <a:r>
              <a:rPr sz="5000"/>
              <a:t>(</a:t>
            </a:r>
            <a:r>
              <a:rPr sz="5000">
                <a:solidFill>
                  <a:srgbClr val="C67838"/>
                </a:solidFill>
              </a:rPr>
              <a:t>'var evalVal = 2;'</a:t>
            </a:r>
            <a:r>
              <a:rPr sz="5000"/>
              <a:t>);</a:t>
            </a:r>
          </a:p>
          <a:p>
            <a:pPr lvl="0" algn="l">
              <a:defRPr sz="1800"/>
            </a:pPr>
            <a:r>
              <a:rPr sz="5000"/>
              <a:t>	console.log(</a:t>
            </a:r>
            <a:r>
              <a:rPr sz="5000">
                <a:solidFill>
                  <a:srgbClr val="3F6797"/>
                </a:solidFill>
              </a:rPr>
              <a:t>typeof</a:t>
            </a:r>
            <a:r>
              <a:rPr sz="5000"/>
              <a:t> evalVal);</a:t>
            </a:r>
          </a:p>
          <a:p>
            <a:pPr lvl="0" algn="l">
              <a:defRPr sz="1800"/>
            </a:pPr>
            <a:r>
              <a:rPr sz="5000"/>
              <a:t>}();</a:t>
            </a:r>
          </a:p>
        </p:txBody>
      </p:sp>
      <p:sp>
        <p:nvSpPr>
          <p:cNvPr id="276" name="Shape 276"/>
          <p:cNvSpPr/>
          <p:nvPr/>
        </p:nvSpPr>
        <p:spPr>
          <a:xfrm>
            <a:off x="2159567" y="5030030"/>
            <a:ext cx="9586053" cy="32842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() {</a:t>
            </a:r>
          </a:p>
          <a:p>
            <a:pPr lvl="0" algn="l">
              <a:defRPr sz="1800"/>
            </a:pPr>
            <a:r>
              <a:rPr sz="5000"/>
              <a:t>	</a:t>
            </a:r>
            <a:r>
              <a:rPr sz="5000">
                <a:solidFill>
                  <a:srgbClr val="9A403E"/>
                </a:solidFill>
              </a:rPr>
              <a:t>eval</a:t>
            </a:r>
            <a:r>
              <a:rPr sz="5000"/>
              <a:t>(</a:t>
            </a:r>
            <a:r>
              <a:rPr sz="5000">
                <a:solidFill>
                  <a:srgbClr val="C67838"/>
                </a:solidFill>
              </a:rPr>
              <a:t>'var evalVal = 2;'</a:t>
            </a:r>
            <a:r>
              <a:rPr sz="5000"/>
              <a:t>);</a:t>
            </a:r>
          </a:p>
          <a:p>
            <a:pPr lvl="0" algn="l">
              <a:defRPr sz="1800"/>
            </a:pPr>
            <a:r>
              <a:rPr sz="5000"/>
              <a:t>	console.log(</a:t>
            </a:r>
            <a:r>
              <a:rPr sz="5000">
                <a:solidFill>
                  <a:srgbClr val="3F6797"/>
                </a:solidFill>
              </a:rPr>
              <a:t>typeof</a:t>
            </a:r>
            <a:r>
              <a:rPr sz="5000"/>
              <a:t> evalVal);</a:t>
            </a:r>
          </a:p>
          <a:p>
            <a:pPr lvl="0" algn="l">
              <a:defRPr sz="1800"/>
            </a:pPr>
            <a:r>
              <a:rPr sz="5000"/>
              <a:t>}();</a:t>
            </a:r>
          </a:p>
        </p:txBody>
      </p:sp>
      <p:sp>
        <p:nvSpPr>
          <p:cNvPr id="277" name="Shape 277"/>
          <p:cNvSpPr/>
          <p:nvPr/>
        </p:nvSpPr>
        <p:spPr>
          <a:xfrm>
            <a:off x="15894133" y="9205853"/>
            <a:ext cx="3910703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undefined</a:t>
            </a:r>
          </a:p>
        </p:txBody>
      </p:sp>
      <p:sp>
        <p:nvSpPr>
          <p:cNvPr id="278" name="Shape 278"/>
          <p:cNvSpPr/>
          <p:nvPr/>
        </p:nvSpPr>
        <p:spPr>
          <a:xfrm>
            <a:off x="4945337" y="9205853"/>
            <a:ext cx="3058662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number</a:t>
            </a:r>
          </a:p>
        </p:txBody>
      </p:sp>
      <p:sp>
        <p:nvSpPr>
          <p:cNvPr id="279" name="Shape 279"/>
          <p:cNvSpPr/>
          <p:nvPr/>
        </p:nvSpPr>
        <p:spPr>
          <a:xfrm>
            <a:off x="9298794" y="2729562"/>
            <a:ext cx="4571748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>
              <a:lnSpc>
                <a:spcPct val="150000"/>
              </a:lnSpc>
              <a:defRPr sz="5000"/>
            </a:lvl1pPr>
          </a:lstStyle>
          <a:p>
            <a:pPr lvl="0">
              <a:defRPr sz="1800"/>
            </a:pPr>
            <a:r>
              <a:rPr sz="5000"/>
              <a:t>eval独立作用域</a:t>
            </a:r>
          </a:p>
        </p:txBody>
      </p:sp>
      <p:pic>
        <p:nvPicPr>
          <p:cNvPr id="280" name="图片 279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91439" y="6621340"/>
            <a:ext cx="5213281" cy="20320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281" name="图片 280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05160" y="7019611"/>
            <a:ext cx="5213281" cy="20320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16" dur="2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30" dur="2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4" animBg="1" advAuto="0"/>
      <p:bldP spid="276" grpId="1" animBg="1" advAuto="0"/>
      <p:bldP spid="277" grpId="6" animBg="1" advAuto="0"/>
      <p:bldP spid="278" grpId="3" animBg="1" advAuto="0"/>
      <p:bldP spid="280" grpId="2" animBg="1" advAuto="0"/>
      <p:bldP spid="281" grpId="5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0" y="1114562"/>
            <a:ext cx="3872753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严格模式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1916841" y="2997307"/>
            <a:ext cx="22674430" cy="9326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algn="l">
              <a:lnSpc>
                <a:spcPct val="150000"/>
              </a:lnSpc>
              <a:defRPr sz="1800"/>
            </a:pPr>
            <a:r>
              <a:rPr sz="3400">
                <a:solidFill>
                  <a:srgbClr val="7C9647"/>
                </a:solidFill>
              </a:rPr>
              <a:t>不允许用with</a:t>
            </a:r>
          </a:p>
          <a:p>
            <a:pPr lvl="0" algn="l">
              <a:lnSpc>
                <a:spcPct val="150000"/>
              </a:lnSpc>
              <a:defRPr sz="1800"/>
            </a:pPr>
            <a:r>
              <a:rPr sz="3400">
                <a:solidFill>
                  <a:srgbClr val="7C9647"/>
                </a:solidFill>
              </a:rPr>
              <a:t>所有变量必须声明, 赋值给为声明的变量报错，而不是隐式创建全局变量。</a:t>
            </a:r>
          </a:p>
          <a:p>
            <a:pPr lvl="0" algn="l">
              <a:lnSpc>
                <a:spcPct val="150000"/>
              </a:lnSpc>
              <a:defRPr sz="1800"/>
            </a:pPr>
            <a:r>
              <a:rPr sz="3400">
                <a:solidFill>
                  <a:srgbClr val="7C9647"/>
                </a:solidFill>
              </a:rPr>
              <a:t>eval中的代码不能创建eval所在作用域下的变量、函数。而是为eval单独创建一个作用域，并在eval返回时丢弃。</a:t>
            </a:r>
          </a:p>
          <a:p>
            <a:pPr lvl="0" algn="l">
              <a:lnSpc>
                <a:spcPct val="150000"/>
              </a:lnSpc>
              <a:defRPr sz="1800"/>
            </a:pPr>
            <a:r>
              <a:rPr sz="3400">
                <a:solidFill>
                  <a:srgbClr val="7C9647"/>
                </a:solidFill>
              </a:rPr>
              <a:t>函数中得特殊对象arguments是静态副本，而不像非严格模式那样，修改arguments或修改参数变量会相互影响。</a:t>
            </a:r>
          </a:p>
          <a:p>
            <a:pPr lvl="0" algn="l">
              <a:lnSpc>
                <a:spcPct val="150000"/>
              </a:lnSpc>
              <a:defRPr sz="1800"/>
            </a:pPr>
            <a:r>
              <a:rPr sz="3400">
                <a:solidFill>
                  <a:srgbClr val="7C9647"/>
                </a:solidFill>
              </a:rPr>
              <a:t>删除configurable=false的属性时报错，而不是忽略</a:t>
            </a:r>
          </a:p>
          <a:p>
            <a:pPr lvl="0" algn="l">
              <a:lnSpc>
                <a:spcPct val="150000"/>
              </a:lnSpc>
              <a:defRPr sz="1800"/>
            </a:pPr>
            <a:r>
              <a:rPr sz="3400">
                <a:solidFill>
                  <a:srgbClr val="7C9647"/>
                </a:solidFill>
              </a:rPr>
              <a:t>禁止八进制字面量，如010 (八进制的8)</a:t>
            </a:r>
          </a:p>
          <a:p>
            <a:pPr lvl="0" algn="l">
              <a:lnSpc>
                <a:spcPct val="150000"/>
              </a:lnSpc>
              <a:defRPr sz="1800"/>
            </a:pPr>
            <a:r>
              <a:rPr sz="3400">
                <a:solidFill>
                  <a:srgbClr val="7C9647"/>
                </a:solidFill>
              </a:rPr>
              <a:t>eval, arguments变为关键字，不可作为变量名、函数名等</a:t>
            </a:r>
          </a:p>
          <a:p>
            <a:pPr lvl="0" algn="l">
              <a:lnSpc>
                <a:spcPct val="150000"/>
              </a:lnSpc>
              <a:defRPr sz="1800"/>
            </a:pPr>
            <a:r>
              <a:rPr sz="3400"/>
              <a:t>一般函数调用时(不是对象的方法调用，也不使用apply/call/bind等修改this)this指向null，而不是全局对象。</a:t>
            </a:r>
          </a:p>
          <a:p>
            <a:pPr lvl="0" algn="l">
              <a:lnSpc>
                <a:spcPct val="150000"/>
              </a:lnSpc>
              <a:defRPr sz="1800"/>
            </a:pPr>
            <a:r>
              <a:rPr sz="3400"/>
              <a:t>若使用apply/call，当传入null或undefined时，this将指向null或undefined，而不是全局对象。</a:t>
            </a:r>
          </a:p>
          <a:p>
            <a:pPr lvl="0" algn="l">
              <a:lnSpc>
                <a:spcPct val="150000"/>
              </a:lnSpc>
              <a:defRPr sz="1800"/>
            </a:pPr>
            <a:r>
              <a:rPr sz="3400"/>
              <a:t>试图修改不可写属性(writable=false)，在不可扩展的对象上添加属性时报TypeError，而不是忽略。</a:t>
            </a:r>
          </a:p>
          <a:p>
            <a:pPr lvl="0" algn="l">
              <a:lnSpc>
                <a:spcPct val="150000"/>
              </a:lnSpc>
              <a:defRPr sz="1800"/>
            </a:pPr>
            <a:r>
              <a:rPr sz="3400"/>
              <a:t>arguments.caller, arguments.callee被禁用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1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1" y="1114562"/>
            <a:ext cx="4034118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严格模式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5617209" y="5361940"/>
            <a:ext cx="13149581" cy="29921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严格模式是一种特殊的运行模式，</a:t>
            </a:r>
          </a:p>
          <a:p>
            <a:pPr lvl="0">
              <a:defRPr sz="1800"/>
            </a:pPr>
            <a:r>
              <a:rPr sz="6000"/>
              <a:t>它修复了部分语言上的</a:t>
            </a:r>
            <a:r>
              <a:rPr sz="6000">
                <a:solidFill>
                  <a:srgbClr val="9A403E"/>
                </a:solidFill>
              </a:rPr>
              <a:t>不足</a:t>
            </a:r>
            <a:r>
              <a:rPr sz="6000"/>
              <a:t>，</a:t>
            </a:r>
            <a:br>
              <a:rPr sz="6000"/>
            </a:br>
            <a:r>
              <a:rPr sz="6000"/>
              <a:t>提供更强的</a:t>
            </a:r>
            <a:r>
              <a:rPr sz="6000">
                <a:solidFill>
                  <a:srgbClr val="9A403E"/>
                </a:solidFill>
              </a:rPr>
              <a:t>错误检查</a:t>
            </a:r>
            <a:r>
              <a:rPr sz="6000"/>
              <a:t>，并增强</a:t>
            </a:r>
            <a:r>
              <a:rPr sz="6000">
                <a:solidFill>
                  <a:srgbClr val="9A403E"/>
                </a:solidFill>
              </a:rPr>
              <a:t>安全性</a:t>
            </a:r>
            <a:r>
              <a:rPr sz="6000"/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1114562"/>
            <a:ext cx="5459506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语句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62" name="Shape 62"/>
          <p:cNvSpPr/>
          <p:nvPr/>
        </p:nvSpPr>
        <p:spPr>
          <a:xfrm>
            <a:off x="4241712" y="2936504"/>
            <a:ext cx="3615279" cy="84099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lnSpc>
                <a:spcPct val="120000"/>
              </a:lnSpc>
              <a:defRPr sz="1800"/>
            </a:pPr>
            <a:r>
              <a:rPr sz="6000"/>
              <a:t>block</a:t>
            </a:r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break</a:t>
            </a:r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continue</a:t>
            </a:r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empty</a:t>
            </a:r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if...else</a:t>
            </a:r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switch</a:t>
            </a:r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try catch</a:t>
            </a:r>
          </a:p>
        </p:txBody>
      </p:sp>
      <p:sp>
        <p:nvSpPr>
          <p:cNvPr id="63" name="Shape 63"/>
          <p:cNvSpPr/>
          <p:nvPr/>
        </p:nvSpPr>
        <p:spPr>
          <a:xfrm>
            <a:off x="10076100" y="2334524"/>
            <a:ext cx="3851916" cy="961390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lnSpc>
                <a:spcPct val="120000"/>
              </a:lnSpc>
              <a:defRPr sz="1800"/>
            </a:pPr>
            <a:r>
              <a:rPr sz="6000"/>
              <a:t>var</a:t>
            </a:r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function</a:t>
            </a:r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return</a:t>
            </a:r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do...while</a:t>
            </a:r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for</a:t>
            </a:r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for...in</a:t>
            </a:r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while</a:t>
            </a:r>
          </a:p>
        </p:txBody>
      </p:sp>
      <p:sp>
        <p:nvSpPr>
          <p:cNvPr id="64" name="Shape 64"/>
          <p:cNvSpPr/>
          <p:nvPr/>
        </p:nvSpPr>
        <p:spPr>
          <a:xfrm>
            <a:off x="16147125" y="5344424"/>
            <a:ext cx="3995163" cy="359410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lnSpc>
                <a:spcPct val="120000"/>
              </a:lnSpc>
              <a:defRPr sz="1800"/>
            </a:pPr>
            <a:r>
              <a:rPr sz="6000"/>
              <a:t>debugger</a:t>
            </a:r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label</a:t>
            </a:r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with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title"/>
          </p:nvPr>
        </p:nvSpPr>
        <p:spPr>
          <a:xfrm>
            <a:off x="3962400" y="5349876"/>
            <a:ext cx="16459200" cy="3016249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8800"/>
              <a:t>谢谢</a:t>
            </a:r>
          </a:p>
        </p:txBody>
      </p:sp>
      <p:sp>
        <p:nvSpPr>
          <p:cNvPr id="294" name="Shape 2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30</a:t>
            </a:fld>
            <a:endParaRPr sz="24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1114562"/>
            <a:ext cx="4329953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>
                <a:solidFill>
                  <a:srgbClr val="FFFFFF"/>
                </a:solidFill>
              </a:rPr>
              <a:t>块 block</a:t>
            </a:r>
          </a:p>
        </p:txBody>
      </p:sp>
      <p:sp>
        <p:nvSpPr>
          <p:cNvPr id="69" name="Shape 69"/>
          <p:cNvSpPr/>
          <p:nvPr/>
        </p:nvSpPr>
        <p:spPr>
          <a:xfrm>
            <a:off x="6882186" y="1264785"/>
            <a:ext cx="17477627" cy="177546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块语句常用于组合0 ~ 多个语句。块语句用一对花括号定义。</a:t>
            </a:r>
          </a:p>
        </p:txBody>
      </p:sp>
      <p:sp>
        <p:nvSpPr>
          <p:cNvPr id="70" name="Shape 70"/>
          <p:cNvSpPr/>
          <p:nvPr/>
        </p:nvSpPr>
        <p:spPr>
          <a:xfrm>
            <a:off x="14062075" y="4864234"/>
            <a:ext cx="6069641" cy="25298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if (</a:t>
            </a:r>
            <a:r>
              <a:rPr sz="5000">
                <a:solidFill>
                  <a:srgbClr val="3C8A9E"/>
                </a:solidFill>
              </a:rPr>
              <a:t>true</a:t>
            </a:r>
            <a:r>
              <a:rPr sz="5000"/>
              <a:t>) {</a:t>
            </a:r>
          </a:p>
          <a:p>
            <a:pPr lvl="0" algn="l">
              <a:defRPr sz="1800"/>
            </a:pPr>
            <a:r>
              <a:rPr sz="5000"/>
              <a:t>    console.log(</a:t>
            </a:r>
            <a:r>
              <a:rPr sz="5000">
                <a:solidFill>
                  <a:srgbClr val="C67838"/>
                </a:solidFill>
              </a:rPr>
              <a:t>'hi'</a:t>
            </a:r>
            <a:r>
              <a:rPr sz="5000"/>
              <a:t>);</a:t>
            </a:r>
          </a:p>
          <a:p>
            <a:pPr lvl="0" algn="l">
              <a:defRPr sz="1800"/>
            </a:pPr>
            <a:r>
              <a:rPr sz="5000"/>
              <a:t>}</a:t>
            </a:r>
          </a:p>
        </p:txBody>
      </p:sp>
      <p:sp>
        <p:nvSpPr>
          <p:cNvPr id="71" name="Shape 71"/>
          <p:cNvSpPr/>
          <p:nvPr/>
        </p:nvSpPr>
        <p:spPr>
          <a:xfrm>
            <a:off x="7048500" y="4521200"/>
            <a:ext cx="5957089" cy="328422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{</a:t>
            </a:r>
          </a:p>
          <a:p>
            <a:pPr lvl="0" algn="l">
              <a:defRPr sz="1800"/>
            </a:pPr>
            <a:r>
              <a:rPr sz="5000"/>
              <a:t>    </a:t>
            </a:r>
            <a:r>
              <a:rPr sz="5000">
                <a:solidFill>
                  <a:srgbClr val="3C8A9E"/>
                </a:solidFill>
              </a:rPr>
              <a:t>var</a:t>
            </a:r>
            <a:r>
              <a:rPr sz="5000"/>
              <a:t> str = </a:t>
            </a:r>
            <a:r>
              <a:rPr sz="5000">
                <a:solidFill>
                  <a:srgbClr val="C67838"/>
                </a:solidFill>
              </a:rPr>
              <a:t>"hi"</a:t>
            </a:r>
            <a:r>
              <a:rPr sz="5000"/>
              <a:t>;</a:t>
            </a:r>
          </a:p>
          <a:p>
            <a:pPr lvl="0" algn="l">
              <a:defRPr sz="1800"/>
            </a:pPr>
            <a:r>
              <a:rPr sz="5000"/>
              <a:t>    console.log(str);</a:t>
            </a:r>
          </a:p>
          <a:p>
            <a:pPr lvl="0" algn="l">
              <a:defRPr sz="1800"/>
            </a:pPr>
            <a:r>
              <a:rPr sz="5000"/>
              <a:t>}</a:t>
            </a:r>
          </a:p>
        </p:txBody>
      </p:sp>
      <p:sp>
        <p:nvSpPr>
          <p:cNvPr id="72" name="Shape 72"/>
          <p:cNvSpPr/>
          <p:nvPr/>
        </p:nvSpPr>
        <p:spPr>
          <a:xfrm>
            <a:off x="7048500" y="8636000"/>
            <a:ext cx="14329291" cy="177546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{a : 1, b : 2} </a:t>
            </a:r>
            <a:r>
              <a:rPr sz="5000">
                <a:solidFill>
                  <a:srgbClr val="7C9647"/>
                </a:solidFill>
              </a:rPr>
              <a:t>// </a:t>
            </a:r>
            <a:r>
              <a:rPr sz="5000">
                <a:solidFill>
                  <a:srgbClr val="9A403E"/>
                </a:solidFill>
              </a:rPr>
              <a:t>SyntaxError</a:t>
            </a:r>
            <a:r>
              <a:rPr sz="5000">
                <a:solidFill>
                  <a:srgbClr val="7C9647"/>
                </a:solidFill>
              </a:rPr>
              <a:t>: Unexpected token :</a:t>
            </a:r>
            <a:endParaRPr sz="5000"/>
          </a:p>
          <a:p>
            <a:pPr lvl="0" algn="l">
              <a:defRPr sz="1800"/>
            </a:pPr>
            <a:r>
              <a:rPr sz="5000"/>
              <a:t>var o = {a : 1, b : 2}; </a:t>
            </a:r>
            <a:r>
              <a:rPr sz="5000">
                <a:solidFill>
                  <a:srgbClr val="7C9647"/>
                </a:solidFill>
              </a:rPr>
              <a:t>//ok</a:t>
            </a:r>
          </a:p>
        </p:txBody>
      </p:sp>
      <p:sp>
        <p:nvSpPr>
          <p:cNvPr id="73" name="Shape 73"/>
          <p:cNvSpPr/>
          <p:nvPr/>
        </p:nvSpPr>
        <p:spPr>
          <a:xfrm>
            <a:off x="2184400" y="4432300"/>
            <a:ext cx="2949211" cy="47929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{</a:t>
            </a:r>
          </a:p>
          <a:p>
            <a:pPr lvl="0" algn="l">
              <a:defRPr sz="1800"/>
            </a:pPr>
            <a:r>
              <a:rPr sz="5000"/>
              <a:t>    语句1;</a:t>
            </a:r>
          </a:p>
          <a:p>
            <a:pPr lvl="0" algn="l">
              <a:defRPr sz="1800"/>
            </a:pPr>
            <a:r>
              <a:rPr sz="5000"/>
              <a:t>    语句2;</a:t>
            </a:r>
          </a:p>
          <a:p>
            <a:pPr lvl="0" algn="l">
              <a:defRPr sz="1800"/>
            </a:pPr>
            <a:r>
              <a:rPr sz="5000"/>
              <a:t>    ...</a:t>
            </a:r>
          </a:p>
          <a:p>
            <a:pPr lvl="0" algn="l">
              <a:defRPr sz="1800"/>
            </a:pPr>
            <a:r>
              <a:rPr sz="5000"/>
              <a:t>    语句n;</a:t>
            </a:r>
          </a:p>
          <a:p>
            <a:pPr lvl="0" algn="l">
              <a:defRPr sz="1800"/>
            </a:pPr>
            <a:r>
              <a:rPr sz="5000"/>
              <a:t>}</a:t>
            </a:r>
          </a:p>
        </p:txBody>
      </p:sp>
      <p:sp>
        <p:nvSpPr>
          <p:cNvPr id="74" name="Shape 74"/>
          <p:cNvSpPr/>
          <p:nvPr/>
        </p:nvSpPr>
        <p:spPr>
          <a:xfrm>
            <a:off x="2480309" y="3098800"/>
            <a:ext cx="2100581" cy="10210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语法：</a:t>
            </a:r>
          </a:p>
        </p:txBody>
      </p:sp>
      <p:sp>
        <p:nvSpPr>
          <p:cNvPr id="75" name="Shape 75"/>
          <p:cNvSpPr/>
          <p:nvPr/>
        </p:nvSpPr>
        <p:spPr>
          <a:xfrm>
            <a:off x="7899400" y="11607800"/>
            <a:ext cx="7180580" cy="10210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请注意：</a:t>
            </a:r>
            <a:r>
              <a:rPr sz="5000">
                <a:solidFill>
                  <a:srgbClr val="9A403E"/>
                </a:solidFill>
              </a:rPr>
              <a:t>没有块级作用域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4" animBg="1" advAuto="0"/>
      <p:bldP spid="71" grpId="3" animBg="1" advAuto="0"/>
      <p:bldP spid="72" grpId="5" animBg="1" advAuto="0"/>
      <p:bldP spid="73" grpId="2" animBg="1" advAuto="0"/>
      <p:bldP spid="74" grpId="1" animBg="1" advAuto="0"/>
      <p:bldP spid="75" grpId="6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1114562"/>
            <a:ext cx="5056094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>
                <a:solidFill>
                  <a:srgbClr val="FFFFFF"/>
                </a:solidFill>
              </a:rPr>
              <a:t>块 block</a:t>
            </a:r>
          </a:p>
        </p:txBody>
      </p:sp>
      <p:sp>
        <p:nvSpPr>
          <p:cNvPr id="80" name="Shape 80"/>
          <p:cNvSpPr/>
          <p:nvPr/>
        </p:nvSpPr>
        <p:spPr>
          <a:xfrm>
            <a:off x="14785975" y="4114934"/>
            <a:ext cx="5957089" cy="40386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>
                <a:solidFill>
                  <a:srgbClr val="3C8A9E"/>
                </a:solidFill>
              </a:rPr>
              <a:t>var</a:t>
            </a:r>
            <a:r>
              <a:rPr sz="5000"/>
              <a:t> i = 0</a:t>
            </a:r>
          </a:p>
          <a:p>
            <a:pPr lvl="0" algn="l">
              <a:defRPr sz="1800"/>
            </a:pPr>
            <a:r>
              <a:rPr sz="5000"/>
              <a:t>for (; i &lt; 10; i++) {</a:t>
            </a:r>
          </a:p>
          <a:p>
            <a:pPr lvl="0" algn="l">
              <a:defRPr sz="1800"/>
            </a:pPr>
            <a:r>
              <a:rPr sz="5000"/>
              <a:t>    </a:t>
            </a:r>
            <a:r>
              <a:rPr sz="5000">
                <a:solidFill>
                  <a:srgbClr val="3C8A9E"/>
                </a:solidFill>
              </a:rPr>
              <a:t>var</a:t>
            </a:r>
            <a:r>
              <a:rPr sz="5000"/>
              <a:t> str = </a:t>
            </a:r>
            <a:r>
              <a:rPr sz="5000">
                <a:solidFill>
                  <a:srgbClr val="C67838"/>
                </a:solidFill>
              </a:rPr>
              <a:t>"hi"</a:t>
            </a:r>
            <a:r>
              <a:rPr sz="5000"/>
              <a:t>;</a:t>
            </a:r>
          </a:p>
          <a:p>
            <a:pPr lvl="0" algn="l">
              <a:defRPr sz="1800"/>
            </a:pPr>
            <a:r>
              <a:rPr sz="5000"/>
              <a:t>    console.log(str);</a:t>
            </a:r>
          </a:p>
          <a:p>
            <a:pPr lvl="0" algn="l">
              <a:defRPr sz="1800"/>
            </a:pPr>
            <a:r>
              <a:rPr sz="5000"/>
              <a:t>}</a:t>
            </a:r>
          </a:p>
        </p:txBody>
      </p:sp>
      <p:sp>
        <p:nvSpPr>
          <p:cNvPr id="81" name="Shape 81"/>
          <p:cNvSpPr/>
          <p:nvPr/>
        </p:nvSpPr>
        <p:spPr>
          <a:xfrm>
            <a:off x="3432237" y="4663440"/>
            <a:ext cx="8305163" cy="32842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for (</a:t>
            </a:r>
            <a:r>
              <a:rPr sz="5000">
                <a:solidFill>
                  <a:srgbClr val="3C8A9E"/>
                </a:solidFill>
              </a:rPr>
              <a:t>var</a:t>
            </a:r>
            <a:r>
              <a:rPr sz="5000"/>
              <a:t> i = 0; i &lt; 10; i++) {</a:t>
            </a:r>
          </a:p>
          <a:p>
            <a:pPr lvl="0" algn="l">
              <a:defRPr sz="1800"/>
            </a:pPr>
            <a:r>
              <a:rPr sz="5000"/>
              <a:t>    </a:t>
            </a:r>
            <a:r>
              <a:rPr sz="5000">
                <a:solidFill>
                  <a:srgbClr val="3C8A9E"/>
                </a:solidFill>
              </a:rPr>
              <a:t>var</a:t>
            </a:r>
            <a:r>
              <a:rPr sz="5000"/>
              <a:t> str = </a:t>
            </a:r>
            <a:r>
              <a:rPr sz="5000">
                <a:solidFill>
                  <a:srgbClr val="C67838"/>
                </a:solidFill>
              </a:rPr>
              <a:t>"hi"</a:t>
            </a:r>
            <a:r>
              <a:rPr sz="5000"/>
              <a:t>;</a:t>
            </a:r>
          </a:p>
          <a:p>
            <a:pPr lvl="0" algn="l">
              <a:defRPr sz="1800"/>
            </a:pPr>
            <a:r>
              <a:rPr sz="5000"/>
              <a:t>    console.log(str);</a:t>
            </a:r>
          </a:p>
          <a:p>
            <a:pPr lvl="0" algn="l">
              <a:defRPr sz="1800"/>
            </a:pPr>
            <a:r>
              <a:rPr sz="5000"/>
              <a:t>}</a:t>
            </a:r>
          </a:p>
        </p:txBody>
      </p:sp>
      <p:sp>
        <p:nvSpPr>
          <p:cNvPr id="82" name="Shape 82"/>
          <p:cNvSpPr/>
          <p:nvPr/>
        </p:nvSpPr>
        <p:spPr>
          <a:xfrm>
            <a:off x="8597900" y="1701800"/>
            <a:ext cx="7180580" cy="10210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请注意：</a:t>
            </a:r>
            <a:r>
              <a:rPr sz="5000">
                <a:solidFill>
                  <a:srgbClr val="9A403E"/>
                </a:solidFill>
              </a:rPr>
              <a:t>没有块级作用域</a:t>
            </a:r>
          </a:p>
        </p:txBody>
      </p:sp>
      <p:sp>
        <p:nvSpPr>
          <p:cNvPr id="83" name="Shape 83"/>
          <p:cNvSpPr/>
          <p:nvPr/>
        </p:nvSpPr>
        <p:spPr>
          <a:xfrm>
            <a:off x="12242800" y="4787900"/>
            <a:ext cx="1552000" cy="25958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>
              <a:defRPr sz="14400">
                <a:solidFill>
                  <a:srgbClr val="A7A7A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400">
                <a:solidFill>
                  <a:srgbClr val="A7A7A7"/>
                </a:solidFill>
              </a:rPr>
              <a:t>=</a:t>
            </a:r>
          </a:p>
        </p:txBody>
      </p:sp>
      <p:sp>
        <p:nvSpPr>
          <p:cNvPr id="84" name="Shape 84"/>
          <p:cNvSpPr/>
          <p:nvPr/>
        </p:nvSpPr>
        <p:spPr>
          <a:xfrm>
            <a:off x="14871700" y="8754109"/>
            <a:ext cx="3179584" cy="32842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>
                <a:solidFill>
                  <a:srgbClr val="3C8A9E"/>
                </a:solidFill>
              </a:rPr>
              <a:t>var</a:t>
            </a:r>
            <a:r>
              <a:rPr sz="5000"/>
              <a:t> x = 1;</a:t>
            </a:r>
          </a:p>
          <a:p>
            <a:pPr lvl="0" algn="l">
              <a:defRPr sz="1800"/>
            </a:pPr>
            <a:r>
              <a:rPr sz="5000"/>
              <a:t>{</a:t>
            </a:r>
          </a:p>
          <a:p>
            <a:pPr lvl="0" algn="l">
              <a:defRPr sz="1800"/>
            </a:pPr>
            <a:r>
              <a:rPr sz="5000"/>
              <a:t>    </a:t>
            </a:r>
            <a:r>
              <a:rPr sz="5000">
                <a:solidFill>
                  <a:srgbClr val="7C9647"/>
                </a:solidFill>
              </a:rPr>
              <a:t>// .....</a:t>
            </a:r>
            <a:endParaRPr sz="5000"/>
          </a:p>
          <a:p>
            <a:pPr lvl="0" algn="l">
              <a:defRPr sz="1800"/>
            </a:pPr>
            <a:r>
              <a:rPr sz="5000"/>
              <a:t>}</a:t>
            </a:r>
          </a:p>
        </p:txBody>
      </p:sp>
      <p:sp>
        <p:nvSpPr>
          <p:cNvPr id="85" name="Shape 85"/>
          <p:cNvSpPr/>
          <p:nvPr/>
        </p:nvSpPr>
        <p:spPr>
          <a:xfrm>
            <a:off x="3517900" y="9080500"/>
            <a:ext cx="3931166" cy="328422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{</a:t>
            </a:r>
          </a:p>
          <a:p>
            <a:pPr lvl="0" algn="l">
              <a:defRPr sz="1800"/>
            </a:pPr>
            <a:r>
              <a:rPr sz="5000"/>
              <a:t>    </a:t>
            </a:r>
            <a:r>
              <a:rPr sz="5000">
                <a:solidFill>
                  <a:srgbClr val="3C8A9E"/>
                </a:solidFill>
              </a:rPr>
              <a:t>var</a:t>
            </a:r>
            <a:r>
              <a:rPr sz="5000"/>
              <a:t> x = 1;</a:t>
            </a:r>
          </a:p>
          <a:p>
            <a:pPr lvl="0" algn="l">
              <a:defRPr sz="1800"/>
            </a:pPr>
            <a:r>
              <a:rPr sz="5000"/>
              <a:t>    </a:t>
            </a:r>
            <a:r>
              <a:rPr sz="5000">
                <a:solidFill>
                  <a:srgbClr val="7C9647"/>
                </a:solidFill>
              </a:rPr>
              <a:t>// .....</a:t>
            </a:r>
            <a:endParaRPr sz="5000"/>
          </a:p>
          <a:p>
            <a:pPr lvl="0" algn="l">
              <a:defRPr sz="1800"/>
            </a:pPr>
            <a:r>
              <a:rPr sz="5000"/>
              <a:t>}</a:t>
            </a:r>
          </a:p>
        </p:txBody>
      </p:sp>
      <p:sp>
        <p:nvSpPr>
          <p:cNvPr id="86" name="Shape 86"/>
          <p:cNvSpPr/>
          <p:nvPr/>
        </p:nvSpPr>
        <p:spPr>
          <a:xfrm>
            <a:off x="12242800" y="9080500"/>
            <a:ext cx="1552000" cy="25958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>
              <a:defRPr sz="14400">
                <a:solidFill>
                  <a:srgbClr val="A7A7A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400">
                <a:solidFill>
                  <a:srgbClr val="A7A7A7"/>
                </a:solidFill>
              </a:rPr>
              <a:t>=</a:t>
            </a:r>
          </a:p>
        </p:txBody>
      </p:sp>
      <p:pic>
        <p:nvPicPr>
          <p:cNvPr id="87" name="图片 86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96489" y="5510718"/>
            <a:ext cx="3179585" cy="20320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88" name="图片 87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86018" y="4926587"/>
            <a:ext cx="3179585" cy="20320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3" animBg="1" advAuto="0"/>
      <p:bldP spid="81" grpId="1" animBg="1" advAuto="0"/>
      <p:bldP spid="83" grpId="5" animBg="1" advAuto="0"/>
      <p:bldP spid="84" grpId="7" animBg="1" advAuto="0"/>
      <p:bldP spid="85" grpId="6" animBg="1" advAuto="0"/>
      <p:bldP spid="86" grpId="8" animBg="1" advAuto="0"/>
      <p:bldP spid="87" grpId="2" animBg="1" advAuto="0"/>
      <p:bldP spid="88" grpId="4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-188260" y="1114562"/>
            <a:ext cx="5728447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>
                <a:solidFill>
                  <a:srgbClr val="FFFFFF"/>
                </a:solidFill>
              </a:rPr>
              <a:t>块 block</a:t>
            </a:r>
          </a:p>
        </p:txBody>
      </p:sp>
      <p:sp>
        <p:nvSpPr>
          <p:cNvPr id="93" name="Shape 93"/>
          <p:cNvSpPr/>
          <p:nvPr/>
        </p:nvSpPr>
        <p:spPr>
          <a:xfrm>
            <a:off x="8597900" y="1701800"/>
            <a:ext cx="7180580" cy="10210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请注意：</a:t>
            </a:r>
            <a:r>
              <a:rPr sz="5000">
                <a:solidFill>
                  <a:srgbClr val="9A403E"/>
                </a:solidFill>
              </a:rPr>
              <a:t>没有块级作用域</a:t>
            </a:r>
          </a:p>
        </p:txBody>
      </p:sp>
      <p:sp>
        <p:nvSpPr>
          <p:cNvPr id="94" name="Shape 94"/>
          <p:cNvSpPr/>
          <p:nvPr/>
        </p:nvSpPr>
        <p:spPr>
          <a:xfrm>
            <a:off x="6878034" y="5016994"/>
            <a:ext cx="12858250" cy="570103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function</a:t>
            </a:r>
            <a:r>
              <a:rPr sz="6000"/>
              <a:t> foo() {</a:t>
            </a:r>
          </a:p>
          <a:p>
            <a:pPr lvl="0" algn="l">
              <a:defRPr sz="1800"/>
            </a:pPr>
            <a:r>
              <a:rPr sz="6000"/>
              <a:t>    </a:t>
            </a:r>
            <a:r>
              <a:rPr sz="6000">
                <a:solidFill>
                  <a:srgbClr val="3F6797"/>
                </a:solidFill>
              </a:rPr>
              <a:t>var</a:t>
            </a:r>
            <a:r>
              <a:rPr sz="6000"/>
              <a:t> a = 1;</a:t>
            </a:r>
          </a:p>
          <a:p>
            <a:pPr lvl="0" algn="l">
              <a:defRPr sz="1800"/>
            </a:pPr>
            <a:r>
              <a:rPr sz="6000"/>
              <a:t>    console.log(a); </a:t>
            </a:r>
            <a:r>
              <a:rPr sz="6000">
                <a:solidFill>
                  <a:srgbClr val="7C9647"/>
                </a:solidFill>
              </a:rPr>
              <a:t>// 1</a:t>
            </a:r>
            <a:endParaRPr sz="6000"/>
          </a:p>
          <a:p>
            <a:pPr lvl="0" algn="l">
              <a:defRPr sz="1800"/>
            </a:pPr>
            <a:r>
              <a:rPr sz="6000"/>
              <a:t>}</a:t>
            </a:r>
          </a:p>
          <a:p>
            <a:pPr lvl="0" algn="l">
              <a:defRPr sz="1800"/>
            </a:pPr>
            <a:r>
              <a:rPr sz="6000"/>
              <a:t>foo();</a:t>
            </a:r>
          </a:p>
          <a:p>
            <a:pPr lvl="0" algn="l">
              <a:defRPr sz="1800"/>
            </a:pPr>
            <a:r>
              <a:rPr sz="6000"/>
              <a:t>console.log(</a:t>
            </a:r>
            <a:r>
              <a:rPr sz="6000">
                <a:solidFill>
                  <a:srgbClr val="3F6797"/>
                </a:solidFill>
              </a:rPr>
              <a:t>typeof</a:t>
            </a:r>
            <a:r>
              <a:rPr sz="6000"/>
              <a:t> a); </a:t>
            </a:r>
            <a:r>
              <a:rPr sz="6000">
                <a:solidFill>
                  <a:srgbClr val="7C9647"/>
                </a:solidFill>
              </a:rPr>
              <a:t>// undefined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1114562"/>
            <a:ext cx="3711388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var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99" name="Shape 99"/>
          <p:cNvSpPr/>
          <p:nvPr/>
        </p:nvSpPr>
        <p:spPr>
          <a:xfrm>
            <a:off x="10132052" y="3741015"/>
            <a:ext cx="4273162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>
                <a:solidFill>
                  <a:srgbClr val="3F6797"/>
                </a:solidFill>
              </a:rPr>
              <a:t>var</a:t>
            </a:r>
            <a:r>
              <a:rPr sz="5000"/>
              <a:t> a = b = 1;</a:t>
            </a:r>
          </a:p>
        </p:txBody>
      </p:sp>
      <p:sp>
        <p:nvSpPr>
          <p:cNvPr id="100" name="Shape 100"/>
          <p:cNvSpPr/>
          <p:nvPr/>
        </p:nvSpPr>
        <p:spPr>
          <a:xfrm>
            <a:off x="4490077" y="3740881"/>
            <a:ext cx="3020835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>
                <a:solidFill>
                  <a:srgbClr val="3F6797"/>
                </a:solidFill>
              </a:rPr>
              <a:t>var</a:t>
            </a:r>
            <a:r>
              <a:rPr sz="5000"/>
              <a:t> a = 1;</a:t>
            </a:r>
          </a:p>
        </p:txBody>
      </p:sp>
      <p:sp>
        <p:nvSpPr>
          <p:cNvPr id="101" name="Shape 101"/>
          <p:cNvSpPr/>
          <p:nvPr/>
        </p:nvSpPr>
        <p:spPr>
          <a:xfrm>
            <a:off x="16301077" y="3740881"/>
            <a:ext cx="4986297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5000">
                <a:solidFill>
                  <a:srgbClr val="3F6797"/>
                </a:solidFill>
              </a:rPr>
              <a:t>var</a:t>
            </a:r>
            <a:r>
              <a:rPr sz="5000"/>
              <a:t> a = 1, b = 1;</a:t>
            </a:r>
          </a:p>
        </p:txBody>
      </p:sp>
      <p:sp>
        <p:nvSpPr>
          <p:cNvPr id="102" name="Shape 102"/>
          <p:cNvSpPr/>
          <p:nvPr/>
        </p:nvSpPr>
        <p:spPr>
          <a:xfrm>
            <a:off x="9745495" y="6293252"/>
            <a:ext cx="12393596" cy="554736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 foo() {</a:t>
            </a:r>
          </a:p>
          <a:p>
            <a:pPr lvl="0" algn="l">
              <a:defRPr sz="1800"/>
            </a:pPr>
            <a:r>
              <a:rPr sz="5000"/>
              <a:t>    </a:t>
            </a:r>
            <a:r>
              <a:rPr sz="5000">
                <a:solidFill>
                  <a:srgbClr val="3F6797"/>
                </a:solidFill>
              </a:rPr>
              <a:t>var</a:t>
            </a:r>
            <a:r>
              <a:rPr sz="5000"/>
              <a:t> a = b = 1;</a:t>
            </a:r>
          </a:p>
          <a:p>
            <a:pPr lvl="0" algn="l">
              <a:defRPr sz="1800"/>
            </a:pPr>
            <a:r>
              <a:rPr sz="5000"/>
              <a:t>}</a:t>
            </a:r>
          </a:p>
          <a:p>
            <a:pPr lvl="0" algn="l">
              <a:defRPr sz="1800"/>
            </a:pPr>
            <a:r>
              <a:rPr sz="5000"/>
              <a:t>foo();</a:t>
            </a:r>
          </a:p>
          <a:p>
            <a:pPr lvl="0" algn="l">
              <a:defRPr sz="1800"/>
            </a:pPr>
            <a:endParaRPr sz="5000"/>
          </a:p>
          <a:p>
            <a:pPr lvl="0" algn="l">
              <a:defRPr sz="1800"/>
            </a:pPr>
            <a:r>
              <a:rPr sz="5000"/>
              <a:t>console.log(</a:t>
            </a:r>
            <a:r>
              <a:rPr sz="5000">
                <a:solidFill>
                  <a:srgbClr val="3F6797"/>
                </a:solidFill>
              </a:rPr>
              <a:t>typeof</a:t>
            </a:r>
            <a:r>
              <a:rPr sz="5000"/>
              <a:t> a);  // </a:t>
            </a:r>
            <a:r>
              <a:rPr sz="5000">
                <a:solidFill>
                  <a:srgbClr val="7C9647"/>
                </a:solidFill>
              </a:rPr>
              <a:t>‘undefined’</a:t>
            </a:r>
            <a:endParaRPr sz="5000"/>
          </a:p>
          <a:p>
            <a:pPr lvl="0" algn="l">
              <a:defRPr sz="1800"/>
            </a:pPr>
            <a:r>
              <a:rPr sz="5000"/>
              <a:t>console.log(</a:t>
            </a:r>
            <a:r>
              <a:rPr sz="5000">
                <a:solidFill>
                  <a:srgbClr val="3F6797"/>
                </a:solidFill>
              </a:rPr>
              <a:t>typeof</a:t>
            </a:r>
            <a:r>
              <a:rPr sz="5000"/>
              <a:t> b);  // </a:t>
            </a:r>
            <a:r>
              <a:rPr sz="5000">
                <a:solidFill>
                  <a:srgbClr val="7C9647"/>
                </a:solidFill>
              </a:rPr>
              <a:t>‘number’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23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2" animBg="1" advAuto="0"/>
      <p:bldP spid="100" grpId="1" animBg="1" advAuto="0"/>
      <p:bldP spid="101" grpId="4" animBg="1" advAuto="0"/>
      <p:bldP spid="102" grpId="3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1" y="1114562"/>
            <a:ext cx="4114800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try catch</a:t>
            </a:r>
          </a:p>
        </p:txBody>
      </p:sp>
      <p:sp>
        <p:nvSpPr>
          <p:cNvPr id="107" name="Shape 107"/>
          <p:cNvSpPr/>
          <p:nvPr/>
        </p:nvSpPr>
        <p:spPr>
          <a:xfrm>
            <a:off x="8592946" y="3251200"/>
            <a:ext cx="9448970" cy="66040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try</a:t>
            </a:r>
            <a:r>
              <a:rPr sz="6000"/>
              <a:t> {</a:t>
            </a:r>
          </a:p>
          <a:p>
            <a:pPr lvl="0" algn="l">
              <a:defRPr sz="1800"/>
            </a:pPr>
            <a:r>
              <a:rPr sz="6000"/>
              <a:t>   </a:t>
            </a:r>
            <a:r>
              <a:rPr sz="6000">
                <a:solidFill>
                  <a:srgbClr val="9A403E"/>
                </a:solidFill>
              </a:rPr>
              <a:t>throw</a:t>
            </a:r>
            <a:r>
              <a:rPr sz="6000"/>
              <a:t> </a:t>
            </a:r>
            <a:r>
              <a:rPr sz="6000">
                <a:solidFill>
                  <a:srgbClr val="C67838"/>
                </a:solidFill>
              </a:rPr>
              <a:t>"test"</a:t>
            </a:r>
            <a:r>
              <a:rPr sz="6000"/>
              <a:t>;</a:t>
            </a:r>
          </a:p>
          <a:p>
            <a:pPr lvl="0" algn="l">
              <a:defRPr sz="1800"/>
            </a:pPr>
            <a:r>
              <a:rPr sz="6000"/>
              <a:t>} </a:t>
            </a:r>
            <a:r>
              <a:rPr sz="6000">
                <a:solidFill>
                  <a:srgbClr val="3F6797"/>
                </a:solidFill>
              </a:rPr>
              <a:t>catch</a:t>
            </a:r>
            <a:r>
              <a:rPr sz="6000"/>
              <a:t> (ex) {</a:t>
            </a:r>
          </a:p>
          <a:p>
            <a:pPr lvl="0" algn="l">
              <a:defRPr sz="1800"/>
            </a:pPr>
            <a:r>
              <a:rPr sz="6000"/>
              <a:t>    console.log(ex); </a:t>
            </a:r>
            <a:r>
              <a:rPr sz="6000">
                <a:solidFill>
                  <a:srgbClr val="7C9647"/>
                </a:solidFill>
              </a:rPr>
              <a:t>// test</a:t>
            </a:r>
            <a:endParaRPr sz="6000"/>
          </a:p>
          <a:p>
            <a:pPr lvl="0" algn="l">
              <a:defRPr sz="1800"/>
            </a:pPr>
            <a:r>
              <a:rPr sz="6000"/>
              <a:t>} </a:t>
            </a:r>
            <a:r>
              <a:rPr sz="6000">
                <a:solidFill>
                  <a:srgbClr val="3F6797"/>
                </a:solidFill>
              </a:rPr>
              <a:t>finally</a:t>
            </a:r>
            <a:r>
              <a:rPr sz="6000"/>
              <a:t> {</a:t>
            </a:r>
          </a:p>
          <a:p>
            <a:pPr lvl="0" algn="l">
              <a:defRPr sz="1800"/>
            </a:pPr>
            <a:r>
              <a:rPr sz="6000"/>
              <a:t>    console.log(</a:t>
            </a:r>
            <a:r>
              <a:rPr sz="6000">
                <a:solidFill>
                  <a:srgbClr val="C67838"/>
                </a:solidFill>
              </a:rPr>
              <a:t>'finally'</a:t>
            </a:r>
            <a:r>
              <a:rPr sz="6000"/>
              <a:t>);</a:t>
            </a:r>
          </a:p>
          <a:p>
            <a:pPr lvl="0" algn="l">
              <a:defRPr sz="1800"/>
            </a:pPr>
            <a:r>
              <a:rPr sz="6000"/>
              <a:t>}</a:t>
            </a:r>
          </a:p>
        </p:txBody>
      </p:sp>
    </p:spTree>
  </p:cSld>
  <p:clrMapOvr>
    <a:masterClrMapping/>
  </p:clrMapOvr>
  <p:transition spd="med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0" y="1114562"/>
            <a:ext cx="5002306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>
                <a:solidFill>
                  <a:srgbClr val="FFFFFF"/>
                </a:solidFill>
              </a:rPr>
              <a:t>try catch</a:t>
            </a:r>
          </a:p>
        </p:txBody>
      </p:sp>
      <p:sp>
        <p:nvSpPr>
          <p:cNvPr id="112" name="Shape 112"/>
          <p:cNvSpPr/>
          <p:nvPr/>
        </p:nvSpPr>
        <p:spPr>
          <a:xfrm>
            <a:off x="7816703" y="4458970"/>
            <a:ext cx="8750594" cy="479806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try</a:t>
            </a:r>
            <a:r>
              <a:rPr sz="6000"/>
              <a:t> {</a:t>
            </a:r>
          </a:p>
          <a:p>
            <a:pPr lvl="0" algn="l">
              <a:defRPr sz="1800"/>
            </a:pPr>
            <a:r>
              <a:rPr sz="6000"/>
              <a:t>  </a:t>
            </a:r>
            <a:r>
              <a:rPr sz="6000">
                <a:solidFill>
                  <a:srgbClr val="7C9647"/>
                </a:solidFill>
              </a:rPr>
              <a:t> // do sth.</a:t>
            </a:r>
            <a:endParaRPr sz="6000"/>
          </a:p>
          <a:p>
            <a:pPr lvl="0" algn="l">
              <a:defRPr sz="1800"/>
            </a:pPr>
            <a:r>
              <a:rPr sz="6000"/>
              <a:t>} </a:t>
            </a:r>
            <a:r>
              <a:rPr sz="6000">
                <a:solidFill>
                  <a:srgbClr val="3F6797"/>
                </a:solidFill>
              </a:rPr>
              <a:t>finally</a:t>
            </a:r>
            <a:r>
              <a:rPr sz="6000"/>
              <a:t> {</a:t>
            </a:r>
          </a:p>
          <a:p>
            <a:pPr lvl="0" algn="l">
              <a:defRPr sz="1800"/>
            </a:pPr>
            <a:r>
              <a:rPr sz="6000"/>
              <a:t>    console.log(</a:t>
            </a:r>
            <a:r>
              <a:rPr sz="6000">
                <a:solidFill>
                  <a:srgbClr val="C67838"/>
                </a:solidFill>
              </a:rPr>
              <a:t>'finally'</a:t>
            </a:r>
            <a:r>
              <a:rPr sz="6000"/>
              <a:t>);</a:t>
            </a:r>
          </a:p>
          <a:p>
            <a:pPr lvl="0" algn="l">
              <a:defRPr sz="1800"/>
            </a:pPr>
            <a:r>
              <a:rPr sz="600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rgbClr val="4F81BD"/>
          </a:solidFill>
          <a:prstDash val="solid"/>
          <a:bevel/>
        </a:ln>
        <a:effectLst>
          <a:outerShdw blurRad="76200" dist="381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4F81BD"/>
          </a:solidFill>
          <a:prstDash val="solid"/>
          <a:bevel/>
        </a:ln>
        <a:effectLst>
          <a:outerShdw blurRad="76200" dist="381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icrosoft YaHei"/>
            <a:ea typeface="Microsoft YaHei"/>
            <a:cs typeface="Microsoft YaHei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rgbClr val="4F81BD"/>
          </a:solidFill>
          <a:prstDash val="solid"/>
          <a:bevel/>
        </a:ln>
        <a:effectLst>
          <a:outerShdw blurRad="76200" dist="381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4F81BD"/>
          </a:solidFill>
          <a:prstDash val="solid"/>
          <a:bevel/>
        </a:ln>
        <a:effectLst>
          <a:outerShdw blurRad="76200" dist="381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icrosoft YaHei"/>
            <a:ea typeface="Microsoft YaHei"/>
            <a:cs typeface="Microsoft YaHei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1778</Words>
  <Application>Microsoft Office PowerPoint</Application>
  <PresentationFormat>自定义</PresentationFormat>
  <Paragraphs>446</Paragraphs>
  <Slides>30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Avenir Book</vt:lpstr>
      <vt:lpstr>Helvetica Light</vt:lpstr>
      <vt:lpstr>Microsoft YaHei</vt:lpstr>
      <vt:lpstr>Arial</vt:lpstr>
      <vt:lpstr>Calibri</vt:lpstr>
      <vt:lpstr>Default</vt:lpstr>
      <vt:lpstr>JavaScript深入浅出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JavaScript深入浅出</dc:title>
  <cp:lastModifiedBy>Snowden</cp:lastModifiedBy>
  <cp:revision>2</cp:revision>
  <dcterms:modified xsi:type="dcterms:W3CDTF">2016-07-13T17:39:18Z</dcterms:modified>
</cp:coreProperties>
</file>