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72204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JavaScript/Reference/Global_Objects/WeakMa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khronos.org/registry/typedarray/specs/latest/" TargetMode="External"/><Relationship Id="rId4" Type="http://schemas.openxmlformats.org/officeDocument/2006/relationships/hyperlink" Target="http://wiki.ecmascript.org/doku.php?id=harmony:weak_maps" TargetMode="External"/></Relationships>
</file>

<file path=ppt/notesSlides/_rels/notes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4%BC%BA%E6%9C%8D%E5%99%A8" TargetMode="External"/><Relationship Id="rId13" Type="http://schemas.openxmlformats.org/officeDocument/2006/relationships/hyperlink" Target="http://zh.wikipedia.org/wiki/ECMAScript" TargetMode="External"/><Relationship Id="rId3" Type="http://schemas.openxmlformats.org/officeDocument/2006/relationships/hyperlink" Target="http://zh.wikipedia.org/wiki/JavaScript" TargetMode="External"/><Relationship Id="rId7" Type="http://schemas.openxmlformats.org/officeDocument/2006/relationships/hyperlink" Target="http://zh.wikipedia.org/wiki/HTML" TargetMode="External"/><Relationship Id="rId12" Type="http://schemas.openxmlformats.org/officeDocument/2006/relationships/hyperlink" Target="http://zh.wikipedia.org/wiki/Ecma%E5%9B%BD%E9%99%8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8%85%B3%E6%9C%AC%E8%AA%9E%E8%A8%80" TargetMode="External"/><Relationship Id="rId11" Type="http://schemas.openxmlformats.org/officeDocument/2006/relationships/hyperlink" Target="http://zh.wikipedia.org/wiki/%E7%94%B2%E9%AA%A8%E6%96%87%E5%85%AC%E5%8F%B8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Relationship Id="rId10" Type="http://schemas.openxmlformats.org/officeDocument/2006/relationships/hyperlink" Target="http://zh.wikipedia.org/wiki/Brendan_Eich" TargetMode="External"/><Relationship Id="rId4" Type="http://schemas.openxmlformats.org/officeDocument/2006/relationships/hyperlink" Target="http://zh.wikipedia.org/wiki/%E5%AE%A2%E6%88%B7%E7%AB%AF" TargetMode="External"/><Relationship Id="rId9" Type="http://schemas.openxmlformats.org/officeDocument/2006/relationships/hyperlink" Target="http://zh.wikipedia.org/wiki/%E7%BD%91%E6%99%AF%E5%85%AC%E5%8F%B8" TargetMode="External"/><Relationship Id="rId14" Type="http://schemas.openxmlformats.org/officeDocument/2006/relationships/hyperlink" Target="http://zh.wikipedia.org/wiki/%E6%96%87%E6%A1%A3%E5%AF%B9%E8%B1%A1%E6%A8%A1%E5%9E%8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8046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56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512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008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9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715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858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231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4354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818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810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30300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5542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9483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2715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1149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5634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480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1923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2454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3257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05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WeakMap</a:t>
            </a:r>
            <a:r>
              <a:rPr sz="2400"/>
              <a:t>的介绍：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https://developer.mozilla.org/en-US/docs/JavaScript/Reference/Global_Objects/WeakMap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关于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WeakMap</a:t>
            </a:r>
            <a:r>
              <a:rPr sz="2400"/>
              <a:t>引入到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ECMAScript</a:t>
            </a:r>
            <a:r>
              <a:rPr sz="2400"/>
              <a:t>提案：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4"/>
              </a:rPr>
              <a:t>http://wiki.ecmascript.org/doku.php?id=harmony:weak_maps#weakmap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Typed Array</a:t>
            </a:r>
            <a:r>
              <a:rPr sz="2400"/>
              <a:t>的介绍：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5"/>
              </a:rPr>
              <a:t>http://www.khronos.org/registry/typedarray/specs/latest/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45029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521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629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739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162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597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284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/>
              </a:rPr>
              <a:t>客户端</a:t>
            </a:r>
            <a:r>
              <a:rPr sz="2400">
                <a:hlinkClick r:id="rId5"/>
              </a:rPr>
              <a:t>网页开发</a:t>
            </a:r>
            <a:r>
              <a:rPr sz="2400"/>
              <a:t>的</a:t>
            </a:r>
            <a:r>
              <a:rPr sz="2400">
                <a:hlinkClick r:id="rId6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/>
              </a:rPr>
              <a:t>甲骨文公司</a:t>
            </a:r>
            <a:r>
              <a:rPr sz="2400"/>
              <a:t>的注册商标。</a:t>
            </a:r>
            <a:r>
              <a:rPr sz="2400" baseline="31000">
                <a:latin typeface="Calibri"/>
                <a:ea typeface="Calibri"/>
                <a:cs typeface="Calibri"/>
                <a:sym typeface="Calibri"/>
                <a:hlinkClick r:id="rId3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/>
              </a:rPr>
              <a:t>Ecma</a:t>
            </a:r>
            <a:r>
              <a:rPr sz="2400">
                <a:hlinkClick r:id="rId12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/>
              </a:rPr>
              <a:t>ECMAScript</a:t>
            </a:r>
            <a:r>
              <a:rPr sz="2400"/>
              <a:t>，</a:t>
            </a:r>
            <a:r>
              <a:rPr sz="2400">
                <a:hlinkClick r:id="rId14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/>
              </a:rPr>
              <a:t>浏览器对象模型</a:t>
            </a:r>
            <a:r>
              <a:rPr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207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</a:p>
          <a:p>
            <a:pPr lvl="1">
              <a:defRPr sz="1800"/>
            </a:pPr>
            <a:r>
              <a:rPr sz="5600"/>
              <a:t>Body Level Two</a:t>
            </a:r>
          </a:p>
          <a:p>
            <a:pPr lvl="2">
              <a:defRPr sz="1800"/>
            </a:pPr>
            <a:r>
              <a:rPr sz="5600"/>
              <a:t>Body Level Three</a:t>
            </a:r>
          </a:p>
          <a:p>
            <a:pPr lvl="3">
              <a:defRPr sz="1800"/>
            </a:pPr>
            <a:r>
              <a:rPr sz="5600"/>
              <a:t>Body Level Four</a:t>
            </a:r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sz="8000" b="1" cap="all"/>
            </a:lvl1pPr>
          </a:lstStyle>
          <a:p>
            <a:pPr lvl="0">
              <a:defRPr sz="1800" b="0" cap="none"/>
            </a:pPr>
            <a:r>
              <a:rPr sz="8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sz="48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/>
            </a:pPr>
            <a:r>
              <a:rPr sz="4800" b="1"/>
              <a:t>Body Level One</a:t>
            </a:r>
          </a:p>
          <a:p>
            <a:pPr lvl="1">
              <a:defRPr sz="1800" b="0"/>
            </a:pPr>
            <a:r>
              <a:rPr sz="4800" b="1"/>
              <a:t>Body Level Two</a:t>
            </a:r>
          </a:p>
          <a:p>
            <a:pPr lvl="2">
              <a:defRPr sz="1800" b="0"/>
            </a:pPr>
            <a:r>
              <a:rPr sz="4800" b="1"/>
              <a:t>Body Level Three</a:t>
            </a:r>
          </a:p>
          <a:p>
            <a:pPr lvl="3">
              <a:defRPr sz="1800" b="0"/>
            </a:pPr>
            <a:r>
              <a:rPr sz="4800" b="1"/>
              <a:t>Body Level Four</a:t>
            </a:r>
          </a:p>
          <a:p>
            <a:pPr lvl="4">
              <a:defRPr sz="1800" b="0"/>
            </a:pPr>
            <a:r>
              <a:rPr sz="48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对象</a:t>
            </a:r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1114562"/>
            <a:ext cx="87405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对象创建-Object.create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3697692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>
              <a:lnSpc>
                <a:spcPct val="100000"/>
              </a:lnSpc>
              <a:defRPr sz="38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3800" b="1"/>
              <a:t>obj</a:t>
            </a:r>
          </a:p>
        </p:txBody>
      </p:sp>
      <p:sp>
        <p:nvSpPr>
          <p:cNvPr id="168" name="Shape 168"/>
          <p:cNvSpPr/>
          <p:nvPr/>
        </p:nvSpPr>
        <p:spPr>
          <a:xfrm>
            <a:off x="15920801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8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3800" b="1"/>
              <a:t>{x:1}</a:t>
            </a:r>
          </a:p>
        </p:txBody>
      </p:sp>
      <p:sp>
        <p:nvSpPr>
          <p:cNvPr id="169" name="Shape 169"/>
          <p:cNvSpPr/>
          <p:nvPr/>
        </p:nvSpPr>
        <p:spPr>
          <a:xfrm>
            <a:off x="21165203" y="4672887"/>
            <a:ext cx="1047200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70" name="Shape 170"/>
          <p:cNvSpPr/>
          <p:nvPr/>
        </p:nvSpPr>
        <p:spPr>
          <a:xfrm>
            <a:off x="15539076" y="922123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8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3800" b="1"/>
              <a:t>obj</a:t>
            </a:r>
          </a:p>
        </p:txBody>
      </p:sp>
      <p:sp>
        <p:nvSpPr>
          <p:cNvPr id="171" name="Shape 171"/>
          <p:cNvSpPr/>
          <p:nvPr/>
        </p:nvSpPr>
        <p:spPr>
          <a:xfrm>
            <a:off x="17736786" y="9570177"/>
            <a:ext cx="1047200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72" name="Shape 172"/>
          <p:cNvSpPr/>
          <p:nvPr/>
        </p:nvSpPr>
        <p:spPr>
          <a:xfrm>
            <a:off x="18143911" y="3912157"/>
            <a:ext cx="2339341" cy="233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1800"/>
            </a:pPr>
            <a:r>
              <a:rPr sz="3500" b="1">
                <a:latin typeface="Calibri"/>
                <a:ea typeface="Calibri"/>
                <a:cs typeface="Calibri"/>
                <a:sym typeface="Calibri"/>
              </a:rPr>
              <a:t>Object.</a:t>
            </a:r>
            <a:br>
              <a:rPr sz="3500" b="1">
                <a:latin typeface="Calibri"/>
                <a:ea typeface="Calibri"/>
                <a:cs typeface="Calibri"/>
                <a:sym typeface="Calibri"/>
              </a:rPr>
            </a:br>
            <a:r>
              <a:rPr sz="3500" b="1">
                <a:latin typeface="Calibri"/>
                <a:ea typeface="Calibri"/>
                <a:cs typeface="Calibri"/>
                <a:sym typeface="Calibri"/>
              </a:rPr>
              <a:t>prototype</a:t>
            </a:r>
          </a:p>
        </p:txBody>
      </p:sp>
      <p:sp>
        <p:nvSpPr>
          <p:cNvPr id="173" name="Shape 173"/>
          <p:cNvSpPr/>
          <p:nvPr/>
        </p:nvSpPr>
        <p:spPr>
          <a:xfrm>
            <a:off x="15255315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7478426" y="5081827"/>
            <a:ext cx="623620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0525117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7096700" y="9979118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025645" y="4424480"/>
            <a:ext cx="9052436" cy="399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obj.toString </a:t>
            </a:r>
            <a:r>
              <a:rPr sz="4500">
                <a:solidFill>
                  <a:srgbClr val="959395"/>
                </a:solidFill>
              </a:rPr>
              <a:t>// "function"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);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78" name="Shape 178"/>
          <p:cNvSpPr/>
          <p:nvPr/>
        </p:nvSpPr>
        <p:spPr>
          <a:xfrm>
            <a:off x="2957358" y="8651481"/>
            <a:ext cx="8141608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(null);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9695472" y="3856990"/>
            <a:ext cx="4993056" cy="60020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读写对象属性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属性异常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删除属性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检测属性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枚举属性</a:t>
            </a:r>
          </a:p>
        </p:txBody>
      </p:sp>
      <p:sp>
        <p:nvSpPr>
          <p:cNvPr id="183" name="Shape 183"/>
          <p:cNvSpPr/>
          <p:nvPr/>
        </p:nvSpPr>
        <p:spPr>
          <a:xfrm>
            <a:off x="0" y="1114562"/>
            <a:ext cx="73958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属性操作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1114562"/>
            <a:ext cx="787997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属性读写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123187" y="4236720"/>
            <a:ext cx="6039783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"y"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"x"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</a:p>
        </p:txBody>
      </p:sp>
      <p:sp>
        <p:nvSpPr>
          <p:cNvPr id="189" name="Shape 189"/>
          <p:cNvSpPr/>
          <p:nvPr/>
        </p:nvSpPr>
        <p:spPr>
          <a:xfrm>
            <a:off x="13816000" y="1740922"/>
            <a:ext cx="7444813" cy="64312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x2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i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n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 (; i &lt;= n; i++)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 + i]);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输出: 1, 2</a:t>
            </a:r>
          </a:p>
        </p:txBody>
      </p:sp>
      <p:sp>
        <p:nvSpPr>
          <p:cNvPr id="190" name="Shape 190"/>
          <p:cNvSpPr/>
          <p:nvPr/>
        </p:nvSpPr>
        <p:spPr>
          <a:xfrm>
            <a:off x="13826969" y="8286997"/>
            <a:ext cx="6312976" cy="3688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p;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 (p in obj)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(obj[p]);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" y="1114562"/>
            <a:ext cx="72345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属性读写-异常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791622" y="3122875"/>
            <a:ext cx="18638734" cy="3688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 = obj.y.z; </a:t>
            </a:r>
            <a:r>
              <a:rPr sz="4500">
                <a:solidFill>
                  <a:srgbClr val="959395"/>
                </a:solidFill>
              </a:rPr>
              <a:t>// TypeError: Cannot read property 'z' of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obj.y.z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TypeError: Cannot set property 'z' of undefined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7697" y="8303148"/>
            <a:ext cx="4225661" cy="3688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if (obj.y)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yz = obj.y.z;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</a:p>
        </p:txBody>
      </p:sp>
      <p:sp>
        <p:nvSpPr>
          <p:cNvPr id="197" name="Shape 197"/>
          <p:cNvSpPr/>
          <p:nvPr/>
        </p:nvSpPr>
        <p:spPr>
          <a:xfrm>
            <a:off x="11276623" y="9674748"/>
            <a:ext cx="9239680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yz = obj &amp;&amp; obj.y &amp;&amp; obj.y.z;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1114562"/>
            <a:ext cx="82564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属性删除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286762" y="2956560"/>
            <a:ext cx="19810476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person = {age : </a:t>
            </a:r>
            <a:r>
              <a:rPr sz="4500" dirty="0">
                <a:solidFill>
                  <a:srgbClr val="BF8F00"/>
                </a:solidFill>
              </a:rPr>
              <a:t>28</a:t>
            </a:r>
            <a:r>
              <a:rPr sz="4500" dirty="0"/>
              <a:t>, title : 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 err="1">
                <a:solidFill>
                  <a:srgbClr val="CD1D00"/>
                </a:solidFill>
              </a:rPr>
              <a:t>fe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/>
              <a:t>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delete </a:t>
            </a:r>
            <a:r>
              <a:rPr sz="4500" dirty="0" err="1"/>
              <a:t>person.age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true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delete person[</a:t>
            </a:r>
            <a:r>
              <a:rPr sz="4500" dirty="0">
                <a:solidFill>
                  <a:srgbClr val="CD1D00"/>
                </a:solidFill>
              </a:rPr>
              <a:t>'title'</a:t>
            </a:r>
            <a:r>
              <a:rPr sz="4500" dirty="0"/>
              <a:t>]; </a:t>
            </a:r>
            <a:r>
              <a:rPr sz="4500" dirty="0">
                <a:solidFill>
                  <a:srgbClr val="959395"/>
                </a:solidFill>
              </a:rPr>
              <a:t>// true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person.age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undefined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delete </a:t>
            </a:r>
            <a:r>
              <a:rPr sz="4500" dirty="0" err="1"/>
              <a:t>person.age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true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delete </a:t>
            </a:r>
            <a:r>
              <a:rPr sz="4500" dirty="0" err="1"/>
              <a:t>Object.prototype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false,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descriptor = </a:t>
            </a: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getOwnPropertyDescriptor</a:t>
            </a:r>
            <a:r>
              <a:rPr sz="4500" dirty="0"/>
              <a:t>(Object, </a:t>
            </a:r>
            <a:r>
              <a:rPr sz="4500" dirty="0">
                <a:solidFill>
                  <a:srgbClr val="CD1D00"/>
                </a:solidFill>
              </a:rPr>
              <a:t>'prototype'</a:t>
            </a:r>
            <a:r>
              <a:rPr sz="45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descriptor.configurable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false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15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735266" y="3337559"/>
            <a:ext cx="6967354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globalVal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globalVal;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var localVal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localVal;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08" name="Shape 208"/>
          <p:cNvSpPr/>
          <p:nvPr/>
        </p:nvSpPr>
        <p:spPr>
          <a:xfrm>
            <a:off x="0" y="1114562"/>
            <a:ext cx="492162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属性删除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0352718" y="3337559"/>
            <a:ext cx="5447912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fd;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fd;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10" name="Shape 210"/>
          <p:cNvSpPr/>
          <p:nvPr/>
        </p:nvSpPr>
        <p:spPr>
          <a:xfrm>
            <a:off x="17189197" y="5623559"/>
            <a:ext cx="5678130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ohNo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window.ohNo;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ohNo; </a:t>
            </a:r>
            <a:r>
              <a:rPr sz="4500">
                <a:solidFill>
                  <a:srgbClr val="959395"/>
                </a:solidFill>
              </a:rPr>
              <a:t>// true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16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0" y="1114562"/>
            <a:ext cx="432995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</a:p>
        </p:txBody>
      </p:sp>
      <p:sp>
        <p:nvSpPr>
          <p:cNvPr id="214" name="Shape 214"/>
          <p:cNvSpPr/>
          <p:nvPr/>
        </p:nvSpPr>
        <p:spPr>
          <a:xfrm>
            <a:off x="7274119" y="1153160"/>
            <a:ext cx="12613986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cat = new Object;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cat.legs</a:t>
            </a:r>
            <a:r>
              <a:rPr sz="4500" dirty="0"/>
              <a:t> = </a:t>
            </a:r>
            <a:r>
              <a:rPr sz="4500" dirty="0">
                <a:solidFill>
                  <a:srgbClr val="BF8F00"/>
                </a:solidFill>
              </a:rPr>
              <a:t>4</a:t>
            </a:r>
            <a:r>
              <a:rPr sz="45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cat.name = </a:t>
            </a:r>
            <a:r>
              <a:rPr sz="4500" dirty="0">
                <a:solidFill>
                  <a:srgbClr val="CD1D00"/>
                </a:solidFill>
              </a:rPr>
              <a:t>"Kitty"</a:t>
            </a:r>
            <a:r>
              <a:rPr sz="45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CD1D00"/>
                </a:solidFill>
              </a:rPr>
              <a:t>'legs'</a:t>
            </a:r>
            <a:r>
              <a:rPr sz="4500" dirty="0"/>
              <a:t> in cat; </a:t>
            </a:r>
            <a:r>
              <a:rPr sz="4500" dirty="0">
                <a:solidFill>
                  <a:srgbClr val="959395"/>
                </a:solidFill>
              </a:rPr>
              <a:t>// true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 err="1">
                <a:solidFill>
                  <a:srgbClr val="CD1D00"/>
                </a:solidFill>
              </a:rPr>
              <a:t>abc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/>
              <a:t> in cat; </a:t>
            </a:r>
            <a:r>
              <a:rPr sz="4500" dirty="0">
                <a:solidFill>
                  <a:srgbClr val="959395"/>
                </a:solidFill>
              </a:rPr>
              <a:t>// false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CD1D00"/>
                </a:solidFill>
              </a:rPr>
              <a:t>"</a:t>
            </a:r>
            <a:r>
              <a:rPr sz="4500" dirty="0" err="1">
                <a:solidFill>
                  <a:srgbClr val="CD1D00"/>
                </a:solidFill>
              </a:rPr>
              <a:t>toString</a:t>
            </a:r>
            <a:r>
              <a:rPr sz="4500" dirty="0">
                <a:solidFill>
                  <a:srgbClr val="CD1D00"/>
                </a:solidFill>
              </a:rPr>
              <a:t>"</a:t>
            </a:r>
            <a:r>
              <a:rPr sz="4500" dirty="0"/>
              <a:t> in cat; </a:t>
            </a:r>
            <a:r>
              <a:rPr sz="4500" dirty="0">
                <a:solidFill>
                  <a:srgbClr val="959395"/>
                </a:solidFill>
              </a:rPr>
              <a:t>// true, inherited property!!!</a:t>
            </a:r>
            <a:endParaRPr sz="4500" dirty="0"/>
          </a:p>
        </p:txBody>
      </p:sp>
      <p:sp>
        <p:nvSpPr>
          <p:cNvPr id="215" name="Shape 215"/>
          <p:cNvSpPr/>
          <p:nvPr/>
        </p:nvSpPr>
        <p:spPr>
          <a:xfrm>
            <a:off x="7291631" y="7096760"/>
            <a:ext cx="12459391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17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0" y="1114562"/>
            <a:ext cx="427616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属性检测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022919" y="1483359"/>
            <a:ext cx="18878162" cy="1161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(cat, 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, {enumerable : false, value : </a:t>
            </a:r>
            <a:r>
              <a:rPr sz="4500">
                <a:solidFill>
                  <a:srgbClr val="BF8F00"/>
                </a:solidFill>
              </a:rPr>
              <a:t>1000</a:t>
            </a:r>
            <a:r>
              <a:rPr sz="450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 &amp;&amp; cat.legs)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cat.legs *=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!== undefined)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only if cat.legs is not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  <p:sp>
        <p:nvSpPr>
          <p:cNvPr id="220" name="Shape 220"/>
          <p:cNvSpPr/>
          <p:nvPr/>
        </p:nvSpPr>
        <p:spPr>
          <a:xfrm>
            <a:off x="11333846" y="6029959"/>
            <a:ext cx="9031507" cy="323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 undefined)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!== undefined, or, !== null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18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0" y="1114562"/>
            <a:ext cx="726141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属性枚举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124958" y="4099560"/>
            <a:ext cx="12007325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 in o;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  <p:sp>
        <p:nvSpPr>
          <p:cNvPr id="225" name="Shape 225"/>
          <p:cNvSpPr/>
          <p:nvPr/>
        </p:nvSpPr>
        <p:spPr>
          <a:xfrm>
            <a:off x="13907222" y="1051559"/>
            <a:ext cx="9193357" cy="1161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a,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if (obj.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(key))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另一种读写属性的方式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1060773"/>
            <a:ext cx="675042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getter </a:t>
            </a:r>
            <a:r>
              <a:rPr sz="4380" dirty="0" err="1">
                <a:solidFill>
                  <a:srgbClr val="FFFFFF"/>
                </a:solidFill>
              </a:rPr>
              <a:t>setter方法</a:t>
            </a:r>
            <a:endParaRPr sz="43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73" y="1068991"/>
            <a:ext cx="7871460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概述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361472" y="3377837"/>
            <a:ext cx="15661056" cy="2089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对象中包含一系列属性，这些属性是</a:t>
            </a:r>
            <a:r>
              <a:rPr sz="6000">
                <a:solidFill>
                  <a:srgbClr val="9A403E"/>
                </a:solidFill>
              </a:rPr>
              <a:t>无序</a:t>
            </a:r>
            <a:r>
              <a:rPr sz="6000"/>
              <a:t>的。</a:t>
            </a:r>
          </a:p>
          <a:p>
            <a:pPr lvl="0">
              <a:defRPr sz="1800"/>
            </a:pPr>
            <a:r>
              <a:rPr sz="6000"/>
              <a:t>每个属性都有一个</a:t>
            </a:r>
            <a:r>
              <a:rPr sz="6000">
                <a:solidFill>
                  <a:srgbClr val="9A403E"/>
                </a:solidFill>
              </a:rPr>
              <a:t>字符串</a:t>
            </a:r>
            <a:r>
              <a:rPr sz="6000"/>
              <a:t>key和对应的value。</a:t>
            </a:r>
          </a:p>
        </p:txBody>
      </p:sp>
      <p:sp>
        <p:nvSpPr>
          <p:cNvPr id="58" name="Shape 58"/>
          <p:cNvSpPr/>
          <p:nvPr/>
        </p:nvSpPr>
        <p:spPr>
          <a:xfrm>
            <a:off x="9172109" y="7872216"/>
            <a:ext cx="6039782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" y="1058169"/>
            <a:ext cx="5829336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 smtClean="0">
                <a:solidFill>
                  <a:srgbClr val="FFFFFF"/>
                </a:solidFill>
              </a:rPr>
              <a:t>属性getter</a:t>
            </a:r>
            <a:r>
              <a:rPr sz="4380" dirty="0" smtClean="0">
                <a:solidFill>
                  <a:srgbClr val="FFFFFF"/>
                </a:solidFill>
              </a:rPr>
              <a:t>/</a:t>
            </a:r>
            <a:r>
              <a:rPr sz="4380" dirty="0" err="1" smtClean="0">
                <a:solidFill>
                  <a:srgbClr val="FFFFFF"/>
                </a:solidFill>
              </a:rPr>
              <a:t>setter方法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829336" y="1813560"/>
            <a:ext cx="12725328" cy="1085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man =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name : </a:t>
            </a:r>
            <a:r>
              <a:rPr sz="4500">
                <a:solidFill>
                  <a:srgbClr val="CD1D00"/>
                </a:solidFill>
              </a:rPr>
              <a:t>'Bosn'</a:t>
            </a:r>
            <a:r>
              <a:rPr sz="450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weibo : </a:t>
            </a:r>
            <a:r>
              <a:rPr sz="4500">
                <a:solidFill>
                  <a:srgbClr val="CD1D00"/>
                </a:solidFill>
              </a:rPr>
              <a:t>'@Bosn'</a:t>
            </a:r>
            <a:r>
              <a:rPr sz="450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get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return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().</a:t>
            </a:r>
            <a:r>
              <a:rPr sz="4500">
                <a:solidFill>
                  <a:srgbClr val="021994"/>
                </a:solidFill>
              </a:rPr>
              <a:t>getFullYear</a:t>
            </a:r>
            <a:r>
              <a:rPr sz="4500"/>
              <a:t>() - </a:t>
            </a:r>
            <a:r>
              <a:rPr sz="4500">
                <a:solidFill>
                  <a:srgbClr val="BF8F00"/>
                </a:solidFill>
              </a:rPr>
              <a:t>1988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(val)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'Age can</a:t>
            </a:r>
            <a:r>
              <a:rPr sz="4500">
                <a:solidFill>
                  <a:srgbClr val="FF40FF"/>
                </a:solidFill>
              </a:rPr>
              <a:t>\'</a:t>
            </a:r>
            <a:r>
              <a:rPr sz="4500">
                <a:solidFill>
                  <a:srgbClr val="CD1D00"/>
                </a:solidFill>
              </a:rPr>
              <a:t>t be set to '</a:t>
            </a:r>
            <a:r>
              <a:rPr sz="4500"/>
              <a:t> + val);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27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man.age 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Age can't be set to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still 27</a:t>
            </a:r>
            <a:endParaRPr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17131553" y="924560"/>
            <a:ext cx="7252447" cy="931233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属性getter</a:t>
            </a:r>
            <a:r>
              <a:rPr sz="4380" dirty="0">
                <a:solidFill>
                  <a:srgbClr val="FFFFFF"/>
                </a:solidFill>
              </a:rPr>
              <a:t>/</a:t>
            </a:r>
            <a:r>
              <a:rPr sz="4380" dirty="0" err="1">
                <a:solidFill>
                  <a:srgbClr val="FFFFFF"/>
                </a:solidFill>
              </a:rPr>
              <a:t>setter方法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786483" y="924560"/>
            <a:ext cx="10321630" cy="1186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man =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weibo : </a:t>
            </a:r>
            <a:r>
              <a:rPr sz="3500">
                <a:solidFill>
                  <a:srgbClr val="CD1D00"/>
                </a:solidFill>
              </a:rPr>
              <a:t>'@Bosn'</a:t>
            </a:r>
            <a:r>
              <a:rPr sz="350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$age : null,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get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(this.$age == undefined)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new </a:t>
            </a:r>
            <a:r>
              <a:rPr sz="3500">
                <a:solidFill>
                  <a:srgbClr val="021994"/>
                </a:solidFill>
              </a:rPr>
              <a:t>Date</a:t>
            </a:r>
            <a:r>
              <a:rPr sz="3500"/>
              <a:t>().</a:t>
            </a:r>
            <a:r>
              <a:rPr sz="3500">
                <a:solidFill>
                  <a:srgbClr val="021994"/>
                </a:solidFill>
              </a:rPr>
              <a:t>getFullYear</a:t>
            </a:r>
            <a:r>
              <a:rPr sz="3500"/>
              <a:t>() - </a:t>
            </a:r>
            <a:r>
              <a:rPr sz="3500">
                <a:solidFill>
                  <a:srgbClr val="BF8F00"/>
                </a:solidFill>
              </a:rPr>
              <a:t>1988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this.$age;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set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(val)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val = +val;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(!</a:t>
            </a:r>
            <a:r>
              <a:rPr sz="3500">
                <a:solidFill>
                  <a:srgbClr val="021994"/>
                </a:solidFill>
              </a:rPr>
              <a:t>isNaN</a:t>
            </a:r>
            <a:r>
              <a:rPr sz="3500"/>
              <a:t>(val) &amp;&amp; val &gt; 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 &amp;&amp; val &lt; </a:t>
            </a:r>
            <a:r>
              <a:rPr sz="3500">
                <a:solidFill>
                  <a:srgbClr val="BF8F00"/>
                </a:solidFill>
              </a:rPr>
              <a:t>150</a:t>
            </a:r>
            <a:r>
              <a:rPr sz="3500"/>
              <a:t>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this.$age = +val;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throw new </a:t>
            </a:r>
            <a:r>
              <a:rPr sz="3500">
                <a:solidFill>
                  <a:srgbClr val="021994"/>
                </a:solidFill>
              </a:rPr>
              <a:t>Error</a:t>
            </a:r>
            <a:r>
              <a:rPr sz="3500"/>
              <a:t>(</a:t>
            </a:r>
            <a:r>
              <a:rPr sz="3500">
                <a:solidFill>
                  <a:srgbClr val="CD1D00"/>
                </a:solidFill>
              </a:rPr>
              <a:t>'Incorrect val = '</a:t>
            </a:r>
            <a:r>
              <a:rPr sz="3500"/>
              <a:t> + val);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</a:p>
        </p:txBody>
      </p:sp>
      <p:sp>
        <p:nvSpPr>
          <p:cNvPr id="239" name="Shape 239"/>
          <p:cNvSpPr/>
          <p:nvPr/>
        </p:nvSpPr>
        <p:spPr>
          <a:xfrm>
            <a:off x="13602244" y="5947143"/>
            <a:ext cx="9673111" cy="2519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27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BF8F00"/>
                </a:solidFill>
              </a:rPr>
              <a:t>100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100;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CD1D00"/>
                </a:solidFill>
              </a:rPr>
              <a:t>'abc'</a:t>
            </a:r>
            <a:r>
              <a:rPr sz="3500"/>
              <a:t>; </a:t>
            </a:r>
            <a:r>
              <a:rPr sz="3500">
                <a:solidFill>
                  <a:srgbClr val="959395"/>
                </a:solidFill>
              </a:rPr>
              <a:t>// error:Incorrect val = NaN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820204" y="9627826"/>
            <a:ext cx="93951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</a:p>
        </p:txBody>
      </p:sp>
      <p:sp>
        <p:nvSpPr>
          <p:cNvPr id="244" name="Shape 244"/>
          <p:cNvSpPr/>
          <p:nvPr/>
        </p:nvSpPr>
        <p:spPr>
          <a:xfrm>
            <a:off x="2967137" y="7220473"/>
            <a:ext cx="5148230" cy="514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45" name="图片 24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2265" y="10410271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46" name="Shape 246"/>
          <p:cNvSpPr/>
          <p:nvPr/>
        </p:nvSpPr>
        <p:spPr>
          <a:xfrm>
            <a:off x="3894789" y="8337846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247" name="Shape 247"/>
          <p:cNvSpPr/>
          <p:nvPr/>
        </p:nvSpPr>
        <p:spPr>
          <a:xfrm flipV="1">
            <a:off x="5541251" y="6417629"/>
            <a:ext cx="1" cy="1397830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-1" y="195997"/>
            <a:ext cx="7572810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>
                <a:solidFill>
                  <a:srgbClr val="FFFFFF"/>
                </a:solidFill>
              </a:rPr>
              <a:t>get/</a:t>
            </a:r>
            <a:r>
              <a:rPr sz="4380" dirty="0" err="1">
                <a:solidFill>
                  <a:srgbClr val="FFFFFF"/>
                </a:solidFill>
              </a:rPr>
              <a:t>set与原型链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476183" y="1321897"/>
            <a:ext cx="4130138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</a:p>
        </p:txBody>
      </p:sp>
      <p:sp>
        <p:nvSpPr>
          <p:cNvPr id="250" name="Shape 250"/>
          <p:cNvSpPr/>
          <p:nvPr/>
        </p:nvSpPr>
        <p:spPr>
          <a:xfrm>
            <a:off x="7572809" y="1730837"/>
            <a:ext cx="854214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8651818" y="1321897"/>
            <a:ext cx="1047200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252" name="Shape 252"/>
          <p:cNvSpPr/>
          <p:nvPr/>
        </p:nvSpPr>
        <p:spPr>
          <a:xfrm>
            <a:off x="3806828" y="2958956"/>
            <a:ext cx="3468848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53" name="图片 252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1131" y="4856287"/>
            <a:ext cx="1540243" cy="1045334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54" name="Shape 254"/>
          <p:cNvSpPr/>
          <p:nvPr/>
        </p:nvSpPr>
        <p:spPr>
          <a:xfrm flipV="1">
            <a:off x="5541252" y="2124218"/>
            <a:ext cx="1" cy="1045334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495451" y="3407993"/>
            <a:ext cx="2091602" cy="99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256" name="Shape 256"/>
          <p:cNvSpPr/>
          <p:nvPr/>
        </p:nvSpPr>
        <p:spPr>
          <a:xfrm>
            <a:off x="7608803" y="4312507"/>
            <a:ext cx="3133231" cy="76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</a:p>
        </p:txBody>
      </p:sp>
      <p:sp>
        <p:nvSpPr>
          <p:cNvPr id="257" name="Shape 257"/>
          <p:cNvSpPr/>
          <p:nvPr/>
        </p:nvSpPr>
        <p:spPr>
          <a:xfrm>
            <a:off x="12204053" y="1174793"/>
            <a:ext cx="4660704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 {}</a:t>
            </a:r>
          </a:p>
        </p:txBody>
      </p:sp>
      <p:sp>
        <p:nvSpPr>
          <p:cNvPr id="258" name="Shape 258"/>
          <p:cNvSpPr/>
          <p:nvPr/>
        </p:nvSpPr>
        <p:spPr>
          <a:xfrm>
            <a:off x="12282367" y="5623559"/>
            <a:ext cx="3897215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1</a:t>
            </a:r>
          </a:p>
        </p:txBody>
      </p:sp>
      <p:sp>
        <p:nvSpPr>
          <p:cNvPr id="259" name="Shape 259"/>
          <p:cNvSpPr/>
          <p:nvPr/>
        </p:nvSpPr>
        <p:spPr>
          <a:xfrm>
            <a:off x="12417677" y="9175015"/>
            <a:ext cx="9155685" cy="399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{value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, configurable: true});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100;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back to 1</a:t>
            </a:r>
          </a:p>
        </p:txBody>
      </p:sp>
      <p:sp>
        <p:nvSpPr>
          <p:cNvPr id="260" name="Shape 260"/>
          <p:cNvSpPr/>
          <p:nvPr/>
        </p:nvSpPr>
        <p:spPr>
          <a:xfrm>
            <a:off x="12213925" y="4254420"/>
            <a:ext cx="5571532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</a:p>
        </p:txBody>
      </p:sp>
      <p:sp>
        <p:nvSpPr>
          <p:cNvPr id="261" name="Shape 261"/>
          <p:cNvSpPr/>
          <p:nvPr/>
        </p:nvSpPr>
        <p:spPr>
          <a:xfrm>
            <a:off x="12170226" y="2376110"/>
            <a:ext cx="11544934" cy="170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(foo.prototype,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{get : function(){return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;}});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9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4" animBg="1" advAuto="0"/>
      <p:bldP spid="244" grpId="12" animBg="1" advAuto="0"/>
      <p:bldP spid="245" grpId="17" animBg="1" advAuto="0"/>
      <p:bldP spid="246" grpId="13" animBg="1" advAuto="0"/>
      <p:bldP spid="247" grpId="11" animBg="1" advAuto="0"/>
      <p:bldP spid="249" grpId="1" animBg="1" advAuto="0"/>
      <p:bldP spid="250" grpId="3" animBg="1" advAuto="0"/>
      <p:bldP spid="251" grpId="2" animBg="1" advAuto="0"/>
      <p:bldP spid="252" grpId="5" animBg="1" advAuto="0"/>
      <p:bldP spid="253" grpId="9" animBg="1" advAuto="0"/>
      <p:bldP spid="254" grpId="4" animBg="1" advAuto="0"/>
      <p:bldP spid="255" grpId="6" animBg="1" advAuto="0"/>
      <p:bldP spid="256" grpId="7" animBg="1" advAuto="0"/>
      <p:bldP spid="258" grpId="15" animBg="1" advAuto="0"/>
      <p:bldP spid="259" grpId="16" animBg="1" advAuto="0"/>
      <p:bldP spid="260" grpId="10" animBg="1" advAuto="0"/>
      <p:bldP spid="261" grpId="8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23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680519" y="2194560"/>
            <a:ext cx="21222205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o = {};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defineProperty</a:t>
            </a:r>
            <a:r>
              <a:rPr sz="4500" dirty="0"/>
              <a:t>(o, </a:t>
            </a:r>
            <a:r>
              <a:rPr sz="4500" dirty="0">
                <a:solidFill>
                  <a:srgbClr val="CD1D00"/>
                </a:solidFill>
              </a:rPr>
              <a:t>'x'</a:t>
            </a:r>
            <a:r>
              <a:rPr sz="4500" dirty="0"/>
              <a:t>, {value : 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}); </a:t>
            </a:r>
            <a:r>
              <a:rPr sz="4500" dirty="0">
                <a:solidFill>
                  <a:srgbClr val="A7A7A7"/>
                </a:solidFill>
              </a:rPr>
              <a:t>// writable=false, configurable=false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</a:t>
            </a:r>
            <a:r>
              <a:rPr sz="4500" dirty="0" err="1"/>
              <a:t>obj</a:t>
            </a:r>
            <a:r>
              <a:rPr sz="4500" dirty="0"/>
              <a:t> = </a:t>
            </a: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create</a:t>
            </a:r>
            <a:r>
              <a:rPr sz="4500" dirty="0"/>
              <a:t>(o);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1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 = </a:t>
            </a:r>
            <a:r>
              <a:rPr sz="4500" dirty="0">
                <a:solidFill>
                  <a:srgbClr val="BF8F00"/>
                </a:solidFill>
              </a:rPr>
              <a:t>200</a:t>
            </a:r>
            <a:r>
              <a:rPr sz="45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still 1, can't change it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defineProperty</a:t>
            </a:r>
            <a:r>
              <a:rPr sz="4500" dirty="0"/>
              <a:t>(</a:t>
            </a:r>
            <a:r>
              <a:rPr sz="4500" dirty="0" err="1"/>
              <a:t>obj</a:t>
            </a:r>
            <a:r>
              <a:rPr sz="4500" dirty="0"/>
              <a:t>, </a:t>
            </a:r>
            <a:r>
              <a:rPr sz="4500" dirty="0">
                <a:solidFill>
                  <a:srgbClr val="CD1D00"/>
                </a:solidFill>
              </a:rPr>
              <a:t>'x'</a:t>
            </a:r>
            <a:r>
              <a:rPr sz="4500" dirty="0"/>
              <a:t>, {</a:t>
            </a:r>
            <a:r>
              <a:rPr sz="4500" dirty="0" err="1"/>
              <a:t>writable:true</a:t>
            </a:r>
            <a:r>
              <a:rPr sz="4500" dirty="0"/>
              <a:t>, </a:t>
            </a:r>
            <a:r>
              <a:rPr sz="4500" dirty="0" err="1"/>
              <a:t>configurable:true</a:t>
            </a:r>
            <a:r>
              <a:rPr sz="4500" dirty="0"/>
              <a:t>, value : </a:t>
            </a:r>
            <a:r>
              <a:rPr sz="4500" dirty="0">
                <a:solidFill>
                  <a:srgbClr val="BF8F00"/>
                </a:solidFill>
              </a:rPr>
              <a:t>100</a:t>
            </a:r>
            <a:r>
              <a:rPr sz="4500" dirty="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100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 = </a:t>
            </a:r>
            <a:r>
              <a:rPr sz="4500" dirty="0">
                <a:solidFill>
                  <a:srgbClr val="BF8F00"/>
                </a:solidFill>
              </a:rPr>
              <a:t>500</a:t>
            </a:r>
            <a:r>
              <a:rPr sz="45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500</a:t>
            </a:r>
            <a:endParaRPr sz="4500" dirty="0"/>
          </a:p>
        </p:txBody>
      </p:sp>
      <p:sp>
        <p:nvSpPr>
          <p:cNvPr id="267" name="Shape 267"/>
          <p:cNvSpPr/>
          <p:nvPr/>
        </p:nvSpPr>
        <p:spPr>
          <a:xfrm>
            <a:off x="-1" y="869392"/>
            <a:ext cx="1282849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4400" dirty="0" err="1" smtClean="0">
                <a:solidFill>
                  <a:schemeClr val="bg1"/>
                </a:solidFill>
              </a:rPr>
              <a:t>Object.defineProperty</a:t>
            </a:r>
            <a:r>
              <a:rPr lang="en-US" altLang="zh-CN" sz="4400" dirty="0" smtClean="0">
                <a:solidFill>
                  <a:schemeClr val="bg1"/>
                </a:solidFill>
              </a:rPr>
              <a:t>(object, prop</a:t>
            </a:r>
            <a:r>
              <a:rPr lang="en-US" altLang="zh-CN" sz="4400" dirty="0">
                <a:solidFill>
                  <a:schemeClr val="bg1"/>
                </a:solidFill>
              </a:rPr>
              <a:t>, settings)</a:t>
            </a:r>
            <a:endParaRPr sz="438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属性级的权限设置</a:t>
            </a:r>
          </a:p>
        </p:txBody>
      </p:sp>
      <p:sp>
        <p:nvSpPr>
          <p:cNvPr id="270" name="Shape 270"/>
          <p:cNvSpPr/>
          <p:nvPr/>
        </p:nvSpPr>
        <p:spPr>
          <a:xfrm>
            <a:off x="1" y="1114562"/>
            <a:ext cx="510988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属性标签</a:t>
            </a:r>
            <a:endParaRPr sz="43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717471"/>
            <a:ext cx="81489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属性标签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1831205" y="2293411"/>
            <a:ext cx="20584161" cy="415498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lang="en-US" sz="4500" dirty="0" err="1"/>
              <a:t>v</a:t>
            </a:r>
            <a:r>
              <a:rPr lang="en-US" sz="4500" dirty="0" err="1" smtClean="0"/>
              <a:t>ar</a:t>
            </a:r>
            <a:r>
              <a:rPr lang="en-US" sz="4500" dirty="0" smtClean="0"/>
              <a:t> foo = {hello: world};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lang="en-US" sz="4500" dirty="0" smtClean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 smtClean="0"/>
              <a:t>Object.</a:t>
            </a:r>
            <a:r>
              <a:rPr sz="4500" dirty="0" err="1" smtClean="0">
                <a:solidFill>
                  <a:srgbClr val="021994"/>
                </a:solidFill>
              </a:rPr>
              <a:t>getOwnPropertyDescriptor</a:t>
            </a:r>
            <a:r>
              <a:rPr sz="4500" dirty="0" smtClean="0"/>
              <a:t>(</a:t>
            </a:r>
            <a:r>
              <a:rPr lang="en-US" altLang="zh-CN" sz="4500" dirty="0" smtClean="0"/>
              <a:t>foo</a:t>
            </a:r>
            <a:r>
              <a:rPr sz="4500" dirty="0" smtClean="0"/>
              <a:t>, </a:t>
            </a:r>
            <a:r>
              <a:rPr sz="4500" dirty="0" smtClean="0">
                <a:solidFill>
                  <a:srgbClr val="CD1D00"/>
                </a:solidFill>
              </a:rPr>
              <a:t>'</a:t>
            </a:r>
            <a:r>
              <a:rPr lang="en-US" sz="4500" dirty="0" smtClean="0">
                <a:solidFill>
                  <a:srgbClr val="CD1D00"/>
                </a:solidFill>
              </a:rPr>
              <a:t>hello</a:t>
            </a:r>
            <a:r>
              <a:rPr sz="4500" dirty="0" smtClean="0">
                <a:solidFill>
                  <a:srgbClr val="CD1D00"/>
                </a:solidFill>
              </a:rPr>
              <a:t>'</a:t>
            </a:r>
            <a:r>
              <a:rPr sz="4500" dirty="0" smtClean="0"/>
              <a:t>);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959395"/>
                </a:solidFill>
              </a:rPr>
              <a:t>// Object {value: </a:t>
            </a:r>
            <a:r>
              <a:rPr lang="en-US" sz="4500" dirty="0" smtClean="0">
                <a:solidFill>
                  <a:srgbClr val="959395"/>
                </a:solidFill>
              </a:rPr>
              <a:t>world</a:t>
            </a:r>
            <a:r>
              <a:rPr sz="4500" dirty="0" smtClean="0">
                <a:solidFill>
                  <a:srgbClr val="959395"/>
                </a:solidFill>
              </a:rPr>
              <a:t>, </a:t>
            </a:r>
            <a:r>
              <a:rPr sz="4500" dirty="0">
                <a:solidFill>
                  <a:srgbClr val="959395"/>
                </a:solidFill>
              </a:rPr>
              <a:t>writable: true, enumerable: true, configurable: true</a:t>
            </a:r>
            <a:r>
              <a:rPr sz="4500" dirty="0" smtClean="0">
                <a:solidFill>
                  <a:srgbClr val="959395"/>
                </a:solidFill>
              </a:rPr>
              <a:t>}</a:t>
            </a:r>
            <a:endParaRPr lang="en-US" sz="4500" dirty="0" smtClean="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 smtClean="0"/>
              <a:t>Object.</a:t>
            </a:r>
            <a:r>
              <a:rPr sz="4500" dirty="0" err="1" smtClean="0">
                <a:solidFill>
                  <a:srgbClr val="021994"/>
                </a:solidFill>
              </a:rPr>
              <a:t>getOwnPropertyDescriptor</a:t>
            </a:r>
            <a:r>
              <a:rPr sz="4500" dirty="0" smtClean="0"/>
              <a:t>(</a:t>
            </a:r>
            <a:r>
              <a:rPr lang="en-US" altLang="zh-CN" sz="4500" dirty="0"/>
              <a:t>foo </a:t>
            </a:r>
            <a:r>
              <a:rPr sz="4500" dirty="0" smtClean="0"/>
              <a:t>, </a:t>
            </a:r>
            <a:r>
              <a:rPr sz="4500" dirty="0" smtClean="0">
                <a:solidFill>
                  <a:srgbClr val="CD1D00"/>
                </a:solidFill>
              </a:rPr>
              <a:t>'</a:t>
            </a:r>
            <a:r>
              <a:rPr lang="en-US" sz="4500" dirty="0" smtClean="0">
                <a:solidFill>
                  <a:srgbClr val="CD1D00"/>
                </a:solidFill>
              </a:rPr>
              <a:t>bye</a:t>
            </a:r>
            <a:r>
              <a:rPr sz="4500" dirty="0" smtClean="0">
                <a:solidFill>
                  <a:srgbClr val="CD1D00"/>
                </a:solidFill>
              </a:rPr>
              <a:t>'</a:t>
            </a:r>
            <a:r>
              <a:rPr sz="4500" dirty="0" smtClean="0"/>
              <a:t>); </a:t>
            </a:r>
            <a:r>
              <a:rPr sz="4500" dirty="0">
                <a:solidFill>
                  <a:srgbClr val="959395"/>
                </a:solidFill>
              </a:rPr>
              <a:t>// undefined</a:t>
            </a:r>
          </a:p>
        </p:txBody>
      </p:sp>
      <p:sp>
        <p:nvSpPr>
          <p:cNvPr id="276" name="Shape 276"/>
          <p:cNvSpPr/>
          <p:nvPr/>
        </p:nvSpPr>
        <p:spPr>
          <a:xfrm>
            <a:off x="1304870" y="7303282"/>
            <a:ext cx="11147106" cy="50321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person = {};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defineProperty</a:t>
            </a:r>
            <a:r>
              <a:rPr sz="4500" dirty="0"/>
              <a:t>(person, </a:t>
            </a:r>
            <a:r>
              <a:rPr sz="4500" dirty="0">
                <a:solidFill>
                  <a:srgbClr val="CD1D00"/>
                </a:solidFill>
              </a:rPr>
              <a:t>'name'</a:t>
            </a:r>
            <a:r>
              <a:rPr sz="4500" dirty="0"/>
              <a:t>,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configurable : false,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writable : false,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</a:t>
            </a:r>
            <a:r>
              <a:rPr sz="4500" dirty="0">
                <a:solidFill>
                  <a:srgbClr val="FF0000"/>
                </a:solidFill>
              </a:rPr>
              <a:t>enumerable : true,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value : </a:t>
            </a:r>
            <a:r>
              <a:rPr sz="4500" dirty="0">
                <a:solidFill>
                  <a:srgbClr val="CD1D00"/>
                </a:solidFill>
              </a:rPr>
              <a:t>"</a:t>
            </a:r>
            <a:r>
              <a:rPr sz="4500" dirty="0" err="1">
                <a:solidFill>
                  <a:srgbClr val="CD1D00"/>
                </a:solidFill>
              </a:rPr>
              <a:t>Bosn</a:t>
            </a:r>
            <a:r>
              <a:rPr sz="4500" dirty="0">
                <a:solidFill>
                  <a:srgbClr val="CD1D00"/>
                </a:solidFill>
              </a:rPr>
              <a:t> Ma"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});</a:t>
            </a:r>
          </a:p>
        </p:txBody>
      </p:sp>
      <p:sp>
        <p:nvSpPr>
          <p:cNvPr id="277" name="Shape 277"/>
          <p:cNvSpPr/>
          <p:nvPr/>
        </p:nvSpPr>
        <p:spPr>
          <a:xfrm>
            <a:off x="13459288" y="8342546"/>
            <a:ext cx="8370710" cy="399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person.name; </a:t>
            </a:r>
            <a:r>
              <a:rPr sz="4500" dirty="0">
                <a:solidFill>
                  <a:srgbClr val="959395"/>
                </a:solidFill>
              </a:rPr>
              <a:t>// </a:t>
            </a:r>
            <a:r>
              <a:rPr sz="4500" dirty="0" err="1">
                <a:solidFill>
                  <a:srgbClr val="959395"/>
                </a:solidFill>
              </a:rPr>
              <a:t>Bosn</a:t>
            </a:r>
            <a:r>
              <a:rPr sz="4500" dirty="0">
                <a:solidFill>
                  <a:srgbClr val="959395"/>
                </a:solidFill>
              </a:rPr>
              <a:t> Ma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person.name = 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person.name; </a:t>
            </a:r>
            <a:r>
              <a:rPr sz="4500" dirty="0">
                <a:solidFill>
                  <a:srgbClr val="959395"/>
                </a:solidFill>
              </a:rPr>
              <a:t>// still </a:t>
            </a:r>
            <a:r>
              <a:rPr sz="4500" dirty="0" err="1">
                <a:solidFill>
                  <a:srgbClr val="959395"/>
                </a:solidFill>
              </a:rPr>
              <a:t>Bosn</a:t>
            </a:r>
            <a:r>
              <a:rPr sz="4500" dirty="0">
                <a:solidFill>
                  <a:srgbClr val="959395"/>
                </a:solidFill>
              </a:rPr>
              <a:t> Ma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delete person.name; </a:t>
            </a:r>
            <a:r>
              <a:rPr sz="4500" dirty="0">
                <a:solidFill>
                  <a:srgbClr val="959395"/>
                </a:solidFill>
              </a:rPr>
              <a:t>// false</a:t>
            </a:r>
            <a:endParaRPr sz="4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0" y="1114562"/>
            <a:ext cx="814891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82" name="Shape 282"/>
          <p:cNvSpPr/>
          <p:nvPr/>
        </p:nvSpPr>
        <p:spPr>
          <a:xfrm>
            <a:off x="6820531" y="3337559"/>
            <a:ext cx="10681129" cy="572464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defineProperty</a:t>
            </a:r>
            <a:r>
              <a:rPr sz="4500" dirty="0"/>
              <a:t>(person, </a:t>
            </a:r>
            <a:r>
              <a:rPr sz="4500" dirty="0">
                <a:solidFill>
                  <a:srgbClr val="CD1D00"/>
                </a:solidFill>
              </a:rPr>
              <a:t>'type'</a:t>
            </a:r>
            <a:r>
              <a:rPr sz="4500" dirty="0"/>
              <a:t>,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configurable : true,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writable : true,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FF0000"/>
                </a:solidFill>
              </a:rPr>
              <a:t>    enumerable : false,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value : </a:t>
            </a:r>
            <a:r>
              <a:rPr sz="4500" dirty="0">
                <a:solidFill>
                  <a:srgbClr val="CD1D00"/>
                </a:solidFill>
              </a:rPr>
              <a:t>"Object"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keys</a:t>
            </a:r>
            <a:r>
              <a:rPr sz="4500" dirty="0"/>
              <a:t>(person); </a:t>
            </a:r>
            <a:r>
              <a:rPr sz="4500" dirty="0">
                <a:solidFill>
                  <a:srgbClr val="959395"/>
                </a:solidFill>
              </a:rPr>
              <a:t>// ["name"]</a:t>
            </a:r>
            <a:endParaRPr sz="4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0" y="1114562"/>
            <a:ext cx="521745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87" name="Shape 287"/>
          <p:cNvSpPr/>
          <p:nvPr/>
        </p:nvSpPr>
        <p:spPr>
          <a:xfrm>
            <a:off x="1443185" y="3051446"/>
            <a:ext cx="21544680" cy="780213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defineProperties</a:t>
            </a:r>
            <a:r>
              <a:rPr sz="4500" dirty="0"/>
              <a:t>(person,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title : {value : 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 err="1">
                <a:solidFill>
                  <a:srgbClr val="CD1D00"/>
                </a:solidFill>
              </a:rPr>
              <a:t>fe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/>
              <a:t>, enumerable : true},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</a:t>
            </a:r>
            <a:r>
              <a:rPr sz="4500" dirty="0" err="1"/>
              <a:t>corp</a:t>
            </a:r>
            <a:r>
              <a:rPr sz="4500" dirty="0"/>
              <a:t> : {value : </a:t>
            </a:r>
            <a:r>
              <a:rPr sz="4500" dirty="0">
                <a:solidFill>
                  <a:srgbClr val="CD1D00"/>
                </a:solidFill>
              </a:rPr>
              <a:t>'BABA'</a:t>
            </a:r>
            <a:r>
              <a:rPr sz="4500" dirty="0"/>
              <a:t>, enumerable : true},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salary : {value : </a:t>
            </a:r>
            <a:r>
              <a:rPr sz="4500" dirty="0">
                <a:solidFill>
                  <a:srgbClr val="BF8F00"/>
                </a:solidFill>
              </a:rPr>
              <a:t>50000</a:t>
            </a:r>
            <a:r>
              <a:rPr sz="4500" dirty="0"/>
              <a:t>, enumerable : true, writable : true}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getOwnPropertyDescriptor</a:t>
            </a:r>
            <a:r>
              <a:rPr sz="4500" dirty="0"/>
              <a:t>(person, </a:t>
            </a:r>
            <a:r>
              <a:rPr sz="4500" dirty="0">
                <a:solidFill>
                  <a:srgbClr val="CD1D00"/>
                </a:solidFill>
              </a:rPr>
              <a:t>'salary'</a:t>
            </a:r>
            <a:r>
              <a:rPr sz="45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959395"/>
                </a:solidFill>
              </a:rPr>
              <a:t>// Object {value: 50000, writable: true, enumerable: true, configurable: false</a:t>
            </a:r>
            <a:r>
              <a:rPr sz="4500" dirty="0" smtClean="0">
                <a:solidFill>
                  <a:srgbClr val="959395"/>
                </a:solidFill>
              </a:rPr>
              <a:t>}</a:t>
            </a:r>
            <a:endParaRPr lang="en-US" sz="4500" dirty="0" smtClean="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Object.</a:t>
            </a:r>
            <a:r>
              <a:rPr sz="4500" dirty="0" err="1">
                <a:solidFill>
                  <a:srgbClr val="021994"/>
                </a:solidFill>
              </a:rPr>
              <a:t>getOwnPropertyDescriptor</a:t>
            </a:r>
            <a:r>
              <a:rPr sz="4500" dirty="0"/>
              <a:t>(person, 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 err="1">
                <a:solidFill>
                  <a:srgbClr val="CD1D00"/>
                </a:solidFill>
              </a:rPr>
              <a:t>corp</a:t>
            </a:r>
            <a:r>
              <a:rPr sz="4500" dirty="0">
                <a:solidFill>
                  <a:srgbClr val="CD1D00"/>
                </a:solidFill>
              </a:rPr>
              <a:t>'</a:t>
            </a:r>
            <a:r>
              <a:rPr sz="45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4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0" y="1114562"/>
            <a:ext cx="521745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92" name="Shape 292"/>
          <p:cNvSpPr/>
          <p:nvPr/>
        </p:nvSpPr>
        <p:spPr>
          <a:xfrm>
            <a:off x="9613326" y="670559"/>
            <a:ext cx="14241078" cy="115416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000" dirty="0" err="1"/>
              <a:t>Object.</a:t>
            </a:r>
            <a:r>
              <a:rPr sz="3000" dirty="0" err="1">
                <a:solidFill>
                  <a:srgbClr val="021994"/>
                </a:solidFill>
              </a:rPr>
              <a:t>defineProperties</a:t>
            </a:r>
            <a:r>
              <a:rPr sz="3000" dirty="0"/>
              <a:t>(person,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title : {value : </a:t>
            </a:r>
            <a:r>
              <a:rPr sz="3000" dirty="0">
                <a:solidFill>
                  <a:srgbClr val="CD1D00"/>
                </a:solidFill>
              </a:rPr>
              <a:t>'</a:t>
            </a:r>
            <a:r>
              <a:rPr sz="3000" dirty="0" err="1">
                <a:solidFill>
                  <a:srgbClr val="CD1D00"/>
                </a:solidFill>
              </a:rPr>
              <a:t>fe</a:t>
            </a:r>
            <a:r>
              <a:rPr sz="3000" dirty="0">
                <a:solidFill>
                  <a:srgbClr val="CD1D00"/>
                </a:solidFill>
              </a:rPr>
              <a:t>'</a:t>
            </a:r>
            <a:r>
              <a:rPr sz="3000" dirty="0"/>
              <a:t>, enumerable : true},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</a:t>
            </a:r>
            <a:r>
              <a:rPr sz="3000" dirty="0" err="1"/>
              <a:t>corp</a:t>
            </a:r>
            <a:r>
              <a:rPr sz="3000" dirty="0"/>
              <a:t> : {value : </a:t>
            </a:r>
            <a:r>
              <a:rPr sz="3000" dirty="0">
                <a:solidFill>
                  <a:srgbClr val="CD1D00"/>
                </a:solidFill>
              </a:rPr>
              <a:t>'BABA'</a:t>
            </a:r>
            <a:r>
              <a:rPr sz="3000" dirty="0"/>
              <a:t>, enumerable : true},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salary : {value : </a:t>
            </a:r>
            <a:r>
              <a:rPr sz="3000" dirty="0">
                <a:solidFill>
                  <a:srgbClr val="BF8F00"/>
                </a:solidFill>
              </a:rPr>
              <a:t>50000</a:t>
            </a:r>
            <a:r>
              <a:rPr sz="3000" dirty="0"/>
              <a:t>, enumerable : true, writable : true},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luck :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    get : function()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    return </a:t>
            </a:r>
            <a:r>
              <a:rPr sz="3000" dirty="0" err="1"/>
              <a:t>Math.</a:t>
            </a:r>
            <a:r>
              <a:rPr sz="3000" dirty="0" err="1">
                <a:solidFill>
                  <a:srgbClr val="021994"/>
                </a:solidFill>
              </a:rPr>
              <a:t>random</a:t>
            </a:r>
            <a:r>
              <a:rPr sz="3000" dirty="0"/>
              <a:t>() &gt; </a:t>
            </a:r>
            <a:r>
              <a:rPr sz="3000" dirty="0">
                <a:solidFill>
                  <a:srgbClr val="BF8F00"/>
                </a:solidFill>
              </a:rPr>
              <a:t>0.5</a:t>
            </a:r>
            <a:r>
              <a:rPr sz="3000" dirty="0"/>
              <a:t> ? </a:t>
            </a:r>
            <a:r>
              <a:rPr sz="3000" dirty="0">
                <a:solidFill>
                  <a:srgbClr val="CD1D00"/>
                </a:solidFill>
              </a:rPr>
              <a:t>'good'</a:t>
            </a:r>
            <a:r>
              <a:rPr sz="3000" dirty="0"/>
              <a:t> : </a:t>
            </a:r>
            <a:r>
              <a:rPr sz="3000" dirty="0">
                <a:solidFill>
                  <a:srgbClr val="CD1D00"/>
                </a:solidFill>
              </a:rPr>
              <a:t>'bad'</a:t>
            </a:r>
            <a:r>
              <a:rPr sz="30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},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promote :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    set : function (level)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        </a:t>
            </a:r>
            <a:r>
              <a:rPr sz="3000" dirty="0" err="1"/>
              <a:t>this.salary</a:t>
            </a:r>
            <a:r>
              <a:rPr sz="3000" dirty="0"/>
              <a:t> *= </a:t>
            </a:r>
            <a:r>
              <a:rPr sz="3000" dirty="0">
                <a:solidFill>
                  <a:srgbClr val="BF8F00"/>
                </a:solidFill>
              </a:rPr>
              <a:t>1</a:t>
            </a:r>
            <a:r>
              <a:rPr sz="3000" dirty="0"/>
              <a:t> + level * </a:t>
            </a:r>
            <a:r>
              <a:rPr sz="3000" dirty="0">
                <a:solidFill>
                  <a:srgbClr val="BF8F00"/>
                </a:solidFill>
              </a:rPr>
              <a:t>0.1</a:t>
            </a:r>
            <a:r>
              <a:rPr sz="30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/>
              <a:t>});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30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 err="1"/>
              <a:t>Object.</a:t>
            </a:r>
            <a:r>
              <a:rPr sz="3000" dirty="0" err="1">
                <a:solidFill>
                  <a:srgbClr val="021994"/>
                </a:solidFill>
              </a:rPr>
              <a:t>getOwnPropertyDescriptor</a:t>
            </a:r>
            <a:r>
              <a:rPr sz="3000" dirty="0"/>
              <a:t>(person, </a:t>
            </a:r>
            <a:r>
              <a:rPr sz="3000" dirty="0">
                <a:solidFill>
                  <a:srgbClr val="CD1D00"/>
                </a:solidFill>
              </a:rPr>
              <a:t>'salary'</a:t>
            </a:r>
            <a:r>
              <a:rPr sz="30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>
                <a:solidFill>
                  <a:srgbClr val="959395"/>
                </a:solidFill>
              </a:rPr>
              <a:t>// Object {value: 50000, writable: true, enumerable: true, configurable: false</a:t>
            </a:r>
            <a:r>
              <a:rPr sz="3000" dirty="0" smtClean="0">
                <a:solidFill>
                  <a:srgbClr val="959395"/>
                </a:solidFill>
              </a:rPr>
              <a:t>}</a:t>
            </a:r>
            <a:endParaRPr lang="en-US" sz="3000" dirty="0" smtClean="0">
              <a:solidFill>
                <a:srgbClr val="959395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endParaRPr sz="30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 err="1"/>
              <a:t>Object.</a:t>
            </a:r>
            <a:r>
              <a:rPr sz="3000" dirty="0" err="1">
                <a:solidFill>
                  <a:srgbClr val="021994"/>
                </a:solidFill>
              </a:rPr>
              <a:t>getOwnPropertyDescriptor</a:t>
            </a:r>
            <a:r>
              <a:rPr sz="3000" dirty="0"/>
              <a:t>(person, </a:t>
            </a:r>
            <a:r>
              <a:rPr sz="3000" dirty="0">
                <a:solidFill>
                  <a:srgbClr val="CD1D00"/>
                </a:solidFill>
              </a:rPr>
              <a:t>'</a:t>
            </a:r>
            <a:r>
              <a:rPr sz="3000" dirty="0" err="1">
                <a:solidFill>
                  <a:srgbClr val="CD1D00"/>
                </a:solidFill>
              </a:rPr>
              <a:t>corp</a:t>
            </a:r>
            <a:r>
              <a:rPr sz="3000" dirty="0">
                <a:solidFill>
                  <a:srgbClr val="CD1D00"/>
                </a:solidFill>
              </a:rPr>
              <a:t>'</a:t>
            </a:r>
            <a:r>
              <a:rPr sz="30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3000" dirty="0"/>
          </a:p>
          <a:p>
            <a:pPr lvl="0" algn="l" defTabSz="457200">
              <a:lnSpc>
                <a:spcPct val="100000"/>
              </a:lnSpc>
              <a:defRPr sz="1800"/>
            </a:pPr>
            <a:endParaRPr lang="en-US" sz="3000" dirty="0" smtClean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 err="1" smtClean="0"/>
              <a:t>person.salary</a:t>
            </a:r>
            <a:r>
              <a:rPr sz="3000" dirty="0"/>
              <a:t>; </a:t>
            </a:r>
            <a:r>
              <a:rPr sz="3000" dirty="0">
                <a:solidFill>
                  <a:srgbClr val="959395"/>
                </a:solidFill>
              </a:rPr>
              <a:t>// 50000</a:t>
            </a:r>
            <a:endParaRPr sz="30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 err="1"/>
              <a:t>person.promote</a:t>
            </a:r>
            <a:r>
              <a:rPr sz="3000" dirty="0"/>
              <a:t> = </a:t>
            </a:r>
            <a:r>
              <a:rPr sz="3000" dirty="0">
                <a:solidFill>
                  <a:srgbClr val="BF8F00"/>
                </a:solidFill>
              </a:rPr>
              <a:t>2</a:t>
            </a:r>
            <a:r>
              <a:rPr sz="3000" dirty="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 dirty="0" err="1"/>
              <a:t>person.salary</a:t>
            </a:r>
            <a:r>
              <a:rPr sz="3000" dirty="0"/>
              <a:t>; </a:t>
            </a:r>
            <a:r>
              <a:rPr sz="3000" dirty="0">
                <a:solidFill>
                  <a:srgbClr val="959395"/>
                </a:solidFill>
              </a:rPr>
              <a:t>// 60000</a:t>
            </a:r>
            <a:endParaRPr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Table 296"/>
          <p:cNvGraphicFramePr/>
          <p:nvPr>
            <p:extLst>
              <p:ext uri="{D42A27DB-BD31-4B8C-83A1-F6EECF244321}">
                <p14:modId xmlns:p14="http://schemas.microsoft.com/office/powerpoint/2010/main" val="2755578867"/>
              </p:ext>
            </p:extLst>
          </p:nvPr>
        </p:nvGraphicFramePr>
        <p:xfrm>
          <a:off x="144364" y="1405896"/>
          <a:ext cx="24095270" cy="1205497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819054"/>
                <a:gridCol w="4819054"/>
                <a:gridCol w="4819054"/>
                <a:gridCol w="4819054"/>
                <a:gridCol w="4819054"/>
              </a:tblGrid>
              <a:tr h="2009162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  <a:endParaRPr dirty="0"/>
                    </a:p>
                  </a:txBody>
                  <a:tcPr marL="63500" marR="63500" marT="63500" marB="635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 dirty="0" err="1" smtClean="0">
                          <a:solidFill>
                            <a:srgbClr val="FFFFFF"/>
                          </a:solidFill>
                        </a:rPr>
                        <a:t>configurable:true</a:t>
                      </a:r>
                      <a:endParaRPr lang="en-US" sz="3600" b="1" i="1" dirty="0" smtClean="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 dirty="0" err="1" smtClean="0">
                          <a:solidFill>
                            <a:srgbClr val="FFFFFF"/>
                          </a:solidFill>
                        </a:rPr>
                        <a:t>writable:true</a:t>
                      </a:r>
                      <a:endParaRPr sz="36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configurable:true</a:t>
                      </a: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writable:true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sz="3600" b="1" i="1">
                          <a:solidFill>
                            <a:srgbClr val="E0A8A6"/>
                          </a:solidFill>
                        </a:rPr>
                        <a:t>false</a:t>
                      </a:r>
                    </a:p>
                  </a:txBody>
                  <a:tcPr marL="63500" marR="63500" marT="63500" marB="6350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修改属性的值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√*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sz="4000" b="1" i="1"/>
                        <a:t>重设value标签修改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 dirty="0" err="1" smtClean="0">
                          <a:solidFill>
                            <a:srgbClr val="FFFFFF"/>
                          </a:solidFill>
                        </a:rPr>
                        <a:t>通过属性赋值修改属性的值</a:t>
                      </a:r>
                      <a:endParaRPr sz="36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delete该属性返回true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修改getter/setter方法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FFFFFF"/>
                          </a:solidFill>
                        </a:rPr>
                        <a:t>修改属性标签*</a:t>
                      </a:r>
                    </a:p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i="1">
                          <a:solidFill>
                            <a:srgbClr val="DDDDDD"/>
                          </a:solidFill>
                        </a:rPr>
                        <a:t>(除了writable从true修改为false总是允许)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6000" b="1" i="1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>
            <a:off x="188259" y="1388756"/>
            <a:ext cx="4733365" cy="1999903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属性标签</a:t>
            </a:r>
            <a:endParaRPr sz="43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59459" y="1219114"/>
            <a:ext cx="8499071" cy="1191016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探索对象的key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6612358" y="3718560"/>
            <a:ext cx="11159284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'1'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obj[{}] = true;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}] = true;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2, [object Object]: true}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1114562"/>
            <a:ext cx="4706471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对象标签</a:t>
            </a:r>
          </a:p>
        </p:txBody>
      </p:sp>
      <p:sp>
        <p:nvSpPr>
          <p:cNvPr id="302" name="Shape 302"/>
          <p:cNvSpPr/>
          <p:nvPr/>
        </p:nvSpPr>
        <p:spPr>
          <a:xfrm>
            <a:off x="9747562" y="5060950"/>
            <a:ext cx="4888876" cy="3594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[[proto]]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[[class]]</a:t>
            </a:r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[[extensible]]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0" y="1114562"/>
            <a:ext cx="62663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原型标签</a:t>
            </a:r>
            <a:r>
              <a:rPr sz="4380" dirty="0">
                <a:solidFill>
                  <a:srgbClr val="FFFFFF"/>
                </a:solidFill>
              </a:rPr>
              <a:t>__proto__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9232778" y="344727"/>
            <a:ext cx="7068583" cy="13026546"/>
            <a:chOff x="0" y="0"/>
            <a:chExt cx="7068582" cy="13026544"/>
          </a:xfrm>
        </p:grpSpPr>
        <p:grpSp>
          <p:nvGrpSpPr>
            <p:cNvPr id="313" name="Group 313"/>
            <p:cNvGrpSpPr/>
            <p:nvPr/>
          </p:nvGrpSpPr>
          <p:grpSpPr>
            <a:xfrm>
              <a:off x="0" y="6557288"/>
              <a:ext cx="7068583" cy="6469257"/>
              <a:chOff x="0" y="0"/>
              <a:chExt cx="7068582" cy="6469256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6129072" y="3210196"/>
                <a:ext cx="939511" cy="817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800"/>
                </a:lvl1pPr>
              </a:lstStyle>
              <a:p>
                <a:pPr lvl="0">
                  <a:defRPr sz="1800"/>
                </a:pPr>
                <a:r>
                  <a:rPr sz="3800"/>
                  <a:t>obj</a:t>
                </a: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0" y="769015"/>
                <a:ext cx="5700241" cy="570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pic>
            <p:nvPicPr>
              <p:cNvPr id="309" name="图片 308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94405" y="3218034"/>
                <a:ext cx="2477974" cy="1186181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10" name="图片 309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94405" y="4635365"/>
                <a:ext cx="2477974" cy="1186181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311" name="Shape 311"/>
              <p:cNvSpPr/>
              <p:nvPr/>
            </p:nvSpPr>
            <p:spPr>
              <a:xfrm>
                <a:off x="1203657" y="1411446"/>
                <a:ext cx="3292926" cy="1550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3600" b="1">
                    <a:solidFill>
                      <a:srgbClr val="9A403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3600" b="1">
                    <a:solidFill>
                      <a:srgbClr val="9A403E"/>
                    </a:solidFill>
                  </a:rPr>
                  <a:t>[[proto]]</a:t>
                </a:r>
              </a:p>
            </p:txBody>
          </p:sp>
          <p:sp>
            <p:nvSpPr>
              <p:cNvPr id="312" name="Shape 312"/>
              <p:cNvSpPr/>
              <p:nvPr/>
            </p:nvSpPr>
            <p:spPr>
              <a:xfrm flipV="1">
                <a:off x="2850120" y="0"/>
                <a:ext cx="1" cy="1397829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314" name="Shape 314"/>
            <p:cNvSpPr/>
            <p:nvPr/>
          </p:nvSpPr>
          <p:spPr>
            <a:xfrm>
              <a:off x="785051" y="1536607"/>
              <a:ext cx="4130137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Object.prototype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15696" y="3098615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316" name="图片 315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79999" y="4995947"/>
              <a:ext cx="1540243" cy="1045333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317" name="Shape 317"/>
            <p:cNvSpPr/>
            <p:nvPr/>
          </p:nvSpPr>
          <p:spPr>
            <a:xfrm flipV="1">
              <a:off x="2850119" y="2263878"/>
              <a:ext cx="1" cy="1045333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804319" y="3547652"/>
              <a:ext cx="2091601" cy="99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2200" b="1">
                  <a:solidFill>
                    <a:srgbClr val="9A403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2200" b="1">
                  <a:solidFill>
                    <a:srgbClr val="9A403E"/>
                  </a:solidFill>
                </a:rPr>
                <a:t>[[proto]]</a:t>
              </a:r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2850119" y="1071866"/>
              <a:ext cx="1" cy="469014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326520" y="0"/>
              <a:ext cx="1047200" cy="8178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null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0" y="1114562"/>
            <a:ext cx="5782235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class标签</a:t>
            </a:r>
          </a:p>
        </p:txBody>
      </p:sp>
      <p:sp>
        <p:nvSpPr>
          <p:cNvPr id="326" name="Shape 326"/>
          <p:cNvSpPr/>
          <p:nvPr/>
        </p:nvSpPr>
        <p:spPr>
          <a:xfrm>
            <a:off x="4713544" y="2575560"/>
            <a:ext cx="14956912" cy="856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toString = Object.prototype.toString;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(o){return 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(o).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,-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);};</a:t>
            </a:r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"[object Null]"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"Null"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(undefined); </a:t>
            </a:r>
            <a:r>
              <a:rPr sz="4500">
                <a:solidFill>
                  <a:srgbClr val="959395"/>
                </a:solidFill>
              </a:rPr>
              <a:t>// "Undefined"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(true); </a:t>
            </a:r>
            <a:r>
              <a:rPr sz="4500">
                <a:solidFill>
                  <a:srgbClr val="959395"/>
                </a:solidFill>
              </a:rPr>
              <a:t>// "Boolean"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Boolean</a:t>
            </a:r>
            <a:r>
              <a:rPr sz="4500"/>
              <a:t>(true)); </a:t>
            </a:r>
            <a:r>
              <a:rPr sz="4500">
                <a:solidFill>
                  <a:srgbClr val="959395"/>
                </a:solidFill>
              </a:rPr>
              <a:t>// "Boolean"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0" y="1114562"/>
            <a:ext cx="7342094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extensible标签</a:t>
            </a:r>
          </a:p>
        </p:txBody>
      </p:sp>
      <p:sp>
        <p:nvSpPr>
          <p:cNvPr id="331" name="Shape 331"/>
          <p:cNvSpPr/>
          <p:nvPr/>
        </p:nvSpPr>
        <p:spPr>
          <a:xfrm>
            <a:off x="8543333" y="924560"/>
            <a:ext cx="15453999" cy="1186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obj = {x :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y :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preventExtensions</a:t>
            </a:r>
            <a:r>
              <a:rPr sz="3500"/>
              <a:t>(obj);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false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 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obj.z; </a:t>
            </a:r>
            <a:r>
              <a:rPr sz="3500">
                <a:solidFill>
                  <a:srgbClr val="959395"/>
                </a:solidFill>
              </a:rPr>
              <a:t>// undefined, add new property failed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true}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seal</a:t>
            </a:r>
            <a:r>
              <a:rPr sz="3500"/>
              <a:t>(obj);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isSealed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freeze</a:t>
            </a:r>
            <a:r>
              <a:rPr sz="3500"/>
              <a:t>(obj);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false,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isFrozen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[caution] not affects prototype chain!!!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0" y="1114562"/>
            <a:ext cx="85523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序列化、其它对象方法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序列化、其它对象方法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0" y="1114562"/>
            <a:ext cx="798755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</a:t>
            </a:r>
          </a:p>
        </p:txBody>
      </p:sp>
      <p:sp>
        <p:nvSpPr>
          <p:cNvPr id="341" name="Shape 341"/>
          <p:cNvSpPr/>
          <p:nvPr/>
        </p:nvSpPr>
        <p:spPr>
          <a:xfrm>
            <a:off x="2055148" y="3337559"/>
            <a:ext cx="15963024" cy="71096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</a:t>
            </a:r>
            <a:r>
              <a:rPr sz="4500" dirty="0" err="1"/>
              <a:t>obj</a:t>
            </a:r>
            <a:r>
              <a:rPr sz="4500" dirty="0"/>
              <a:t> = {x : 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, y : true, z : [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, </a:t>
            </a:r>
            <a:r>
              <a:rPr sz="4500" dirty="0">
                <a:solidFill>
                  <a:srgbClr val="BF8F00"/>
                </a:solidFill>
              </a:rPr>
              <a:t>2</a:t>
            </a:r>
            <a:r>
              <a:rPr sz="4500" dirty="0"/>
              <a:t>, </a:t>
            </a:r>
            <a:r>
              <a:rPr sz="4500" dirty="0">
                <a:solidFill>
                  <a:srgbClr val="BF8F00"/>
                </a:solidFill>
              </a:rPr>
              <a:t>3</a:t>
            </a:r>
            <a:r>
              <a:rPr sz="4500" dirty="0"/>
              <a:t>], </a:t>
            </a:r>
            <a:r>
              <a:rPr sz="4500" dirty="0" err="1"/>
              <a:t>nullVal</a:t>
            </a:r>
            <a:r>
              <a:rPr sz="4500" dirty="0"/>
              <a:t> : null};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JSON.</a:t>
            </a:r>
            <a:r>
              <a:rPr sz="4500" dirty="0" err="1">
                <a:solidFill>
                  <a:srgbClr val="021994"/>
                </a:solidFill>
              </a:rPr>
              <a:t>stringify</a:t>
            </a:r>
            <a:r>
              <a:rPr sz="4500" dirty="0"/>
              <a:t>(</a:t>
            </a:r>
            <a:r>
              <a:rPr sz="4500" dirty="0" err="1"/>
              <a:t>obj</a:t>
            </a:r>
            <a:r>
              <a:rPr sz="4500" dirty="0"/>
              <a:t>); </a:t>
            </a:r>
            <a:endParaRPr lang="en-US" sz="4500" dirty="0" smtClean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smtClean="0">
                <a:solidFill>
                  <a:srgbClr val="959395"/>
                </a:solidFill>
              </a:rPr>
              <a:t>// </a:t>
            </a:r>
            <a:r>
              <a:rPr sz="4500" dirty="0">
                <a:solidFill>
                  <a:srgbClr val="959395"/>
                </a:solidFill>
              </a:rPr>
              <a:t>"{"x":1</a:t>
            </a:r>
            <a:r>
              <a:rPr sz="4500" dirty="0" smtClean="0">
                <a:solidFill>
                  <a:srgbClr val="959395"/>
                </a:solidFill>
              </a:rPr>
              <a:t>,</a:t>
            </a:r>
            <a:r>
              <a:rPr lang="en-US" sz="4500" dirty="0" smtClean="0">
                <a:solidFill>
                  <a:srgbClr val="959395"/>
                </a:solidFill>
              </a:rPr>
              <a:t> </a:t>
            </a:r>
            <a:r>
              <a:rPr sz="4500" dirty="0" smtClean="0">
                <a:solidFill>
                  <a:srgbClr val="959395"/>
                </a:solidFill>
              </a:rPr>
              <a:t>"</a:t>
            </a:r>
            <a:r>
              <a:rPr sz="4500" dirty="0" err="1">
                <a:solidFill>
                  <a:srgbClr val="959395"/>
                </a:solidFill>
              </a:rPr>
              <a:t>y":true</a:t>
            </a:r>
            <a:r>
              <a:rPr sz="4500" dirty="0" smtClean="0">
                <a:solidFill>
                  <a:srgbClr val="959395"/>
                </a:solidFill>
              </a:rPr>
              <a:t>,</a:t>
            </a:r>
            <a:r>
              <a:rPr lang="en-US" sz="4500" dirty="0" smtClean="0">
                <a:solidFill>
                  <a:srgbClr val="959395"/>
                </a:solidFill>
              </a:rPr>
              <a:t> </a:t>
            </a:r>
            <a:r>
              <a:rPr sz="4500" dirty="0" smtClean="0">
                <a:solidFill>
                  <a:srgbClr val="959395"/>
                </a:solidFill>
              </a:rPr>
              <a:t>"</a:t>
            </a:r>
            <a:r>
              <a:rPr sz="4500" dirty="0">
                <a:solidFill>
                  <a:srgbClr val="959395"/>
                </a:solidFill>
              </a:rPr>
              <a:t>z":[1,2,3</a:t>
            </a:r>
            <a:r>
              <a:rPr sz="4500" dirty="0" smtClean="0">
                <a:solidFill>
                  <a:srgbClr val="959395"/>
                </a:solidFill>
              </a:rPr>
              <a:t>],</a:t>
            </a:r>
            <a:r>
              <a:rPr lang="en-US" sz="4500" dirty="0" smtClean="0">
                <a:solidFill>
                  <a:srgbClr val="959395"/>
                </a:solidFill>
              </a:rPr>
              <a:t> </a:t>
            </a:r>
            <a:r>
              <a:rPr sz="4500" dirty="0" smtClean="0">
                <a:solidFill>
                  <a:srgbClr val="959395"/>
                </a:solidFill>
              </a:rPr>
              <a:t>"</a:t>
            </a:r>
            <a:r>
              <a:rPr sz="4500" dirty="0" err="1">
                <a:solidFill>
                  <a:srgbClr val="959395"/>
                </a:solidFill>
              </a:rPr>
              <a:t>nullVal</a:t>
            </a:r>
            <a:r>
              <a:rPr sz="4500" dirty="0">
                <a:solidFill>
                  <a:srgbClr val="959395"/>
                </a:solidFill>
              </a:rPr>
              <a:t>":null}"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</a:t>
            </a:r>
            <a:r>
              <a:rPr sz="4500" dirty="0"/>
              <a:t> = {</a:t>
            </a:r>
            <a:r>
              <a:rPr sz="4500" dirty="0" err="1"/>
              <a:t>val</a:t>
            </a:r>
            <a:r>
              <a:rPr sz="4500" dirty="0"/>
              <a:t> : </a:t>
            </a:r>
            <a:r>
              <a:rPr sz="4500" dirty="0">
                <a:solidFill>
                  <a:srgbClr val="9A403E"/>
                </a:solidFill>
              </a:rPr>
              <a:t>undefined</a:t>
            </a:r>
            <a:r>
              <a:rPr sz="4500" dirty="0"/>
              <a:t>, a : </a:t>
            </a:r>
            <a:r>
              <a:rPr sz="4500" dirty="0" err="1"/>
              <a:t>NaN</a:t>
            </a:r>
            <a:r>
              <a:rPr sz="4500" dirty="0"/>
              <a:t>, b : Infinity, c : new </a:t>
            </a:r>
            <a:r>
              <a:rPr sz="4500" dirty="0">
                <a:solidFill>
                  <a:srgbClr val="021994"/>
                </a:solidFill>
              </a:rPr>
              <a:t>Date</a:t>
            </a:r>
            <a:r>
              <a:rPr sz="4500" dirty="0"/>
              <a:t>()};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JSON.</a:t>
            </a:r>
            <a:r>
              <a:rPr sz="4500" dirty="0" err="1">
                <a:solidFill>
                  <a:srgbClr val="021994"/>
                </a:solidFill>
              </a:rPr>
              <a:t>stringify</a:t>
            </a:r>
            <a:r>
              <a:rPr sz="4500" dirty="0"/>
              <a:t>(</a:t>
            </a:r>
            <a:r>
              <a:rPr sz="4500" dirty="0" err="1"/>
              <a:t>obj</a:t>
            </a:r>
            <a:r>
              <a:rPr sz="4500" dirty="0"/>
              <a:t>); </a:t>
            </a:r>
            <a:endParaRPr lang="en-US" sz="4500" dirty="0" smtClean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smtClean="0">
                <a:solidFill>
                  <a:srgbClr val="959395"/>
                </a:solidFill>
              </a:rPr>
              <a:t>// </a:t>
            </a:r>
            <a:r>
              <a:rPr sz="4500" dirty="0">
                <a:solidFill>
                  <a:srgbClr val="959395"/>
                </a:solidFill>
              </a:rPr>
              <a:t>"{"</a:t>
            </a:r>
            <a:r>
              <a:rPr sz="4500" dirty="0" err="1">
                <a:solidFill>
                  <a:srgbClr val="959395"/>
                </a:solidFill>
              </a:rPr>
              <a:t>a":null</a:t>
            </a:r>
            <a:r>
              <a:rPr sz="4500" dirty="0" smtClean="0">
                <a:solidFill>
                  <a:srgbClr val="959395"/>
                </a:solidFill>
              </a:rPr>
              <a:t>,</a:t>
            </a:r>
            <a:r>
              <a:rPr lang="en-US" sz="4500" dirty="0" smtClean="0">
                <a:solidFill>
                  <a:srgbClr val="959395"/>
                </a:solidFill>
              </a:rPr>
              <a:t> </a:t>
            </a:r>
            <a:r>
              <a:rPr sz="4500" dirty="0" smtClean="0">
                <a:solidFill>
                  <a:srgbClr val="959395"/>
                </a:solidFill>
              </a:rPr>
              <a:t>"</a:t>
            </a:r>
            <a:r>
              <a:rPr sz="4500" dirty="0" err="1">
                <a:solidFill>
                  <a:srgbClr val="959395"/>
                </a:solidFill>
              </a:rPr>
              <a:t>b":null</a:t>
            </a:r>
            <a:r>
              <a:rPr sz="4500" dirty="0" smtClean="0">
                <a:solidFill>
                  <a:srgbClr val="959395"/>
                </a:solidFill>
              </a:rPr>
              <a:t>,</a:t>
            </a:r>
            <a:r>
              <a:rPr lang="en-US" sz="4500" dirty="0" smtClean="0">
                <a:solidFill>
                  <a:srgbClr val="959395"/>
                </a:solidFill>
              </a:rPr>
              <a:t> </a:t>
            </a:r>
            <a:r>
              <a:rPr sz="4500" dirty="0" smtClean="0">
                <a:solidFill>
                  <a:srgbClr val="959395"/>
                </a:solidFill>
              </a:rPr>
              <a:t>"</a:t>
            </a:r>
            <a:r>
              <a:rPr sz="4500" dirty="0">
                <a:solidFill>
                  <a:srgbClr val="959395"/>
                </a:solidFill>
              </a:rPr>
              <a:t>c":"2015-01-20T14:15:43.910Z"}"</a:t>
            </a: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endParaRPr sz="4500" dirty="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</a:t>
            </a:r>
            <a:r>
              <a:rPr sz="4500" dirty="0"/>
              <a:t> = </a:t>
            </a:r>
            <a:r>
              <a:rPr sz="4500" dirty="0" err="1"/>
              <a:t>JSON.</a:t>
            </a:r>
            <a:r>
              <a:rPr sz="4500" dirty="0" err="1">
                <a:solidFill>
                  <a:srgbClr val="021994"/>
                </a:solidFill>
              </a:rPr>
              <a:t>parse</a:t>
            </a:r>
            <a:r>
              <a:rPr sz="4500" dirty="0"/>
              <a:t>(</a:t>
            </a:r>
            <a:r>
              <a:rPr sz="4500" dirty="0">
                <a:solidFill>
                  <a:srgbClr val="CD1D00"/>
                </a:solidFill>
              </a:rPr>
              <a:t>'{"x" : 1}'</a:t>
            </a:r>
            <a:r>
              <a:rPr sz="4500" dirty="0"/>
              <a:t>);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obj.x</a:t>
            </a:r>
            <a:r>
              <a:rPr sz="4500" dirty="0"/>
              <a:t>; </a:t>
            </a:r>
            <a:r>
              <a:rPr sz="4500" dirty="0">
                <a:solidFill>
                  <a:srgbClr val="959395"/>
                </a:solidFill>
              </a:rPr>
              <a:t>// 1</a:t>
            </a:r>
            <a:endParaRPr sz="4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36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476739" y="1813560"/>
            <a:ext cx="11392862" cy="8494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var</a:t>
            </a:r>
            <a:r>
              <a:rPr sz="4500" dirty="0"/>
              <a:t> </a:t>
            </a:r>
            <a:r>
              <a:rPr sz="4500" dirty="0" err="1"/>
              <a:t>obj</a:t>
            </a:r>
            <a:r>
              <a:rPr sz="4500" dirty="0"/>
              <a:t> =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x : 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y : </a:t>
            </a:r>
            <a:r>
              <a:rPr sz="4500" dirty="0">
                <a:solidFill>
                  <a:srgbClr val="BF8F00"/>
                </a:solidFill>
              </a:rPr>
              <a:t>2</a:t>
            </a:r>
            <a:r>
              <a:rPr sz="4500" dirty="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o :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   o1 : </a:t>
            </a:r>
            <a:r>
              <a:rPr sz="4500" dirty="0">
                <a:solidFill>
                  <a:srgbClr val="BF8F00"/>
                </a:solidFill>
              </a:rPr>
              <a:t>1</a:t>
            </a:r>
            <a:r>
              <a:rPr sz="4500" dirty="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   o2 : </a:t>
            </a:r>
            <a:r>
              <a:rPr sz="4500" dirty="0">
                <a:solidFill>
                  <a:srgbClr val="BF8F00"/>
                </a:solidFill>
              </a:rPr>
              <a:t>2</a:t>
            </a:r>
            <a:r>
              <a:rPr sz="4500" dirty="0"/>
              <a:t>,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   </a:t>
            </a:r>
            <a:r>
              <a:rPr sz="4500" dirty="0" err="1">
                <a:solidFill>
                  <a:srgbClr val="FF0000"/>
                </a:solidFill>
              </a:rPr>
              <a:t>toJSON</a:t>
            </a:r>
            <a:r>
              <a:rPr sz="4500" dirty="0">
                <a:solidFill>
                  <a:srgbClr val="FF0000"/>
                </a:solidFill>
              </a:rPr>
              <a:t> </a:t>
            </a:r>
            <a:r>
              <a:rPr sz="4500" dirty="0"/>
              <a:t>: function () {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       return this.o1 + this.o2;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    }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/>
              <a:t>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 dirty="0" err="1"/>
              <a:t>JSON.</a:t>
            </a:r>
            <a:r>
              <a:rPr sz="4500" dirty="0" err="1">
                <a:solidFill>
                  <a:srgbClr val="021994"/>
                </a:solidFill>
              </a:rPr>
              <a:t>stringify</a:t>
            </a:r>
            <a:r>
              <a:rPr sz="4500" dirty="0"/>
              <a:t>(</a:t>
            </a:r>
            <a:r>
              <a:rPr sz="4500" dirty="0" err="1"/>
              <a:t>obj</a:t>
            </a:r>
            <a:r>
              <a:rPr sz="4500" dirty="0"/>
              <a:t>); </a:t>
            </a:r>
            <a:r>
              <a:rPr sz="4500" dirty="0">
                <a:solidFill>
                  <a:srgbClr val="959395"/>
                </a:solidFill>
              </a:rPr>
              <a:t>// "{"x":1,"y":2,"o":3}"</a:t>
            </a:r>
            <a:endParaRPr sz="4500" dirty="0"/>
          </a:p>
        </p:txBody>
      </p:sp>
      <p:sp>
        <p:nvSpPr>
          <p:cNvPr id="347" name="Shape 347"/>
          <p:cNvSpPr/>
          <p:nvPr/>
        </p:nvSpPr>
        <p:spPr>
          <a:xfrm>
            <a:off x="0" y="1114562"/>
            <a:ext cx="647673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序列化</a:t>
            </a:r>
            <a:r>
              <a:rPr sz="4380" dirty="0">
                <a:solidFill>
                  <a:srgbClr val="FFFFFF"/>
                </a:solidFill>
              </a:rPr>
              <a:t> - </a:t>
            </a:r>
            <a:r>
              <a:rPr sz="4380" dirty="0" err="1">
                <a:solidFill>
                  <a:srgbClr val="FFFFFF"/>
                </a:solidFill>
              </a:rPr>
              <a:t>自定义</a:t>
            </a:r>
            <a:endParaRPr sz="43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0" y="781671"/>
            <a:ext cx="473335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其它对象方法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733357" y="2194560"/>
            <a:ext cx="14917287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toString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"[object Object]"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= function() {return this.x + this.y};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"Result 3", by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3, from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obj.valueOf = function() {return this.x + this.y +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;};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103, from valueOf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still "Result 3"</a:t>
            </a:r>
            <a:endParaRPr sz="450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38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9330511" y="2051049"/>
            <a:ext cx="5522453" cy="96139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对象的结构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创建对象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属性操作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getter setter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属性标签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对象标签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序列化</a:t>
            </a:r>
          </a:p>
          <a:p>
            <a:pPr marL="601578" lvl="0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对象方法</a:t>
            </a:r>
          </a:p>
        </p:txBody>
      </p:sp>
      <p:sp>
        <p:nvSpPr>
          <p:cNvPr id="356" name="Shape 356"/>
          <p:cNvSpPr/>
          <p:nvPr/>
        </p:nvSpPr>
        <p:spPr>
          <a:xfrm>
            <a:off x="0" y="1114562"/>
            <a:ext cx="64545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  <a:t>39</a:t>
            </a:fld>
            <a:endParaRPr sz="2400">
              <a:solidFill>
                <a:srgbClr val="888888"/>
              </a:solidFill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1332210" y="6264909"/>
            <a:ext cx="171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谢谢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067765" y="4669317"/>
            <a:ext cx="4248471" cy="51485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400"/>
              <a:t>number</a:t>
            </a:r>
          </a:p>
          <a:p>
            <a:pPr lvl="0">
              <a:defRPr sz="1800"/>
            </a:pPr>
            <a:r>
              <a:rPr sz="6400"/>
              <a:t>string</a:t>
            </a:r>
          </a:p>
          <a:p>
            <a:pPr lvl="0">
              <a:defRPr sz="1800"/>
            </a:pPr>
            <a:r>
              <a:rPr sz="6400"/>
              <a:t>boolean</a:t>
            </a:r>
          </a:p>
          <a:p>
            <a:pPr lvl="0">
              <a:defRPr sz="1800"/>
            </a:pPr>
            <a:r>
              <a:rPr sz="6400"/>
              <a:t>null</a:t>
            </a:r>
          </a:p>
          <a:p>
            <a:pPr lvl="0">
              <a:defRPr sz="1800"/>
            </a:pPr>
            <a:r>
              <a:rPr sz="6400"/>
              <a:t>undefined</a:t>
            </a:r>
          </a:p>
        </p:txBody>
      </p:sp>
      <p:sp>
        <p:nvSpPr>
          <p:cNvPr id="68" name="Shape 68"/>
          <p:cNvSpPr/>
          <p:nvPr/>
        </p:nvSpPr>
        <p:spPr>
          <a:xfrm>
            <a:off x="9461555" y="4968060"/>
            <a:ext cx="576065" cy="449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011790" y="6614957"/>
            <a:ext cx="341962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941100"/>
                </a:solidFill>
              </a:rPr>
              <a:t>原始类型</a:t>
            </a:r>
          </a:p>
        </p:txBody>
      </p:sp>
      <p:sp>
        <p:nvSpPr>
          <p:cNvPr id="70" name="Shape 70"/>
          <p:cNvSpPr/>
          <p:nvPr/>
        </p:nvSpPr>
        <p:spPr>
          <a:xfrm>
            <a:off x="10552191" y="3554424"/>
            <a:ext cx="2620091" cy="1262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6400"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9300"/>
                </a:solidFill>
              </a:rPr>
              <a:t>object</a:t>
            </a:r>
          </a:p>
        </p:txBody>
      </p:sp>
      <p:sp>
        <p:nvSpPr>
          <p:cNvPr id="71" name="Shape 71"/>
          <p:cNvSpPr/>
          <p:nvPr/>
        </p:nvSpPr>
        <p:spPr>
          <a:xfrm>
            <a:off x="12994937" y="3581578"/>
            <a:ext cx="341962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1100"/>
                </a:solidFill>
              </a:rPr>
              <a:t>对象</a:t>
            </a:r>
          </a:p>
        </p:txBody>
      </p:sp>
      <p:sp>
        <p:nvSpPr>
          <p:cNvPr id="72" name="Shape 72"/>
          <p:cNvSpPr/>
          <p:nvPr/>
        </p:nvSpPr>
        <p:spPr>
          <a:xfrm>
            <a:off x="15896459" y="2863945"/>
            <a:ext cx="576065" cy="263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7253212" y="2237183"/>
            <a:ext cx="336227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9300"/>
                </a:solidFill>
              </a:rPr>
              <a:t>Function</a:t>
            </a:r>
          </a:p>
        </p:txBody>
      </p:sp>
      <p:sp>
        <p:nvSpPr>
          <p:cNvPr id="74" name="Shape 74"/>
          <p:cNvSpPr/>
          <p:nvPr/>
        </p:nvSpPr>
        <p:spPr>
          <a:xfrm>
            <a:off x="17865268" y="3132277"/>
            <a:ext cx="213816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Array</a:t>
            </a:r>
          </a:p>
        </p:txBody>
      </p:sp>
      <p:sp>
        <p:nvSpPr>
          <p:cNvPr id="75" name="Shape 75"/>
          <p:cNvSpPr/>
          <p:nvPr/>
        </p:nvSpPr>
        <p:spPr>
          <a:xfrm>
            <a:off x="17980796" y="4027371"/>
            <a:ext cx="190710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Date</a:t>
            </a:r>
          </a:p>
        </p:txBody>
      </p:sp>
      <p:sp>
        <p:nvSpPr>
          <p:cNvPr id="76" name="Shape 76"/>
          <p:cNvSpPr/>
          <p:nvPr/>
        </p:nvSpPr>
        <p:spPr>
          <a:xfrm>
            <a:off x="18561412" y="4922465"/>
            <a:ext cx="745873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...</a:t>
            </a:r>
          </a:p>
        </p:txBody>
      </p:sp>
      <p:sp>
        <p:nvSpPr>
          <p:cNvPr id="77" name="Shape 77"/>
          <p:cNvSpPr/>
          <p:nvPr/>
        </p:nvSpPr>
        <p:spPr>
          <a:xfrm>
            <a:off x="0" y="1114562"/>
            <a:ext cx="71807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回顾-数据类型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1114562"/>
            <a:ext cx="8229600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对象结构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0762484" y="3863571"/>
            <a:ext cx="7940868" cy="794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4047814" y="12165172"/>
            <a:ext cx="137020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obj</a:t>
            </a:r>
          </a:p>
        </p:txBody>
      </p:sp>
      <p:pic>
        <p:nvPicPr>
          <p:cNvPr id="84" name="图片 83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6078" y="6193293"/>
            <a:ext cx="2477973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85" name="图片 84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46078" y="7946785"/>
            <a:ext cx="2477973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86" name="Shape 86"/>
          <p:cNvSpPr/>
          <p:nvPr/>
        </p:nvSpPr>
        <p:spPr>
          <a:xfrm>
            <a:off x="11808452" y="5109829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87" name="Shape 87"/>
          <p:cNvSpPr/>
          <p:nvPr/>
        </p:nvSpPr>
        <p:spPr>
          <a:xfrm>
            <a:off x="11808452" y="7058986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[[class]]</a:t>
            </a:r>
          </a:p>
        </p:txBody>
      </p:sp>
      <p:sp>
        <p:nvSpPr>
          <p:cNvPr id="88" name="Shape 88"/>
          <p:cNvSpPr/>
          <p:nvPr/>
        </p:nvSpPr>
        <p:spPr>
          <a:xfrm>
            <a:off x="11808452" y="9008143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[[extensible]]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8855544" y="577677"/>
            <a:ext cx="3468848" cy="3468847"/>
            <a:chOff x="0" y="0"/>
            <a:chExt cx="3468846" cy="3468846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90" name="图片 89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5054" y="1141333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</p:grpSp>
      <p:sp>
        <p:nvSpPr>
          <p:cNvPr id="92" name="Shape 92"/>
          <p:cNvSpPr/>
          <p:nvPr/>
        </p:nvSpPr>
        <p:spPr>
          <a:xfrm flipH="1" flipV="1">
            <a:off x="10863499" y="4036892"/>
            <a:ext cx="1352246" cy="135224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624796" y="8396322"/>
            <a:ext cx="5795054" cy="2773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foo.prototype.z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</a:p>
        </p:txBody>
      </p:sp>
      <p:sp>
        <p:nvSpPr>
          <p:cNvPr id="94" name="Shape 94"/>
          <p:cNvSpPr/>
          <p:nvPr/>
        </p:nvSpPr>
        <p:spPr>
          <a:xfrm>
            <a:off x="1693158" y="4262120"/>
            <a:ext cx="3519099" cy="2773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 {};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18343202" y="1677100"/>
            <a:ext cx="5650740" cy="10238148"/>
            <a:chOff x="0" y="0"/>
            <a:chExt cx="5650738" cy="10238147"/>
          </a:xfrm>
        </p:grpSpPr>
        <p:sp>
          <p:nvSpPr>
            <p:cNvPr id="95" name="Shape 95"/>
            <p:cNvSpPr/>
            <p:nvPr/>
          </p:nvSpPr>
          <p:spPr>
            <a:xfrm>
              <a:off x="1264766" y="0"/>
              <a:ext cx="4385973" cy="1023814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21741" y="594485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writable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1921741" y="2511839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enumerable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921741" y="4429192"/>
              <a:ext cx="3292926" cy="155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configurable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5204211"/>
              <a:ext cx="1370206" cy="1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921741" y="8388790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9A403E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get/set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21741" y="6408991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(null)(right)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(null)(right)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5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2" animBg="1" advAuto="0"/>
      <p:bldP spid="83" grpId="3" animBg="1" advAuto="0"/>
      <p:bldP spid="84" grpId="4" animBg="1" advAuto="0"/>
      <p:bldP spid="85" grpId="5" animBg="1" advAuto="0"/>
      <p:bldP spid="86" grpId="7" animBg="1" advAuto="0"/>
      <p:bldP spid="87" grpId="11" animBg="1" advAuto="0"/>
      <p:bldP spid="88" grpId="12" animBg="1" advAuto="0"/>
      <p:bldP spid="91" grpId="9" animBg="1" advAuto="0"/>
      <p:bldP spid="92" grpId="10" animBg="1" advAuto="0"/>
      <p:bldP spid="93" grpId="8" animBg="1" advAuto="0"/>
      <p:bldP spid="94" grpId="1" animBg="1" advAuto="0"/>
      <p:bldP spid="102" grpId="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1114562"/>
            <a:ext cx="8095129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对象创建、原型链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首先，你得有对象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1114562"/>
            <a:ext cx="7100047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 dirty="0" err="1">
                <a:solidFill>
                  <a:srgbClr val="FFFFFF"/>
                </a:solidFill>
              </a:rPr>
              <a:t>对象创建-字面量</a:t>
            </a:r>
            <a:endParaRPr sz="4380" dirty="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089090" y="2661947"/>
            <a:ext cx="6205819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obj1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</a:p>
        </p:txBody>
      </p:sp>
      <p:sp>
        <p:nvSpPr>
          <p:cNvPr id="113" name="Shape 113"/>
          <p:cNvSpPr/>
          <p:nvPr/>
        </p:nvSpPr>
        <p:spPr>
          <a:xfrm>
            <a:off x="9135216" y="3708371"/>
            <a:ext cx="3525797" cy="7345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obj2 =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o :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n : </a:t>
            </a:r>
            <a:r>
              <a:rPr sz="4500">
                <a:solidFill>
                  <a:srgbClr val="BF8F00"/>
                </a:solidFill>
              </a:rPr>
              <a:t>4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}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12940896" y="6171238"/>
            <a:ext cx="7068583" cy="6469257"/>
            <a:chOff x="0" y="0"/>
            <a:chExt cx="7068582" cy="6469256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39511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pic>
          <p:nvPicPr>
            <p:cNvPr id="119" name="图片 118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9440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9440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600" b="1">
                  <a:solidFill>
                    <a:srgbClr val="9A403E"/>
                  </a:solidFill>
                </a:rPr>
                <a:t>[[proto]]</a:t>
              </a: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24" name="Shape 124"/>
          <p:cNvSpPr/>
          <p:nvPr/>
        </p:nvSpPr>
        <p:spPr>
          <a:xfrm>
            <a:off x="0" y="1114562"/>
            <a:ext cx="9654988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</a:p>
        </p:txBody>
      </p:sp>
      <p:sp>
        <p:nvSpPr>
          <p:cNvPr id="125" name="Shape 125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28" name="Shape 128"/>
          <p:cNvSpPr/>
          <p:nvPr/>
        </p:nvSpPr>
        <p:spPr>
          <a:xfrm>
            <a:off x="3515034" y="2019689"/>
            <a:ext cx="5625947" cy="1859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foo.prototype.z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</a:p>
        </p:txBody>
      </p:sp>
      <p:sp>
        <p:nvSpPr>
          <p:cNvPr id="129" name="Shape 129"/>
          <p:cNvSpPr/>
          <p:nvPr/>
        </p:nvSpPr>
        <p:spPr>
          <a:xfrm>
            <a:off x="3650345" y="7435270"/>
            <a:ext cx="9410181" cy="5364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</a:t>
            </a:r>
            <a:r>
              <a:rPr sz="4500">
                <a:solidFill>
                  <a:srgbClr val="A7A7A7"/>
                </a:solidFill>
              </a:rPr>
              <a:t> // 1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A7A7A7"/>
                </a:solidFill>
              </a:rPr>
              <a:t>// 2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A7A7A7"/>
                </a:solidFill>
              </a:rPr>
              <a:t>// 3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typeof obj.toString; </a:t>
            </a:r>
            <a:r>
              <a:rPr sz="4500">
                <a:solidFill>
                  <a:srgbClr val="A7A7A7"/>
                </a:solidFill>
              </a:rPr>
              <a:t>// ‘function'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 in obj;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14056593" y="1877827"/>
            <a:ext cx="6935205" cy="4303584"/>
            <a:chOff x="0" y="0"/>
            <a:chExt cx="6935204" cy="4303583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1"/>
              <a:ext cx="3468847" cy="4303585"/>
              <a:chOff x="0" y="0"/>
              <a:chExt cx="3468846" cy="4303583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200" b="1">
                    <a:solidFill>
                      <a:srgbClr val="9A403E"/>
                    </a:solidFill>
                  </a:rPr>
                  <a:t>[[proto]]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3801974" y="2188288"/>
              <a:ext cx="3133231" cy="767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sz="3500"/>
                <a:t>foo.prototype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3542242" y="4270280"/>
            <a:ext cx="5571532" cy="2773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 obj =new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5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5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animBg="1" advAuto="0"/>
      <p:bldP spid="125" grpId="5" animBg="1" advAuto="0"/>
      <p:bldP spid="126" grpId="7" animBg="1" advAuto="0"/>
      <p:bldP spid="127" grpId="6" animBg="1" advAuto="0"/>
      <p:bldP spid="128" grpId="2" animBg="1" advAuto="0"/>
      <p:bldP spid="129" grpId="8" animBg="1" advAuto="0"/>
      <p:bldP spid="136" grpId="1" animBg="1" advAuto="0"/>
      <p:bldP spid="137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0355417" y="9942530"/>
            <a:ext cx="93951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</a:p>
        </p:txBody>
      </p:sp>
      <p:sp>
        <p:nvSpPr>
          <p:cNvPr id="142" name="Shape 142"/>
          <p:cNvSpPr/>
          <p:nvPr/>
        </p:nvSpPr>
        <p:spPr>
          <a:xfrm>
            <a:off x="12292452" y="6669633"/>
            <a:ext cx="7363673" cy="736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43" name="图片 14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35302" y="9389272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02" y="10806604"/>
            <a:ext cx="2477974" cy="118618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14144553" y="7582684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46" name="Shape 146"/>
          <p:cNvSpPr/>
          <p:nvPr/>
        </p:nvSpPr>
        <p:spPr>
          <a:xfrm flipV="1">
            <a:off x="15791016" y="6171238"/>
            <a:ext cx="1" cy="1397829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0" y="1114562"/>
            <a:ext cx="853976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</a:p>
        </p:txBody>
      </p:sp>
      <p:sp>
        <p:nvSpPr>
          <p:cNvPr id="148" name="Shape 148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</a:p>
        </p:txBody>
      </p:sp>
      <p:sp>
        <p:nvSpPr>
          <p:cNvPr id="149" name="Shape 149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51" name="Shape 151"/>
          <p:cNvSpPr/>
          <p:nvPr/>
        </p:nvSpPr>
        <p:spPr>
          <a:xfrm>
            <a:off x="14056593" y="2712564"/>
            <a:ext cx="3468847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52" name="图片 151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20895" y="4609896"/>
            <a:ext cx="1540244" cy="1045333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15791016" y="1877827"/>
            <a:ext cx="1" cy="1045333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4745216" y="3161601"/>
            <a:ext cx="2091601" cy="994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00" b="1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55" name="Shape 155"/>
          <p:cNvSpPr/>
          <p:nvPr/>
        </p:nvSpPr>
        <p:spPr>
          <a:xfrm>
            <a:off x="17858568" y="4066115"/>
            <a:ext cx="3133231" cy="76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</a:p>
        </p:txBody>
      </p:sp>
      <p:sp>
        <p:nvSpPr>
          <p:cNvPr id="156" name="Shape 156"/>
          <p:cNvSpPr/>
          <p:nvPr/>
        </p:nvSpPr>
        <p:spPr>
          <a:xfrm>
            <a:off x="3129407" y="2414179"/>
            <a:ext cx="2729938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;</a:t>
            </a:r>
          </a:p>
        </p:txBody>
      </p:sp>
      <p:sp>
        <p:nvSpPr>
          <p:cNvPr id="157" name="Shape 157"/>
          <p:cNvSpPr/>
          <p:nvPr/>
        </p:nvSpPr>
        <p:spPr>
          <a:xfrm>
            <a:off x="3062830" y="6509972"/>
            <a:ext cx="5350243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undefined;</a:t>
            </a: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  <p:sp>
        <p:nvSpPr>
          <p:cNvPr id="158" name="Shape 158"/>
          <p:cNvSpPr/>
          <p:nvPr/>
        </p:nvSpPr>
        <p:spPr>
          <a:xfrm>
            <a:off x="2936140" y="8794336"/>
            <a:ext cx="5603623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3</a:t>
            </a:r>
          </a:p>
        </p:txBody>
      </p:sp>
      <p:sp>
        <p:nvSpPr>
          <p:cNvPr id="159" name="Shape 159"/>
          <p:cNvSpPr/>
          <p:nvPr/>
        </p:nvSpPr>
        <p:spPr>
          <a:xfrm>
            <a:off x="2936140" y="11078700"/>
            <a:ext cx="5603623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3!!!</a:t>
            </a:r>
          </a:p>
        </p:txBody>
      </p:sp>
      <p:pic>
        <p:nvPicPr>
          <p:cNvPr id="160" name="图片 159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751084" y="12239717"/>
            <a:ext cx="2446410" cy="1154618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3137286" y="3573866"/>
            <a:ext cx="8975975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foo.prototype.z; </a:t>
            </a:r>
            <a:r>
              <a:rPr sz="4500">
                <a:solidFill>
                  <a:srgbClr val="959395"/>
                </a:solidFill>
              </a:rPr>
              <a:t>// still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5</a:t>
            </a:r>
          </a:p>
        </p:txBody>
      </p:sp>
      <p:pic>
        <p:nvPicPr>
          <p:cNvPr id="162" name="图片 161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57486" y="12239717"/>
            <a:ext cx="3833606" cy="1154618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animBg="1" advAuto="0"/>
      <p:bldP spid="160" grpId="6" animBg="1" advAuto="0"/>
      <p:bldP spid="161" grpId="3" animBg="1" advAuto="0"/>
      <p:bldP spid="162" grpId="5" animBg="1" advAuto="0"/>
      <p:bldP spid="162" grpId="8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3317</Words>
  <Application>Microsoft Office PowerPoint</Application>
  <PresentationFormat>自定义</PresentationFormat>
  <Paragraphs>590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Avenir Book</vt:lpstr>
      <vt:lpstr>Helvetica Light</vt:lpstr>
      <vt:lpstr>Microsoft YaHei</vt:lpstr>
      <vt:lpstr>Arial</vt:lpstr>
      <vt:lpstr>Calibri</vt:lpstr>
      <vt:lpstr>Helvetica</vt:lpstr>
      <vt:lpstr>Default</vt:lpstr>
      <vt:lpstr>JavaScript深入浅出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JavaScript深入浅出</dc:title>
  <cp:lastModifiedBy>Snowden</cp:lastModifiedBy>
  <cp:revision>6</cp:revision>
  <dcterms:modified xsi:type="dcterms:W3CDTF">2016-07-13T17:40:16Z</dcterms:modified>
</cp:coreProperties>
</file>