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24384000" cy="13716000"/>
  <p:notesSz cx="6858000" cy="9144000"/>
  <p:defaultTextStyle>
    <a:lvl1pPr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1pPr>
    <a:lvl2pPr indent="4572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2pPr>
    <a:lvl3pPr indent="9144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3pPr>
    <a:lvl4pPr indent="13716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4pPr>
    <a:lvl5pPr indent="18288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5pPr>
    <a:lvl6pPr indent="22860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6pPr>
    <a:lvl7pPr indent="27432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7pPr>
    <a:lvl8pPr indent="32004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8pPr>
    <a:lvl9pPr indent="36576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67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65878961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1pPr>
    <a:lvl2pPr indent="2286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2pPr>
    <a:lvl3pPr indent="4572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3pPr>
    <a:lvl4pPr indent="6858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4pPr>
    <a:lvl5pPr indent="9144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5pPr>
    <a:lvl6pPr indent="11430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6pPr>
    <a:lvl7pPr indent="13716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7pPr>
    <a:lvl8pPr indent="16002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8pPr>
    <a:lvl9pPr indent="18288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60372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4419600" y="3689350"/>
            <a:ext cx="15544800" cy="40830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5791200" y="7772400"/>
            <a:ext cx="12801600" cy="5943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</a:p>
          <a:p>
            <a:pPr lvl="1">
              <a:defRPr sz="1800"/>
            </a:pPr>
            <a:r>
              <a:rPr sz="6400"/>
              <a:t>Body Level Two</a:t>
            </a:r>
          </a:p>
          <a:p>
            <a:pPr lvl="2">
              <a:defRPr sz="1800"/>
            </a:pPr>
            <a:r>
              <a:rPr sz="6400"/>
              <a:t>Body Level Three</a:t>
            </a:r>
          </a:p>
          <a:p>
            <a:pPr lvl="3">
              <a:defRPr sz="1800"/>
            </a:pPr>
            <a:r>
              <a:rPr sz="6400"/>
              <a:t>Body Level Four</a:t>
            </a:r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16306800" y="0"/>
            <a:ext cx="4114800" cy="1280160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3962400" y="549276"/>
            <a:ext cx="12039600" cy="1316672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</a:p>
          <a:p>
            <a:pPr lvl="1">
              <a:defRPr sz="1800"/>
            </a:pPr>
            <a:r>
              <a:rPr sz="6400"/>
              <a:t>Body Level Two</a:t>
            </a:r>
          </a:p>
          <a:p>
            <a:pPr lvl="2">
              <a:defRPr sz="1800"/>
            </a:pPr>
            <a:r>
              <a:rPr sz="6400"/>
              <a:t>Body Level Three</a:t>
            </a:r>
          </a:p>
          <a:p>
            <a:pPr lvl="3">
              <a:defRPr sz="1800"/>
            </a:pPr>
            <a:r>
              <a:rPr sz="6400"/>
              <a:t>Body Level Four</a:t>
            </a:r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584200">
              <a:defRPr sz="1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0" defTabSz="584200">
              <a:spcBef>
                <a:spcPts val="0"/>
              </a:spcBef>
              <a:buSzTx/>
              <a:buFontTx/>
              <a:buNone/>
              <a:defRPr sz="5600"/>
            </a:lvl1pPr>
            <a:lvl2pPr marL="0" indent="228600" defTabSz="584200">
              <a:spcBef>
                <a:spcPts val="0"/>
              </a:spcBef>
              <a:buSzTx/>
              <a:buFontTx/>
              <a:buNone/>
              <a:defRPr sz="5600"/>
            </a:lvl2pPr>
            <a:lvl3pPr marL="0" indent="457200" defTabSz="584200">
              <a:spcBef>
                <a:spcPts val="0"/>
              </a:spcBef>
              <a:buSzTx/>
              <a:buFontTx/>
              <a:buNone/>
              <a:defRPr sz="5600"/>
            </a:lvl3pPr>
            <a:lvl4pPr marL="0" indent="685800" defTabSz="584200">
              <a:spcBef>
                <a:spcPts val="0"/>
              </a:spcBef>
              <a:buSzTx/>
              <a:buFontTx/>
              <a:buNone/>
              <a:defRPr sz="5600"/>
            </a:lvl4pPr>
            <a:lvl5pPr marL="0" indent="914400" defTabSz="584200">
              <a:spcBef>
                <a:spcPts val="0"/>
              </a:spcBef>
              <a:buSzTx/>
              <a:buFontTx/>
              <a:buNone/>
              <a:defRPr sz="5600"/>
            </a:lvl5pPr>
          </a:lstStyle>
          <a:p>
            <a:pPr lvl="0">
              <a:defRPr sz="1800"/>
            </a:pPr>
            <a:r>
              <a:rPr sz="5600"/>
              <a:t>Body Level One</a:t>
            </a:r>
          </a:p>
          <a:p>
            <a:pPr lvl="1">
              <a:defRPr sz="1800"/>
            </a:pPr>
            <a:r>
              <a:rPr sz="5600"/>
              <a:t>Body Level Two</a:t>
            </a:r>
          </a:p>
          <a:p>
            <a:pPr lvl="2">
              <a:defRPr sz="1800"/>
            </a:pPr>
            <a:r>
              <a:rPr sz="5600"/>
              <a:t>Body Level Three</a:t>
            </a:r>
          </a:p>
          <a:p>
            <a:pPr lvl="3">
              <a:defRPr sz="1800"/>
            </a:pPr>
            <a:r>
              <a:rPr sz="5600"/>
              <a:t>Body Level Four</a:t>
            </a:r>
          </a:p>
          <a:p>
            <a:pPr lvl="4">
              <a:defRPr sz="1800"/>
            </a:pPr>
            <a:r>
              <a:rPr sz="5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</a:p>
          <a:p>
            <a:pPr lvl="1">
              <a:defRPr sz="1800"/>
            </a:pPr>
            <a:r>
              <a:rPr sz="6400"/>
              <a:t>Body Level Two</a:t>
            </a:r>
          </a:p>
          <a:p>
            <a:pPr lvl="2">
              <a:defRPr sz="1800"/>
            </a:pPr>
            <a:r>
              <a:rPr sz="6400"/>
              <a:t>Body Level Three</a:t>
            </a:r>
          </a:p>
          <a:p>
            <a:pPr lvl="3">
              <a:defRPr sz="1800"/>
            </a:pPr>
            <a:r>
              <a:rPr sz="6400"/>
              <a:t>Body Level Four</a:t>
            </a:r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4492625" y="8813800"/>
            <a:ext cx="15544801" cy="2724150"/>
          </a:xfrm>
          <a:prstGeom prst="rect">
            <a:avLst/>
          </a:prstGeom>
        </p:spPr>
        <p:txBody>
          <a:bodyPr anchor="t"/>
          <a:lstStyle>
            <a:lvl1pPr algn="l">
              <a:defRPr sz="8000" b="1" cap="all"/>
            </a:lvl1pPr>
          </a:lstStyle>
          <a:p>
            <a:pPr lvl="0">
              <a:defRPr sz="1800" b="0" cap="none"/>
            </a:pPr>
            <a:r>
              <a:rPr sz="80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4492625" y="5813426"/>
            <a:ext cx="15544801" cy="3000375"/>
          </a:xfrm>
          <a:prstGeom prst="rect">
            <a:avLst/>
          </a:prstGeom>
        </p:spPr>
        <p:txBody>
          <a:bodyPr anchor="b"/>
          <a:lstStyle>
            <a:lvl1pPr marL="0" indent="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3962400" y="3200400"/>
            <a:ext cx="8077200" cy="10515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</a:p>
          <a:p>
            <a:pPr lvl="1">
              <a:defRPr sz="1800"/>
            </a:pPr>
            <a:r>
              <a:rPr sz="6400"/>
              <a:t>Body Level Two</a:t>
            </a:r>
          </a:p>
          <a:p>
            <a:pPr lvl="2">
              <a:defRPr sz="1800"/>
            </a:pPr>
            <a:r>
              <a:rPr sz="6400"/>
              <a:t>Body Level Three</a:t>
            </a:r>
          </a:p>
          <a:p>
            <a:pPr lvl="3">
              <a:defRPr sz="1800"/>
            </a:pPr>
            <a:r>
              <a:rPr sz="6400"/>
              <a:t>Body Level Four</a:t>
            </a:r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3962400" y="513621"/>
            <a:ext cx="16459200" cy="235731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3962400" y="2870930"/>
            <a:ext cx="8080376" cy="1478821"/>
          </a:xfrm>
          <a:prstGeom prst="rect">
            <a:avLst/>
          </a:prstGeom>
        </p:spPr>
        <p:txBody>
          <a:bodyPr anchor="b"/>
          <a:lstStyle>
            <a:lvl1pPr marL="0" indent="0" algn="l">
              <a:spcBef>
                <a:spcPts val="500"/>
              </a:spcBef>
              <a:buSzTx/>
              <a:buFontTx/>
              <a:buNone/>
              <a:defRPr sz="4800" b="1"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l">
              <a:spcBef>
                <a:spcPts val="500"/>
              </a:spcBef>
              <a:buSzTx/>
              <a:buFontTx/>
              <a:buNone/>
              <a:defRPr sz="4800" b="1"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l">
              <a:spcBef>
                <a:spcPts val="500"/>
              </a:spcBef>
              <a:buSzTx/>
              <a:buFontTx/>
              <a:buNone/>
              <a:defRPr sz="4800" b="1"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l">
              <a:spcBef>
                <a:spcPts val="500"/>
              </a:spcBef>
              <a:buSzTx/>
              <a:buFontTx/>
              <a:buNone/>
              <a:defRPr sz="4800" b="1"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l">
              <a:spcBef>
                <a:spcPts val="500"/>
              </a:spcBef>
              <a:buSzTx/>
              <a:buFontTx/>
              <a:buNone/>
              <a:defRPr sz="4800" b="1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 b="0"/>
            </a:pPr>
            <a:r>
              <a:rPr sz="4800" b="1"/>
              <a:t>Body Level One</a:t>
            </a:r>
          </a:p>
          <a:p>
            <a:pPr lvl="1">
              <a:defRPr sz="1800" b="0"/>
            </a:pPr>
            <a:r>
              <a:rPr sz="4800" b="1"/>
              <a:t>Body Level Two</a:t>
            </a:r>
          </a:p>
          <a:p>
            <a:pPr lvl="2">
              <a:defRPr sz="1800" b="0"/>
            </a:pPr>
            <a:r>
              <a:rPr sz="4800" b="1"/>
              <a:t>Body Level Three</a:t>
            </a:r>
          </a:p>
          <a:p>
            <a:pPr lvl="3">
              <a:defRPr sz="1800" b="0"/>
            </a:pPr>
            <a:r>
              <a:rPr sz="4800" b="1"/>
              <a:t>Body Level Four</a:t>
            </a:r>
          </a:p>
          <a:p>
            <a:pPr lvl="4">
              <a:defRPr sz="1800" b="0"/>
            </a:pPr>
            <a:r>
              <a:rPr sz="4800" b="1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3962400" y="0"/>
            <a:ext cx="6016627" cy="2870200"/>
          </a:xfrm>
          <a:prstGeom prst="rect">
            <a:avLst/>
          </a:prstGeom>
        </p:spPr>
        <p:txBody>
          <a:bodyPr anchor="b"/>
          <a:lstStyle>
            <a:lvl1pPr defTabSz="584200">
              <a:defRPr sz="112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10198100" y="546100"/>
            <a:ext cx="10223500" cy="131699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</a:p>
          <a:p>
            <a:pPr lvl="1">
              <a:defRPr sz="1800"/>
            </a:pPr>
            <a:r>
              <a:rPr sz="6400"/>
              <a:t>Body Level Two</a:t>
            </a:r>
          </a:p>
          <a:p>
            <a:pPr lvl="2">
              <a:defRPr sz="1800"/>
            </a:pPr>
            <a:r>
              <a:rPr sz="6400"/>
              <a:t>Body Level Three</a:t>
            </a:r>
          </a:p>
          <a:p>
            <a:pPr lvl="3">
              <a:defRPr sz="1800"/>
            </a:pPr>
            <a:r>
              <a:rPr sz="6400"/>
              <a:t>Body Level Four</a:t>
            </a:r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6632576" y="9601200"/>
            <a:ext cx="10972801" cy="1133476"/>
          </a:xfrm>
          <a:prstGeom prst="rect">
            <a:avLst/>
          </a:prstGeom>
        </p:spPr>
        <p:txBody>
          <a:bodyPr anchor="b"/>
          <a:lstStyle>
            <a:lvl1pPr defTabSz="584200">
              <a:defRPr sz="112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6632576" y="10734675"/>
            <a:ext cx="10972801" cy="1609725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SzTx/>
              <a:buFontTx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l">
              <a:spcBef>
                <a:spcPts val="300"/>
              </a:spcBef>
              <a:buSzTx/>
              <a:buFontTx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l">
              <a:spcBef>
                <a:spcPts val="300"/>
              </a:spcBef>
              <a:buSzTx/>
              <a:buFontTx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l">
              <a:spcBef>
                <a:spcPts val="300"/>
              </a:spcBef>
              <a:buSzTx/>
              <a:buFontTx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l">
              <a:spcBef>
                <a:spcPts val="300"/>
              </a:spcBef>
              <a:buSzTx/>
              <a:buFontTx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62400" y="184152"/>
            <a:ext cx="16459200" cy="301624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62400" y="3200400"/>
            <a:ext cx="16459200" cy="105156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normAutofit/>
          </a:bodyPr>
          <a:lstStyle/>
          <a:p>
            <a:pPr lvl="0">
              <a:defRPr sz="1800"/>
            </a:pPr>
            <a:r>
              <a:rPr sz="6400"/>
              <a:t>Body Level One</a:t>
            </a:r>
          </a:p>
          <a:p>
            <a:pPr lvl="1">
              <a:defRPr sz="1800"/>
            </a:pPr>
            <a:r>
              <a:rPr sz="6400"/>
              <a:t>Body Level Two</a:t>
            </a:r>
          </a:p>
          <a:p>
            <a:pPr lvl="2">
              <a:defRPr sz="1800"/>
            </a:pPr>
            <a:r>
              <a:rPr sz="6400"/>
              <a:t>Body Level Three</a:t>
            </a:r>
          </a:p>
          <a:p>
            <a:pPr lvl="3">
              <a:defRPr sz="1800"/>
            </a:pPr>
            <a:r>
              <a:rPr sz="6400"/>
              <a:t>Body Level Four</a:t>
            </a:r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6154400" y="12802234"/>
            <a:ext cx="4267200" cy="551181"/>
          </a:xfrm>
          <a:prstGeom prst="rect">
            <a:avLst/>
          </a:prstGeom>
          <a:ln w="25400">
            <a:miter lim="400000"/>
          </a:ln>
        </p:spPr>
        <p:txBody>
          <a:bodyPr tIns="91439" bIns="91439" anchor="ctr">
            <a:spAutoFit/>
          </a:bodyPr>
          <a:lstStyle>
            <a:lvl1pPr algn="r">
              <a:lnSpc>
                <a:spcPct val="100000"/>
              </a:lnSpc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>
        <a:defRPr sz="8800">
          <a:latin typeface="Calibri"/>
          <a:ea typeface="Calibri"/>
          <a:cs typeface="Calibri"/>
          <a:sym typeface="Calibri"/>
        </a:defRPr>
      </a:lvl1pPr>
      <a:lvl2pPr algn="ctr">
        <a:defRPr sz="8800">
          <a:latin typeface="Calibri"/>
          <a:ea typeface="Calibri"/>
          <a:cs typeface="Calibri"/>
          <a:sym typeface="Calibri"/>
        </a:defRPr>
      </a:lvl2pPr>
      <a:lvl3pPr algn="ctr">
        <a:defRPr sz="8800">
          <a:latin typeface="Calibri"/>
          <a:ea typeface="Calibri"/>
          <a:cs typeface="Calibri"/>
          <a:sym typeface="Calibri"/>
        </a:defRPr>
      </a:lvl3pPr>
      <a:lvl4pPr algn="ctr">
        <a:defRPr sz="8800">
          <a:latin typeface="Calibri"/>
          <a:ea typeface="Calibri"/>
          <a:cs typeface="Calibri"/>
          <a:sym typeface="Calibri"/>
        </a:defRPr>
      </a:lvl4pPr>
      <a:lvl5pPr algn="ctr">
        <a:defRPr sz="8800">
          <a:latin typeface="Calibri"/>
          <a:ea typeface="Calibri"/>
          <a:cs typeface="Calibri"/>
          <a:sym typeface="Calibri"/>
        </a:defRPr>
      </a:lvl5pPr>
      <a:lvl6pPr algn="ctr">
        <a:defRPr sz="8800">
          <a:latin typeface="Calibri"/>
          <a:ea typeface="Calibri"/>
          <a:cs typeface="Calibri"/>
          <a:sym typeface="Calibri"/>
        </a:defRPr>
      </a:lvl6pPr>
      <a:lvl7pPr algn="ctr">
        <a:defRPr sz="8800">
          <a:latin typeface="Calibri"/>
          <a:ea typeface="Calibri"/>
          <a:cs typeface="Calibri"/>
          <a:sym typeface="Calibri"/>
        </a:defRPr>
      </a:lvl7pPr>
      <a:lvl8pPr algn="ctr">
        <a:defRPr sz="8800">
          <a:latin typeface="Calibri"/>
          <a:ea typeface="Calibri"/>
          <a:cs typeface="Calibri"/>
          <a:sym typeface="Calibri"/>
        </a:defRPr>
      </a:lvl8pPr>
      <a:lvl9pPr algn="ctr">
        <a:defRPr sz="8800">
          <a:latin typeface="Calibri"/>
          <a:ea typeface="Calibri"/>
          <a:cs typeface="Calibri"/>
          <a:sym typeface="Calibri"/>
        </a:defRPr>
      </a:lvl9pPr>
    </p:titleStyle>
    <p:bodyStyle>
      <a:lvl1pPr marL="685800" indent="-685800" algn="ctr">
        <a:spcBef>
          <a:spcPts val="700"/>
        </a:spcBef>
        <a:buSzPct val="100000"/>
        <a:buFont typeface="Arial"/>
        <a:buChar char="•"/>
        <a:defRPr sz="6400">
          <a:latin typeface="Microsoft YaHei"/>
          <a:ea typeface="Microsoft YaHei"/>
          <a:cs typeface="Microsoft YaHei"/>
          <a:sym typeface="Microsoft YaHei"/>
        </a:defRPr>
      </a:lvl1pPr>
      <a:lvl2pPr marL="1110342" indent="-653142" algn="ctr">
        <a:spcBef>
          <a:spcPts val="700"/>
        </a:spcBef>
        <a:buSzPct val="100000"/>
        <a:buFont typeface="Arial"/>
        <a:buChar char="–"/>
        <a:defRPr sz="6400">
          <a:latin typeface="Microsoft YaHei"/>
          <a:ea typeface="Microsoft YaHei"/>
          <a:cs typeface="Microsoft YaHei"/>
          <a:sym typeface="Microsoft YaHei"/>
        </a:defRPr>
      </a:lvl2pPr>
      <a:lvl3pPr marL="1524000" indent="-609600" algn="ctr">
        <a:spcBef>
          <a:spcPts val="700"/>
        </a:spcBef>
        <a:buSzPct val="100000"/>
        <a:buFont typeface="Arial"/>
        <a:buChar char="•"/>
        <a:defRPr sz="6400">
          <a:latin typeface="Microsoft YaHei"/>
          <a:ea typeface="Microsoft YaHei"/>
          <a:cs typeface="Microsoft YaHei"/>
          <a:sym typeface="Microsoft YaHei"/>
        </a:defRPr>
      </a:lvl3pPr>
      <a:lvl4pPr marL="2103120" indent="-731520" algn="ctr">
        <a:spcBef>
          <a:spcPts val="700"/>
        </a:spcBef>
        <a:buSzPct val="100000"/>
        <a:buFont typeface="Arial"/>
        <a:buChar char="–"/>
        <a:defRPr sz="6400">
          <a:latin typeface="Microsoft YaHei"/>
          <a:ea typeface="Microsoft YaHei"/>
          <a:cs typeface="Microsoft YaHei"/>
          <a:sym typeface="Microsoft YaHei"/>
        </a:defRPr>
      </a:lvl4pPr>
      <a:lvl5pPr marL="2560320" indent="-731520" algn="ctr">
        <a:spcBef>
          <a:spcPts val="700"/>
        </a:spcBef>
        <a:buSzPct val="100000"/>
        <a:buFont typeface="Arial"/>
        <a:buChar char="»"/>
        <a:defRPr sz="6400">
          <a:latin typeface="Microsoft YaHei"/>
          <a:ea typeface="Microsoft YaHei"/>
          <a:cs typeface="Microsoft YaHei"/>
          <a:sym typeface="Microsoft YaHei"/>
        </a:defRPr>
      </a:lvl5pPr>
      <a:lvl6pPr marL="3017520" indent="-731520" algn="ctr">
        <a:spcBef>
          <a:spcPts val="700"/>
        </a:spcBef>
        <a:buSzPct val="100000"/>
        <a:buFont typeface="Arial"/>
        <a:buChar char="•"/>
        <a:defRPr sz="6400">
          <a:latin typeface="Microsoft YaHei"/>
          <a:ea typeface="Microsoft YaHei"/>
          <a:cs typeface="Microsoft YaHei"/>
          <a:sym typeface="Microsoft YaHei"/>
        </a:defRPr>
      </a:lvl6pPr>
      <a:lvl7pPr marL="3474720" indent="-731520" algn="ctr">
        <a:spcBef>
          <a:spcPts val="700"/>
        </a:spcBef>
        <a:buSzPct val="100000"/>
        <a:buFont typeface="Arial"/>
        <a:buChar char="•"/>
        <a:defRPr sz="6400">
          <a:latin typeface="Microsoft YaHei"/>
          <a:ea typeface="Microsoft YaHei"/>
          <a:cs typeface="Microsoft YaHei"/>
          <a:sym typeface="Microsoft YaHei"/>
        </a:defRPr>
      </a:lvl7pPr>
      <a:lvl8pPr marL="3931920" indent="-731520" algn="ctr">
        <a:spcBef>
          <a:spcPts val="700"/>
        </a:spcBef>
        <a:buSzPct val="100000"/>
        <a:buFont typeface="Arial"/>
        <a:buChar char="•"/>
        <a:defRPr sz="6400">
          <a:latin typeface="Microsoft YaHei"/>
          <a:ea typeface="Microsoft YaHei"/>
          <a:cs typeface="Microsoft YaHei"/>
          <a:sym typeface="Microsoft YaHei"/>
        </a:defRPr>
      </a:lvl8pPr>
      <a:lvl9pPr marL="4389120" indent="-731520" algn="ctr">
        <a:spcBef>
          <a:spcPts val="700"/>
        </a:spcBef>
        <a:buSzPct val="100000"/>
        <a:buFont typeface="Arial"/>
        <a:buChar char="•"/>
        <a:defRPr sz="6400">
          <a:latin typeface="Microsoft YaHei"/>
          <a:ea typeface="Microsoft YaHei"/>
          <a:cs typeface="Microsoft YaHei"/>
          <a:sym typeface="Microsoft YaHei"/>
        </a:defRPr>
      </a:lvl9pPr>
    </p:bodyStyle>
    <p:otherStyle>
      <a:lvl1pPr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1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53" name="Shape 53"/>
          <p:cNvSpPr/>
          <p:nvPr/>
        </p:nvSpPr>
        <p:spPr>
          <a:xfrm>
            <a:off x="7141210" y="6264909"/>
            <a:ext cx="10101580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第一节、创建数组、数组操作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10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0" y="668368"/>
            <a:ext cx="5190565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二维数组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5569789" y="3980164"/>
            <a:ext cx="9639842" cy="7802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 dirty="0" err="1"/>
              <a:t>var</a:t>
            </a:r>
            <a:r>
              <a:rPr sz="4500" dirty="0"/>
              <a:t> </a:t>
            </a:r>
            <a:r>
              <a:rPr sz="4500" dirty="0" err="1"/>
              <a:t>arr</a:t>
            </a:r>
            <a:r>
              <a:rPr sz="4500" dirty="0"/>
              <a:t> = [[</a:t>
            </a:r>
            <a:r>
              <a:rPr sz="4500" dirty="0">
                <a:solidFill>
                  <a:srgbClr val="BF8F00"/>
                </a:solidFill>
              </a:rPr>
              <a:t>0</a:t>
            </a:r>
            <a:r>
              <a:rPr sz="4500" dirty="0"/>
              <a:t>, </a:t>
            </a:r>
            <a:r>
              <a:rPr sz="4500" dirty="0">
                <a:solidFill>
                  <a:srgbClr val="BF8F00"/>
                </a:solidFill>
              </a:rPr>
              <a:t>1</a:t>
            </a:r>
            <a:r>
              <a:rPr sz="4500" dirty="0"/>
              <a:t>], [</a:t>
            </a:r>
            <a:r>
              <a:rPr sz="4500" dirty="0">
                <a:solidFill>
                  <a:srgbClr val="BF8F00"/>
                </a:solidFill>
              </a:rPr>
              <a:t>2</a:t>
            </a:r>
            <a:r>
              <a:rPr sz="4500" dirty="0"/>
              <a:t>, </a:t>
            </a:r>
            <a:r>
              <a:rPr sz="4500" dirty="0">
                <a:solidFill>
                  <a:srgbClr val="BF8F00"/>
                </a:solidFill>
              </a:rPr>
              <a:t>3</a:t>
            </a:r>
            <a:r>
              <a:rPr sz="4500" dirty="0"/>
              <a:t>], [</a:t>
            </a:r>
            <a:r>
              <a:rPr sz="4500" dirty="0">
                <a:solidFill>
                  <a:srgbClr val="BF8F00"/>
                </a:solidFill>
              </a:rPr>
              <a:t>4</a:t>
            </a:r>
            <a:r>
              <a:rPr sz="4500" dirty="0"/>
              <a:t>, </a:t>
            </a:r>
            <a:r>
              <a:rPr sz="4500" dirty="0">
                <a:solidFill>
                  <a:srgbClr val="BF8F00"/>
                </a:solidFill>
              </a:rPr>
              <a:t>5</a:t>
            </a:r>
            <a:r>
              <a:rPr sz="4500" dirty="0"/>
              <a:t>]];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 err="1"/>
              <a:t>var</a:t>
            </a:r>
            <a:r>
              <a:rPr sz="4500" dirty="0"/>
              <a:t> </a:t>
            </a:r>
            <a:r>
              <a:rPr sz="4500" dirty="0" err="1"/>
              <a:t>i</a:t>
            </a:r>
            <a:r>
              <a:rPr sz="4500" dirty="0"/>
              <a:t> = </a:t>
            </a:r>
            <a:r>
              <a:rPr sz="4500" dirty="0">
                <a:solidFill>
                  <a:srgbClr val="BF8F00"/>
                </a:solidFill>
              </a:rPr>
              <a:t>0</a:t>
            </a:r>
            <a:r>
              <a:rPr sz="4500" dirty="0"/>
              <a:t>, j = </a:t>
            </a:r>
            <a:r>
              <a:rPr sz="4500" dirty="0">
                <a:solidFill>
                  <a:srgbClr val="BF8F00"/>
                </a:solidFill>
              </a:rPr>
              <a:t>0</a:t>
            </a:r>
            <a:r>
              <a:rPr sz="4500" dirty="0"/>
              <a:t>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 err="1"/>
              <a:t>var</a:t>
            </a:r>
            <a:r>
              <a:rPr sz="4500" dirty="0"/>
              <a:t> row;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/>
              <a:t>for (; </a:t>
            </a:r>
            <a:r>
              <a:rPr sz="4500" dirty="0" err="1"/>
              <a:t>i</a:t>
            </a:r>
            <a:r>
              <a:rPr sz="4500" dirty="0"/>
              <a:t> &lt; </a:t>
            </a:r>
            <a:r>
              <a:rPr sz="4500" dirty="0" err="1"/>
              <a:t>arr.length</a:t>
            </a:r>
            <a:r>
              <a:rPr sz="4500" dirty="0"/>
              <a:t>; </a:t>
            </a:r>
            <a:r>
              <a:rPr sz="4500" dirty="0" err="1"/>
              <a:t>i</a:t>
            </a:r>
            <a:r>
              <a:rPr sz="4500" dirty="0"/>
              <a:t>++) {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/>
              <a:t>     row = </a:t>
            </a:r>
            <a:r>
              <a:rPr sz="4500" dirty="0" err="1"/>
              <a:t>arr</a:t>
            </a:r>
            <a:r>
              <a:rPr sz="4500" dirty="0"/>
              <a:t>[</a:t>
            </a:r>
            <a:r>
              <a:rPr sz="4500" dirty="0" err="1"/>
              <a:t>i</a:t>
            </a:r>
            <a:r>
              <a:rPr sz="4500" dirty="0"/>
              <a:t>];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/>
              <a:t>     console.</a:t>
            </a:r>
            <a:r>
              <a:rPr sz="4500" dirty="0">
                <a:solidFill>
                  <a:srgbClr val="021994"/>
                </a:solidFill>
              </a:rPr>
              <a:t>log</a:t>
            </a:r>
            <a:r>
              <a:rPr sz="4500" dirty="0"/>
              <a:t>(</a:t>
            </a:r>
            <a:r>
              <a:rPr sz="4500" dirty="0">
                <a:solidFill>
                  <a:srgbClr val="CD1D00"/>
                </a:solidFill>
              </a:rPr>
              <a:t>'row '</a:t>
            </a:r>
            <a:r>
              <a:rPr sz="4500" dirty="0"/>
              <a:t> + </a:t>
            </a:r>
            <a:r>
              <a:rPr sz="4500" dirty="0" err="1"/>
              <a:t>i</a:t>
            </a:r>
            <a:r>
              <a:rPr sz="4500" dirty="0"/>
              <a:t>);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/>
              <a:t>     for (j = </a:t>
            </a:r>
            <a:r>
              <a:rPr sz="4500" dirty="0">
                <a:solidFill>
                  <a:srgbClr val="BF8F00"/>
                </a:solidFill>
              </a:rPr>
              <a:t>0</a:t>
            </a:r>
            <a:r>
              <a:rPr sz="4500" dirty="0"/>
              <a:t>; j &lt; </a:t>
            </a:r>
            <a:r>
              <a:rPr sz="4500" dirty="0" err="1"/>
              <a:t>row.length</a:t>
            </a:r>
            <a:r>
              <a:rPr sz="4500" dirty="0"/>
              <a:t>; j++) {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/>
              <a:t>          console.</a:t>
            </a:r>
            <a:r>
              <a:rPr sz="4500" dirty="0">
                <a:solidFill>
                  <a:srgbClr val="021994"/>
                </a:solidFill>
              </a:rPr>
              <a:t>log</a:t>
            </a:r>
            <a:r>
              <a:rPr sz="4500" dirty="0"/>
              <a:t>(row[j]);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/>
              <a:t>     }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/>
              <a:t>}</a:t>
            </a:r>
          </a:p>
        </p:txBody>
      </p:sp>
      <p:sp>
        <p:nvSpPr>
          <p:cNvPr id="115" name="Shape 115"/>
          <p:cNvSpPr/>
          <p:nvPr/>
        </p:nvSpPr>
        <p:spPr>
          <a:xfrm>
            <a:off x="16138410" y="3980164"/>
            <a:ext cx="2675801" cy="7802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959395"/>
                </a:solidFill>
              </a:rPr>
              <a:t>// result: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959395"/>
                </a:solidFill>
              </a:rPr>
              <a:t>// row 0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959395"/>
                </a:solidFill>
              </a:rPr>
              <a:t>// 0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959395"/>
                </a:solidFill>
              </a:rPr>
              <a:t>// 1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959395"/>
                </a:solidFill>
              </a:rPr>
              <a:t>// row 1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959395"/>
                </a:solidFill>
              </a:rPr>
              <a:t>// 2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959395"/>
                </a:solidFill>
              </a:rPr>
              <a:t>// 3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959395"/>
                </a:solidFill>
              </a:rPr>
              <a:t>// row 2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959395"/>
                </a:solidFill>
              </a:rPr>
              <a:t>// 4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959395"/>
                </a:solidFill>
              </a:rPr>
              <a:t>// 5</a:t>
            </a:r>
          </a:p>
        </p:txBody>
      </p:sp>
      <p:grpSp>
        <p:nvGrpSpPr>
          <p:cNvPr id="120" name="Group 120"/>
          <p:cNvGrpSpPr/>
          <p:nvPr/>
        </p:nvGrpSpPr>
        <p:grpSpPr>
          <a:xfrm>
            <a:off x="7983187" y="1932955"/>
            <a:ext cx="9624903" cy="1420091"/>
            <a:chOff x="0" y="0"/>
            <a:chExt cx="9624901" cy="1420089"/>
          </a:xfrm>
        </p:grpSpPr>
        <p:sp>
          <p:nvSpPr>
            <p:cNvPr id="116" name="Shape 116"/>
            <p:cNvSpPr/>
            <p:nvPr/>
          </p:nvSpPr>
          <p:spPr>
            <a:xfrm>
              <a:off x="0" y="0"/>
              <a:ext cx="9589042" cy="1358335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rgbClr val="4F81BD"/>
              </a:solidFill>
              <a:prstDash val="solid"/>
              <a:bevel/>
            </a:ln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00000"/>
                </a:lnSpc>
                <a:defRPr sz="36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V="1">
              <a:off x="3352376" y="0"/>
              <a:ext cx="1" cy="1358335"/>
            </a:xfrm>
            <a:prstGeom prst="line">
              <a:avLst/>
            </a:prstGeom>
            <a:noFill/>
            <a:ln w="50800" cap="flat">
              <a:solidFill>
                <a:srgbClr val="4F81BD"/>
              </a:solidFill>
              <a:prstDash val="solid"/>
              <a:bevel/>
            </a:ln>
            <a:effectLst>
              <a:outerShdw blurRad="76200" dist="381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91439" tIns="91439" rIns="91439" bIns="91439" numCol="1" anchor="t">
              <a:noAutofit/>
            </a:bodyPr>
            <a:lstStyle/>
            <a:p>
              <a:pPr lvl="0" algn="l" defTabSz="457200">
                <a:lnSpc>
                  <a:spcPct val="100000"/>
                </a:lnSpc>
                <a:defRPr sz="24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flipV="1">
              <a:off x="6614848" y="-1"/>
              <a:ext cx="1" cy="1358336"/>
            </a:xfrm>
            <a:prstGeom prst="line">
              <a:avLst/>
            </a:prstGeom>
            <a:noFill/>
            <a:ln w="50800" cap="flat">
              <a:solidFill>
                <a:srgbClr val="4F81BD"/>
              </a:solidFill>
              <a:prstDash val="solid"/>
              <a:bevel/>
            </a:ln>
            <a:effectLst>
              <a:outerShdw blurRad="76200" dist="381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91439" tIns="91439" rIns="91439" bIns="91439" numCol="1" anchor="t">
              <a:noAutofit/>
            </a:bodyPr>
            <a:lstStyle/>
            <a:p>
              <a:pPr lvl="0" algn="l" defTabSz="457200">
                <a:lnSpc>
                  <a:spcPct val="100000"/>
                </a:lnSpc>
                <a:defRPr sz="24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935946" y="223399"/>
              <a:ext cx="8688956" cy="119669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9" tIns="91439" rIns="91439" bIns="91439" numCol="1" anchor="t">
              <a:noAutofit/>
            </a:bodyPr>
            <a:lstStyle>
              <a:lvl1pPr algn="l" defTabSz="457200">
                <a:lnSpc>
                  <a:spcPct val="100000"/>
                </a:lnSpc>
                <a:defRPr sz="5500">
                  <a:solidFill>
                    <a:srgbClr val="BF8F00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5500">
                  <a:solidFill>
                    <a:srgbClr val="BF8F00"/>
                  </a:solidFill>
                </a:rPr>
                <a:t>0, 1           2, 3         4, 5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11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0" y="1114562"/>
            <a:ext cx="4711077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稀疏数组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2188953" y="3474822"/>
            <a:ext cx="20006093" cy="944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4500"/>
              <a:t>稀疏数组并不含有从0开始的</a:t>
            </a:r>
            <a:r>
              <a:rPr sz="4500">
                <a:solidFill>
                  <a:srgbClr val="9A403E"/>
                </a:solidFill>
              </a:rPr>
              <a:t>连续</a:t>
            </a:r>
            <a:r>
              <a:rPr sz="4500"/>
              <a:t>索引。一般length属性值比实际元素个数大。</a:t>
            </a:r>
          </a:p>
        </p:txBody>
      </p:sp>
      <p:sp>
        <p:nvSpPr>
          <p:cNvPr id="125" name="Shape 125"/>
          <p:cNvSpPr/>
          <p:nvPr/>
        </p:nvSpPr>
        <p:spPr>
          <a:xfrm>
            <a:off x="4711077" y="5471528"/>
            <a:ext cx="6814432" cy="6278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arr1 = [undefined];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arr2 = new </a:t>
            </a:r>
            <a:r>
              <a:rPr sz="4500">
                <a:solidFill>
                  <a:srgbClr val="021994"/>
                </a:solidFill>
              </a:rPr>
              <a:t>Array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);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BF8F00"/>
                </a:solidFill>
              </a:rPr>
              <a:t>0</a:t>
            </a:r>
            <a:r>
              <a:rPr sz="4500"/>
              <a:t> in arr1;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BF8F00"/>
                </a:solidFill>
              </a:rPr>
              <a:t>0</a:t>
            </a:r>
            <a:r>
              <a:rPr sz="4500"/>
              <a:t> in arr2; 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arr1.length = </a:t>
            </a:r>
            <a:r>
              <a:rPr sz="4500">
                <a:solidFill>
                  <a:srgbClr val="BF8F00"/>
                </a:solidFill>
              </a:rPr>
              <a:t>100</a:t>
            </a:r>
            <a:r>
              <a:rPr sz="4500"/>
              <a:t>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arr1[</a:t>
            </a:r>
            <a:r>
              <a:rPr sz="4500">
                <a:solidFill>
                  <a:srgbClr val="BF8F00"/>
                </a:solidFill>
              </a:rPr>
              <a:t>99</a:t>
            </a:r>
            <a:r>
              <a:rPr sz="4500"/>
              <a:t>] = </a:t>
            </a:r>
            <a:r>
              <a:rPr sz="4500">
                <a:solidFill>
                  <a:srgbClr val="BF8F00"/>
                </a:solidFill>
              </a:rPr>
              <a:t>123</a:t>
            </a:r>
            <a:r>
              <a:rPr sz="4500"/>
              <a:t>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BF8F00"/>
                </a:solidFill>
              </a:rPr>
              <a:t>99</a:t>
            </a:r>
            <a:r>
              <a:rPr sz="4500"/>
              <a:t> in arr1;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BF8F00"/>
                </a:solidFill>
              </a:rPr>
              <a:t>98</a:t>
            </a:r>
            <a:r>
              <a:rPr sz="4500"/>
              <a:t> in arr1; </a:t>
            </a:r>
            <a:r>
              <a:rPr sz="4500">
                <a:solidFill>
                  <a:srgbClr val="959395"/>
                </a:solidFill>
              </a:rPr>
              <a:t>// false</a:t>
            </a:r>
          </a:p>
        </p:txBody>
      </p:sp>
      <p:sp>
        <p:nvSpPr>
          <p:cNvPr id="126" name="Shape 126"/>
          <p:cNvSpPr/>
          <p:nvPr/>
        </p:nvSpPr>
        <p:spPr>
          <a:xfrm>
            <a:off x="13727345" y="7757528"/>
            <a:ext cx="4369372" cy="1706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arr = [,,];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BF8F00"/>
                </a:solidFill>
              </a:rPr>
              <a:t>0</a:t>
            </a:r>
            <a:r>
              <a:rPr sz="4500"/>
              <a:t> in arr; </a:t>
            </a:r>
            <a:r>
              <a:rPr sz="4500">
                <a:solidFill>
                  <a:srgbClr val="959395"/>
                </a:solidFill>
              </a:rPr>
              <a:t>// false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12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9046210" y="6264909"/>
            <a:ext cx="6291580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第三节、数组方法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13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0" y="1114562"/>
            <a:ext cx="6884894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数组方法</a:t>
            </a:r>
          </a:p>
        </p:txBody>
      </p:sp>
      <p:sp>
        <p:nvSpPr>
          <p:cNvPr id="133" name="Shape 133"/>
          <p:cNvSpPr/>
          <p:nvPr/>
        </p:nvSpPr>
        <p:spPr>
          <a:xfrm>
            <a:off x="3723220" y="6004559"/>
            <a:ext cx="6929960" cy="1706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{}   =&gt;  Object.prototype</a:t>
            </a:r>
            <a:br>
              <a:rPr sz="4500"/>
            </a:br>
            <a:r>
              <a:rPr sz="4500"/>
              <a:t>[]   =&gt;  Array.prototype</a:t>
            </a:r>
          </a:p>
        </p:txBody>
      </p:sp>
      <p:pic>
        <p:nvPicPr>
          <p:cNvPr id="134" name="Screen Shot 2015-02-01 at 09.29.2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93600" y="1879600"/>
            <a:ext cx="9601200" cy="9956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1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14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0" y="1114562"/>
            <a:ext cx="6642847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Array.prototype.join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7053959" y="2956560"/>
            <a:ext cx="10276082" cy="7802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arr = [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];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join</a:t>
            </a:r>
            <a:r>
              <a:rPr sz="4500"/>
              <a:t>(); </a:t>
            </a:r>
            <a:r>
              <a:rPr sz="4500">
                <a:solidFill>
                  <a:srgbClr val="959395"/>
                </a:solidFill>
              </a:rPr>
              <a:t>// "1,2,3"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join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"_"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"1_2_3"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function </a:t>
            </a:r>
            <a:r>
              <a:rPr sz="4500">
                <a:solidFill>
                  <a:srgbClr val="021994"/>
                </a:solidFill>
              </a:rPr>
              <a:t>repeatString</a:t>
            </a:r>
            <a:r>
              <a:rPr sz="4500"/>
              <a:t>(str, n) {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return new </a:t>
            </a:r>
            <a:r>
              <a:rPr sz="4500">
                <a:solidFill>
                  <a:srgbClr val="021994"/>
                </a:solidFill>
              </a:rPr>
              <a:t>Array</a:t>
            </a:r>
            <a:r>
              <a:rPr sz="4500"/>
              <a:t>(n +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).</a:t>
            </a:r>
            <a:r>
              <a:rPr sz="4500">
                <a:solidFill>
                  <a:srgbClr val="021994"/>
                </a:solidFill>
              </a:rPr>
              <a:t>join</a:t>
            </a:r>
            <a:r>
              <a:rPr sz="4500"/>
              <a:t>(str);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021994"/>
                </a:solidFill>
              </a:rPr>
              <a:t>repeatString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"a"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"aaa"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021994"/>
                </a:solidFill>
              </a:rPr>
              <a:t>repeatString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"Hi"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5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"HiHiHiHiHi"</a:t>
            </a:r>
            <a:endParaRPr sz="4500"/>
          </a:p>
        </p:txBody>
      </p:sp>
      <p:sp>
        <p:nvSpPr>
          <p:cNvPr id="139" name="Shape 139"/>
          <p:cNvSpPr/>
          <p:nvPr/>
        </p:nvSpPr>
        <p:spPr>
          <a:xfrm>
            <a:off x="17098010" y="1129886"/>
            <a:ext cx="5885181" cy="898146"/>
          </a:xfrm>
          <a:prstGeom prst="rect">
            <a:avLst/>
          </a:prstGeom>
          <a:gradFill>
            <a:gsLst>
              <a:gs pos="0">
                <a:srgbClr val="2E5E97"/>
              </a:gs>
              <a:gs pos="80000">
                <a:srgbClr val="3C7BC7"/>
              </a:gs>
              <a:gs pos="100000">
                <a:srgbClr val="3A7CCA"/>
              </a:gs>
            </a:gsLst>
            <a:lin ang="16200000"/>
          </a:gradFill>
          <a:ln w="25400">
            <a:miter lim="400000"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5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将数组转为字符串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15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0" y="1114562"/>
            <a:ext cx="7826188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Array.prototype.reverse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8284302" y="6004559"/>
            <a:ext cx="6515847" cy="2468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arr = [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];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reverse</a:t>
            </a:r>
            <a:r>
              <a:rPr sz="4500"/>
              <a:t>(); </a:t>
            </a:r>
            <a:r>
              <a:rPr sz="4500">
                <a:solidFill>
                  <a:srgbClr val="959395"/>
                </a:solidFill>
              </a:rPr>
              <a:t>// [3, 2, 1]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arr; </a:t>
            </a:r>
            <a:r>
              <a:rPr sz="4500">
                <a:solidFill>
                  <a:srgbClr val="959395"/>
                </a:solidFill>
              </a:rPr>
              <a:t>// [3, 2, 1]</a:t>
            </a:r>
          </a:p>
        </p:txBody>
      </p:sp>
      <p:sp>
        <p:nvSpPr>
          <p:cNvPr id="144" name="Shape 144"/>
          <p:cNvSpPr/>
          <p:nvPr/>
        </p:nvSpPr>
        <p:spPr>
          <a:xfrm>
            <a:off x="18164810" y="1129886"/>
            <a:ext cx="3751580" cy="898146"/>
          </a:xfrm>
          <a:prstGeom prst="rect">
            <a:avLst/>
          </a:prstGeom>
          <a:gradFill>
            <a:gsLst>
              <a:gs pos="0">
                <a:srgbClr val="2E5E97"/>
              </a:gs>
              <a:gs pos="80000">
                <a:srgbClr val="3C7BC7"/>
              </a:gs>
              <a:gs pos="100000">
                <a:srgbClr val="3A7CCA"/>
              </a:gs>
            </a:gsLst>
            <a:lin ang="16200000"/>
          </a:gradFill>
          <a:ln w="25400">
            <a:miter lim="400000"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5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将数组逆序</a:t>
            </a:r>
          </a:p>
        </p:txBody>
      </p:sp>
      <p:sp>
        <p:nvSpPr>
          <p:cNvPr id="145" name="Shape 145"/>
          <p:cNvSpPr/>
          <p:nvPr/>
        </p:nvSpPr>
        <p:spPr>
          <a:xfrm>
            <a:off x="12268200" y="7719567"/>
            <a:ext cx="2989580" cy="689866"/>
          </a:xfrm>
          <a:prstGeom prst="rect">
            <a:avLst/>
          </a:prstGeom>
          <a:solidFill>
            <a:srgbClr val="C0504D"/>
          </a:solidFill>
          <a:ln w="50800">
            <a:solidFill>
              <a:srgbClr val="8C3A38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原数组被修改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right)">
                                      <p:cBhvr>
                                        <p:cTn id="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1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16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0" y="822828"/>
            <a:ext cx="8095130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Array.prototype.sort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4320430" y="3578859"/>
            <a:ext cx="6461772" cy="7777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var arr = [</a:t>
            </a:r>
            <a:r>
              <a:rPr sz="3500">
                <a:solidFill>
                  <a:srgbClr val="CD1D00"/>
                </a:solidFill>
              </a:rPr>
              <a:t>"a"</a:t>
            </a:r>
            <a:r>
              <a:rPr sz="3500"/>
              <a:t>, </a:t>
            </a:r>
            <a:r>
              <a:rPr sz="3500">
                <a:solidFill>
                  <a:srgbClr val="CD1D00"/>
                </a:solidFill>
              </a:rPr>
              <a:t>"d"</a:t>
            </a:r>
            <a:r>
              <a:rPr sz="3500"/>
              <a:t>, </a:t>
            </a:r>
            <a:r>
              <a:rPr sz="3500">
                <a:solidFill>
                  <a:srgbClr val="CD1D00"/>
                </a:solidFill>
              </a:rPr>
              <a:t>"c"</a:t>
            </a:r>
            <a:r>
              <a:rPr sz="3500"/>
              <a:t>, </a:t>
            </a:r>
            <a:r>
              <a:rPr sz="3500">
                <a:solidFill>
                  <a:srgbClr val="CD1D00"/>
                </a:solidFill>
              </a:rPr>
              <a:t>"b"</a:t>
            </a:r>
            <a:r>
              <a:rPr sz="3500"/>
              <a:t>];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arr.</a:t>
            </a:r>
            <a:r>
              <a:rPr sz="3500">
                <a:solidFill>
                  <a:srgbClr val="021994"/>
                </a:solidFill>
              </a:rPr>
              <a:t>sort</a:t>
            </a:r>
            <a:r>
              <a:rPr sz="3500"/>
              <a:t>(); </a:t>
            </a:r>
            <a:r>
              <a:rPr sz="3500">
                <a:solidFill>
                  <a:srgbClr val="959395"/>
                </a:solidFill>
              </a:rPr>
              <a:t>// ["a", "b", "c", "d"]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 = [</a:t>
            </a:r>
            <a:r>
              <a:rPr sz="3500">
                <a:solidFill>
                  <a:srgbClr val="BF8F00"/>
                </a:solidFill>
              </a:rPr>
              <a:t>13</a:t>
            </a:r>
            <a:r>
              <a:rPr sz="3500"/>
              <a:t>, </a:t>
            </a:r>
            <a:r>
              <a:rPr sz="3500">
                <a:solidFill>
                  <a:srgbClr val="BF8F00"/>
                </a:solidFill>
              </a:rPr>
              <a:t>24</a:t>
            </a:r>
            <a:r>
              <a:rPr sz="3500"/>
              <a:t>, </a:t>
            </a:r>
            <a:r>
              <a:rPr sz="3500">
                <a:solidFill>
                  <a:srgbClr val="BF8F00"/>
                </a:solidFill>
              </a:rPr>
              <a:t>51</a:t>
            </a:r>
            <a:r>
              <a:rPr sz="3500"/>
              <a:t>, </a:t>
            </a:r>
            <a:r>
              <a:rPr sz="3500">
                <a:solidFill>
                  <a:srgbClr val="BF8F00"/>
                </a:solidFill>
              </a:rPr>
              <a:t>3</a:t>
            </a:r>
            <a:r>
              <a:rPr sz="3500"/>
              <a:t>];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arr.</a:t>
            </a:r>
            <a:r>
              <a:rPr sz="3500">
                <a:solidFill>
                  <a:srgbClr val="021994"/>
                </a:solidFill>
              </a:rPr>
              <a:t>sort</a:t>
            </a:r>
            <a:r>
              <a:rPr sz="3500"/>
              <a:t>(); </a:t>
            </a:r>
            <a:r>
              <a:rPr sz="3500">
                <a:solidFill>
                  <a:srgbClr val="959395"/>
                </a:solidFill>
              </a:rPr>
              <a:t>// [13, 24, 3, 51]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arr; </a:t>
            </a:r>
            <a:r>
              <a:rPr sz="3500">
                <a:solidFill>
                  <a:srgbClr val="959395"/>
                </a:solidFill>
              </a:rPr>
              <a:t>// [13, 24, 3, 51]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arr.</a:t>
            </a:r>
            <a:r>
              <a:rPr sz="3500">
                <a:solidFill>
                  <a:srgbClr val="021994"/>
                </a:solidFill>
              </a:rPr>
              <a:t>sort</a:t>
            </a:r>
            <a:r>
              <a:rPr sz="3500"/>
              <a:t>(function(a, b) {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 return a - b;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}); </a:t>
            </a:r>
            <a:r>
              <a:rPr sz="3500">
                <a:solidFill>
                  <a:srgbClr val="959395"/>
                </a:solidFill>
              </a:rPr>
              <a:t>// [3, 13, 24, 51]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endParaRPr sz="3500"/>
          </a:p>
        </p:txBody>
      </p:sp>
      <p:sp>
        <p:nvSpPr>
          <p:cNvPr id="150" name="Shape 150"/>
          <p:cNvSpPr/>
          <p:nvPr/>
        </p:nvSpPr>
        <p:spPr>
          <a:xfrm>
            <a:off x="14139248" y="3578859"/>
            <a:ext cx="8297505" cy="7777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 = [{age : </a:t>
            </a:r>
            <a:r>
              <a:rPr sz="3500">
                <a:solidFill>
                  <a:srgbClr val="BF8F00"/>
                </a:solidFill>
              </a:rPr>
              <a:t>25</a:t>
            </a:r>
            <a:r>
              <a:rPr sz="3500"/>
              <a:t>}, {age : </a:t>
            </a:r>
            <a:r>
              <a:rPr sz="3500">
                <a:solidFill>
                  <a:srgbClr val="BF8F00"/>
                </a:solidFill>
              </a:rPr>
              <a:t>39</a:t>
            </a:r>
            <a:r>
              <a:rPr sz="3500"/>
              <a:t>}, {age : </a:t>
            </a:r>
            <a:r>
              <a:rPr sz="3500">
                <a:solidFill>
                  <a:srgbClr val="BF8F00"/>
                </a:solidFill>
              </a:rPr>
              <a:t>99</a:t>
            </a:r>
            <a:r>
              <a:rPr sz="3500"/>
              <a:t>}];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arr.</a:t>
            </a:r>
            <a:r>
              <a:rPr sz="3500">
                <a:solidFill>
                  <a:srgbClr val="021994"/>
                </a:solidFill>
              </a:rPr>
              <a:t>sort</a:t>
            </a:r>
            <a:r>
              <a:rPr sz="3500"/>
              <a:t>(function(a, b) {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 return a.age - b.age;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});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arr.</a:t>
            </a:r>
            <a:r>
              <a:rPr sz="3500">
                <a:solidFill>
                  <a:srgbClr val="021994"/>
                </a:solidFill>
              </a:rPr>
              <a:t>forEach</a:t>
            </a:r>
            <a:r>
              <a:rPr sz="3500"/>
              <a:t>(function(item) {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 console.</a:t>
            </a:r>
            <a:r>
              <a:rPr sz="3500">
                <a:solidFill>
                  <a:srgbClr val="021994"/>
                </a:solidFill>
              </a:rPr>
              <a:t>log</a:t>
            </a:r>
            <a:r>
              <a:rPr sz="3500"/>
              <a:t>(</a:t>
            </a:r>
            <a:r>
              <a:rPr sz="3500">
                <a:solidFill>
                  <a:srgbClr val="CD1D00"/>
                </a:solidFill>
              </a:rPr>
              <a:t>'age'</a:t>
            </a:r>
            <a:r>
              <a:rPr sz="3500"/>
              <a:t>, item.age);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});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>
                <a:solidFill>
                  <a:srgbClr val="959395"/>
                </a:solidFill>
              </a:rPr>
              <a:t>// result: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>
                <a:solidFill>
                  <a:srgbClr val="959395"/>
                </a:solidFill>
              </a:rPr>
              <a:t>// age 25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>
                <a:solidFill>
                  <a:srgbClr val="959395"/>
                </a:solidFill>
              </a:rPr>
              <a:t>// age 39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>
                <a:solidFill>
                  <a:srgbClr val="959395"/>
                </a:solidFill>
              </a:rPr>
              <a:t>// age 99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endParaRPr sz="3500"/>
          </a:p>
        </p:txBody>
      </p:sp>
      <p:sp>
        <p:nvSpPr>
          <p:cNvPr id="151" name="Shape 151"/>
          <p:cNvSpPr/>
          <p:nvPr/>
        </p:nvSpPr>
        <p:spPr>
          <a:xfrm>
            <a:off x="8839200" y="6665467"/>
            <a:ext cx="2989580" cy="689866"/>
          </a:xfrm>
          <a:prstGeom prst="rect">
            <a:avLst/>
          </a:prstGeom>
          <a:solidFill>
            <a:srgbClr val="C0504D"/>
          </a:solidFill>
          <a:ln w="50800">
            <a:solidFill>
              <a:srgbClr val="8C3A38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原数组被修改</a:t>
            </a:r>
          </a:p>
        </p:txBody>
      </p:sp>
      <p:sp>
        <p:nvSpPr>
          <p:cNvPr id="152" name="Shape 152"/>
          <p:cNvSpPr/>
          <p:nvPr/>
        </p:nvSpPr>
        <p:spPr>
          <a:xfrm>
            <a:off x="19231609" y="1129886"/>
            <a:ext cx="1617981" cy="898146"/>
          </a:xfrm>
          <a:prstGeom prst="rect">
            <a:avLst/>
          </a:prstGeom>
          <a:gradFill>
            <a:gsLst>
              <a:gs pos="0">
                <a:srgbClr val="2E5E97"/>
              </a:gs>
              <a:gs pos="80000">
                <a:srgbClr val="3C7BC7"/>
              </a:gs>
              <a:gs pos="100000">
                <a:srgbClr val="3A7CCA"/>
              </a:gs>
            </a:gsLst>
            <a:lin ang="16200000"/>
          </a:gradFill>
          <a:ln w="25400">
            <a:miter lim="400000"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5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排序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right)">
                                      <p:cBhvr>
                                        <p:cTn id="7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1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17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0" y="1114562"/>
            <a:ext cx="9466729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Array.prototype.concat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6040021" y="3718560"/>
            <a:ext cx="12303958" cy="6278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arr = [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];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concat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4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5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[1, 2, 3, 4, 5]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arr; </a:t>
            </a:r>
            <a:r>
              <a:rPr sz="4500">
                <a:solidFill>
                  <a:srgbClr val="959395"/>
                </a:solidFill>
              </a:rPr>
              <a:t>// [1, 2, 3]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concat</a:t>
            </a:r>
            <a:r>
              <a:rPr sz="4500"/>
              <a:t>([</a:t>
            </a:r>
            <a:r>
              <a:rPr sz="4500">
                <a:solidFill>
                  <a:srgbClr val="BF8F00"/>
                </a:solidFill>
              </a:rPr>
              <a:t>10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11</a:t>
            </a:r>
            <a:r>
              <a:rPr sz="4500"/>
              <a:t>], </a:t>
            </a:r>
            <a:r>
              <a:rPr sz="4500">
                <a:solidFill>
                  <a:srgbClr val="BF8F00"/>
                </a:solidFill>
              </a:rPr>
              <a:t>13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[1, 2, 3, 10, 11, 13]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concat</a:t>
            </a:r>
            <a:r>
              <a:rPr sz="4500"/>
              <a:t>([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[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]]); </a:t>
            </a:r>
            <a:r>
              <a:rPr sz="4500">
                <a:solidFill>
                  <a:srgbClr val="959395"/>
                </a:solidFill>
              </a:rPr>
              <a:t>// [1, 2, 3, 1, [2, 3]]</a:t>
            </a:r>
            <a:endParaRPr sz="4500"/>
          </a:p>
        </p:txBody>
      </p:sp>
      <p:sp>
        <p:nvSpPr>
          <p:cNvPr id="157" name="Shape 157"/>
          <p:cNvSpPr/>
          <p:nvPr/>
        </p:nvSpPr>
        <p:spPr>
          <a:xfrm>
            <a:off x="10160000" y="5484367"/>
            <a:ext cx="3472180" cy="715266"/>
          </a:xfrm>
          <a:prstGeom prst="rect">
            <a:avLst/>
          </a:prstGeom>
          <a:solidFill>
            <a:srgbClr val="9BBB59"/>
          </a:solidFill>
          <a:ln w="76200">
            <a:solidFill>
              <a:srgbClr val="FFFFFF"/>
            </a:solidFill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原数组未被修改</a:t>
            </a:r>
          </a:p>
        </p:txBody>
      </p:sp>
      <p:sp>
        <p:nvSpPr>
          <p:cNvPr id="158" name="Shape 158"/>
          <p:cNvSpPr/>
          <p:nvPr/>
        </p:nvSpPr>
        <p:spPr>
          <a:xfrm>
            <a:off x="18520409" y="1129886"/>
            <a:ext cx="3040381" cy="898146"/>
          </a:xfrm>
          <a:prstGeom prst="rect">
            <a:avLst/>
          </a:prstGeom>
          <a:gradFill>
            <a:gsLst>
              <a:gs pos="0">
                <a:srgbClr val="2E5E97"/>
              </a:gs>
              <a:gs pos="80000">
                <a:srgbClr val="3C7BC7"/>
              </a:gs>
              <a:gs pos="100000">
                <a:srgbClr val="3A7CCA"/>
              </a:gs>
            </a:gsLst>
            <a:lin ang="16200000"/>
          </a:gradFill>
          <a:ln w="25400">
            <a:miter lim="400000"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5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数组合并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right)">
                                      <p:cBhvr>
                                        <p:cTn id="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1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18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0" y="1114562"/>
            <a:ext cx="9574306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Array.prototype.slice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8715299" y="4505960"/>
            <a:ext cx="6953401" cy="5516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arr = [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4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5</a:t>
            </a:r>
            <a:r>
              <a:rPr sz="4500"/>
              <a:t>];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slice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[2, 3]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slice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[2, 3, 4, 5]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slice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-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[2, 3, 4]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slice</a:t>
            </a:r>
            <a:r>
              <a:rPr sz="4500"/>
              <a:t>(-</a:t>
            </a:r>
            <a:r>
              <a:rPr sz="4500">
                <a:solidFill>
                  <a:srgbClr val="BF8F00"/>
                </a:solidFill>
              </a:rPr>
              <a:t>4</a:t>
            </a:r>
            <a:r>
              <a:rPr sz="4500"/>
              <a:t>, -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[2]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</p:txBody>
      </p:sp>
      <p:sp>
        <p:nvSpPr>
          <p:cNvPr id="163" name="Shape 163"/>
          <p:cNvSpPr/>
          <p:nvPr/>
        </p:nvSpPr>
        <p:spPr>
          <a:xfrm>
            <a:off x="15113000" y="5331967"/>
            <a:ext cx="3472180" cy="715266"/>
          </a:xfrm>
          <a:prstGeom prst="rect">
            <a:avLst/>
          </a:prstGeom>
          <a:solidFill>
            <a:srgbClr val="9BBB59"/>
          </a:solidFill>
          <a:ln w="76200">
            <a:solidFill>
              <a:srgbClr val="FFFFFF"/>
            </a:solidFill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原数组未被修改</a:t>
            </a:r>
          </a:p>
        </p:txBody>
      </p:sp>
      <p:sp>
        <p:nvSpPr>
          <p:cNvPr id="164" name="Shape 164"/>
          <p:cNvSpPr/>
          <p:nvPr/>
        </p:nvSpPr>
        <p:spPr>
          <a:xfrm>
            <a:off x="17809210" y="1129886"/>
            <a:ext cx="4462781" cy="898146"/>
          </a:xfrm>
          <a:prstGeom prst="rect">
            <a:avLst/>
          </a:prstGeom>
          <a:gradFill>
            <a:gsLst>
              <a:gs pos="0">
                <a:srgbClr val="2E5E97"/>
              </a:gs>
              <a:gs pos="80000">
                <a:srgbClr val="3C7BC7"/>
              </a:gs>
              <a:gs pos="100000">
                <a:srgbClr val="3A7CCA"/>
              </a:gs>
            </a:gsLst>
            <a:lin ang="16200000"/>
          </a:gradFill>
          <a:ln w="25400">
            <a:miter lim="400000"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5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返回部分数组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right)">
                                      <p:cBhvr>
                                        <p:cTn id="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1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19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7306920" y="2702560"/>
            <a:ext cx="9770160" cy="9326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arr = [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4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5</a:t>
            </a:r>
            <a:r>
              <a:rPr sz="4500"/>
              <a:t>];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splice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returns [3, 4, 5]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arr; </a:t>
            </a:r>
            <a:r>
              <a:rPr sz="4500">
                <a:solidFill>
                  <a:srgbClr val="959395"/>
                </a:solidFill>
              </a:rPr>
              <a:t>// [1, 2];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 = [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4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5</a:t>
            </a:r>
            <a:r>
              <a:rPr sz="4500"/>
              <a:t>];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splice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returns [3, 4]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arr; </a:t>
            </a:r>
            <a:r>
              <a:rPr sz="4500">
                <a:solidFill>
                  <a:srgbClr val="959395"/>
                </a:solidFill>
              </a:rPr>
              <a:t>// [1, 2, 5];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 = [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4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5</a:t>
            </a:r>
            <a:r>
              <a:rPr sz="4500"/>
              <a:t>];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splice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</a:t>
            </a:r>
            <a:r>
              <a:rPr sz="4500">
                <a:solidFill>
                  <a:srgbClr val="CD1D00"/>
                </a:solidFill>
              </a:rPr>
              <a:t>'a'</a:t>
            </a:r>
            <a:r>
              <a:rPr sz="4500"/>
              <a:t>, </a:t>
            </a:r>
            <a:r>
              <a:rPr sz="4500">
                <a:solidFill>
                  <a:srgbClr val="CD1D00"/>
                </a:solidFill>
              </a:rPr>
              <a:t>'b'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returns [2]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arr; </a:t>
            </a:r>
            <a:r>
              <a:rPr sz="4500">
                <a:solidFill>
                  <a:srgbClr val="959395"/>
                </a:solidFill>
              </a:rPr>
              <a:t>// [1, "a", "b", 3, 4, 5]</a:t>
            </a:r>
            <a:endParaRPr sz="4500"/>
          </a:p>
        </p:txBody>
      </p:sp>
      <p:sp>
        <p:nvSpPr>
          <p:cNvPr id="168" name="Shape 168"/>
          <p:cNvSpPr/>
          <p:nvPr/>
        </p:nvSpPr>
        <p:spPr>
          <a:xfrm>
            <a:off x="0" y="1114562"/>
            <a:ext cx="7745506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Array.prototype.splice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10922000" y="4404867"/>
            <a:ext cx="2989580" cy="689866"/>
          </a:xfrm>
          <a:prstGeom prst="rect">
            <a:avLst/>
          </a:prstGeom>
          <a:solidFill>
            <a:srgbClr val="C0504D"/>
          </a:solidFill>
          <a:ln w="50800">
            <a:solidFill>
              <a:srgbClr val="8C3A38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原数组被修改</a:t>
            </a:r>
          </a:p>
        </p:txBody>
      </p:sp>
      <p:sp>
        <p:nvSpPr>
          <p:cNvPr id="170" name="Shape 170"/>
          <p:cNvSpPr/>
          <p:nvPr/>
        </p:nvSpPr>
        <p:spPr>
          <a:xfrm>
            <a:off x="18520409" y="1129886"/>
            <a:ext cx="3040381" cy="898146"/>
          </a:xfrm>
          <a:prstGeom prst="rect">
            <a:avLst/>
          </a:prstGeom>
          <a:gradFill>
            <a:gsLst>
              <a:gs pos="0">
                <a:srgbClr val="2E5E97"/>
              </a:gs>
              <a:gs pos="80000">
                <a:srgbClr val="3C7BC7"/>
              </a:gs>
              <a:gs pos="100000">
                <a:srgbClr val="3A7CCA"/>
              </a:gs>
            </a:gsLst>
            <a:lin ang="16200000"/>
          </a:gradFill>
          <a:ln w="25400">
            <a:miter lim="400000"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5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数组拼接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right)">
                                      <p:cBhvr>
                                        <p:cTn id="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4833937" y="2329259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11200"/>
              <a:t>JavaScript深入浅出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数组</a:t>
            </a:r>
          </a:p>
        </p:txBody>
      </p:sp>
      <p:sp>
        <p:nvSpPr>
          <p:cNvPr id="57" name="Shape 57"/>
          <p:cNvSpPr/>
          <p:nvPr/>
        </p:nvSpPr>
        <p:spPr>
          <a:xfrm>
            <a:off x="10894580" y="12292176"/>
            <a:ext cx="2594840" cy="1122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>
            <a:lvl1pPr defTabSz="584200">
              <a:lnSpc>
                <a:spcPct val="100000"/>
              </a:lnSpc>
              <a:defRPr sz="5600"/>
            </a:lvl1pPr>
          </a:lstStyle>
          <a:p>
            <a:pPr lvl="0">
              <a:defRPr sz="1800"/>
            </a:pPr>
            <a:r>
              <a:rPr sz="5600"/>
              <a:t>@Bosn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20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6935687" y="4137660"/>
            <a:ext cx="10512626" cy="5440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var arr = [</a:t>
            </a:r>
            <a:r>
              <a:rPr sz="3500">
                <a:solidFill>
                  <a:srgbClr val="BF8F00"/>
                </a:solidFill>
              </a:rPr>
              <a:t>1</a:t>
            </a:r>
            <a:r>
              <a:rPr sz="3500"/>
              <a:t>, </a:t>
            </a:r>
            <a:r>
              <a:rPr sz="3500">
                <a:solidFill>
                  <a:srgbClr val="BF8F00"/>
                </a:solidFill>
              </a:rPr>
              <a:t>2</a:t>
            </a:r>
            <a:r>
              <a:rPr sz="3500"/>
              <a:t>, </a:t>
            </a:r>
            <a:r>
              <a:rPr sz="3500">
                <a:solidFill>
                  <a:srgbClr val="BF8F00"/>
                </a:solidFill>
              </a:rPr>
              <a:t>3</a:t>
            </a:r>
            <a:r>
              <a:rPr sz="3500"/>
              <a:t>, </a:t>
            </a:r>
            <a:r>
              <a:rPr sz="3500">
                <a:solidFill>
                  <a:srgbClr val="BF8F00"/>
                </a:solidFill>
              </a:rPr>
              <a:t>4</a:t>
            </a:r>
            <a:r>
              <a:rPr sz="3500"/>
              <a:t>, </a:t>
            </a:r>
            <a:r>
              <a:rPr sz="3500">
                <a:solidFill>
                  <a:srgbClr val="BF8F00"/>
                </a:solidFill>
              </a:rPr>
              <a:t>5</a:t>
            </a:r>
            <a:r>
              <a:rPr sz="3500"/>
              <a:t>];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arr.</a:t>
            </a:r>
            <a:r>
              <a:rPr sz="3500">
                <a:solidFill>
                  <a:srgbClr val="021994"/>
                </a:solidFill>
              </a:rPr>
              <a:t>forEach</a:t>
            </a:r>
            <a:r>
              <a:rPr sz="3500"/>
              <a:t>(function(x, index, a){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console.</a:t>
            </a:r>
            <a:r>
              <a:rPr sz="3500">
                <a:solidFill>
                  <a:srgbClr val="021994"/>
                </a:solidFill>
              </a:rPr>
              <a:t>log</a:t>
            </a:r>
            <a:r>
              <a:rPr sz="3500"/>
              <a:t>(x + </a:t>
            </a:r>
            <a:r>
              <a:rPr sz="3500">
                <a:solidFill>
                  <a:srgbClr val="CD1D00"/>
                </a:solidFill>
              </a:rPr>
              <a:t>'|'</a:t>
            </a:r>
            <a:r>
              <a:rPr sz="3500"/>
              <a:t> + index + </a:t>
            </a:r>
            <a:r>
              <a:rPr sz="3500">
                <a:solidFill>
                  <a:srgbClr val="CD1D00"/>
                </a:solidFill>
              </a:rPr>
              <a:t>'|'</a:t>
            </a:r>
            <a:r>
              <a:rPr sz="3500"/>
              <a:t> + (a === arr));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});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>
                <a:solidFill>
                  <a:srgbClr val="959395"/>
                </a:solidFill>
              </a:rPr>
              <a:t>// 1|0|true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>
                <a:solidFill>
                  <a:srgbClr val="959395"/>
                </a:solidFill>
              </a:rPr>
              <a:t>// 2|1|true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>
                <a:solidFill>
                  <a:srgbClr val="959395"/>
                </a:solidFill>
              </a:rPr>
              <a:t>// 3|2|true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>
                <a:solidFill>
                  <a:srgbClr val="959395"/>
                </a:solidFill>
              </a:rPr>
              <a:t>// 4|3|true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>
                <a:solidFill>
                  <a:srgbClr val="959395"/>
                </a:solidFill>
              </a:rPr>
              <a:t>// 5|4|true</a:t>
            </a:r>
          </a:p>
        </p:txBody>
      </p:sp>
      <p:sp>
        <p:nvSpPr>
          <p:cNvPr id="174" name="Shape 174"/>
          <p:cNvSpPr/>
          <p:nvPr/>
        </p:nvSpPr>
        <p:spPr>
          <a:xfrm>
            <a:off x="0" y="1114562"/>
            <a:ext cx="8552329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Array.prototype.forEach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18520409" y="1129886"/>
            <a:ext cx="3040381" cy="898146"/>
          </a:xfrm>
          <a:prstGeom prst="rect">
            <a:avLst/>
          </a:prstGeom>
          <a:gradFill>
            <a:gsLst>
              <a:gs pos="0">
                <a:srgbClr val="2E5E97"/>
              </a:gs>
              <a:gs pos="80000">
                <a:srgbClr val="3C7BC7"/>
              </a:gs>
              <a:gs pos="100000">
                <a:srgbClr val="3A7CCA"/>
              </a:gs>
            </a:gsLst>
            <a:lin ang="16200000"/>
          </a:gradFill>
          <a:ln w="25400">
            <a:miter lim="400000"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5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数组遍历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21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0" y="1114562"/>
            <a:ext cx="7503459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Array.prototype.map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9236291" y="4480559"/>
            <a:ext cx="5911418" cy="4754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arr = [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];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map</a:t>
            </a:r>
            <a:r>
              <a:rPr sz="4500"/>
              <a:t>(function(x) {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return x + </a:t>
            </a:r>
            <a:r>
              <a:rPr sz="4500">
                <a:solidFill>
                  <a:srgbClr val="BF8F00"/>
                </a:solidFill>
              </a:rPr>
              <a:t>10</a:t>
            </a:r>
            <a:r>
              <a:rPr sz="4500"/>
              <a:t>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}); </a:t>
            </a:r>
            <a:r>
              <a:rPr sz="4500">
                <a:solidFill>
                  <a:srgbClr val="959395"/>
                </a:solidFill>
              </a:rPr>
              <a:t>// [11, 12, 13]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arr; </a:t>
            </a:r>
            <a:r>
              <a:rPr sz="4500">
                <a:solidFill>
                  <a:srgbClr val="959395"/>
                </a:solidFill>
              </a:rPr>
              <a:t>// [1, 2, 3]</a:t>
            </a:r>
            <a:endParaRPr sz="4500"/>
          </a:p>
        </p:txBody>
      </p:sp>
      <p:sp>
        <p:nvSpPr>
          <p:cNvPr id="180" name="Shape 180"/>
          <p:cNvSpPr/>
          <p:nvPr/>
        </p:nvSpPr>
        <p:spPr>
          <a:xfrm>
            <a:off x="13360400" y="7668767"/>
            <a:ext cx="3472180" cy="715266"/>
          </a:xfrm>
          <a:prstGeom prst="rect">
            <a:avLst/>
          </a:prstGeom>
          <a:solidFill>
            <a:srgbClr val="9BBB59"/>
          </a:solidFill>
          <a:ln w="76200">
            <a:solidFill>
              <a:srgbClr val="FFFFFF"/>
            </a:solidFill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原数组未被修改</a:t>
            </a:r>
          </a:p>
        </p:txBody>
      </p:sp>
      <p:sp>
        <p:nvSpPr>
          <p:cNvPr id="181" name="Shape 181"/>
          <p:cNvSpPr/>
          <p:nvPr/>
        </p:nvSpPr>
        <p:spPr>
          <a:xfrm>
            <a:off x="18520409" y="1129886"/>
            <a:ext cx="3040381" cy="898146"/>
          </a:xfrm>
          <a:prstGeom prst="rect">
            <a:avLst/>
          </a:prstGeom>
          <a:gradFill>
            <a:gsLst>
              <a:gs pos="0">
                <a:srgbClr val="2E5E97"/>
              </a:gs>
              <a:gs pos="80000">
                <a:srgbClr val="3C7BC7"/>
              </a:gs>
              <a:gs pos="100000">
                <a:srgbClr val="3A7CCA"/>
              </a:gs>
            </a:gsLst>
            <a:lin ang="16200000"/>
          </a:gradFill>
          <a:ln w="25400">
            <a:miter lim="400000"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5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数组映射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right)">
                                      <p:cBhvr>
                                        <p:cTn id="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1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22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0" y="1114562"/>
            <a:ext cx="7065679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Array.prototype.filter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7065679" y="4480559"/>
            <a:ext cx="10252642" cy="4754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arr = [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4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5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6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7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8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9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10</a:t>
            </a:r>
            <a:r>
              <a:rPr sz="4500"/>
              <a:t>];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filter</a:t>
            </a:r>
            <a:r>
              <a:rPr sz="4500"/>
              <a:t>(function(x, index) {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return index %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 === </a:t>
            </a:r>
            <a:r>
              <a:rPr sz="4500">
                <a:solidFill>
                  <a:srgbClr val="BF8F00"/>
                </a:solidFill>
              </a:rPr>
              <a:t>0</a:t>
            </a:r>
            <a:r>
              <a:rPr sz="4500"/>
              <a:t> || x &gt;= </a:t>
            </a:r>
            <a:r>
              <a:rPr sz="4500">
                <a:solidFill>
                  <a:srgbClr val="BF8F00"/>
                </a:solidFill>
              </a:rPr>
              <a:t>8</a:t>
            </a:r>
            <a:r>
              <a:rPr sz="4500"/>
              <a:t>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}); </a:t>
            </a:r>
            <a:r>
              <a:rPr sz="4500">
                <a:solidFill>
                  <a:srgbClr val="959395"/>
                </a:solidFill>
              </a:rPr>
              <a:t>// returns [1, 4, 7, 8, 9, 10]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arr; </a:t>
            </a:r>
            <a:r>
              <a:rPr sz="4500">
                <a:solidFill>
                  <a:srgbClr val="959395"/>
                </a:solidFill>
              </a:rPr>
              <a:t>// [1, 2, 3, 4, 5, 6, 7, 8, 9, 10]</a:t>
            </a:r>
            <a:endParaRPr sz="4500"/>
          </a:p>
        </p:txBody>
      </p:sp>
      <p:sp>
        <p:nvSpPr>
          <p:cNvPr id="186" name="Shape 186"/>
          <p:cNvSpPr/>
          <p:nvPr/>
        </p:nvSpPr>
        <p:spPr>
          <a:xfrm>
            <a:off x="15925800" y="7617967"/>
            <a:ext cx="3472180" cy="715266"/>
          </a:xfrm>
          <a:prstGeom prst="rect">
            <a:avLst/>
          </a:prstGeom>
          <a:solidFill>
            <a:srgbClr val="9BBB59"/>
          </a:solidFill>
          <a:ln w="76200">
            <a:solidFill>
              <a:srgbClr val="FFFFFF"/>
            </a:solidFill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原数组未被修改</a:t>
            </a:r>
          </a:p>
        </p:txBody>
      </p:sp>
      <p:sp>
        <p:nvSpPr>
          <p:cNvPr id="187" name="Shape 187"/>
          <p:cNvSpPr/>
          <p:nvPr/>
        </p:nvSpPr>
        <p:spPr>
          <a:xfrm>
            <a:off x="18520409" y="1129886"/>
            <a:ext cx="3040381" cy="898146"/>
          </a:xfrm>
          <a:prstGeom prst="rect">
            <a:avLst/>
          </a:prstGeom>
          <a:gradFill>
            <a:gsLst>
              <a:gs pos="0">
                <a:srgbClr val="2E5E97"/>
              </a:gs>
              <a:gs pos="80000">
                <a:srgbClr val="3C7BC7"/>
              </a:gs>
              <a:gs pos="100000">
                <a:srgbClr val="3A7CCA"/>
              </a:gs>
            </a:gsLst>
            <a:lin ang="16200000"/>
          </a:gradFill>
          <a:ln w="25400">
            <a:miter lim="400000"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5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数组过滤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right)">
                                      <p:cBhvr>
                                        <p:cTn id="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1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23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0" y="1012962"/>
            <a:ext cx="8928847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Array.prototype.every</a:t>
            </a:r>
            <a:r>
              <a:rPr sz="4380" dirty="0">
                <a:solidFill>
                  <a:srgbClr val="FFFFFF"/>
                </a:solidFill>
              </a:rPr>
              <a:t> &amp; some</a:t>
            </a:r>
          </a:p>
        </p:txBody>
      </p:sp>
      <p:sp>
        <p:nvSpPr>
          <p:cNvPr id="191" name="Shape 191"/>
          <p:cNvSpPr/>
          <p:nvPr/>
        </p:nvSpPr>
        <p:spPr>
          <a:xfrm>
            <a:off x="5010431" y="3083560"/>
            <a:ext cx="6292883" cy="7040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arr = [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4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5</a:t>
            </a:r>
            <a:r>
              <a:rPr sz="4500"/>
              <a:t>];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every</a:t>
            </a:r>
            <a:r>
              <a:rPr sz="4500"/>
              <a:t>(function(x) {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return x &lt; </a:t>
            </a:r>
            <a:r>
              <a:rPr sz="4500">
                <a:solidFill>
                  <a:srgbClr val="BF8F00"/>
                </a:solidFill>
              </a:rPr>
              <a:t>10</a:t>
            </a:r>
            <a:r>
              <a:rPr sz="4500"/>
              <a:t>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});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every</a:t>
            </a:r>
            <a:r>
              <a:rPr sz="4500"/>
              <a:t>(function(x) {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return x &lt;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}); 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/>
          </a:p>
        </p:txBody>
      </p:sp>
      <p:sp>
        <p:nvSpPr>
          <p:cNvPr id="192" name="Shape 192"/>
          <p:cNvSpPr/>
          <p:nvPr/>
        </p:nvSpPr>
        <p:spPr>
          <a:xfrm>
            <a:off x="13871559" y="3083559"/>
            <a:ext cx="6292883" cy="7040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arr = [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4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5</a:t>
            </a:r>
            <a:r>
              <a:rPr sz="4500"/>
              <a:t>];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some</a:t>
            </a:r>
            <a:r>
              <a:rPr sz="4500"/>
              <a:t>(function(x) {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return x ===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});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some</a:t>
            </a:r>
            <a:r>
              <a:rPr sz="4500"/>
              <a:t>(function(x) {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return x === </a:t>
            </a:r>
            <a:r>
              <a:rPr sz="4500">
                <a:solidFill>
                  <a:srgbClr val="BF8F00"/>
                </a:solidFill>
              </a:rPr>
              <a:t>100</a:t>
            </a:r>
            <a:r>
              <a:rPr sz="4500"/>
              <a:t>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}); 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/>
          </a:p>
        </p:txBody>
      </p:sp>
      <p:sp>
        <p:nvSpPr>
          <p:cNvPr id="193" name="Shape 193"/>
          <p:cNvSpPr/>
          <p:nvPr/>
        </p:nvSpPr>
        <p:spPr>
          <a:xfrm>
            <a:off x="18520409" y="1129886"/>
            <a:ext cx="3040381" cy="898146"/>
          </a:xfrm>
          <a:prstGeom prst="rect">
            <a:avLst/>
          </a:prstGeom>
          <a:gradFill>
            <a:gsLst>
              <a:gs pos="0">
                <a:srgbClr val="2E5E97"/>
              </a:gs>
              <a:gs pos="80000">
                <a:srgbClr val="3C7BC7"/>
              </a:gs>
              <a:gs pos="100000">
                <a:srgbClr val="3A7CCA"/>
              </a:gs>
            </a:gsLst>
            <a:lin ang="16200000"/>
          </a:gradFill>
          <a:ln w="25400">
            <a:miter lim="400000"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5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数组判断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24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0" y="1292362"/>
            <a:ext cx="10784541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Array.prototype.reduce&amp;reduceRight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13555262" y="1432560"/>
            <a:ext cx="10073490" cy="10850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arr = [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];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sum = arr.</a:t>
            </a:r>
            <a:r>
              <a:rPr sz="4500">
                <a:solidFill>
                  <a:srgbClr val="021994"/>
                </a:solidFill>
              </a:rPr>
              <a:t>reduce</a:t>
            </a:r>
            <a:r>
              <a:rPr sz="4500"/>
              <a:t>(function(x, y) {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return x + y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}, </a:t>
            </a:r>
            <a:r>
              <a:rPr sz="4500">
                <a:solidFill>
                  <a:srgbClr val="BF8F00"/>
                </a:solidFill>
              </a:rPr>
              <a:t>0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6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arr; </a:t>
            </a:r>
            <a:r>
              <a:rPr sz="4500">
                <a:solidFill>
                  <a:srgbClr val="A7A7A7"/>
                </a:solidFill>
              </a:rPr>
              <a:t>//[1, 2, 3]</a:t>
            </a:r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 = [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9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6</a:t>
            </a:r>
            <a:r>
              <a:rPr sz="4500"/>
              <a:t>];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max = arr.</a:t>
            </a:r>
            <a:r>
              <a:rPr sz="4500">
                <a:solidFill>
                  <a:srgbClr val="021994"/>
                </a:solidFill>
              </a:rPr>
              <a:t>reduce</a:t>
            </a:r>
            <a:r>
              <a:rPr sz="4500"/>
              <a:t>(function(x, y) {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console.</a:t>
            </a:r>
            <a:r>
              <a:rPr sz="4500">
                <a:solidFill>
                  <a:srgbClr val="021994"/>
                </a:solidFill>
              </a:rPr>
              <a:t>log</a:t>
            </a:r>
            <a:r>
              <a:rPr sz="4500"/>
              <a:t>(x + </a:t>
            </a:r>
            <a:r>
              <a:rPr sz="4500">
                <a:solidFill>
                  <a:srgbClr val="CD1D00"/>
                </a:solidFill>
              </a:rPr>
              <a:t>"|"</a:t>
            </a:r>
            <a:r>
              <a:rPr sz="4500"/>
              <a:t> + y);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return x &gt; y ? x : y;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});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959395"/>
                </a:solidFill>
              </a:rPr>
              <a:t>// 3|9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959395"/>
                </a:solidFill>
              </a:rPr>
              <a:t>// 9|6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max; </a:t>
            </a:r>
            <a:r>
              <a:rPr sz="4500">
                <a:solidFill>
                  <a:srgbClr val="959395"/>
                </a:solidFill>
              </a:rPr>
              <a:t>// 9</a:t>
            </a:r>
          </a:p>
        </p:txBody>
      </p:sp>
      <p:sp>
        <p:nvSpPr>
          <p:cNvPr id="198" name="Shape 198"/>
          <p:cNvSpPr/>
          <p:nvPr/>
        </p:nvSpPr>
        <p:spPr>
          <a:xfrm>
            <a:off x="1826111" y="4099560"/>
            <a:ext cx="10525834" cy="5516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max = arr.</a:t>
            </a:r>
            <a:r>
              <a:rPr sz="4500">
                <a:solidFill>
                  <a:srgbClr val="021994"/>
                </a:solidFill>
              </a:rPr>
              <a:t>reduceRight</a:t>
            </a:r>
            <a:r>
              <a:rPr sz="4500"/>
              <a:t>(function(x, y) {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console.</a:t>
            </a:r>
            <a:r>
              <a:rPr sz="4500">
                <a:solidFill>
                  <a:srgbClr val="021994"/>
                </a:solidFill>
              </a:rPr>
              <a:t>log</a:t>
            </a:r>
            <a:r>
              <a:rPr sz="4500"/>
              <a:t>(x + </a:t>
            </a:r>
            <a:r>
              <a:rPr sz="4500">
                <a:solidFill>
                  <a:srgbClr val="CD1D00"/>
                </a:solidFill>
              </a:rPr>
              <a:t>"|"</a:t>
            </a:r>
            <a:r>
              <a:rPr sz="4500"/>
              <a:t> + y);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return x &gt; y ? x : y;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});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959395"/>
                </a:solidFill>
              </a:rPr>
              <a:t>// 6|9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959395"/>
                </a:solidFill>
              </a:rPr>
              <a:t>// 9|3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max; </a:t>
            </a:r>
            <a:r>
              <a:rPr sz="4500">
                <a:solidFill>
                  <a:srgbClr val="959395"/>
                </a:solidFill>
              </a:rPr>
              <a:t>// 9</a:t>
            </a:r>
          </a:p>
        </p:txBody>
      </p:sp>
      <p:sp>
        <p:nvSpPr>
          <p:cNvPr id="199" name="Shape 199"/>
          <p:cNvSpPr/>
          <p:nvPr/>
        </p:nvSpPr>
        <p:spPr>
          <a:xfrm>
            <a:off x="17373600" y="4595367"/>
            <a:ext cx="3472180" cy="715266"/>
          </a:xfrm>
          <a:prstGeom prst="rect">
            <a:avLst/>
          </a:prstGeom>
          <a:solidFill>
            <a:srgbClr val="9BBB59"/>
          </a:solidFill>
          <a:ln w="76200">
            <a:solidFill>
              <a:srgbClr val="FFFFFF"/>
            </a:solidFill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原数组未被修改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right)">
                                      <p:cBhvr>
                                        <p:cTn id="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right)">
                                      <p:cBhvr>
                                        <p:cTn id="12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2" animBg="1" advAuto="0"/>
      <p:bldP spid="199" grpId="1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0" y="1292362"/>
            <a:ext cx="10838329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Array.prototype.indexOf&amp;lastIndexOf</a:t>
            </a:r>
            <a:r>
              <a:rPr sz="438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2" name="Shape 202"/>
          <p:cNvSpPr/>
          <p:nvPr/>
        </p:nvSpPr>
        <p:spPr>
          <a:xfrm>
            <a:off x="8583307" y="2956560"/>
            <a:ext cx="7217385" cy="7802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arr = [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];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indexOf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1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indexOf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99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-1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indexOf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4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indexOf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-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4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indexOf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-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-1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lastIndexOf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3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lastIndexOf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-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3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lastIndexOf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-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1</a:t>
            </a:r>
            <a:endParaRPr sz="4500"/>
          </a:p>
        </p:txBody>
      </p:sp>
      <p:sp>
        <p:nvSpPr>
          <p:cNvPr id="203" name="Shape 203"/>
          <p:cNvSpPr/>
          <p:nvPr/>
        </p:nvSpPr>
        <p:spPr>
          <a:xfrm>
            <a:off x="18520409" y="1129886"/>
            <a:ext cx="3040381" cy="898146"/>
          </a:xfrm>
          <a:prstGeom prst="rect">
            <a:avLst/>
          </a:prstGeom>
          <a:gradFill>
            <a:gsLst>
              <a:gs pos="0">
                <a:srgbClr val="2E5E97"/>
              </a:gs>
              <a:gs pos="80000">
                <a:srgbClr val="3C7BC7"/>
              </a:gs>
              <a:gs pos="100000">
                <a:srgbClr val="3A7CCA"/>
              </a:gs>
            </a:gsLst>
            <a:lin ang="16200000"/>
          </a:gradFill>
          <a:ln w="25400">
            <a:miter lim="400000"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5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数组检索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0" y="1292362"/>
            <a:ext cx="6320118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Array.isArray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8961703" y="4353559"/>
            <a:ext cx="6460594" cy="944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 dirty="0" err="1"/>
              <a:t>Array.</a:t>
            </a:r>
            <a:r>
              <a:rPr sz="4500" dirty="0" err="1">
                <a:solidFill>
                  <a:srgbClr val="021994"/>
                </a:solidFill>
              </a:rPr>
              <a:t>isArray</a:t>
            </a:r>
            <a:r>
              <a:rPr sz="4500" dirty="0"/>
              <a:t>([]); </a:t>
            </a:r>
            <a:r>
              <a:rPr sz="4500" dirty="0">
                <a:solidFill>
                  <a:srgbClr val="959395"/>
                </a:solidFill>
              </a:rPr>
              <a:t>// true</a:t>
            </a:r>
          </a:p>
        </p:txBody>
      </p:sp>
      <p:sp>
        <p:nvSpPr>
          <p:cNvPr id="207" name="Shape 207"/>
          <p:cNvSpPr/>
          <p:nvPr/>
        </p:nvSpPr>
        <p:spPr>
          <a:xfrm>
            <a:off x="5423594" y="8011159"/>
            <a:ext cx="13536813" cy="2468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[] instanceof Array;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({}).toString.</a:t>
            </a:r>
            <a:r>
              <a:rPr sz="4500">
                <a:solidFill>
                  <a:srgbClr val="021994"/>
                </a:solidFill>
              </a:rPr>
              <a:t>apply</a:t>
            </a:r>
            <a:r>
              <a:rPr sz="4500"/>
              <a:t>([]) === </a:t>
            </a:r>
            <a:r>
              <a:rPr sz="4500">
                <a:solidFill>
                  <a:srgbClr val="CD1D00"/>
                </a:solidFill>
              </a:rPr>
              <a:t>'[object Array]'</a:t>
            </a:r>
            <a:r>
              <a:rPr sz="4500"/>
              <a:t>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[].constructor === Array; </a:t>
            </a:r>
            <a:r>
              <a:rPr sz="4500">
                <a:solidFill>
                  <a:srgbClr val="959395"/>
                </a:solidFill>
              </a:rPr>
              <a:t>// true</a:t>
            </a:r>
          </a:p>
        </p:txBody>
      </p:sp>
      <p:sp>
        <p:nvSpPr>
          <p:cNvPr id="208" name="Shape 208"/>
          <p:cNvSpPr/>
          <p:nvPr/>
        </p:nvSpPr>
        <p:spPr>
          <a:xfrm>
            <a:off x="7018019" y="1323011"/>
            <a:ext cx="5173981" cy="898146"/>
          </a:xfrm>
          <a:prstGeom prst="rect">
            <a:avLst/>
          </a:prstGeom>
          <a:gradFill>
            <a:gsLst>
              <a:gs pos="0">
                <a:srgbClr val="2E5E97"/>
              </a:gs>
              <a:gs pos="80000">
                <a:srgbClr val="3C7BC7"/>
              </a:gs>
              <a:gs pos="100000">
                <a:srgbClr val="3A7CCA"/>
              </a:gs>
            </a:gsLst>
            <a:lin ang="16200000"/>
          </a:gradFill>
          <a:ln w="25400">
            <a:miter lim="400000"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5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 dirty="0" err="1">
                <a:solidFill>
                  <a:srgbClr val="FFFFFF"/>
                </a:solidFill>
              </a:rPr>
              <a:t>判断是否为数组</a:t>
            </a:r>
            <a:endParaRPr sz="5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right)">
                                      <p:cBhvr>
                                        <p:cTn id="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1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27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9046210" y="6264909"/>
            <a:ext cx="6291580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第四节、数组小结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28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0" y="1056006"/>
            <a:ext cx="693868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数组</a:t>
            </a:r>
            <a:r>
              <a:rPr sz="4380" dirty="0">
                <a:solidFill>
                  <a:srgbClr val="FFFFFF"/>
                </a:solidFill>
              </a:rPr>
              <a:t>  VS.  </a:t>
            </a:r>
            <a:r>
              <a:rPr sz="4380" dirty="0" err="1">
                <a:solidFill>
                  <a:srgbClr val="FFFFFF"/>
                </a:solidFill>
              </a:rPr>
              <a:t>一般对象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3327729" y="6586143"/>
            <a:ext cx="6948075" cy="1960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/>
          <a:p>
            <a:pPr lvl="0">
              <a:defRPr sz="1800"/>
            </a:pPr>
            <a:r>
              <a:rPr sz="3800"/>
              <a:t>都可以继承</a:t>
            </a:r>
          </a:p>
          <a:p>
            <a:pPr lvl="0">
              <a:defRPr sz="1800"/>
            </a:pPr>
            <a:r>
              <a:rPr sz="3800"/>
              <a:t>数组是对象，对象不一定是数组</a:t>
            </a:r>
          </a:p>
          <a:p>
            <a:pPr lvl="0">
              <a:defRPr sz="1800"/>
            </a:pPr>
            <a:r>
              <a:rPr sz="3800"/>
              <a:t>都可以当做对象添加删除属性</a:t>
            </a:r>
          </a:p>
        </p:txBody>
      </p:sp>
      <p:sp>
        <p:nvSpPr>
          <p:cNvPr id="216" name="Shape 216"/>
          <p:cNvSpPr/>
          <p:nvPr/>
        </p:nvSpPr>
        <p:spPr>
          <a:xfrm>
            <a:off x="11064060" y="6586143"/>
            <a:ext cx="12354213" cy="176355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/>
          <a:p>
            <a:pPr lvl="0">
              <a:defRPr sz="1800"/>
            </a:pPr>
            <a:r>
              <a:rPr sz="3800" dirty="0" err="1"/>
              <a:t>数组自动更新length</a:t>
            </a:r>
            <a:endParaRPr sz="3800" dirty="0"/>
          </a:p>
          <a:p>
            <a:pPr lvl="0">
              <a:defRPr sz="1800"/>
            </a:pPr>
            <a:r>
              <a:rPr sz="3800" dirty="0" err="1"/>
              <a:t>按索引访问数组常常比访问一般对象属性明显</a:t>
            </a:r>
            <a:r>
              <a:rPr sz="3800" dirty="0" err="1">
                <a:solidFill>
                  <a:srgbClr val="FF0000"/>
                </a:solidFill>
              </a:rPr>
              <a:t>迅速</a:t>
            </a:r>
            <a:r>
              <a:rPr sz="3800" dirty="0"/>
              <a:t>。</a:t>
            </a:r>
          </a:p>
          <a:p>
            <a:pPr lvl="0">
              <a:defRPr sz="1800"/>
            </a:pPr>
            <a:r>
              <a:rPr sz="3800" dirty="0" err="1"/>
              <a:t>数组对象继承Array.prototype上的大量数组操作方法</a:t>
            </a:r>
            <a:endParaRPr sz="3800" dirty="0"/>
          </a:p>
        </p:txBody>
      </p:sp>
      <p:sp>
        <p:nvSpPr>
          <p:cNvPr id="217" name="Shape 217"/>
          <p:cNvSpPr/>
          <p:nvPr/>
        </p:nvSpPr>
        <p:spPr>
          <a:xfrm>
            <a:off x="16432176" y="5311216"/>
            <a:ext cx="1617981" cy="898145"/>
          </a:xfrm>
          <a:prstGeom prst="rect">
            <a:avLst/>
          </a:prstGeom>
          <a:gradFill>
            <a:gsLst>
              <a:gs pos="0">
                <a:srgbClr val="2E5E97"/>
              </a:gs>
              <a:gs pos="80000">
                <a:srgbClr val="3C7BC7"/>
              </a:gs>
              <a:gs pos="100000">
                <a:srgbClr val="3A7CCA"/>
              </a:gs>
            </a:gsLst>
            <a:lin ang="16200000"/>
          </a:gradFill>
          <a:ln w="25400">
            <a:miter lim="400000"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5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不同</a:t>
            </a:r>
          </a:p>
        </p:txBody>
      </p:sp>
      <p:sp>
        <p:nvSpPr>
          <p:cNvPr id="218" name="Shape 218"/>
          <p:cNvSpPr/>
          <p:nvPr/>
        </p:nvSpPr>
        <p:spPr>
          <a:xfrm>
            <a:off x="5992776" y="5311216"/>
            <a:ext cx="1617981" cy="898145"/>
          </a:xfrm>
          <a:prstGeom prst="rect">
            <a:avLst/>
          </a:prstGeom>
          <a:gradFill>
            <a:gsLst>
              <a:gs pos="0">
                <a:srgbClr val="2E5E97"/>
              </a:gs>
              <a:gs pos="80000">
                <a:srgbClr val="3C7BC7"/>
              </a:gs>
              <a:gs pos="100000">
                <a:srgbClr val="3A7CCA"/>
              </a:gs>
            </a:gsLst>
            <a:lin ang="16200000"/>
          </a:gradFill>
          <a:ln w="25400">
            <a:miter lim="400000"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5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相同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29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7659224" y="4480559"/>
            <a:ext cx="9065551" cy="4754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str = </a:t>
            </a:r>
            <a:r>
              <a:rPr sz="4500">
                <a:solidFill>
                  <a:srgbClr val="CD1D00"/>
                </a:solidFill>
              </a:rPr>
              <a:t>"hello world"</a:t>
            </a:r>
            <a:r>
              <a:rPr sz="4500"/>
              <a:t>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str.</a:t>
            </a:r>
            <a:r>
              <a:rPr sz="4500">
                <a:solidFill>
                  <a:srgbClr val="021994"/>
                </a:solidFill>
              </a:rPr>
              <a:t>charAt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0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"h"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str[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]; </a:t>
            </a:r>
            <a:r>
              <a:rPr sz="4500">
                <a:solidFill>
                  <a:srgbClr val="959395"/>
                </a:solidFill>
              </a:rPr>
              <a:t>// 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Array.prototype.join.</a:t>
            </a:r>
            <a:r>
              <a:rPr sz="4500">
                <a:solidFill>
                  <a:srgbClr val="021994"/>
                </a:solidFill>
              </a:rPr>
              <a:t>call</a:t>
            </a:r>
            <a:r>
              <a:rPr sz="4500"/>
              <a:t>(str, </a:t>
            </a:r>
            <a:r>
              <a:rPr sz="4500">
                <a:solidFill>
                  <a:srgbClr val="CD1D00"/>
                </a:solidFill>
              </a:rPr>
              <a:t>"_"</a:t>
            </a:r>
            <a:r>
              <a:rPr sz="4500"/>
              <a:t>);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959395"/>
                </a:solidFill>
              </a:rPr>
              <a:t>// "h_e_l_l_o_ _w_o_r_l_d"</a:t>
            </a:r>
          </a:p>
        </p:txBody>
      </p:sp>
      <p:sp>
        <p:nvSpPr>
          <p:cNvPr id="222" name="Shape 222"/>
          <p:cNvSpPr/>
          <p:nvPr/>
        </p:nvSpPr>
        <p:spPr>
          <a:xfrm>
            <a:off x="0" y="1114562"/>
            <a:ext cx="6831106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字符串和数组</a:t>
            </a:r>
            <a:endParaRPr sz="438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1114562"/>
            <a:ext cx="6642847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数组概述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315011" y="2566034"/>
            <a:ext cx="19753978" cy="2316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/>
          <a:p>
            <a:pPr lvl="0">
              <a:defRPr sz="1800"/>
            </a:pPr>
            <a:r>
              <a:rPr sz="4500"/>
              <a:t>数组是值的</a:t>
            </a:r>
            <a:r>
              <a:rPr sz="4500">
                <a:solidFill>
                  <a:srgbClr val="9A403E"/>
                </a:solidFill>
              </a:rPr>
              <a:t>有序</a:t>
            </a:r>
            <a:r>
              <a:rPr sz="4500"/>
              <a:t>集合。每个值叫做元素，每个元素在数组中都有数字位置编号，也就是索引。JS中的数组是</a:t>
            </a:r>
            <a:r>
              <a:rPr sz="4500">
                <a:solidFill>
                  <a:srgbClr val="9A403E"/>
                </a:solidFill>
              </a:rPr>
              <a:t>弱类型</a:t>
            </a:r>
            <a:r>
              <a:rPr sz="4500"/>
              <a:t>的，数组中可以含有不同类型的元素。数组元素甚至可以是对象或其它数组。</a:t>
            </a:r>
          </a:p>
        </p:txBody>
      </p:sp>
      <p:sp>
        <p:nvSpPr>
          <p:cNvPr id="61" name="Shape 61"/>
          <p:cNvSpPr/>
          <p:nvPr/>
        </p:nvSpPr>
        <p:spPr>
          <a:xfrm>
            <a:off x="5369876" y="8242934"/>
            <a:ext cx="13475143" cy="944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arr = [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true, null, undefined, {x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}, [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]];</a:t>
            </a:r>
          </a:p>
        </p:txBody>
      </p:sp>
      <p:sp>
        <p:nvSpPr>
          <p:cNvPr id="62" name="Shape 62"/>
          <p:cNvSpPr/>
          <p:nvPr/>
        </p:nvSpPr>
        <p:spPr>
          <a:xfrm>
            <a:off x="7422603" y="10205084"/>
            <a:ext cx="1664794" cy="944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arr[0]</a:t>
            </a:r>
          </a:p>
        </p:txBody>
      </p:sp>
      <p:sp>
        <p:nvSpPr>
          <p:cNvPr id="63" name="Shape 63"/>
          <p:cNvSpPr/>
          <p:nvPr/>
        </p:nvSpPr>
        <p:spPr>
          <a:xfrm>
            <a:off x="12096203" y="6273934"/>
            <a:ext cx="1664794" cy="944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arr[3]</a:t>
            </a:r>
          </a:p>
        </p:txBody>
      </p:sp>
      <p:sp>
        <p:nvSpPr>
          <p:cNvPr id="64" name="Shape 64"/>
          <p:cNvSpPr/>
          <p:nvPr/>
        </p:nvSpPr>
        <p:spPr>
          <a:xfrm>
            <a:off x="14727388" y="10205084"/>
            <a:ext cx="2092024" cy="944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arr[4].x</a:t>
            </a:r>
          </a:p>
        </p:txBody>
      </p:sp>
      <p:sp>
        <p:nvSpPr>
          <p:cNvPr id="65" name="Shape 65"/>
          <p:cNvSpPr/>
          <p:nvPr/>
        </p:nvSpPr>
        <p:spPr>
          <a:xfrm>
            <a:off x="16055760" y="6268585"/>
            <a:ext cx="2381680" cy="944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arr[5][1]</a:t>
            </a:r>
          </a:p>
        </p:txBody>
      </p:sp>
      <p:sp>
        <p:nvSpPr>
          <p:cNvPr id="66" name="Shape 66"/>
          <p:cNvSpPr/>
          <p:nvPr/>
        </p:nvSpPr>
        <p:spPr>
          <a:xfrm flipV="1">
            <a:off x="8331199" y="9246234"/>
            <a:ext cx="1" cy="944882"/>
          </a:xfrm>
          <a:prstGeom prst="line">
            <a:avLst/>
          </a:prstGeom>
          <a:ln w="50800">
            <a:solidFill>
              <a:srgbClr val="4F81B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7" name="Shape 67"/>
          <p:cNvSpPr/>
          <p:nvPr/>
        </p:nvSpPr>
        <p:spPr>
          <a:xfrm flipV="1">
            <a:off x="15773400" y="9246234"/>
            <a:ext cx="1" cy="944882"/>
          </a:xfrm>
          <a:prstGeom prst="line">
            <a:avLst/>
          </a:prstGeom>
          <a:ln w="50800">
            <a:solidFill>
              <a:srgbClr val="4F81B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12928599" y="7313294"/>
            <a:ext cx="1" cy="944881"/>
          </a:xfrm>
          <a:prstGeom prst="line">
            <a:avLst/>
          </a:prstGeom>
          <a:ln w="50800">
            <a:solidFill>
              <a:srgbClr val="4F81B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7386300" y="7313294"/>
            <a:ext cx="1" cy="944881"/>
          </a:xfrm>
          <a:prstGeom prst="line">
            <a:avLst/>
          </a:prstGeom>
          <a:ln w="50800">
            <a:solidFill>
              <a:srgbClr val="4F81B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right)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right)">
                                      <p:cBhvr>
                                        <p:cTn id="1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right)">
                                      <p:cBhvr>
                                        <p:cTn id="1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9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right)">
                                      <p:cBhvr>
                                        <p:cTn id="1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9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right)">
                                      <p:cBhvr>
                                        <p:cTn id="2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right)">
                                      <p:cBhvr>
                                        <p:cTn id="2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9" presetClass="entr" presetSubtype="8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right)">
                                      <p:cBhvr>
                                        <p:cTn id="3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9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right)">
                                      <p:cBhvr>
                                        <p:cTn id="3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1" animBg="1" advAuto="0"/>
      <p:bldP spid="63" grpId="2" animBg="1" advAuto="0"/>
      <p:bldP spid="64" grpId="3" animBg="1" advAuto="0"/>
      <p:bldP spid="65" grpId="4" animBg="1" advAuto="0"/>
      <p:bldP spid="66" grpId="8" animBg="1" advAuto="0"/>
      <p:bldP spid="67" grpId="7" animBg="1" advAuto="0"/>
      <p:bldP spid="68" grpId="5" animBg="1" advAuto="0"/>
      <p:bldP spid="69" grpId="6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30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0" y="1114562"/>
            <a:ext cx="5728447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小结</a:t>
            </a:r>
          </a:p>
        </p:txBody>
      </p:sp>
      <p:sp>
        <p:nvSpPr>
          <p:cNvPr id="226" name="Shape 226"/>
          <p:cNvSpPr/>
          <p:nvPr/>
        </p:nvSpPr>
        <p:spPr>
          <a:xfrm>
            <a:off x="7028472" y="3255010"/>
            <a:ext cx="10327056" cy="7205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lnSpc>
                <a:spcPct val="120000"/>
              </a:lnSpc>
              <a:defRPr sz="1800"/>
            </a:pPr>
            <a:r>
              <a:rPr sz="6000"/>
              <a:t>数组概念</a:t>
            </a:r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创建数组、数组增删改查操作</a:t>
            </a:r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二维数组、稀疏数组</a:t>
            </a:r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数组方法</a:t>
            </a:r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数组 VS. 一般对象</a:t>
            </a:r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数组 VS. 字符串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31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11332210" y="6264909"/>
            <a:ext cx="1719581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谢谢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xfrm>
            <a:off x="12141200" y="10163894"/>
            <a:ext cx="4267200" cy="5511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4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74" name="Shape 74"/>
          <p:cNvSpPr/>
          <p:nvPr/>
        </p:nvSpPr>
        <p:spPr>
          <a:xfrm>
            <a:off x="0" y="1114562"/>
            <a:ext cx="739588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创建数组-字面量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75" name="Shape 75"/>
          <p:cNvSpPr/>
          <p:nvPr/>
        </p:nvSpPr>
        <p:spPr>
          <a:xfrm>
            <a:off x="2929978" y="2823125"/>
            <a:ext cx="18524044" cy="3230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BAT = [</a:t>
            </a:r>
            <a:r>
              <a:rPr sz="4500">
                <a:solidFill>
                  <a:srgbClr val="CD1D00"/>
                </a:solidFill>
              </a:rPr>
              <a:t>'Alibaba'</a:t>
            </a:r>
            <a:r>
              <a:rPr sz="4500"/>
              <a:t>, </a:t>
            </a:r>
            <a:r>
              <a:rPr sz="4500">
                <a:solidFill>
                  <a:srgbClr val="CD1D00"/>
                </a:solidFill>
              </a:rPr>
              <a:t>'Tencent'</a:t>
            </a:r>
            <a:r>
              <a:rPr sz="4500"/>
              <a:t>, </a:t>
            </a:r>
            <a:r>
              <a:rPr sz="4500">
                <a:solidFill>
                  <a:srgbClr val="CD1D00"/>
                </a:solidFill>
              </a:rPr>
              <a:t>'Baidu'</a:t>
            </a:r>
            <a:r>
              <a:rPr sz="4500"/>
              <a:t>];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students = [{name : </a:t>
            </a:r>
            <a:r>
              <a:rPr sz="4500">
                <a:solidFill>
                  <a:srgbClr val="CD1D00"/>
                </a:solidFill>
              </a:rPr>
              <a:t>'Bosn'</a:t>
            </a:r>
            <a:r>
              <a:rPr sz="4500"/>
              <a:t>, age : </a:t>
            </a:r>
            <a:r>
              <a:rPr sz="4500">
                <a:solidFill>
                  <a:srgbClr val="BF8F00"/>
                </a:solidFill>
              </a:rPr>
              <a:t>27</a:t>
            </a:r>
            <a:r>
              <a:rPr sz="4500"/>
              <a:t>}, {name : </a:t>
            </a:r>
            <a:r>
              <a:rPr sz="4500">
                <a:solidFill>
                  <a:srgbClr val="CD1D00"/>
                </a:solidFill>
              </a:rPr>
              <a:t>'Nunnly'</a:t>
            </a:r>
            <a:r>
              <a:rPr sz="4500"/>
              <a:t>, age :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}];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arr = [</a:t>
            </a:r>
            <a:r>
              <a:rPr sz="4500">
                <a:solidFill>
                  <a:srgbClr val="CD1D00"/>
                </a:solidFill>
              </a:rPr>
              <a:t>'Nunnly'</a:t>
            </a:r>
            <a:r>
              <a:rPr sz="4500"/>
              <a:t>, </a:t>
            </a:r>
            <a:r>
              <a:rPr sz="4500">
                <a:solidFill>
                  <a:srgbClr val="CD1D00"/>
                </a:solidFill>
              </a:rPr>
              <a:t>'is'</a:t>
            </a:r>
            <a:r>
              <a:rPr sz="4500"/>
              <a:t>, </a:t>
            </a:r>
            <a:r>
              <a:rPr sz="4500">
                <a:solidFill>
                  <a:srgbClr val="CD1D00"/>
                </a:solidFill>
              </a:rPr>
              <a:t>'big'</a:t>
            </a:r>
            <a:r>
              <a:rPr sz="4500"/>
              <a:t>, </a:t>
            </a:r>
            <a:r>
              <a:rPr sz="4500">
                <a:solidFill>
                  <a:srgbClr val="CD1D00"/>
                </a:solidFill>
              </a:rPr>
              <a:t>'keng'</a:t>
            </a:r>
            <a:r>
              <a:rPr sz="4500"/>
              <a:t>, </a:t>
            </a:r>
            <a:r>
              <a:rPr sz="4500">
                <a:solidFill>
                  <a:srgbClr val="CD1D00"/>
                </a:solidFill>
              </a:rPr>
              <a:t>'B'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123</a:t>
            </a:r>
            <a:r>
              <a:rPr sz="4500"/>
              <a:t>, true, null];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arrInArr = [[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], [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4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5</a:t>
            </a:r>
            <a:r>
              <a:rPr sz="4500"/>
              <a:t>]];</a:t>
            </a:r>
          </a:p>
        </p:txBody>
      </p:sp>
      <p:sp>
        <p:nvSpPr>
          <p:cNvPr id="76" name="Shape 76"/>
          <p:cNvSpPr/>
          <p:nvPr/>
        </p:nvSpPr>
        <p:spPr>
          <a:xfrm>
            <a:off x="2946523" y="6416406"/>
            <a:ext cx="12293354" cy="1706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commasArr1 = [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,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]; </a:t>
            </a:r>
            <a:r>
              <a:rPr sz="4500">
                <a:solidFill>
                  <a:srgbClr val="959395"/>
                </a:solidFill>
              </a:rPr>
              <a:t>// 1, undefined, 2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commasArr2 = [,,]; </a:t>
            </a:r>
            <a:r>
              <a:rPr sz="4500">
                <a:solidFill>
                  <a:srgbClr val="959395"/>
                </a:solidFill>
              </a:rPr>
              <a:t>// undefined * 2</a:t>
            </a:r>
          </a:p>
        </p:txBody>
      </p:sp>
      <p:sp>
        <p:nvSpPr>
          <p:cNvPr id="77" name="Shape 77"/>
          <p:cNvSpPr/>
          <p:nvPr/>
        </p:nvSpPr>
        <p:spPr>
          <a:xfrm>
            <a:off x="565880" y="10574837"/>
            <a:ext cx="9282239" cy="894081"/>
          </a:xfrm>
          <a:prstGeom prst="rect">
            <a:avLst/>
          </a:prstGeom>
          <a:gradFill>
            <a:gsLst>
              <a:gs pos="0">
                <a:srgbClr val="2E5E97"/>
              </a:gs>
              <a:gs pos="80000">
                <a:srgbClr val="3C7BC7"/>
              </a:gs>
              <a:gs pos="100000">
                <a:srgbClr val="3A7CCA"/>
              </a:gs>
            </a:gsLst>
            <a:lin ang="16200000"/>
          </a:gradFill>
          <a:ln w="12700">
            <a:solidFill>
              <a:srgbClr val="4A7EBB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lnSpc>
                <a:spcPct val="100000"/>
              </a:lnSpc>
              <a:defRPr sz="1800"/>
            </a:pPr>
            <a:r>
              <a:rPr sz="4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size from 0 to 4,294,967,295</a:t>
            </a:r>
            <a:r>
              <a:rPr sz="4500">
                <a:solidFill>
                  <a:srgbClr val="DDDDDD"/>
                </a:solidFill>
                <a:latin typeface="Calibri"/>
                <a:ea typeface="Calibri"/>
                <a:cs typeface="Calibri"/>
                <a:sym typeface="Calibri"/>
              </a:rPr>
              <a:t>(2^23  -1 )</a:t>
            </a:r>
            <a:r>
              <a:rPr sz="4500">
                <a:solidFill>
                  <a:srgbClr val="A7A7A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78" name="Screen Shot 2015-02-01 at 08.08.5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88600" y="9602273"/>
            <a:ext cx="13686438" cy="28392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right)">
                                      <p:cBhvr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right)">
                                      <p:cBhvr>
                                        <p:cTn id="1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1" animBg="1" advAuto="0"/>
      <p:bldP spid="77" grpId="2" animBg="1" advAuto="0"/>
      <p:bldP spid="78" grpId="3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5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81" name="Shape 81"/>
          <p:cNvSpPr/>
          <p:nvPr/>
        </p:nvSpPr>
        <p:spPr>
          <a:xfrm>
            <a:off x="0" y="1114562"/>
            <a:ext cx="8794376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创建数组</a:t>
            </a:r>
            <a:r>
              <a:rPr sz="4380" dirty="0">
                <a:solidFill>
                  <a:srgbClr val="FFFFFF"/>
                </a:solidFill>
              </a:rPr>
              <a:t>-new Array</a:t>
            </a:r>
          </a:p>
        </p:txBody>
      </p:sp>
      <p:sp>
        <p:nvSpPr>
          <p:cNvPr id="82" name="Shape 82"/>
          <p:cNvSpPr/>
          <p:nvPr/>
        </p:nvSpPr>
        <p:spPr>
          <a:xfrm>
            <a:off x="4203303" y="5242560"/>
            <a:ext cx="15977395" cy="3230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arr = </a:t>
            </a:r>
            <a:r>
              <a:rPr sz="4500">
                <a:solidFill>
                  <a:srgbClr val="9A403E"/>
                </a:solidFill>
              </a:rPr>
              <a:t>new</a:t>
            </a:r>
            <a:r>
              <a:rPr sz="4500"/>
              <a:t> </a:t>
            </a:r>
            <a:r>
              <a:rPr sz="4500">
                <a:solidFill>
                  <a:srgbClr val="021994"/>
                </a:solidFill>
              </a:rPr>
              <a:t>Array</a:t>
            </a:r>
            <a:r>
              <a:rPr sz="4500"/>
              <a:t>(); 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arrWithLength = </a:t>
            </a:r>
            <a:r>
              <a:rPr sz="4500">
                <a:solidFill>
                  <a:srgbClr val="9A403E"/>
                </a:solidFill>
              </a:rPr>
              <a:t>new</a:t>
            </a:r>
            <a:r>
              <a:rPr sz="4500"/>
              <a:t> </a:t>
            </a:r>
            <a:r>
              <a:rPr sz="4500">
                <a:solidFill>
                  <a:srgbClr val="021994"/>
                </a:solidFill>
              </a:rPr>
              <a:t>Array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100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undefined * 100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arrLikesLiteral = </a:t>
            </a:r>
            <a:r>
              <a:rPr sz="4500">
                <a:solidFill>
                  <a:srgbClr val="9A403E"/>
                </a:solidFill>
              </a:rPr>
              <a:t>new</a:t>
            </a:r>
            <a:r>
              <a:rPr sz="4500"/>
              <a:t> </a:t>
            </a:r>
            <a:r>
              <a:rPr sz="4500">
                <a:solidFill>
                  <a:srgbClr val="021994"/>
                </a:solidFill>
              </a:rPr>
              <a:t>Array</a:t>
            </a:r>
            <a:r>
              <a:rPr sz="4500"/>
              <a:t>(true, false, null,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</a:t>
            </a:r>
            <a:r>
              <a:rPr sz="4500">
                <a:solidFill>
                  <a:srgbClr val="CD1D00"/>
                </a:solidFill>
              </a:rPr>
              <a:t>"hi"</a:t>
            </a:r>
            <a:r>
              <a:rPr sz="4500"/>
              <a:t>);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959395"/>
                </a:solidFill>
              </a:rPr>
              <a:t>// 等价于[true, false, null, 1, 2, "hi"];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6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0" y="1114562"/>
            <a:ext cx="6589059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数组元素读写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86" name="Shape 86"/>
          <p:cNvSpPr/>
          <p:nvPr/>
        </p:nvSpPr>
        <p:spPr>
          <a:xfrm>
            <a:off x="9045558" y="2575560"/>
            <a:ext cx="6292883" cy="8564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arr = [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4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5</a:t>
            </a:r>
            <a:r>
              <a:rPr sz="4500"/>
              <a:t>];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arr[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]; </a:t>
            </a:r>
            <a:r>
              <a:rPr sz="4500">
                <a:solidFill>
                  <a:srgbClr val="959395"/>
                </a:solidFill>
              </a:rPr>
              <a:t>// 2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arr.length; </a:t>
            </a:r>
            <a:r>
              <a:rPr sz="4500">
                <a:solidFill>
                  <a:srgbClr val="959395"/>
                </a:solidFill>
              </a:rPr>
              <a:t>// 5</a:t>
            </a:r>
          </a:p>
          <a:p>
            <a:pPr lvl="0" algn="l" defTabSz="457200">
              <a:lnSpc>
                <a:spcPct val="100000"/>
              </a:lnSpc>
              <a:defRPr sz="1800"/>
            </a:pPr>
            <a:endParaRPr sz="4500">
              <a:solidFill>
                <a:srgbClr val="959395"/>
              </a:solidFill>
            </a:endParaRPr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arr[</a:t>
            </a:r>
            <a:r>
              <a:rPr sz="4500">
                <a:solidFill>
                  <a:srgbClr val="BF8F00"/>
                </a:solidFill>
              </a:rPr>
              <a:t>5</a:t>
            </a:r>
            <a:r>
              <a:rPr sz="4500"/>
              <a:t>] = </a:t>
            </a:r>
            <a:r>
              <a:rPr sz="4500">
                <a:solidFill>
                  <a:srgbClr val="BF8F00"/>
                </a:solidFill>
              </a:rPr>
              <a:t>6</a:t>
            </a:r>
            <a:r>
              <a:rPr sz="4500"/>
              <a:t>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arr.length; </a:t>
            </a:r>
            <a:r>
              <a:rPr sz="4500">
                <a:solidFill>
                  <a:srgbClr val="959395"/>
                </a:solidFill>
              </a:rPr>
              <a:t>// 6</a:t>
            </a:r>
          </a:p>
          <a:p>
            <a:pPr lvl="0" algn="l" defTabSz="457200">
              <a:lnSpc>
                <a:spcPct val="100000"/>
              </a:lnSpc>
              <a:defRPr sz="1800"/>
            </a:pPr>
            <a:endParaRPr sz="4500">
              <a:solidFill>
                <a:srgbClr val="959395"/>
              </a:solidFill>
            </a:endParaRPr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delete arr[</a:t>
            </a:r>
            <a:r>
              <a:rPr sz="4500">
                <a:solidFill>
                  <a:srgbClr val="BF8F00"/>
                </a:solidFill>
              </a:rPr>
              <a:t>0</a:t>
            </a:r>
            <a:r>
              <a:rPr sz="4500"/>
              <a:t>];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arr[</a:t>
            </a:r>
            <a:r>
              <a:rPr sz="4500">
                <a:solidFill>
                  <a:srgbClr val="BF8F00"/>
                </a:solidFill>
              </a:rPr>
              <a:t>0</a:t>
            </a:r>
            <a:r>
              <a:rPr sz="4500"/>
              <a:t>]; </a:t>
            </a:r>
            <a:r>
              <a:rPr sz="4500">
                <a:solidFill>
                  <a:srgbClr val="959395"/>
                </a:solidFill>
              </a:rPr>
              <a:t>// undefined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7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89" name="Shape 89"/>
          <p:cNvSpPr/>
          <p:nvPr/>
        </p:nvSpPr>
        <p:spPr>
          <a:xfrm>
            <a:off x="0" y="1114562"/>
            <a:ext cx="7637929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数组元素增删</a:t>
            </a:r>
          </a:p>
        </p:txBody>
      </p:sp>
      <p:sp>
        <p:nvSpPr>
          <p:cNvPr id="90" name="Shape 90"/>
          <p:cNvSpPr/>
          <p:nvPr/>
        </p:nvSpPr>
        <p:spPr>
          <a:xfrm>
            <a:off x="2341194" y="3553459"/>
            <a:ext cx="9068652" cy="6609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var arr = [];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arr[</a:t>
            </a:r>
            <a:r>
              <a:rPr sz="3500">
                <a:solidFill>
                  <a:srgbClr val="BF8F00"/>
                </a:solidFill>
              </a:rPr>
              <a:t>0</a:t>
            </a:r>
            <a:r>
              <a:rPr sz="3500"/>
              <a:t>] = </a:t>
            </a:r>
            <a:r>
              <a:rPr sz="3500">
                <a:solidFill>
                  <a:srgbClr val="BF8F00"/>
                </a:solidFill>
              </a:rPr>
              <a:t>1</a:t>
            </a:r>
            <a:r>
              <a:rPr sz="3500"/>
              <a:t>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arr[</a:t>
            </a:r>
            <a:r>
              <a:rPr sz="3500">
                <a:solidFill>
                  <a:srgbClr val="BF8F00"/>
                </a:solidFill>
              </a:rPr>
              <a:t>1</a:t>
            </a:r>
            <a:r>
              <a:rPr sz="3500"/>
              <a:t>] = </a:t>
            </a:r>
            <a:r>
              <a:rPr sz="3500">
                <a:solidFill>
                  <a:srgbClr val="BF8F00"/>
                </a:solidFill>
              </a:rPr>
              <a:t>2</a:t>
            </a:r>
            <a:r>
              <a:rPr sz="3500"/>
              <a:t>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arr.</a:t>
            </a:r>
            <a:r>
              <a:rPr sz="3500">
                <a:solidFill>
                  <a:srgbClr val="021994"/>
                </a:solidFill>
              </a:rPr>
              <a:t>push</a:t>
            </a:r>
            <a:r>
              <a:rPr sz="3500"/>
              <a:t>(</a:t>
            </a:r>
            <a:r>
              <a:rPr sz="3500">
                <a:solidFill>
                  <a:srgbClr val="BF8F00"/>
                </a:solidFill>
              </a:rPr>
              <a:t>3</a:t>
            </a:r>
            <a:r>
              <a:rPr sz="3500"/>
              <a:t>);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arr; </a:t>
            </a:r>
            <a:r>
              <a:rPr sz="3500">
                <a:solidFill>
                  <a:srgbClr val="959395"/>
                </a:solidFill>
              </a:rPr>
              <a:t>// [1, 2, 3]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arr[arr.length] = </a:t>
            </a:r>
            <a:r>
              <a:rPr sz="3500">
                <a:solidFill>
                  <a:srgbClr val="BF8F00"/>
                </a:solidFill>
              </a:rPr>
              <a:t>4</a:t>
            </a:r>
            <a:r>
              <a:rPr sz="3500"/>
              <a:t>; </a:t>
            </a:r>
            <a:r>
              <a:rPr sz="3500">
                <a:solidFill>
                  <a:srgbClr val="959395"/>
                </a:solidFill>
              </a:rPr>
              <a:t>// equal to arr.push(4);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arr; </a:t>
            </a:r>
            <a:r>
              <a:rPr sz="3500">
                <a:solidFill>
                  <a:srgbClr val="959395"/>
                </a:solidFill>
              </a:rPr>
              <a:t>// [1, 2, 3, 4]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arr.</a:t>
            </a:r>
            <a:r>
              <a:rPr sz="3500">
                <a:solidFill>
                  <a:srgbClr val="021994"/>
                </a:solidFill>
              </a:rPr>
              <a:t>unshift</a:t>
            </a:r>
            <a:r>
              <a:rPr sz="3500"/>
              <a:t>(</a:t>
            </a:r>
            <a:r>
              <a:rPr sz="3500">
                <a:solidFill>
                  <a:srgbClr val="BF8F00"/>
                </a:solidFill>
              </a:rPr>
              <a:t>0</a:t>
            </a:r>
            <a:r>
              <a:rPr sz="3500"/>
              <a:t>);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arr; </a:t>
            </a:r>
            <a:r>
              <a:rPr sz="3500">
                <a:solidFill>
                  <a:srgbClr val="959395"/>
                </a:solidFill>
              </a:rPr>
              <a:t>// [0, 1, 2, 3, 4];</a:t>
            </a:r>
          </a:p>
        </p:txBody>
      </p:sp>
      <p:sp>
        <p:nvSpPr>
          <p:cNvPr id="91" name="Shape 91"/>
          <p:cNvSpPr/>
          <p:nvPr/>
        </p:nvSpPr>
        <p:spPr>
          <a:xfrm>
            <a:off x="13667075" y="2969260"/>
            <a:ext cx="9241851" cy="7777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delete arr[</a:t>
            </a:r>
            <a:r>
              <a:rPr sz="3500">
                <a:solidFill>
                  <a:srgbClr val="BF8F00"/>
                </a:solidFill>
              </a:rPr>
              <a:t>2</a:t>
            </a:r>
            <a:r>
              <a:rPr sz="3500"/>
              <a:t>];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arr; </a:t>
            </a:r>
            <a:r>
              <a:rPr sz="3500">
                <a:solidFill>
                  <a:srgbClr val="959395"/>
                </a:solidFill>
              </a:rPr>
              <a:t>// [0, 1, undefined, 3, 4]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arr.length; </a:t>
            </a:r>
            <a:r>
              <a:rPr sz="3500">
                <a:solidFill>
                  <a:srgbClr val="959395"/>
                </a:solidFill>
              </a:rPr>
              <a:t>// 5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>
                <a:solidFill>
                  <a:srgbClr val="BF8F00"/>
                </a:solidFill>
              </a:rPr>
              <a:t>2</a:t>
            </a:r>
            <a:r>
              <a:rPr sz="3500"/>
              <a:t> in arr; </a:t>
            </a:r>
            <a:r>
              <a:rPr sz="3500">
                <a:solidFill>
                  <a:srgbClr val="959395"/>
                </a:solidFill>
              </a:rPr>
              <a:t>// false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arr.length -= </a:t>
            </a:r>
            <a:r>
              <a:rPr sz="3500">
                <a:solidFill>
                  <a:srgbClr val="BF8F00"/>
                </a:solidFill>
              </a:rPr>
              <a:t>1</a:t>
            </a:r>
            <a:r>
              <a:rPr sz="3500"/>
              <a:t>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arr; </a:t>
            </a:r>
            <a:r>
              <a:rPr sz="3500">
                <a:solidFill>
                  <a:srgbClr val="959395"/>
                </a:solidFill>
              </a:rPr>
              <a:t>// [0, 1, undefined, 3, 4],  4 is removed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arr.</a:t>
            </a:r>
            <a:r>
              <a:rPr sz="3500">
                <a:solidFill>
                  <a:srgbClr val="021994"/>
                </a:solidFill>
              </a:rPr>
              <a:t>pop</a:t>
            </a:r>
            <a:r>
              <a:rPr sz="3500"/>
              <a:t>(); </a:t>
            </a:r>
            <a:r>
              <a:rPr sz="3500">
                <a:solidFill>
                  <a:srgbClr val="959395"/>
                </a:solidFill>
              </a:rPr>
              <a:t>// 3 returned by pop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arr; </a:t>
            </a:r>
            <a:r>
              <a:rPr sz="3500">
                <a:solidFill>
                  <a:srgbClr val="959395"/>
                </a:solidFill>
              </a:rPr>
              <a:t>// [0, 1, undefined], 3 is removed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arr.</a:t>
            </a:r>
            <a:r>
              <a:rPr sz="3500">
                <a:solidFill>
                  <a:srgbClr val="021994"/>
                </a:solidFill>
              </a:rPr>
              <a:t>shift</a:t>
            </a:r>
            <a:r>
              <a:rPr sz="3500"/>
              <a:t>(); </a:t>
            </a:r>
            <a:r>
              <a:rPr sz="3500">
                <a:solidFill>
                  <a:srgbClr val="959395"/>
                </a:solidFill>
              </a:rPr>
              <a:t>// 0 returned by shift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arr; </a:t>
            </a:r>
            <a:r>
              <a:rPr sz="3500">
                <a:solidFill>
                  <a:srgbClr val="959395"/>
                </a:solidFill>
              </a:rPr>
              <a:t>// [1, undefined]</a:t>
            </a:r>
          </a:p>
        </p:txBody>
      </p:sp>
      <p:sp>
        <p:nvSpPr>
          <p:cNvPr id="92" name="Shape 92"/>
          <p:cNvSpPr/>
          <p:nvPr/>
        </p:nvSpPr>
        <p:spPr>
          <a:xfrm>
            <a:off x="8908165" y="1277658"/>
            <a:ext cx="5910581" cy="944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>
            <a:lvl1pPr algn="l" defTabSz="457200">
              <a:lnSpc>
                <a:spcPct val="100000"/>
              </a:lnSpc>
              <a:defRPr sz="4500"/>
            </a:lvl1pPr>
          </a:lstStyle>
          <a:p>
            <a:pPr lvl="0">
              <a:defRPr sz="1800"/>
            </a:pPr>
            <a:r>
              <a:rPr sz="4500"/>
              <a:t>动态的，无需指定大小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7620000" y="9211309"/>
            <a:ext cx="1477561" cy="79248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   x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8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96" name="Shape 96"/>
          <p:cNvSpPr/>
          <p:nvPr/>
        </p:nvSpPr>
        <p:spPr>
          <a:xfrm>
            <a:off x="0" y="1114562"/>
            <a:ext cx="497541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数组迭代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97" name="Shape 97"/>
          <p:cNvSpPr/>
          <p:nvPr/>
        </p:nvSpPr>
        <p:spPr>
          <a:xfrm>
            <a:off x="2366008" y="2410460"/>
            <a:ext cx="7588215" cy="5440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var i = </a:t>
            </a:r>
            <a:r>
              <a:rPr sz="3500">
                <a:solidFill>
                  <a:srgbClr val="BF8F00"/>
                </a:solidFill>
              </a:rPr>
              <a:t>0</a:t>
            </a:r>
            <a:r>
              <a:rPr sz="3500"/>
              <a:t>, n = </a:t>
            </a:r>
            <a:r>
              <a:rPr sz="3500">
                <a:solidFill>
                  <a:srgbClr val="BF8F00"/>
                </a:solidFill>
              </a:rPr>
              <a:t>10</a:t>
            </a:r>
            <a:r>
              <a:rPr sz="3500"/>
              <a:t>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var arr = [</a:t>
            </a:r>
            <a:r>
              <a:rPr sz="3500">
                <a:solidFill>
                  <a:srgbClr val="BF8F00"/>
                </a:solidFill>
              </a:rPr>
              <a:t>1</a:t>
            </a:r>
            <a:r>
              <a:rPr sz="3500"/>
              <a:t>, </a:t>
            </a:r>
            <a:r>
              <a:rPr sz="3500">
                <a:solidFill>
                  <a:srgbClr val="BF8F00"/>
                </a:solidFill>
              </a:rPr>
              <a:t>2</a:t>
            </a:r>
            <a:r>
              <a:rPr sz="3500"/>
              <a:t>, </a:t>
            </a:r>
            <a:r>
              <a:rPr sz="3500">
                <a:solidFill>
                  <a:srgbClr val="BF8F00"/>
                </a:solidFill>
              </a:rPr>
              <a:t>3</a:t>
            </a:r>
            <a:r>
              <a:rPr sz="3500"/>
              <a:t>, </a:t>
            </a:r>
            <a:r>
              <a:rPr sz="3500">
                <a:solidFill>
                  <a:srgbClr val="BF8F00"/>
                </a:solidFill>
              </a:rPr>
              <a:t>4</a:t>
            </a:r>
            <a:r>
              <a:rPr sz="3500"/>
              <a:t>, </a:t>
            </a:r>
            <a:r>
              <a:rPr sz="3500">
                <a:solidFill>
                  <a:srgbClr val="BF8F00"/>
                </a:solidFill>
              </a:rPr>
              <a:t>5</a:t>
            </a:r>
            <a:r>
              <a:rPr sz="3500"/>
              <a:t>];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for (; i &lt; n; i++) {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console.</a:t>
            </a:r>
            <a:r>
              <a:rPr sz="3500">
                <a:solidFill>
                  <a:srgbClr val="021994"/>
                </a:solidFill>
              </a:rPr>
              <a:t>log</a:t>
            </a:r>
            <a:r>
              <a:rPr sz="3500"/>
              <a:t>(arr[i]); </a:t>
            </a:r>
            <a:r>
              <a:rPr sz="3500">
                <a:solidFill>
                  <a:srgbClr val="959395"/>
                </a:solidFill>
              </a:rPr>
              <a:t>// 1, 2, 3, 4, 5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}</a:t>
            </a:r>
          </a:p>
          <a:p>
            <a:pPr lvl="0" algn="l" defTabSz="457200">
              <a:lnSpc>
                <a:spcPct val="100000"/>
              </a:lnSpc>
              <a:defRPr sz="1800"/>
            </a:pP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for(i in arr) {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console.</a:t>
            </a:r>
            <a:r>
              <a:rPr sz="3500">
                <a:solidFill>
                  <a:srgbClr val="021994"/>
                </a:solidFill>
              </a:rPr>
              <a:t>log</a:t>
            </a:r>
            <a:r>
              <a:rPr sz="3500"/>
              <a:t>(arr[i]); </a:t>
            </a:r>
            <a:r>
              <a:rPr sz="3500">
                <a:solidFill>
                  <a:srgbClr val="959395"/>
                </a:solidFill>
              </a:rPr>
              <a:t>// 1, 2, 3, 4, 5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}</a:t>
            </a:r>
          </a:p>
        </p:txBody>
      </p:sp>
      <p:sp>
        <p:nvSpPr>
          <p:cNvPr id="98" name="Shape 98"/>
          <p:cNvSpPr/>
          <p:nvPr/>
        </p:nvSpPr>
        <p:spPr>
          <a:xfrm>
            <a:off x="12286714" y="1826260"/>
            <a:ext cx="9731278" cy="6609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Array.prototype.x = </a:t>
            </a:r>
            <a:r>
              <a:rPr sz="3500">
                <a:solidFill>
                  <a:srgbClr val="CD1D00"/>
                </a:solidFill>
              </a:rPr>
              <a:t>'inherited'</a:t>
            </a:r>
            <a:r>
              <a:rPr sz="3500"/>
              <a:t>;</a:t>
            </a:r>
          </a:p>
          <a:p>
            <a:pPr lvl="0" algn="l" defTabSz="457200">
              <a:lnSpc>
                <a:spcPct val="100000"/>
              </a:lnSpc>
              <a:defRPr sz="1800"/>
            </a:pP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for(i in arr) {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console.</a:t>
            </a:r>
            <a:r>
              <a:rPr sz="3500">
                <a:solidFill>
                  <a:srgbClr val="021994"/>
                </a:solidFill>
              </a:rPr>
              <a:t>log</a:t>
            </a:r>
            <a:r>
              <a:rPr sz="3500"/>
              <a:t>(arr[i]); </a:t>
            </a:r>
            <a:r>
              <a:rPr sz="3500">
                <a:solidFill>
                  <a:srgbClr val="959395"/>
                </a:solidFill>
              </a:rPr>
              <a:t>// 1, 2, 3, 4, 5, inherited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}</a:t>
            </a:r>
          </a:p>
          <a:p>
            <a:pPr lvl="0" algn="l" defTabSz="457200">
              <a:lnSpc>
                <a:spcPct val="100000"/>
              </a:lnSpc>
              <a:defRPr sz="1800"/>
            </a:pP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for(i in arr) {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if (arr.</a:t>
            </a:r>
            <a:r>
              <a:rPr sz="3500">
                <a:solidFill>
                  <a:srgbClr val="021994"/>
                </a:solidFill>
              </a:rPr>
              <a:t>hasOwnProperty</a:t>
            </a:r>
            <a:r>
              <a:rPr sz="3500"/>
              <a:t>(i)) {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    console.</a:t>
            </a:r>
            <a:r>
              <a:rPr sz="3500">
                <a:solidFill>
                  <a:srgbClr val="021994"/>
                </a:solidFill>
              </a:rPr>
              <a:t>log</a:t>
            </a:r>
            <a:r>
              <a:rPr sz="3500"/>
              <a:t>(arr[i]); </a:t>
            </a:r>
            <a:r>
              <a:rPr sz="3500">
                <a:solidFill>
                  <a:srgbClr val="959395"/>
                </a:solidFill>
              </a:rPr>
              <a:t>// 1, 2, 3, 4, 5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}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}</a:t>
            </a:r>
          </a:p>
        </p:txBody>
      </p:sp>
      <p:grpSp>
        <p:nvGrpSpPr>
          <p:cNvPr id="106" name="Group 106"/>
          <p:cNvGrpSpPr/>
          <p:nvPr/>
        </p:nvGrpSpPr>
        <p:grpSpPr>
          <a:xfrm>
            <a:off x="11740802" y="9958387"/>
            <a:ext cx="8200034" cy="1320801"/>
            <a:chOff x="0" y="0"/>
            <a:chExt cx="8200032" cy="1320800"/>
          </a:xfrm>
        </p:grpSpPr>
        <p:grpSp>
          <p:nvGrpSpPr>
            <p:cNvPr id="104" name="Group 104"/>
            <p:cNvGrpSpPr/>
            <p:nvPr/>
          </p:nvGrpSpPr>
          <p:grpSpPr>
            <a:xfrm>
              <a:off x="0" y="-1"/>
              <a:ext cx="8200033" cy="1320802"/>
              <a:chOff x="0" y="0"/>
              <a:chExt cx="8200032" cy="1320800"/>
            </a:xfrm>
          </p:grpSpPr>
          <p:sp>
            <p:nvSpPr>
              <p:cNvPr id="99" name="Shape 99"/>
              <p:cNvSpPr/>
              <p:nvPr/>
            </p:nvSpPr>
            <p:spPr>
              <a:xfrm>
                <a:off x="0" y="0"/>
                <a:ext cx="8200033" cy="1320800"/>
              </a:xfrm>
              <a:prstGeom prst="rect">
                <a:avLst/>
              </a:prstGeom>
              <a:solidFill>
                <a:srgbClr val="FFFFFF"/>
              </a:solidFill>
              <a:ln w="50800" cap="flat">
                <a:solidFill>
                  <a:srgbClr val="4F81BD"/>
                </a:solidFill>
                <a:prstDash val="solid"/>
                <a:bevel/>
              </a:ln>
              <a:effectLst>
                <a:outerShdw blurRad="762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lvl="0" algn="l">
                  <a:lnSpc>
                    <a:spcPct val="100000"/>
                  </a:lnSpc>
                  <a:defRPr sz="36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0" name="Shape 100"/>
              <p:cNvSpPr/>
              <p:nvPr/>
            </p:nvSpPr>
            <p:spPr>
              <a:xfrm flipV="1">
                <a:off x="1670397" y="-1"/>
                <a:ext cx="1" cy="1320801"/>
              </a:xfrm>
              <a:prstGeom prst="line">
                <a:avLst/>
              </a:prstGeom>
              <a:noFill/>
              <a:ln w="50800" cap="flat">
                <a:solidFill>
                  <a:srgbClr val="4F81BD"/>
                </a:solidFill>
                <a:prstDash val="solid"/>
                <a:bevel/>
              </a:ln>
              <a:effectLst>
                <a:outerShdw blurRad="76200" dist="381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 lvl="0" algn="l" defTabSz="457200">
                  <a:lnSpc>
                    <a:spcPct val="100000"/>
                  </a:lnSpc>
                  <a:defRPr sz="24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01" name="Shape 101"/>
              <p:cNvSpPr/>
              <p:nvPr/>
            </p:nvSpPr>
            <p:spPr>
              <a:xfrm flipV="1">
                <a:off x="3295997" y="-1"/>
                <a:ext cx="1" cy="1320801"/>
              </a:xfrm>
              <a:prstGeom prst="line">
                <a:avLst/>
              </a:prstGeom>
              <a:noFill/>
              <a:ln w="50800" cap="flat">
                <a:solidFill>
                  <a:srgbClr val="4F81BD"/>
                </a:solidFill>
                <a:prstDash val="solid"/>
                <a:bevel/>
              </a:ln>
              <a:effectLst>
                <a:outerShdw blurRad="76200" dist="381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 lvl="0" algn="l" defTabSz="457200">
                  <a:lnSpc>
                    <a:spcPct val="100000"/>
                  </a:lnSpc>
                  <a:defRPr sz="24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02" name="Shape 102"/>
              <p:cNvSpPr/>
              <p:nvPr/>
            </p:nvSpPr>
            <p:spPr>
              <a:xfrm flipV="1">
                <a:off x="4921597" y="-1"/>
                <a:ext cx="1" cy="1320801"/>
              </a:xfrm>
              <a:prstGeom prst="line">
                <a:avLst/>
              </a:prstGeom>
              <a:noFill/>
              <a:ln w="50800" cap="flat">
                <a:solidFill>
                  <a:srgbClr val="4F81BD"/>
                </a:solidFill>
                <a:prstDash val="solid"/>
                <a:bevel/>
              </a:ln>
              <a:effectLst>
                <a:outerShdw blurRad="76200" dist="381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 lvl="0" algn="l" defTabSz="457200">
                  <a:lnSpc>
                    <a:spcPct val="100000"/>
                  </a:lnSpc>
                  <a:defRPr sz="24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03" name="Shape 103"/>
              <p:cNvSpPr/>
              <p:nvPr/>
            </p:nvSpPr>
            <p:spPr>
              <a:xfrm flipV="1">
                <a:off x="6547197" y="-1"/>
                <a:ext cx="1" cy="1320801"/>
              </a:xfrm>
              <a:prstGeom prst="line">
                <a:avLst/>
              </a:prstGeom>
              <a:noFill/>
              <a:ln w="50800" cap="flat">
                <a:solidFill>
                  <a:srgbClr val="4F81BD"/>
                </a:solidFill>
                <a:prstDash val="solid"/>
                <a:bevel/>
              </a:ln>
              <a:effectLst>
                <a:outerShdw blurRad="76200" dist="381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 lvl="0" algn="l" defTabSz="457200">
                  <a:lnSpc>
                    <a:spcPct val="100000"/>
                  </a:lnSpc>
                  <a:defRPr sz="24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105" name="Shape 105"/>
            <p:cNvSpPr/>
            <p:nvPr/>
          </p:nvSpPr>
          <p:spPr>
            <a:xfrm>
              <a:off x="497959" y="111759"/>
              <a:ext cx="7204115" cy="10972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91439" tIns="91439" rIns="91439" bIns="91439" numCol="1" anchor="t">
              <a:spAutoFit/>
            </a:bodyPr>
            <a:lstStyle/>
            <a:p>
              <a:pPr lvl="0" algn="l" defTabSz="457200">
                <a:lnSpc>
                  <a:spcPct val="100000"/>
                </a:lnSpc>
                <a:defRPr sz="1800"/>
              </a:pPr>
              <a:r>
                <a:rPr sz="5500">
                  <a:solidFill>
                    <a:srgbClr val="BF8F00"/>
                  </a:solidFill>
                </a:rPr>
                <a:t>1      2      3</a:t>
              </a:r>
              <a:r>
                <a:rPr sz="5500"/>
                <a:t>      </a:t>
              </a:r>
              <a:r>
                <a:rPr sz="5500">
                  <a:solidFill>
                    <a:srgbClr val="BF8F00"/>
                  </a:solidFill>
                </a:rPr>
                <a:t>4</a:t>
              </a:r>
              <a:r>
                <a:rPr sz="5500"/>
                <a:t>      </a:t>
              </a:r>
              <a:r>
                <a:rPr sz="5500">
                  <a:solidFill>
                    <a:srgbClr val="BF8F00"/>
                  </a:solidFill>
                </a:rPr>
                <a:t>5</a:t>
              </a:r>
            </a:p>
          </p:txBody>
        </p:sp>
      </p:grpSp>
      <p:sp>
        <p:nvSpPr>
          <p:cNvPr id="107" name="Shape 107"/>
          <p:cNvSpPr/>
          <p:nvPr/>
        </p:nvSpPr>
        <p:spPr>
          <a:xfrm>
            <a:off x="4191000" y="8618760"/>
            <a:ext cx="4000054" cy="4000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/>
          <a:lstStyle>
            <a:lvl1pPr>
              <a:lnSpc>
                <a:spcPct val="100000"/>
              </a:lnSpc>
              <a:defRPr sz="5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5800"/>
              <a:t>prototype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3" animBg="1" advAuto="0"/>
      <p:bldP spid="106" grpId="1" animBg="1" advAuto="0"/>
      <p:bldP spid="107" grpId="2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9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7141210" y="6264909"/>
            <a:ext cx="10101580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第二节、二维数组、稀疏数组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rgbClr val="4F81BD"/>
          </a:solidFill>
          <a:prstDash val="solid"/>
          <a:bevel/>
        </a:ln>
        <a:effectLst>
          <a:outerShdw blurRad="76200" dist="381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4F81BD"/>
          </a:solidFill>
          <a:prstDash val="solid"/>
          <a:bevel/>
        </a:ln>
        <a:effectLst>
          <a:outerShdw blurRad="76200" dist="381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icrosoft YaHei"/>
            <a:ea typeface="Microsoft YaHei"/>
            <a:cs typeface="Microsoft YaHei"/>
            <a:sym typeface="Microsoft YaHe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rgbClr val="4F81BD"/>
          </a:solidFill>
          <a:prstDash val="solid"/>
          <a:bevel/>
        </a:ln>
        <a:effectLst>
          <a:outerShdw blurRad="76200" dist="381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4F81BD"/>
          </a:solidFill>
          <a:prstDash val="solid"/>
          <a:bevel/>
        </a:ln>
        <a:effectLst>
          <a:outerShdw blurRad="76200" dist="381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icrosoft YaHei"/>
            <a:ea typeface="Microsoft YaHei"/>
            <a:cs typeface="Microsoft YaHei"/>
            <a:sym typeface="Microsoft YaHe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1801</Words>
  <Application>Microsoft Office PowerPoint</Application>
  <PresentationFormat>自定义</PresentationFormat>
  <Paragraphs>337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Avenir Book</vt:lpstr>
      <vt:lpstr>Helvetica Light</vt:lpstr>
      <vt:lpstr>Microsoft YaHei</vt:lpstr>
      <vt:lpstr>Arial</vt:lpstr>
      <vt:lpstr>Calibri</vt:lpstr>
      <vt:lpstr>Helvetica</vt:lpstr>
      <vt:lpstr>Default</vt:lpstr>
      <vt:lpstr>PowerPoint 演示文稿</vt:lpstr>
      <vt:lpstr>JavaScript深入浅出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Snowden</cp:lastModifiedBy>
  <cp:revision>1</cp:revision>
  <dcterms:modified xsi:type="dcterms:W3CDTF">2016-07-13T17:15:58Z</dcterms:modified>
</cp:coreProperties>
</file>