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740" r:id="rId2"/>
    <p:sldId id="261" r:id="rId3"/>
    <p:sldId id="263" r:id="rId4"/>
    <p:sldId id="264" r:id="rId5"/>
    <p:sldId id="265" r:id="rId6"/>
    <p:sldId id="267" r:id="rId7"/>
    <p:sldId id="268" r:id="rId8"/>
    <p:sldId id="793" r:id="rId9"/>
    <p:sldId id="747" r:id="rId10"/>
    <p:sldId id="272" r:id="rId11"/>
    <p:sldId id="286" r:id="rId12"/>
    <p:sldId id="288" r:id="rId13"/>
    <p:sldId id="290" r:id="rId14"/>
    <p:sldId id="292" r:id="rId15"/>
    <p:sldId id="295" r:id="rId16"/>
    <p:sldId id="794" r:id="rId17"/>
    <p:sldId id="299" r:id="rId18"/>
    <p:sldId id="795" r:id="rId19"/>
    <p:sldId id="678" r:id="rId20"/>
    <p:sldId id="305" r:id="rId21"/>
    <p:sldId id="307" r:id="rId22"/>
    <p:sldId id="308" r:id="rId23"/>
    <p:sldId id="310" r:id="rId24"/>
    <p:sldId id="312" r:id="rId25"/>
    <p:sldId id="313" r:id="rId26"/>
    <p:sldId id="314" r:id="rId27"/>
    <p:sldId id="316" r:id="rId28"/>
    <p:sldId id="317" r:id="rId29"/>
    <p:sldId id="319" r:id="rId30"/>
    <p:sldId id="320" r:id="rId31"/>
    <p:sldId id="321" r:id="rId32"/>
    <p:sldId id="322" r:id="rId33"/>
    <p:sldId id="324" r:id="rId34"/>
    <p:sldId id="325" r:id="rId35"/>
    <p:sldId id="329" r:id="rId36"/>
    <p:sldId id="332" r:id="rId37"/>
    <p:sldId id="338" r:id="rId38"/>
    <p:sldId id="340" r:id="rId39"/>
    <p:sldId id="342" r:id="rId40"/>
    <p:sldId id="352" r:id="rId41"/>
    <p:sldId id="353" r:id="rId42"/>
    <p:sldId id="79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21" autoAdjust="0"/>
  </p:normalViewPr>
  <p:slideViewPr>
    <p:cSldViewPr snapToGrid="0">
      <p:cViewPr>
        <p:scale>
          <a:sx n="66" d="100"/>
          <a:sy n="66" d="100"/>
        </p:scale>
        <p:origin x="-488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2021/09/12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03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2021/09/12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2021/09/12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anywher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67870" y="425593"/>
            <a:ext cx="3269343" cy="51111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pic>
        <p:nvPicPr>
          <p:cNvPr id="6146" name="Picture 2" descr="https://img9.doubanio.com/view/subject/l/public/s270534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67531"/>
            <a:ext cx="4701469" cy="47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15000" y="9111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进阶：</a:t>
            </a:r>
          </a:p>
          <a:p>
            <a:r>
              <a:rPr lang="en-US" altLang="zh-CN" sz="2800" dirty="0"/>
              <a:t>《Fluent Python》</a:t>
            </a:r>
          </a:p>
          <a:p>
            <a:r>
              <a:rPr lang="en-US" altLang="zh-CN" sz="2800" dirty="0"/>
              <a:t>《</a:t>
            </a:r>
            <a:r>
              <a:rPr lang="zh-CN" altLang="en-US" sz="2800" dirty="0"/>
              <a:t>改善</a:t>
            </a:r>
            <a:r>
              <a:rPr lang="en-US" altLang="zh-CN" sz="2800" dirty="0"/>
              <a:t>Python</a:t>
            </a:r>
            <a:r>
              <a:rPr lang="zh-CN" altLang="en-US" sz="2800" dirty="0"/>
              <a:t>程序的</a:t>
            </a:r>
            <a:r>
              <a:rPr lang="en-US" altLang="zh-CN" sz="2800" dirty="0"/>
              <a:t>91</a:t>
            </a:r>
            <a:r>
              <a:rPr lang="zh-CN" altLang="en-US" sz="2800" dirty="0"/>
              <a:t>个建议</a:t>
            </a:r>
            <a:r>
              <a:rPr lang="en-US" altLang="zh-CN" sz="2800" dirty="0"/>
              <a:t>》</a:t>
            </a:r>
          </a:p>
          <a:p>
            <a:r>
              <a:rPr lang="en-US" altLang="zh-CN" sz="2800" dirty="0"/>
              <a:t>《Effective Python</a:t>
            </a:r>
            <a:r>
              <a:rPr lang="en-US" altLang="zh-CN" sz="2800" dirty="0" smtClean="0"/>
              <a:t>》</a:t>
            </a:r>
          </a:p>
          <a:p>
            <a:r>
              <a:rPr lang="zh-CN" altLang="en-US" sz="2800" dirty="0"/>
              <a:t>机器学习：</a:t>
            </a:r>
          </a:p>
          <a:p>
            <a:r>
              <a:rPr lang="en-US" altLang="zh-CN" sz="2800" dirty="0"/>
              <a:t>《Python </a:t>
            </a:r>
            <a:r>
              <a:rPr lang="zh-CN" altLang="en-US" sz="2800" dirty="0"/>
              <a:t>机器学习</a:t>
            </a:r>
            <a:r>
              <a:rPr lang="en-US" altLang="zh-CN" sz="2800" dirty="0"/>
              <a:t>》</a:t>
            </a:r>
          </a:p>
          <a:p>
            <a:r>
              <a:rPr lang="en-US" altLang="zh-CN" sz="2800" dirty="0"/>
              <a:t>《Python </a:t>
            </a:r>
            <a:r>
              <a:rPr lang="zh-CN" altLang="en-US" sz="2800" dirty="0"/>
              <a:t>机器学习实践指南</a:t>
            </a:r>
            <a:r>
              <a:rPr lang="en-US" altLang="zh-CN" sz="2800" dirty="0" smtClean="0"/>
              <a:t>》</a:t>
            </a:r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：</a:t>
            </a:r>
          </a:p>
          <a:p>
            <a:r>
              <a:rPr lang="en-US" altLang="zh-CN" sz="2800" dirty="0"/>
              <a:t>《Tango with </a:t>
            </a:r>
            <a:r>
              <a:rPr lang="en-US" altLang="zh-CN" sz="2800" dirty="0" err="1"/>
              <a:t>Django</a:t>
            </a:r>
            <a:r>
              <a:rPr lang="en-US" altLang="zh-CN" sz="2800" dirty="0"/>
              <a:t>》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9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045" y="1701800"/>
            <a:ext cx="4382135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3. 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双击下载到本地的Python安装包</a:t>
            </a: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en-US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进行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Python的安装</a:t>
            </a: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600" kern="1200" cap="none" normalizeH="0" baseline="0" noProof="0" dirty="0" smtClean="0">
                <a:latin typeface="+mn-lt"/>
                <a:ea typeface="+mn-ea"/>
                <a:cs typeface="+mn-cs"/>
              </a:rPr>
              <a:t>需要</a:t>
            </a:r>
            <a:r>
              <a:rPr kumimoji="0" lang="zh-CN" altLang="zh-CN" sz="16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注意</a:t>
            </a:r>
            <a:r>
              <a:rPr kumimoji="0" lang="zh-CN" altLang="zh-CN" sz="1600" kern="1200" cap="none" normalizeH="0" baseline="0" noProof="0" dirty="0" smtClean="0">
                <a:latin typeface="+mn-lt"/>
                <a:ea typeface="+mn-ea"/>
                <a:cs typeface="+mn-cs"/>
              </a:rPr>
              <a:t>的是在右图的最下方有一个“Add Python 3.7 to PATH”复选框。如果勾选了该复选框，安装程序会自动帮助我们添加环境变量。如果忘记勾选，需要自己手动配置环境变量。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05120" y="139255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755" y="411480"/>
            <a:ext cx="6720205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70" y="1638935"/>
            <a:ext cx="6135370" cy="3765550"/>
          </a:xfrm>
          <a:prstGeom prst="rect">
            <a:avLst/>
          </a:prstGeom>
        </p:spPr>
      </p:pic>
      <p:pic>
        <p:nvPicPr>
          <p:cNvPr id="2" name="图片 -21474826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83" y="2177098"/>
            <a:ext cx="771525" cy="6953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82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14340" y="1447165"/>
            <a:ext cx="6139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集成开发环境（Integrated Development Environment，IDE）是一种辅助程序开发人员进行开发工作的应用软件，往往集成了代码编写功能、语法检测功能、编译和调试功能。IDE可以帮助开发人员加快开发速度，提高开发效率。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710430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" y="1753870"/>
            <a:ext cx="3267710" cy="3540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8465" y="3363595"/>
            <a:ext cx="61391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常用的Python IDE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IDLE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PyCharm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Jupyter Notebook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40194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9615" y="1715135"/>
            <a:ext cx="46056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IDLE是Python标准发行版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内置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的一个简单小巧的IDE，包括了交互式命令行、编辑器、调试器等基本组件，足以应付大多数简单应用。它是非商业Python 开发和初学者学习Python 的最佳选择之一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730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lang="zh-CN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9210" y="1715135"/>
            <a:ext cx="460565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交互式解释器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：</a:t>
            </a:r>
          </a:p>
          <a:p>
            <a:pPr marR="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交互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就是一问一答</a:t>
            </a:r>
            <a:endParaRPr kumimoji="0" lang="zh-CN" altLang="zh-CN" sz="1800" kern="1200" cap="none" normalizeH="0" baseline="0" noProof="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解释器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的功能将高级语言解释给机器听，也就是将代码转换成计算机能懂的机器码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6843395" y="119697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495" y="1382395"/>
            <a:ext cx="46056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安装Python后，可以从“开始”菜单→“所有程序”→“Python 3.7”→“IDLE”来启动IDLE。IDLE启动后的初始窗口如下图所示。</a:t>
            </a:r>
          </a:p>
        </p:txBody>
      </p:sp>
      <p:pic>
        <p:nvPicPr>
          <p:cNvPr id="6" name="图片 -21474825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" y="3237230"/>
            <a:ext cx="5615940" cy="1838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070090" y="1382395"/>
            <a:ext cx="4605655" cy="242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启动IDLE后，首先出现的是Python shell，可以在IDLE内部执行Python命令。</a:t>
            </a:r>
          </a:p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直接在提示符&gt;&gt;&gt;后面输入相应的命令，按回车键即可执行，如果程序没有错误，马上就可以看到执行结果，否则会显示错误信息。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5218430"/>
            <a:ext cx="2481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noProof="0" dirty="0" smtClean="0">
                <a:latin typeface="+mn-lt"/>
                <a:ea typeface="+mn-ea"/>
                <a:sym typeface="+mn-ea"/>
              </a:rPr>
              <a:t>Python shell 窗口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8495" y="1478280"/>
            <a:ext cx="4605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IDLE 带有一个编辑器，用来编辑Python程序（或者脚本）。IDLE的编辑器为开发人员提供了许多有用的特性，如自动缩进、语法高亮显示、单词自动完成等，在这些功能的帮助下，可以有效的提高开发人员的学习和编程效率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lang="zh-CN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83680" y="1478280"/>
            <a:ext cx="5091430" cy="198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（1）启动IDLE 编辑器，编写程序</a:t>
            </a: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 Shell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窗口中，选择“File”→“New File”菜单项启动IDLE的编辑器，然后输入教材中的示例代码，结果如图所示。</a:t>
            </a:r>
          </a:p>
          <a:p>
            <a:pPr marR="0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2" name="图片 -2147482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0" y="3196590"/>
            <a:ext cx="5212715" cy="23710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613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8495" y="1692275"/>
            <a:ext cx="460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可以从“ Run”菜单中选择“Run Module”菜单项，如下图所示。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-2147482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3105785"/>
            <a:ext cx="5071745" cy="2272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259830" y="1692275"/>
            <a:ext cx="46056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单击该菜单项，系统会自动转换到解释器窗口，并给出程序的执行效果。对于示例程序而言，其执行情况如下图所示</a:t>
            </a:r>
          </a:p>
        </p:txBody>
      </p:sp>
      <p:pic>
        <p:nvPicPr>
          <p:cNvPr id="3" name="图片 -21474825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70" y="3105785"/>
            <a:ext cx="5224145" cy="22726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553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8495" y="1692275"/>
            <a:ext cx="460565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浏览器上运行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9830" y="1692275"/>
            <a:ext cx="46056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单击该菜单项，系统会自动转换到解释器窗口，并给出程序的执行效果。对于示例程序而言，其执行情况如下图所示</a:t>
            </a:r>
          </a:p>
        </p:txBody>
      </p:sp>
      <p:pic>
        <p:nvPicPr>
          <p:cNvPr id="3" name="图片 -21474825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70" y="3105785"/>
            <a:ext cx="5224145" cy="2272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818453" y="2392481"/>
            <a:ext cx="349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tinyurl.com/thinkpython2e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8453" y="3030220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3"/>
              </a:rPr>
              <a:t>pythonanywhere.com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6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8495" y="1478280"/>
            <a:ext cx="4605655" cy="325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断点调式：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用调试器单步执行程序很有用，但速度可能很慢。如果希望程序正常运行，直到它到达特定的代码行才进行调试，那么可以使用断点让调试器做到这一点。断点可以设置在特定的代码行上，当执行到达该行时程序会暂停执行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1.2 </a:t>
            </a:r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lang="zh-CN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3505" y="1388745"/>
            <a:ext cx="46056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设置断点的方法：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在文件编辑器中该行代码上点击右键，并选择 “Set Breakpoint”，如下图 所示</a:t>
            </a:r>
          </a:p>
        </p:txBody>
      </p:sp>
      <p:pic>
        <p:nvPicPr>
          <p:cNvPr id="2" name="图片 -2147482559"/>
          <p:cNvPicPr>
            <a:picLocks noChangeAspect="1"/>
          </p:cNvPicPr>
          <p:nvPr/>
        </p:nvPicPr>
        <p:blipFill>
          <a:blip r:embed="rId2"/>
          <a:srcRect t="798" r="717"/>
          <a:stretch>
            <a:fillRect/>
          </a:stretch>
        </p:blipFill>
        <p:spPr>
          <a:xfrm>
            <a:off x="6453505" y="2976245"/>
            <a:ext cx="5307330" cy="22948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005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1257300" y="1384300"/>
            <a:ext cx="1040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启动 </a:t>
            </a:r>
            <a:r>
              <a:rPr lang="en-US" altLang="zh-CN" sz="2800" dirty="0"/>
              <a:t>Python </a:t>
            </a:r>
            <a:r>
              <a:rPr lang="zh-CN" altLang="en-US" sz="2800" dirty="0"/>
              <a:t>解释器，把它当计算器使用。 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42 </a:t>
            </a:r>
            <a:r>
              <a:rPr lang="zh-CN" altLang="en-US" sz="2800" dirty="0"/>
              <a:t>分 </a:t>
            </a:r>
            <a:r>
              <a:rPr lang="en-US" altLang="zh-CN" sz="2800" dirty="0"/>
              <a:t>42 </a:t>
            </a:r>
            <a:r>
              <a:rPr lang="zh-CN" altLang="en-US" sz="2800" dirty="0"/>
              <a:t>秒一共是多少秒？ 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10 </a:t>
            </a:r>
            <a:r>
              <a:rPr lang="zh-CN" altLang="en-US" sz="2800" dirty="0"/>
              <a:t>公里可以换算成多少英里？提示：一英里等于 </a:t>
            </a:r>
            <a:r>
              <a:rPr lang="en-US" altLang="zh-CN" sz="2800" dirty="0"/>
              <a:t>1.61 </a:t>
            </a:r>
            <a:r>
              <a:rPr lang="zh-CN" altLang="en-US" sz="2800" dirty="0"/>
              <a:t>公里。 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你花 </a:t>
            </a:r>
            <a:r>
              <a:rPr lang="en-US" altLang="zh-CN" sz="2800" dirty="0"/>
              <a:t>42 </a:t>
            </a:r>
            <a:r>
              <a:rPr lang="zh-CN" altLang="en-US" sz="2800" dirty="0"/>
              <a:t>分 </a:t>
            </a:r>
            <a:r>
              <a:rPr lang="en-US" altLang="zh-CN" sz="2800" dirty="0"/>
              <a:t>42 </a:t>
            </a:r>
            <a:r>
              <a:rPr lang="zh-CN" altLang="en-US" sz="2800" dirty="0"/>
              <a:t>秒跑完了 </a:t>
            </a:r>
            <a:r>
              <a:rPr lang="en-US" altLang="zh-CN" sz="2800" dirty="0"/>
              <a:t>10 </a:t>
            </a:r>
            <a:r>
              <a:rPr lang="zh-CN" altLang="en-US" sz="2800" dirty="0"/>
              <a:t>公里，你的平均配</a:t>
            </a:r>
            <a:r>
              <a:rPr lang="zh-CN" altLang="en-US" sz="2800" dirty="0" smtClean="0"/>
              <a:t>速是</a:t>
            </a:r>
            <a:r>
              <a:rPr lang="zh-CN" altLang="en-US" sz="2800" dirty="0"/>
              <a:t>多少（</a:t>
            </a:r>
            <a:r>
              <a:rPr lang="zh-CN" altLang="en-US" sz="2800" dirty="0" smtClean="0"/>
              <a:t>每</a:t>
            </a:r>
            <a:r>
              <a:rPr lang="zh-CN" altLang="en-US" sz="2800" dirty="0"/>
              <a:t>公里</a:t>
            </a:r>
            <a:r>
              <a:rPr lang="zh-CN" altLang="en-US" sz="2800" dirty="0" smtClean="0"/>
              <a:t>耗时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分别精确</a:t>
            </a:r>
            <a:r>
              <a:rPr lang="zh-CN" altLang="en-US" sz="2800" dirty="0"/>
              <a:t>到分和秒）？你每小时平均跑了</a:t>
            </a:r>
            <a:r>
              <a:rPr lang="zh-CN" altLang="en-US" sz="2800" dirty="0" smtClean="0"/>
              <a:t>多少</a:t>
            </a:r>
            <a:r>
              <a:rPr lang="zh-CN" altLang="en-US" sz="2800" dirty="0"/>
              <a:t>公里</a:t>
            </a:r>
            <a:r>
              <a:rPr lang="zh-CN" altLang="en-US" sz="2800" dirty="0" smtClean="0"/>
              <a:t>（公里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时）？ </a:t>
            </a:r>
          </a:p>
        </p:txBody>
      </p:sp>
    </p:spTree>
    <p:extLst>
      <p:ext uri="{BB962C8B-B14F-4D97-AF65-F5344CB8AC3E}">
        <p14:creationId xmlns:p14="http://schemas.microsoft.com/office/powerpoint/2010/main" val="225831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>Python</a:t>
            </a:r>
            <a:r>
              <a:rPr lang="zh-CN" altLang="en-US" sz="3200" dirty="0" smtClean="0"/>
              <a:t>语言基础</a:t>
            </a:r>
            <a:endParaRPr lang="zh-CN" altLang="en-US" sz="3200" dirty="0"/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spc="300" dirty="0" smtClean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2</a:t>
            </a:r>
            <a:r>
              <a:rPr lang="zh-CN" altLang="en-US" sz="4000" spc="300" dirty="0" smtClean="0">
                <a:latin typeface="微软雅黑 Light"/>
              </a:rPr>
              <a:t>章 </a:t>
            </a:r>
            <a:r>
              <a:rPr lang="zh-CN" altLang="en-US" sz="4000" spc="300" dirty="0" smtClean="0">
                <a:latin typeface="微软雅黑 Light"/>
              </a:rPr>
              <a:t>变量、表达式和语句</a:t>
            </a:r>
            <a:endParaRPr lang="en-US" altLang="zh-CN" sz="4000" spc="300" dirty="0">
              <a:latin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74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>Python</a:t>
            </a:r>
            <a:r>
              <a:rPr lang="zh-CN" altLang="en-US" sz="3200" dirty="0" smtClean="0"/>
              <a:t>语言基础</a:t>
            </a:r>
            <a:endParaRPr lang="zh-CN" altLang="en-US" sz="3200" dirty="0"/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4000" spc="300" dirty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1</a:t>
            </a:r>
            <a:r>
              <a:rPr lang="zh-CN" altLang="en-US" sz="4000" spc="300" dirty="0" smtClean="0">
                <a:latin typeface="微软雅黑 Light"/>
              </a:rPr>
              <a:t>章 </a:t>
            </a:r>
            <a:r>
              <a:rPr lang="zh-CN" altLang="en-US" sz="4000" spc="300" dirty="0" smtClean="0">
                <a:latin typeface="微软雅黑 Light"/>
              </a:rPr>
              <a:t>程序之道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/>
          <p:nvPr/>
        </p:nvSpPr>
        <p:spPr>
          <a:xfrm>
            <a:off x="1177925" y="205366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Python语法特点</a:t>
            </a:r>
          </a:p>
        </p:txBody>
      </p:sp>
      <p:sp>
        <p:nvSpPr>
          <p:cNvPr id="16387" name="文本框 3"/>
          <p:cNvSpPr txBox="1"/>
          <p:nvPr/>
        </p:nvSpPr>
        <p:spPr>
          <a:xfrm>
            <a:off x="6096000" y="205366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</a:t>
            </a:r>
          </a:p>
        </p:txBody>
      </p:sp>
      <p:sp>
        <p:nvSpPr>
          <p:cNvPr id="16388" name="文本框 4"/>
          <p:cNvSpPr txBox="1"/>
          <p:nvPr/>
        </p:nvSpPr>
        <p:spPr>
          <a:xfrm>
            <a:off x="6096000" y="300743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标识与键字</a:t>
            </a:r>
          </a:p>
        </p:txBody>
      </p:sp>
      <p:sp>
        <p:nvSpPr>
          <p:cNvPr id="16390" name="文本框 6"/>
          <p:cNvSpPr txBox="1"/>
          <p:nvPr/>
        </p:nvSpPr>
        <p:spPr>
          <a:xfrm>
            <a:off x="1177925" y="300743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</a:p>
        </p:txBody>
      </p:sp>
      <p:sp>
        <p:nvSpPr>
          <p:cNvPr id="16391" name="文本框 7"/>
          <p:cNvSpPr txBox="1"/>
          <p:nvPr/>
        </p:nvSpPr>
        <p:spPr>
          <a:xfrm>
            <a:off x="1177925" y="396120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简单数据类型</a:t>
            </a:r>
          </a:p>
        </p:txBody>
      </p:sp>
      <p:sp>
        <p:nvSpPr>
          <p:cNvPr id="16392" name="标题 24"/>
          <p:cNvSpPr>
            <a:spLocks noGrp="1"/>
          </p:cNvSpPr>
          <p:nvPr>
            <p:ph type="title"/>
          </p:nvPr>
        </p:nvSpPr>
        <p:spPr>
          <a:xfrm>
            <a:off x="0" y="474002"/>
            <a:ext cx="2982912" cy="712788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4"/>
          <p:cNvSpPr txBox="1"/>
          <p:nvPr/>
        </p:nvSpPr>
        <p:spPr>
          <a:xfrm>
            <a:off x="6096000" y="3955100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</a:p>
        </p:txBody>
      </p:sp>
      <p:sp>
        <p:nvSpPr>
          <p:cNvPr id="3" name="文本框 7"/>
          <p:cNvSpPr txBox="1"/>
          <p:nvPr/>
        </p:nvSpPr>
        <p:spPr>
          <a:xfrm>
            <a:off x="6096000" y="4881573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.8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1177925" y="4919521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.7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420629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03340" y="1444625"/>
            <a:ext cx="484759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3.  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一行写多个语句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  Python 允许将多个语句写在同一行上，语句之间用分号隔开，例如：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a=10; b=20; print(a+b) 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4.   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代码块</a:t>
            </a: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缩进位置相同的一组语句形成一个代码块。例如，在下面示例代码中，if True：下面的两行代码就构成了一个代码块。</a:t>
            </a:r>
          </a:p>
          <a:p>
            <a:pPr marR="0" lvl="1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if True: </a:t>
            </a:r>
          </a:p>
          <a:p>
            <a:pPr marR="0" lvl="1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print ("结果:") </a:t>
            </a:r>
          </a:p>
          <a:p>
            <a:pPr marR="0" lvl="1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print ("True") 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095" y="1651000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/>
              <a:t>2</a:t>
            </a:r>
            <a:r>
              <a:rPr lang="zh-CN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Python语法特点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755" y="1454150"/>
            <a:ext cx="54406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与其它常见的编程语言（C、C++、Java）不同，Python语言有自己独树一帜的语法特点。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注释规则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单行注释（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#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）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多行注释（3 个单引号（'''）或 双引号（"""））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2.   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语句换行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一个语句太长，全部写在一行会显得很不美观，使用反斜杠（\）可以实现一条长语句的换行；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以小括号()、中括号[]或大括号{}包含起来的语句，不必使用反斜杠也可以被分成多行。</a:t>
            </a:r>
          </a:p>
        </p:txBody>
      </p:sp>
    </p:spTree>
    <p:extLst>
      <p:ext uri="{BB962C8B-B14F-4D97-AF65-F5344CB8AC3E}">
        <p14:creationId xmlns:p14="http://schemas.microsoft.com/office/powerpoint/2010/main" val="4668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33185" y="1454150"/>
            <a:ext cx="48475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6.   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模块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Python中的模块分为内置模块和非内置模块。内置模块不需手动导入，启动Python时系统会自动导入，任何程序都可以直接使用它们。非内置模块以文件的形式存在于Python的安装目录中，程序使用前需要导入模块。导入模块的语法格式如下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b="1" kern="1200" cap="none" normalizeH="0" baseline="0" noProof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     import  [模块名]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例如，导入数学模块，具体代码如下：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import math       # 导入数学模块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095" y="1651000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/>
              <a:t>2</a:t>
            </a:r>
            <a:r>
              <a:rPr lang="zh-CN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Python语法特点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755" y="1454150"/>
            <a:ext cx="54406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5.   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缩进分层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    Python 最具特色的语法特点就是以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缩进的方式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来标识代码块，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不再需要使用大括号（{}）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，使得代码看起来更加简洁。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   Python 程序中同一个代码块中的语句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必须保证相同的缩进空格数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，缩进的空格数没有硬性规定，但必须保证空格数是相同的，否则将会出错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5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91605" y="1172210"/>
            <a:ext cx="48475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2.  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标准输出函数print ()</a:t>
            </a: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       Python 内置的print () 函数用于输出显示数据。print ()函数的基本语法格式如下：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b="1" noProof="0" dirty="0" smtClean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        print(value,…，sep=' ' ,end='\n') 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value 是表示输出对象，后面的省略号表示可以列出多个输出对象，以逗号隔开。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sep 用于设置多个要输出信息之间的分隔符，默认值为一个空格。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end 表示 print语句的结束符号，默认值为换行符。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print("我最喜欢的歌星是","邓丽君",sep=',')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print("我最喜欢的歌星是","邓丽君",end='$')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095" y="1353820"/>
            <a:ext cx="30480" cy="476186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.2 </a:t>
            </a:r>
            <a:r>
              <a:rPr lang="zh-CN" altLang="en-US" dirty="0">
                <a:sym typeface="+mn-ea"/>
              </a:rPr>
              <a:t>标准输入输出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0665" y="1172210"/>
            <a:ext cx="544068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通过键盘输入数据，在显示屏上显示结果，称为标准输入输出。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  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标准输入函数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input()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 Python 内置的input() 函数用于接收用户通过键盘输入的字符串。input()函数的基本语法格式如下：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b="1" kern="1200" cap="none" normalizeH="0" baseline="0" noProof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       input([prompt]) 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其中，prompt 是可选参数，在输入的时候起辅助作用，提示用户输入需要输入什么样的数据。当用户输入数据并按回车后，input 函数就会返回字符串对象，通常需要一个变量来接收用户输入的数据。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name = input("请输入一个歌星的姓名：") </a:t>
            </a:r>
          </a:p>
        </p:txBody>
      </p:sp>
    </p:spTree>
    <p:extLst>
      <p:ext uri="{BB962C8B-B14F-4D97-AF65-F5344CB8AC3E}">
        <p14:creationId xmlns:p14="http://schemas.microsoft.com/office/powerpoint/2010/main" val="3160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88635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3  变量和常量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495" y="1303020"/>
            <a:ext cx="460565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1.   </a:t>
            </a:r>
            <a:r>
              <a:rPr lang="zh-CN" altLang="zh-CN" sz="180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变量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 Python 中，每个变量在使用前都必须赋值，变量赋值以后该变量才会被创建，等号（</a:t>
            </a:r>
            <a:r>
              <a:rPr kumimoji="0" lang="zh-CN" altLang="zh-CN" sz="1800" b="1" kern="1200" cap="none" normalizeH="0" baseline="0" noProof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）用来给变量赋值</a:t>
            </a:r>
          </a:p>
          <a:p>
            <a:pPr marL="285750" marR="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= 左边是一个变量名</a:t>
            </a:r>
          </a:p>
          <a:p>
            <a:pPr marL="285750" marR="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= 右边是存储在变量中的值</a:t>
            </a:r>
          </a:p>
          <a:p>
            <a:pPr marL="285750" marR="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例如：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age = 100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 Python 中定义变量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不需要指定类型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，变量的类型由它所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指向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内存中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对象类型来决定。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70575" y="1388745"/>
            <a:ext cx="4605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 Python 中，同一个变量可以被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反复赋值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，而且可以是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不同类型的值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,在这一点上，Python 和 C、C++、Java 等编程语言有很大的区别。例如：</a:t>
            </a:r>
          </a:p>
          <a:p>
            <a:pPr marL="342900"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age = 100     # age 是整型对象</a:t>
            </a:r>
          </a:p>
          <a:p>
            <a:pPr marL="342900"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age = "ABC"  # age 变成字符串对象</a:t>
            </a:r>
          </a:p>
        </p:txBody>
      </p:sp>
    </p:spTree>
    <p:extLst>
      <p:ext uri="{BB962C8B-B14F-4D97-AF65-F5344CB8AC3E}">
        <p14:creationId xmlns:p14="http://schemas.microsoft.com/office/powerpoint/2010/main" val="6823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88635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3  变量和常量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495" y="1273810"/>
            <a:ext cx="460565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 允许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同时为多个变量赋值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。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 x = y = z = 100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 还允许同时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为多个变量赋予不同类型的值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。        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name, age = "张三", 100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 还允许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变量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之间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相互赋值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，</a:t>
            </a:r>
          </a:p>
          <a:p>
            <a:pPr marR="0" lvl="1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name1 = "张三"</a:t>
            </a:r>
          </a:p>
          <a:p>
            <a:pPr marR="0" lvl="1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name2 = name1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0575" y="1388745"/>
            <a:ext cx="46056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注意：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Python 中的变量不需要声明，但要求每个变量在使用前必须赋值，变量赋值以后才会被创建。如果使用没有被赋值的变量，程序运行会出错。 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70855" y="1596390"/>
            <a:ext cx="29210" cy="377253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3  变量和常量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860" y="1623695"/>
            <a:ext cx="4605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2.  </a:t>
            </a:r>
            <a:r>
              <a:rPr lang="zh-CN" altLang="zh-CN" sz="180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常量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所谓常量就是值不能改变的量，例如，常用的数学常数π就是一个常量。在Python中，通常用全部大写的变量名表示常量：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 PI = 3.14159265359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0575" y="1623695"/>
            <a:ext cx="46056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注意：</a:t>
            </a: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事实上PI仍然是一个变量，Python根本没有任何机制保证PI不会被改变。所以，用全部大写的变量名表示常量只是一个习惯上的用法，实际上PI的值是可以改变的。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633855"/>
            <a:ext cx="460565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标识符的</a:t>
            </a:r>
            <a:r>
              <a:rPr lang="zh-CN" altLang="zh-CN" sz="1800" noProof="0" dirty="0" smtClean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第 1 个字符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必须是字母表中的</a:t>
            </a:r>
            <a:r>
              <a:rPr lang="zh-CN" altLang="zh-CN" sz="1800" noProof="0" dirty="0" smtClean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字母或下画线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，并且中间不能有空格。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Python 的标识符有</a:t>
            </a:r>
            <a:r>
              <a:rPr lang="zh-CN" altLang="zh-CN" sz="1800" noProof="0" dirty="0" smtClean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大小写之分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，如 NAME 与 name 是不同的标识符。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关键字不可以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当作标识符。如 </a:t>
            </a: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if </a:t>
            </a:r>
            <a:r>
              <a:rPr lang="zh-CN" altLang="en-US" sz="1800" noProof="0" dirty="0" smtClean="0">
                <a:latin typeface="+mn-lt"/>
                <a:ea typeface="+mn-ea"/>
                <a:sym typeface="+mn-ea"/>
              </a:rPr>
              <a:t>不能作为标识符。</a:t>
            </a: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在 Python 3 中，非 ASCII 标识符也允许使用，</a:t>
            </a:r>
            <a:r>
              <a:rPr lang="zh-CN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汉字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也可以出现在标识符中。如 </a:t>
            </a: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abc</a:t>
            </a:r>
            <a:r>
              <a:rPr lang="zh-CN" altLang="en-US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张三</a:t>
            </a:r>
            <a:r>
              <a:rPr lang="zh-CN" altLang="en-US" sz="1800" noProof="0" dirty="0" smtClean="0">
                <a:latin typeface="+mn-lt"/>
                <a:ea typeface="+mn-ea"/>
                <a:sym typeface="+mn-ea"/>
              </a:rPr>
              <a:t>、</a:t>
            </a:r>
            <a:r>
              <a:rPr lang="zh-CN" altLang="en-US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李四</a:t>
            </a:r>
            <a:r>
              <a:rPr lang="en-US" altLang="zh-CN" sz="1800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a123</a:t>
            </a:r>
            <a:r>
              <a:rPr lang="en-US" altLang="zh-CN" sz="1800" noProof="0" dirty="0" smtClean="0">
                <a:latin typeface="+mn-lt"/>
                <a:ea typeface="+mn-ea"/>
                <a:sym typeface="+mn-ea"/>
              </a:rPr>
              <a:t> </a:t>
            </a:r>
            <a:r>
              <a:rPr lang="zh-CN" altLang="en-US" sz="1800" noProof="0" dirty="0" smtClean="0">
                <a:latin typeface="+mn-lt"/>
                <a:ea typeface="+mn-ea"/>
                <a:sym typeface="+mn-ea"/>
              </a:rPr>
              <a:t>都是合法的标识符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  标识符与关键字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6615" y="1633855"/>
            <a:ext cx="49453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1.   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标识符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现实生活中，人们常用一些名称来标记事物。例如，每种手机都有一个品牌来标识，每种水果都有一个名称来标识。同理，若希望在程序中标识一些事物（对象），也需要开发人员自定义一些符号和名称，这些符号和名称就是标识符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 的标识符可以包含字母（A-Z、a-z）、数字（0-9）及下画线（_），但它有以下几个方面的限制：</a:t>
            </a:r>
          </a:p>
        </p:txBody>
      </p:sp>
    </p:spTree>
    <p:extLst>
      <p:ext uri="{BB962C8B-B14F-4D97-AF65-F5344CB8AC3E}">
        <p14:creationId xmlns:p14="http://schemas.microsoft.com/office/powerpoint/2010/main" val="17792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633855"/>
            <a:ext cx="46056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可以使用以下命令查看 Python的关键字：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&gt;&gt;&gt;import keyword 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&gt;&gt;&gt;keyword.kwlist 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运行结果如下图所示。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2190" y="176720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  标识符与关键字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6615" y="1633855"/>
            <a:ext cx="49453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2.   </a:t>
            </a:r>
            <a:r>
              <a:rPr lang="zh-CN" altLang="en-US" sz="1800" noProof="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关键字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在 Python 中，一些赋以特定的含义、并用做专门用途的标识符称为关键字。关键字是Python自己专用的标识符，不允许开发人员定义和关键字相同的标识符。</a:t>
            </a:r>
          </a:p>
        </p:txBody>
      </p:sp>
      <p:pic>
        <p:nvPicPr>
          <p:cNvPr id="2" name="图片 -21474825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30" y="3469005"/>
            <a:ext cx="5589270" cy="22440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300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633855"/>
            <a:ext cx="46056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整型字面值的表示方法有四种，分别是十进制、二进制（以“0B”或“0b”开头）、八进制（以“0o”开头）和十六进制（以“0X”或“0x”开头）。整型数据示例如下：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5.1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6615" y="1633855"/>
            <a:ext cx="49453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1.  </a:t>
            </a:r>
            <a:r>
              <a:rPr kumimoji="0" lang="zh-CN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int（整型）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用于表示整数，不带小数点，但可以有正号或负号，例如：10、1024、-100、99、-66等。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Python 3.7对整型是没有大小限制的，只要内存许可，整数的取值范围几乎包括了全部整数（无限大），这给大数据的计算带来便利。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在Python 3.7中，只有一种整数类型 int，没有Python 2.7中的Long。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3802380"/>
            <a:ext cx="4516755" cy="129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/>
          <p:nvPr/>
        </p:nvSpPr>
        <p:spPr>
          <a:xfrm>
            <a:off x="1177925" y="227488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文本框 3"/>
          <p:cNvSpPr txBox="1"/>
          <p:nvPr/>
        </p:nvSpPr>
        <p:spPr>
          <a:xfrm>
            <a:off x="6096000" y="227488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文本框 4"/>
          <p:cNvSpPr txBox="1"/>
          <p:nvPr/>
        </p:nvSpPr>
        <p:spPr>
          <a:xfrm>
            <a:off x="6096000" y="3386138"/>
            <a:ext cx="4918075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文本框 6"/>
          <p:cNvSpPr txBox="1"/>
          <p:nvPr/>
        </p:nvSpPr>
        <p:spPr>
          <a:xfrm>
            <a:off x="1177925" y="338613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2" name="标题 24"/>
          <p:cNvSpPr>
            <a:spLocks noGrp="1"/>
          </p:cNvSpPr>
          <p:nvPr>
            <p:ph type="title"/>
          </p:nvPr>
        </p:nvSpPr>
        <p:spPr>
          <a:xfrm>
            <a:off x="-11112" y="444500"/>
            <a:ext cx="2982912" cy="712788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defTabSz="914400"/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目录 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6559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69050" y="1633855"/>
            <a:ext cx="460565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指数形式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    指数符号可以使用字母 e 或 E 来表示，指数可以使用正（</a:t>
            </a:r>
            <a:r>
              <a:rPr lang="en-US" altLang="zh-CN" sz="1800" noProof="0" dirty="0" smtClean="0">
                <a:latin typeface="+mn-lt"/>
                <a:ea typeface="+mn-ea"/>
                <a:sym typeface="+mn-ea"/>
              </a:rPr>
              <a:t>+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）、负（</a:t>
            </a:r>
            <a:r>
              <a:rPr lang="en-US" altLang="zh-CN" sz="1800" noProof="0" dirty="0" smtClean="0">
                <a:latin typeface="+mn-lt"/>
                <a:ea typeface="+mn-ea"/>
                <a:sym typeface="+mn-ea"/>
              </a:rPr>
              <a:t>-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）号，也可以在指数数值前加上数值 0，还可以在整数前加上数值 0。 示例如下：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5.1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9453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2.  float</a:t>
            </a:r>
            <a:r>
              <a:rPr kumimoji="0" lang="zh-CN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浮点</a:t>
            </a:r>
            <a:r>
              <a:rPr kumimoji="0" lang="zh-CN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型）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小数形式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示例如下：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1.23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100.0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-123.45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-0.123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4628" y="3879215"/>
          <a:ext cx="3187065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r:id="rId3" imgW="2032000" imgH="215900" progId="Equation.KSEE3">
                  <p:embed/>
                </p:oleObj>
              </mc:Choice>
              <mc:Fallback>
                <p:oleObj r:id="rId3" imgW="2032000" imgH="2159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4628" y="3879215"/>
                        <a:ext cx="3187065" cy="33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4946" y="4288155"/>
          <a:ext cx="3446780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r:id="rId5" imgW="2197100" imgH="215900" progId="Equation.KSEE3">
                  <p:embed/>
                </p:oleObj>
              </mc:Choice>
              <mc:Fallback>
                <p:oleObj r:id="rId5" imgW="2197100" imgH="2159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4946" y="4288155"/>
                        <a:ext cx="3446780" cy="33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4628" y="4697095"/>
          <a:ext cx="3765550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7" imgW="2400300" imgH="215900" progId="Equation.KSEE3">
                  <p:embed/>
                </p:oleObj>
              </mc:Choice>
              <mc:Fallback>
                <p:oleObj r:id="rId7" imgW="2400300" imgH="2159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4628" y="4697095"/>
                        <a:ext cx="3765550" cy="33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1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5.1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945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3.  bool</a:t>
            </a:r>
            <a:r>
              <a:rPr kumimoji="0" lang="zh-CN" altLang="zh-CN" sz="1800" kern="1200" cap="none" normalizeH="0" baseline="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（布尔型）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布尔类型的值只有两个： True 和 False，表示真和假。如果将布尔值进行数值运算，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True 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会被当做整数 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False </a:t>
            </a:r>
            <a:r>
              <a:rPr kumimoji="0" lang="zh-CN" altLang="en-US" sz="1800" kern="1200" cap="none" normalizeH="0" baseline="0" noProof="0" dirty="0" smtClean="0">
                <a:latin typeface="+mn-lt"/>
                <a:ea typeface="+mn-ea"/>
                <a:cs typeface="+mn-cs"/>
              </a:rPr>
              <a:t>会被当做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整数  </a:t>
            </a:r>
            <a:r>
              <a:rPr kumimoji="0" lang="en-US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3658870"/>
            <a:ext cx="4434205" cy="11576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327140" y="1633855"/>
            <a:ext cx="508000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58445">
              <a:lnSpc>
                <a:spcPct val="150000"/>
              </a:lnSpc>
            </a:pPr>
            <a:r>
              <a:rPr lang="zh-CN">
                <a:cs typeface="方正书宋简体" charset="0"/>
              </a:rPr>
              <a:t>在Python中，每一个对象天生都具有布尔值，以下对象的布尔值都是False：</a:t>
            </a:r>
            <a:endParaRPr lang="en-US">
              <a:latin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>
                <a:latin typeface="方正书宋简体" charset="0"/>
              </a:rPr>
              <a:t>(1) </a:t>
            </a:r>
            <a:r>
              <a:rPr lang="zh-CN">
                <a:cs typeface="方正书宋简体" charset="0"/>
              </a:rPr>
              <a:t>为0的数字，包括0、0.0、</a:t>
            </a:r>
            <a:r>
              <a:rPr lang="en-US" altLang="zh-CN">
                <a:cs typeface="方正书宋简体" charset="0"/>
              </a:rPr>
              <a:t>0 + 0</a:t>
            </a:r>
            <a:r>
              <a:rPr lang="zh-CN" altLang="en-US">
                <a:cs typeface="方正书宋简体" charset="0"/>
              </a:rPr>
              <a:t>（</a:t>
            </a:r>
            <a:r>
              <a:rPr lang="en-US" altLang="zh-CN">
                <a:cs typeface="方正书宋简体" charset="0"/>
              </a:rPr>
              <a:t>i/J</a:t>
            </a:r>
            <a:r>
              <a:rPr lang="zh-CN" altLang="en-US">
                <a:cs typeface="方正书宋简体" charset="0"/>
                <a:sym typeface="+mn-ea"/>
              </a:rPr>
              <a:t>）</a:t>
            </a:r>
            <a:r>
              <a:rPr lang="zh-CN">
                <a:cs typeface="方正书宋简体" charset="0"/>
              </a:rPr>
              <a:t>；</a:t>
            </a:r>
            <a:endParaRPr lang="en-US">
              <a:latin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>
                <a:latin typeface="方正书宋简体" charset="0"/>
              </a:rPr>
              <a:t>(2) </a:t>
            </a:r>
            <a:r>
              <a:rPr lang="zh-CN">
                <a:cs typeface="方正书宋简体" charset="0"/>
              </a:rPr>
              <a:t>空字符串</a:t>
            </a:r>
            <a:r>
              <a:rPr lang="en-US">
                <a:latin typeface="方正书宋简体" charset="0"/>
              </a:rPr>
              <a:t> </a:t>
            </a:r>
            <a:r>
              <a:rPr lang="zh-CN">
                <a:cs typeface="方正书宋简体" charset="0"/>
              </a:rPr>
              <a:t>''、""；</a:t>
            </a:r>
            <a:endParaRPr lang="en-US">
              <a:latin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>
                <a:latin typeface="方正书宋简体" charset="0"/>
              </a:rPr>
              <a:t>(3) </a:t>
            </a:r>
            <a:r>
              <a:rPr lang="zh-CN">
                <a:cs typeface="方正书宋简体" charset="0"/>
              </a:rPr>
              <a:t>表示空值的None；</a:t>
            </a:r>
            <a:endParaRPr lang="en-US">
              <a:latin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>
                <a:latin typeface="方正书宋简体" charset="0"/>
              </a:rPr>
              <a:t>(4) </a:t>
            </a:r>
            <a:r>
              <a:rPr lang="zh-CN">
                <a:cs typeface="方正书宋简体" charset="0"/>
              </a:rPr>
              <a:t>空集合，包括空元祖()、空序列[]、空字典{}。</a:t>
            </a:r>
            <a:endParaRPr lang="en-US">
              <a:latin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>
                <a:latin typeface="方正书宋简体" charset="0"/>
              </a:rPr>
              <a:t>(5) False</a:t>
            </a:r>
            <a:endParaRPr lang="zh-CN" sz="1050">
              <a:cs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  <a:latin typeface="方正书宋简体" charset="0"/>
              </a:rPr>
              <a:t>除了上述对象之外的其它对象的布尔值都是True。</a:t>
            </a:r>
          </a:p>
        </p:txBody>
      </p:sp>
    </p:spTree>
    <p:extLst>
      <p:ext uri="{BB962C8B-B14F-4D97-AF65-F5344CB8AC3E}">
        <p14:creationId xmlns:p14="http://schemas.microsoft.com/office/powerpoint/2010/main" val="3306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633855"/>
            <a:ext cx="460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可以使用 real 与 imag 属性分别取出复数的实数和虚数部分，例如：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5.1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945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.  complex</a:t>
            </a:r>
            <a:r>
              <a:rPr kumimoji="0" lang="zh-CN" altLang="en-US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复数类型</a:t>
            </a:r>
            <a:r>
              <a:rPr lang="zh-CN" altLang="en-US" sz="180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）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复数由实数（real）部分与虚数（imag）部分构成，表示形式为 real + imag（j/J后缀），实数和虚数部分都是浮点数。复数的示例如下：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3589655"/>
            <a:ext cx="4515485" cy="1109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5" y="2665730"/>
            <a:ext cx="4660900" cy="12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40070" y="1633855"/>
            <a:ext cx="5762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2．转义字符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Python中的转义字符是以反斜杠“\”为前缀，转义字符的意义就是避免字符出现二义性，二义性是所有编程语言都不允许的。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349240" y="1393190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5.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1878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1.  </a:t>
            </a:r>
            <a:r>
              <a:rPr kumimoji="0" lang="zh-CN" altLang="en-US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标识字符串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用单引号标识字符串。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用双引号标识字符串。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用三引号（'''或者"""）标识字符串。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 三引号相比单引号和双引号，有一个特殊的功能，它能够标识一个多行的字符串，而且该多行字符串中的换行、缩进等格式都会原封不动地保留。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3552190"/>
            <a:ext cx="618363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388745"/>
            <a:ext cx="460565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18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4．字符串基本操作</a:t>
            </a:r>
            <a:endParaRPr lang="zh-CN" altLang="zh-CN" sz="1800" noProof="0" dirty="0" smtClean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（1）索引操作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使用下标值（索引值）来获取字符串中指定的某个字符，称为索引操作。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（2）字符串连接操作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可以使用加号（+）将两个字符串连接起来。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（3）字符串复制操作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可以使用乘号（*）生成重复的字符串。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（4）字符串切片操作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字符串切片就是截取字符串的片段，得到一个子串。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6609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5.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388745"/>
            <a:ext cx="49453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3.  </a:t>
            </a:r>
            <a:r>
              <a:rPr lang="zh-CN" altLang="en-US" sz="1800" noProof="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字符串索引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       字符串索引分为正索引和负索引。正索引从左至右标记字符，最左边的字符索引是0，第二个是1，依次类推。负索引从右向左标识字符，最右边的字符索引为-1，第二个为-2，以此类推。字符串索引示例如下：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字符串   P     y     t     h     o     n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正索引   0    1     2     3     4     5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负索引  -6  -5   -4    -3  -2   -1</a:t>
            </a:r>
          </a:p>
        </p:txBody>
      </p:sp>
    </p:spTree>
    <p:extLst>
      <p:ext uri="{BB962C8B-B14F-4D97-AF65-F5344CB8AC3E}">
        <p14:creationId xmlns:p14="http://schemas.microsoft.com/office/powerpoint/2010/main" val="18150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519170" y="1022985"/>
            <a:ext cx="19685" cy="539623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6  类型转换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388745"/>
            <a:ext cx="24174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不同类型的数据之间往往可以进行转换，只不过在转换过程中，需要借助于一些函数。Python中，经常用于数据类型的转换函数，如表3-3所示。</a:t>
            </a: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445" y="790575"/>
            <a:ext cx="82962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085840" y="1256030"/>
            <a:ext cx="19685" cy="539623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7  运算符与表达式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372235"/>
            <a:ext cx="45942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对数据进行加工处理的过程称为运算，表示运算的符号称为运算符，参与运算的数据称为操作数。例如，100 + 200 就是一个加法运算， “+” 称为运算符， 100 和 200 称为操作数。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Python语言支持的运算符有以下几种类型：算术运算符、比较（即关系）运算符、逻辑运算符、赋值运算符、位运算符、成员运算符、标识运算符。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835" y="1372235"/>
            <a:ext cx="45942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表达式是一个或多个运算的组合，常量、变量和函数都可以作为表达式的组成部分。每个符合Python语法规则的表达式，运算后都是一个确定的值。</a:t>
            </a:r>
          </a:p>
        </p:txBody>
      </p:sp>
    </p:spTree>
    <p:extLst>
      <p:ext uri="{BB962C8B-B14F-4D97-AF65-F5344CB8AC3E}">
        <p14:creationId xmlns:p14="http://schemas.microsoft.com/office/powerpoint/2010/main" val="24085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7.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  逻辑运算符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565785" y="1358900"/>
            <a:ext cx="8921750" cy="7353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 smtClean="0">
                <a:sym typeface="+mn-ea"/>
              </a:rPr>
              <a:t>逻辑运算的真值表：</a:t>
            </a:r>
            <a:endParaRPr lang="zh-CN" altLang="zh-CN" dirty="0"/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dirty="0"/>
          </a:p>
          <a:p>
            <a:pPr lvl="0"/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50" y="2204720"/>
          <a:ext cx="8105775" cy="35750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5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</a:t>
                      </a:r>
                      <a:endParaRPr lang="zh-CN" sz="2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b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 and b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 or b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not</a:t>
                      </a:r>
                      <a:r>
                        <a:rPr lang="en-US" sz="2800" kern="0" baseline="0" dirty="0" smtClean="0">
                          <a:effectLst/>
                        </a:rPr>
                        <a:t> </a:t>
                      </a:r>
                      <a:r>
                        <a:rPr lang="en-US" sz="2800" kern="0" dirty="0" smtClean="0">
                          <a:effectLst/>
                        </a:rPr>
                        <a:t>a</a:t>
                      </a:r>
                      <a:endParaRPr lang="zh-CN" sz="2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marL="266700" indent="-266700"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5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False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True</a:t>
                      </a:r>
                      <a:endParaRPr lang="zh-CN" sz="2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False</a:t>
                      </a:r>
                      <a:endParaRPr lang="zh-CN" sz="2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altLang="zh-CN" dirty="0" smtClean="0">
                <a:sym typeface="+mn-ea"/>
              </a:rPr>
              <a:t>.7.4  </a:t>
            </a:r>
            <a:r>
              <a:rPr altLang="zh-CN" dirty="0">
                <a:sym typeface="+mn-ea"/>
              </a:rPr>
              <a:t>赋值运算符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565785" y="1067435"/>
            <a:ext cx="10708640" cy="536067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smtClean="0">
                <a:sym typeface="+mn-ea"/>
              </a:rPr>
              <a:t>在 Python 中，使用 = 可以给变量赋值</a:t>
            </a:r>
          </a:p>
          <a:p>
            <a:pPr marL="0" lvl="0" indent="0">
              <a:buNone/>
            </a:pPr>
            <a:r>
              <a:rPr lang="zh-CN" altLang="en-US" sz="2000" smtClean="0">
                <a:sym typeface="+mn-ea"/>
              </a:rPr>
              <a:t>在</a:t>
            </a:r>
            <a:r>
              <a:rPr lang="en-US" altLang="zh-CN" sz="2000" smtClean="0">
                <a:sym typeface="+mn-ea"/>
              </a:rPr>
              <a:t>算术运算时，为了简化代码，Python 还提供了一系列的与算术运算符对应的赋值运算符</a:t>
            </a:r>
          </a:p>
          <a:p>
            <a:pPr lvl="0"/>
            <a:endParaRPr lang="en-US" altLang="zh-CN" smtClean="0">
              <a:sym typeface="+mn-ea"/>
            </a:endParaRPr>
          </a:p>
          <a:p>
            <a:pPr lvl="0"/>
            <a:endParaRPr lang="en-US" altLang="zh-CN" smtClean="0">
              <a:sym typeface="+mn-ea"/>
            </a:endParaRPr>
          </a:p>
          <a:p>
            <a:pPr lvl="0"/>
            <a:endParaRPr lang="en-US" altLang="zh-CN" smtClean="0">
              <a:sym typeface="+mn-ea"/>
            </a:endParaRPr>
          </a:p>
          <a:p>
            <a:pPr lvl="0"/>
            <a:endParaRPr lang="en-US" altLang="zh-CN" smtClean="0">
              <a:sym typeface="+mn-ea"/>
            </a:endParaRPr>
          </a:p>
          <a:p>
            <a:pPr lvl="0"/>
            <a:endParaRPr lang="en-US" altLang="zh-CN" smtClean="0">
              <a:sym typeface="+mn-ea"/>
            </a:endParaRPr>
          </a:p>
          <a:p>
            <a:pPr lvl="0"/>
            <a:endParaRPr lang="en-US" altLang="zh-CN" smtClean="0">
              <a:sym typeface="+mn-ea"/>
            </a:endParaRPr>
          </a:p>
          <a:p>
            <a:pPr lvl="0"/>
            <a:endParaRPr lang="en-US" altLang="zh-CN" smtClean="0">
              <a:sym typeface="+mn-ea"/>
            </a:endParaRPr>
          </a:p>
          <a:p>
            <a:pPr marL="0" lvl="0" indent="0">
              <a:buNone/>
            </a:pPr>
            <a:endParaRPr lang="en-US" altLang="zh-CN" sz="2000" smtClean="0">
              <a:solidFill>
                <a:srgbClr val="FF0000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2000" smtClean="0">
                <a:sym typeface="+mn-ea"/>
              </a:rPr>
              <a:t>赋值运算符中间不能使用空格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20" y="2131695"/>
            <a:ext cx="6584950" cy="37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altLang="zh-CN" dirty="0" smtClean="0">
                <a:sym typeface="+mn-ea"/>
              </a:rPr>
              <a:t>.7.5  </a:t>
            </a:r>
            <a:r>
              <a:rPr altLang="zh-CN" dirty="0">
                <a:sym typeface="+mn-ea"/>
              </a:rPr>
              <a:t>位运算符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751205" y="1106170"/>
            <a:ext cx="11409045" cy="511238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/>
              <a:t>程序中所有的数在计算机内存中都是以二进制的形式存储的。位运算就是直接对整数在内存中的二进制位进行操作。Python中的位运算符如下：</a:t>
            </a:r>
          </a:p>
          <a:p>
            <a:pPr lvl="0" algn="l">
              <a:buClrTx/>
              <a:buSzTx/>
              <a:buChar char="•"/>
            </a:pPr>
            <a:r>
              <a:rPr lang="zh-CN" altLang="en-US" dirty="0" smtClean="0"/>
              <a:t>按位与（&amp;）</a:t>
            </a:r>
          </a:p>
          <a:p>
            <a:pPr lvl="0" algn="l">
              <a:buClrTx/>
              <a:buSzTx/>
              <a:buChar char="•"/>
            </a:pPr>
            <a:r>
              <a:rPr lang="zh-CN" altLang="en-US" dirty="0" smtClean="0"/>
              <a:t>按位或（|）</a:t>
            </a:r>
          </a:p>
          <a:p>
            <a:pPr lvl="0" algn="l">
              <a:buClrTx/>
              <a:buSzTx/>
              <a:buChar char="•"/>
            </a:pPr>
            <a:r>
              <a:rPr lang="zh-CN" altLang="en-US" dirty="0" smtClean="0"/>
              <a:t>按位异或（＾）</a:t>
            </a:r>
          </a:p>
          <a:p>
            <a:pPr lvl="0" algn="l">
              <a:buClrTx/>
              <a:buSzTx/>
              <a:buChar char="•"/>
            </a:pPr>
            <a:r>
              <a:rPr lang="zh-CN" altLang="en-US" dirty="0" smtClean="0"/>
              <a:t>按位求反（~）</a:t>
            </a:r>
          </a:p>
          <a:p>
            <a:pPr lvl="0" algn="l">
              <a:buClrTx/>
              <a:buSzTx/>
              <a:buChar char="•"/>
            </a:pPr>
            <a:r>
              <a:rPr lang="zh-CN" altLang="en-US" dirty="0" smtClean="0"/>
              <a:t>左移（&lt;&lt;）</a:t>
            </a:r>
          </a:p>
          <a:p>
            <a:pPr lvl="0" algn="l">
              <a:buClrTx/>
              <a:buSzTx/>
              <a:buChar char="•"/>
            </a:pPr>
            <a:r>
              <a:rPr lang="zh-CN" altLang="en-US" dirty="0" smtClean="0"/>
              <a:t>右移（&gt;&gt;）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722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8720" y="1249035"/>
            <a:ext cx="621005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很多伟大的作品往往是其作者打发时间的产物，Python也是如此。1989年圣诞节，待在阿姆斯特丹的荷兰人</a:t>
            </a:r>
            <a:r>
              <a:rPr kumimoji="0" lang="zh-CN" altLang="zh-CN" sz="1800" b="1" kern="1200" cap="none" normalizeH="0" baseline="0" noProof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吉多·范罗苏姆（Guido van Rossum）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闲的无聊，想起之前开发ABC语言时还留下一些问题没有解决，他决定写个脚本解释语言打发时间，Python也因此而诞生。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关于Python这个名字，据说来自于Guido 非常喜欢的电视剧Monty Python's Flying Circus。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Python语言是从ABC语言发展起来，主要受到了Modula-3的影响，并且结合了Unix shell和C语言用户的习惯。</a:t>
            </a:r>
          </a:p>
          <a:p>
            <a:pPr marL="342900" marR="0" indent="-3429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1991 年，第一个 Python 解释器 诞生，它是用 C 语言实现的，并能够调用 C 语言的库文件。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557395" y="144716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1.1 Python</a:t>
            </a:r>
            <a:r>
              <a:rPr lang="zh-CN" altLang="en-US" dirty="0"/>
              <a:t>简介</a:t>
            </a:r>
          </a:p>
        </p:txBody>
      </p:sp>
      <p:pic>
        <p:nvPicPr>
          <p:cNvPr id="2" name="图片 -2147482622" descr="b21bb051f81986189e618d9a47ed2e738bd4e68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447165"/>
            <a:ext cx="2642870" cy="3963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763270" y="5497195"/>
            <a:ext cx="33559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/>
            <a:r>
              <a:rPr lang="zh-CN" altLang="zh-CN" sz="1600" noProof="0" dirty="0" smtClean="0">
                <a:latin typeface="+mn-lt"/>
                <a:ea typeface="+mn-ea"/>
                <a:cs typeface="+mn-cs"/>
                <a:sym typeface="+mn-ea"/>
              </a:rPr>
              <a:t>Guido van Rossum</a:t>
            </a:r>
            <a:endParaRPr lang="zh-CN" altLang="zh-CN" sz="1600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4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8  运算符优先级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536575" y="1144905"/>
            <a:ext cx="10515600" cy="10458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/>
              <a:t>在一个表达式中出现多种运算符时，将按照</a:t>
            </a:r>
            <a:r>
              <a:rPr lang="zh-CN" altLang="zh-CN" sz="2000" dirty="0">
                <a:solidFill>
                  <a:srgbClr val="FF0000"/>
                </a:solidFill>
              </a:rPr>
              <a:t>预先确定的顺序</a:t>
            </a:r>
            <a:r>
              <a:rPr lang="zh-CN" altLang="zh-CN" sz="2000" dirty="0"/>
              <a:t>计算各个组成部分，这个</a:t>
            </a:r>
            <a:r>
              <a:rPr lang="zh-CN" altLang="zh-CN" sz="2000" dirty="0">
                <a:solidFill>
                  <a:srgbClr val="FF0000"/>
                </a:solidFill>
              </a:rPr>
              <a:t>顺序</a:t>
            </a:r>
            <a:r>
              <a:rPr lang="zh-CN" altLang="zh-CN" sz="2000" dirty="0"/>
              <a:t>称为运算符优先级。各种运算符的优先级，如下表所示。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2190750"/>
            <a:ext cx="8147685" cy="45116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206022" y="2006084"/>
            <a:ext cx="280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PEMDAS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括号 </a:t>
            </a:r>
            <a:r>
              <a:rPr lang="en-US" altLang="zh-CN" dirty="0"/>
              <a:t>(Parentheses) </a:t>
            </a:r>
            <a:r>
              <a:rPr lang="zh-CN" altLang="en-US" dirty="0"/>
              <a:t>具有最高的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指数运算 </a:t>
            </a:r>
            <a:r>
              <a:rPr lang="en-US" altLang="zh-CN" dirty="0"/>
              <a:t>(Exponentiation) </a:t>
            </a:r>
            <a:r>
              <a:rPr lang="zh-CN" altLang="en-US" dirty="0"/>
              <a:t>具有次高的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乘法 </a:t>
            </a:r>
            <a:r>
              <a:rPr lang="en-US" altLang="zh-CN" dirty="0"/>
              <a:t>(Multiplication) </a:t>
            </a:r>
            <a:r>
              <a:rPr lang="zh-CN" altLang="en-US" dirty="0"/>
              <a:t>和除法 </a:t>
            </a:r>
            <a:r>
              <a:rPr lang="en-US" altLang="zh-CN" dirty="0"/>
              <a:t>(Division) </a:t>
            </a:r>
            <a:r>
              <a:rPr lang="zh-CN" altLang="en-US" dirty="0"/>
              <a:t>有相同的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具有相同优先级的运算符按照从左到右的顺序进行计算（除了指数运算）。</a:t>
            </a:r>
          </a:p>
        </p:txBody>
      </p:sp>
    </p:spTree>
    <p:extLst>
      <p:ext uri="{BB962C8B-B14F-4D97-AF65-F5344CB8AC3E}">
        <p14:creationId xmlns:p14="http://schemas.microsoft.com/office/powerpoint/2010/main" val="16729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 smtClean="0">
                <a:sym typeface="+mn-ea"/>
              </a:rPr>
              <a:t>.</a:t>
            </a:r>
            <a:r>
              <a:rPr lang="zh-CN" altLang="zh-CN" dirty="0">
                <a:sym typeface="+mn-ea"/>
              </a:rPr>
              <a:t>8  运算符优先级</a:t>
            </a:r>
            <a:r>
              <a:rPr lang="zh-CN" dirty="0">
                <a:sym typeface="+mn-ea"/>
              </a:rPr>
              <a:t>示例代码和运行结果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1256030"/>
            <a:ext cx="8796020" cy="2391410"/>
          </a:xfrm>
          <a:prstGeom prst="rect">
            <a:avLst/>
          </a:prstGeom>
        </p:spPr>
      </p:pic>
      <p:pic>
        <p:nvPicPr>
          <p:cNvPr id="2" name="图片 -21474825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3808730"/>
            <a:ext cx="6231890" cy="23418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107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4424" y="1277088"/>
            <a:ext cx="11274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练习一、建议</a:t>
            </a:r>
            <a:r>
              <a:rPr lang="zh-CN" altLang="en-US" dirty="0"/>
              <a:t>大家在学习新特性之后，在交互模式下充分 试验，故意犯一些错误，看看到底会出什么问题。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我们已经知道</a:t>
            </a:r>
            <a:r>
              <a:rPr lang="en-US" altLang="zh-CN" dirty="0"/>
              <a:t>n = 42 </a:t>
            </a:r>
            <a:r>
              <a:rPr lang="zh-CN" altLang="en-US" dirty="0"/>
              <a:t>是合法的。那么</a:t>
            </a:r>
            <a:r>
              <a:rPr lang="en-US" altLang="zh-CN" dirty="0"/>
              <a:t>42 = n </a:t>
            </a:r>
            <a:r>
              <a:rPr lang="zh-CN" altLang="en-US" dirty="0"/>
              <a:t>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• x = y = 1 </a:t>
            </a:r>
            <a:r>
              <a:rPr lang="zh-CN" altLang="en-US" dirty="0"/>
              <a:t>合法吗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在某些编程语言中，每个语句都是以分号</a:t>
            </a:r>
            <a:r>
              <a:rPr lang="en-US" altLang="zh-CN" dirty="0"/>
              <a:t>; </a:t>
            </a:r>
            <a:r>
              <a:rPr lang="zh-CN" altLang="en-US" dirty="0"/>
              <a:t>结束的。如果你在一个 </a:t>
            </a:r>
            <a:r>
              <a:rPr lang="en-US" altLang="zh-CN" dirty="0"/>
              <a:t>Python </a:t>
            </a:r>
            <a:r>
              <a:rPr lang="zh-CN" altLang="en-US" dirty="0"/>
              <a:t>语句后 也以分号结尾，会发生什么？ </a:t>
            </a:r>
            <a:r>
              <a:rPr lang="en-US" altLang="zh-CN" dirty="0"/>
              <a:t>• </a:t>
            </a:r>
            <a:r>
              <a:rPr lang="zh-CN" altLang="en-US" dirty="0"/>
              <a:t>如果在语句最后带上分号呢？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在数学记法中，你可以将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像这样相乘：</a:t>
            </a:r>
            <a:r>
              <a:rPr lang="en-US" altLang="zh-CN" dirty="0" err="1"/>
              <a:t>xy</a:t>
            </a:r>
            <a:r>
              <a:rPr lang="en-US" altLang="zh-CN" dirty="0"/>
              <a:t> </a:t>
            </a:r>
            <a:r>
              <a:rPr lang="zh-CN" altLang="en-US" dirty="0"/>
              <a:t>。如果你在 </a:t>
            </a:r>
            <a:r>
              <a:rPr lang="en-US" altLang="zh-CN" dirty="0"/>
              <a:t>Python </a:t>
            </a:r>
            <a:r>
              <a:rPr lang="zh-CN" altLang="en-US" dirty="0"/>
              <a:t>中也这么写 的话，会发生什么？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08546" y="3420245"/>
                <a:ext cx="10889381" cy="2146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练习二、继续</a:t>
                </a:r>
                <a:r>
                  <a:rPr lang="zh-CN" altLang="en-US" dirty="0"/>
                  <a:t>练习将 </a:t>
                </a:r>
                <a:r>
                  <a:rPr lang="en-US" altLang="zh-CN" dirty="0"/>
                  <a:t>Python </a:t>
                </a:r>
                <a:r>
                  <a:rPr lang="zh-CN" altLang="en-US" dirty="0"/>
                  <a:t>解释器当做计算器使用： 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半径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的球体积是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。半径为 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的球体积是多少？ 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假设</a:t>
                </a:r>
                <a:r>
                  <a:rPr lang="zh-CN" altLang="en-US" dirty="0"/>
                  <a:t>一本书的零售价是 </a:t>
                </a:r>
                <a:r>
                  <a:rPr lang="en-US" altLang="zh-CN" dirty="0"/>
                  <a:t>$24.95</a:t>
                </a:r>
                <a:r>
                  <a:rPr lang="zh-CN" altLang="en-US" dirty="0"/>
                  <a:t>，但书店有 </a:t>
                </a:r>
                <a:r>
                  <a:rPr lang="en-US" altLang="zh-CN" dirty="0"/>
                  <a:t>40% </a:t>
                </a:r>
                <a:r>
                  <a:rPr lang="zh-CN" altLang="en-US" dirty="0"/>
                  <a:t>的折扣。运费则是第一本 </a:t>
                </a:r>
                <a:r>
                  <a:rPr lang="en-US" altLang="zh-CN" dirty="0"/>
                  <a:t>$3 </a:t>
                </a:r>
                <a:r>
                  <a:rPr lang="zh-CN" altLang="en-US" dirty="0"/>
                  <a:t>，以 后每本 </a:t>
                </a:r>
                <a:r>
                  <a:rPr lang="en-US" altLang="zh-CN" dirty="0"/>
                  <a:t>75 </a:t>
                </a:r>
                <a:r>
                  <a:rPr lang="zh-CN" altLang="en-US" dirty="0"/>
                  <a:t>美分。购买 </a:t>
                </a:r>
                <a:r>
                  <a:rPr lang="en-US" altLang="zh-CN" dirty="0"/>
                  <a:t>60 </a:t>
                </a:r>
                <a:r>
                  <a:rPr lang="zh-CN" altLang="en-US" dirty="0"/>
                  <a:t>本的总价是多少？ </a:t>
                </a:r>
                <a:endParaRPr lang="en-US" altLang="zh-CN" dirty="0" smtClean="0"/>
              </a:p>
              <a:p>
                <a:pPr marL="342900" indent="-342900">
                  <a:buAutoNum type="arabicPeriod"/>
                </a:pPr>
                <a:r>
                  <a:rPr lang="zh-CN" altLang="en-US" dirty="0" smtClean="0"/>
                  <a:t>如果</a:t>
                </a:r>
                <a:r>
                  <a:rPr lang="zh-CN" altLang="en-US" dirty="0"/>
                  <a:t>我上午 </a:t>
                </a:r>
                <a:r>
                  <a:rPr lang="en-US" altLang="zh-CN" dirty="0"/>
                  <a:t>6:52 </a:t>
                </a:r>
                <a:r>
                  <a:rPr lang="zh-CN" altLang="en-US" dirty="0"/>
                  <a:t>离开家，以轻松跑 </a:t>
                </a:r>
                <a:r>
                  <a:rPr lang="en-US" altLang="zh-CN" dirty="0"/>
                  <a:t>(easy pace</a:t>
                </a:r>
                <a:r>
                  <a:rPr lang="zh-CN" altLang="en-US" dirty="0"/>
                  <a:t>）的速度跑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里（即每英里耗时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分 </a:t>
                </a:r>
                <a:r>
                  <a:rPr lang="en-US" altLang="zh-CN" dirty="0"/>
                  <a:t>15 </a:t>
                </a:r>
                <a:r>
                  <a:rPr lang="zh-CN" altLang="en-US" dirty="0"/>
                  <a:t>秒），再以节奏跑 </a:t>
                </a:r>
                <a:r>
                  <a:rPr lang="en-US" altLang="zh-CN" dirty="0"/>
                  <a:t>(tempo) </a:t>
                </a:r>
                <a:r>
                  <a:rPr lang="zh-CN" altLang="en-US" dirty="0"/>
                  <a:t>的速度跑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英里（每英里耗时 </a:t>
                </a:r>
                <a:r>
                  <a:rPr lang="en-US" altLang="zh-CN" dirty="0"/>
                  <a:t>7 </a:t>
                </a:r>
                <a:r>
                  <a:rPr lang="zh-CN" altLang="en-US" dirty="0"/>
                  <a:t>分 </a:t>
                </a:r>
                <a:r>
                  <a:rPr lang="en-US" altLang="zh-CN" dirty="0"/>
                  <a:t>12 </a:t>
                </a:r>
                <a:r>
                  <a:rPr lang="zh-CN" altLang="en-US" dirty="0"/>
                  <a:t>秒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，之后 又以放松跑的速度跑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英里，我什么时候回到家吃早饭？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6" y="3420245"/>
                <a:ext cx="10889381" cy="2146293"/>
              </a:xfrm>
              <a:prstGeom prst="rect">
                <a:avLst/>
              </a:prstGeom>
              <a:blipFill rotWithShape="1">
                <a:blip r:embed="rId2"/>
                <a:stretch>
                  <a:fillRect l="-448" t="-1420" r="-448" b="-3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32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45840" y="1190615"/>
            <a:ext cx="519890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最初的Python完全由Guido本人开发。</a:t>
            </a:r>
          </a:p>
          <a:p>
            <a:pPr marL="342900" marR="0" indent="-3429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很快Python就得到了Guido同事的欢迎。他们迅速的反馈使用意见，并参与到Python的改进。Guido和一些同事构成了Python的核心团队，他们将自己大部分的业余时间用于hack Python。</a:t>
            </a:r>
          </a:p>
          <a:p>
            <a:pPr marL="342900" marR="0" indent="-3429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随后，Python拓展到他们所在的研究所之外。</a:t>
            </a:r>
          </a:p>
          <a:p>
            <a:pPr marL="342900" marR="0" indent="-3429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1800" b="1" kern="1200" cap="none" normalizeH="0" baseline="0" noProof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Python将许多机器层面上的细节隐藏，交给编译器处理，并凸显出逻辑层面的编程思考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。Python程序员可以花更多的时间用于思考程序的逻辑，而不是具体的实现细节，这一特征吸引了广大的程序员，Python开始流行。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730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633855"/>
            <a:ext cx="5408295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76340" y="846799"/>
            <a:ext cx="52189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2011年1月，Python被TIOBE编程语言排行榜评为</a:t>
            </a:r>
            <a:r>
              <a:rPr kumimoji="0" lang="zh-CN" altLang="zh-CN" sz="1800" b="1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“2010年度编程语言</a:t>
            </a:r>
            <a:r>
              <a:rPr kumimoji="0" lang="zh-CN" altLang="zh-CN" sz="1800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的称号。 </a:t>
            </a:r>
            <a:endParaRPr kumimoji="0" lang="en-US" altLang="zh-CN" sz="1800" kern="1200" cap="none" normalizeH="0" baseline="0" noProof="0" dirty="0" smtClean="0">
              <a:latin typeface="+mn-lt"/>
              <a:ea typeface="+mn-ea"/>
              <a:cs typeface="+mn-cs"/>
            </a:endParaRPr>
          </a:p>
          <a:p>
            <a:pPr marL="342900" marR="0" indent="-34290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2019年1月，Python 再次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被TIOBE编程语言排行榜评为</a:t>
            </a:r>
            <a:r>
              <a:rPr lang="zh-CN" altLang="zh-CN" sz="1800" b="1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“201</a:t>
            </a:r>
            <a:r>
              <a:rPr lang="en-US" altLang="zh-CN" sz="1800" b="1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8</a:t>
            </a:r>
            <a:r>
              <a:rPr lang="zh-CN" altLang="zh-CN" sz="1800" b="1" noProof="0" dirty="0" smtClean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年度编程语言”</a:t>
            </a:r>
            <a:r>
              <a:rPr lang="zh-CN" altLang="zh-CN" sz="1800" noProof="0" dirty="0" smtClean="0">
                <a:latin typeface="+mn-lt"/>
                <a:ea typeface="+mn-ea"/>
                <a:sym typeface="+mn-ea"/>
              </a:rPr>
              <a:t>的称号。</a:t>
            </a:r>
            <a:endParaRPr lang="en-US" altLang="zh-CN" dirty="0">
              <a:sym typeface="+mn-ea"/>
            </a:endParaRPr>
          </a:p>
          <a:p>
            <a:pPr marL="342900" marR="0" indent="-342900" algn="l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Python 是当今高校中最常被教授的首选语言，它在统计领域排名第一、在 AI 编程中排名</a:t>
            </a:r>
            <a:r>
              <a:rPr kumimoji="0" lang="zh-CN" altLang="zh-CN" sz="1800" b="1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第一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、在编写脚本时排名</a:t>
            </a:r>
            <a:r>
              <a:rPr kumimoji="0" lang="zh-CN" altLang="zh-CN" sz="1800" b="1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第一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、在编写系统测试时排名</a:t>
            </a:r>
            <a:r>
              <a:rPr kumimoji="0" lang="zh-CN" altLang="zh-CN" sz="1800" b="1" kern="1200" cap="none" normalizeH="0" baseline="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第一</a:t>
            </a:r>
            <a:r>
              <a:rPr kumimoji="0" lang="zh-CN" altLang="zh-CN" sz="1800" kern="1200" cap="none" normalizeH="0" baseline="0" noProof="0" dirty="0" smtClean="0">
                <a:latin typeface="+mn-lt"/>
                <a:ea typeface="+mn-ea"/>
                <a:cs typeface="+mn-cs"/>
              </a:rPr>
              <a:t>。除此之外，Python 还在 Web 编程和科学计算领域处于领先地位。总之，Python 无处不在。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730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" y="1407160"/>
            <a:ext cx="5717540" cy="404431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598170" y="5571490"/>
            <a:ext cx="475551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defTabSz="914400"/>
            <a:r>
              <a:rPr lang="zh-CN" altLang="zh-CN" sz="1600" noProof="0" dirty="0" smtClean="0">
                <a:latin typeface="+mn-lt"/>
                <a:ea typeface="+mn-ea"/>
                <a:cs typeface="+mn-cs"/>
                <a:sym typeface="+mn-ea"/>
              </a:rPr>
              <a:t>PYPL PopularitY of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16015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88635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520" y="2451536"/>
            <a:ext cx="23611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简单易学</a:t>
            </a:r>
          </a:p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免费开源</a:t>
            </a:r>
          </a:p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高级语言</a:t>
            </a:r>
            <a:endParaRPr kumimoji="0" lang="zh-CN" altLang="zh-CN" sz="2400" kern="1200" cap="none" normalizeH="0" baseline="0" noProof="0" dirty="0" smtClean="0">
              <a:latin typeface="+mn-lt"/>
              <a:ea typeface="+mn-ea"/>
            </a:endParaRPr>
          </a:p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2400" kern="1200" cap="none" normalizeH="0" baseline="0" noProof="0" dirty="0" smtClean="0">
                <a:latin typeface="+mn-lt"/>
                <a:ea typeface="+mn-ea"/>
              </a:rPr>
              <a:t>可移植性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86334" y="2451536"/>
            <a:ext cx="460565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zh-CN" altLang="zh-CN" sz="100" noProof="0" dirty="0" smtClean="0">
              <a:latin typeface="+mn-lt"/>
              <a:ea typeface="+mn-ea"/>
              <a:sym typeface="+mn-ea"/>
            </a:endParaRPr>
          </a:p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运行速度慢</a:t>
            </a:r>
          </a:p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代码无法加密</a:t>
            </a:r>
          </a:p>
          <a:p>
            <a:pPr marL="342900" marR="0" indent="-342900" algn="l" defTabSz="914400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2400" kern="1200" cap="none" normalizeH="0" baseline="0" noProof="0" dirty="0" smtClean="0">
                <a:latin typeface="+mn-lt"/>
                <a:ea typeface="+mn-ea"/>
              </a:rPr>
              <a:t>独特的语法格式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4077" y="2451536"/>
            <a:ext cx="236116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解释性</a:t>
            </a:r>
          </a:p>
          <a:p>
            <a:pPr marL="342900" lvl="0" indent="-342900" algn="l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面向对象</a:t>
            </a:r>
          </a:p>
          <a:p>
            <a:pPr marL="342900" lvl="0" indent="-342900" algn="l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可扩展性</a:t>
            </a:r>
          </a:p>
          <a:p>
            <a:pPr marL="342900" lvl="0" indent="-342900" algn="l" fontAlgn="auto"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zh-CN" altLang="zh-CN" sz="2400" noProof="0" dirty="0" smtClean="0">
                <a:latin typeface="+mn-lt"/>
                <a:ea typeface="+mn-ea"/>
                <a:sym typeface="+mn-ea"/>
              </a:rPr>
              <a:t>丰富的库</a:t>
            </a:r>
            <a:endParaRPr kumimoji="0" lang="zh-CN" altLang="zh-CN" sz="2400" kern="1200" cap="none" normalizeH="0" baseline="0" noProof="0" dirty="0" smtClean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6298" y="157861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buFont typeface="+mj-lt"/>
              <a:defRPr/>
            </a:pPr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优点：</a:t>
            </a:r>
            <a:endParaRPr lang="zh-CN" altLang="zh-CN" sz="240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60424" y="157861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buFont typeface="+mj-lt"/>
              <a:defRPr/>
            </a:pPr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缺点：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907169" cy="511110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3200" dirty="0"/>
              <a:t>Python</a:t>
            </a:r>
            <a:r>
              <a:rPr lang="zh-CN" altLang="en-US" sz="3200" dirty="0"/>
              <a:t>简介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59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484" y="1367644"/>
            <a:ext cx="6624637" cy="4946650"/>
          </a:xfrm>
        </p:spPr>
      </p:pic>
      <p:pic>
        <p:nvPicPr>
          <p:cNvPr id="4" name="内容占位符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0" b="10619"/>
          <a:stretch/>
        </p:blipFill>
        <p:spPr>
          <a:xfrm>
            <a:off x="287338" y="4267991"/>
            <a:ext cx="2057656" cy="1911583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r="12305"/>
          <a:stretch/>
        </p:blipFill>
        <p:spPr>
          <a:xfrm>
            <a:off x="9345560" y="1367644"/>
            <a:ext cx="2703872" cy="2251230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4"/>
          <a:stretch/>
        </p:blipFill>
        <p:spPr>
          <a:xfrm>
            <a:off x="9242322" y="4705643"/>
            <a:ext cx="2807110" cy="2152357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85" b="13205"/>
          <a:stretch/>
        </p:blipFill>
        <p:spPr>
          <a:xfrm>
            <a:off x="440257" y="1367644"/>
            <a:ext cx="2331227" cy="18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106" y="1797235"/>
            <a:ext cx="5033010" cy="33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2000" kern="1200" cap="none" normalizeH="0" baseline="0" noProof="0" dirty="0" smtClean="0">
                <a:latin typeface="+mn-lt"/>
                <a:ea typeface="+mn-ea"/>
                <a:cs typeface="+mn-cs"/>
              </a:rPr>
              <a:t>访问Python的官网https://www.python.org/，选择Windows平台的安装包</a:t>
            </a:r>
          </a:p>
          <a:p>
            <a:pPr marL="342900" marR="0" indent="-34290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zh-CN" sz="2000" kern="1200" cap="none" normalizeH="0" baseline="0" noProof="0" dirty="0" smtClean="0">
                <a:latin typeface="+mn-lt"/>
                <a:ea typeface="+mn-ea"/>
                <a:cs typeface="+mn-cs"/>
              </a:rPr>
              <a:t>单击图中的“Python3.7.3”按钮，进行Python安装包的下载</a:t>
            </a:r>
          </a:p>
          <a:p>
            <a:pPr marR="0" defTabSz="914400" fontAlgn="auto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2000" kern="1200" cap="none" normalizeH="0" baseline="0" noProof="0" dirty="0" smtClean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74385" y="139255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755" y="411480"/>
            <a:ext cx="6720205" cy="5111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kern="1200" dirty="0" smtClean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</a:t>
            </a:r>
            <a:r>
              <a:rPr lang="zh-CN" altLang="en-US" dirty="0" smtClean="0"/>
              <a:t>运行</a:t>
            </a:r>
            <a:r>
              <a:rPr lang="en-US" altLang="zh-CN" dirty="0"/>
              <a:t>Python</a:t>
            </a:r>
          </a:p>
        </p:txBody>
      </p:sp>
      <p:pic>
        <p:nvPicPr>
          <p:cNvPr id="2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0" y="1392555"/>
            <a:ext cx="5700395" cy="388112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34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3924</Words>
  <Application>Microsoft Office PowerPoint</Application>
  <PresentationFormat>自定义</PresentationFormat>
  <Paragraphs>312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主题​​</vt:lpstr>
      <vt:lpstr>Equation.KSEE3</vt:lpstr>
      <vt:lpstr>Python语言</vt:lpstr>
      <vt:lpstr>Python语言基础</vt:lpstr>
      <vt:lpstr>第1章 目录 </vt:lpstr>
      <vt:lpstr>1.1 Python简介</vt:lpstr>
      <vt:lpstr>1.1 Python简介</vt:lpstr>
      <vt:lpstr>1.1 Python简介</vt:lpstr>
      <vt:lpstr>1.1 Python简介</vt:lpstr>
      <vt:lpstr>1.1 Python简介</vt:lpstr>
      <vt:lpstr>1.2 运行Python</vt:lpstr>
      <vt:lpstr>1.2 运行Python</vt:lpstr>
      <vt:lpstr>1.2 运行Python</vt:lpstr>
      <vt:lpstr>1.2 运行Python </vt:lpstr>
      <vt:lpstr>1.2 运行Python</vt:lpstr>
      <vt:lpstr>1.2 运行Python </vt:lpstr>
      <vt:lpstr>1.2 运行Python</vt:lpstr>
      <vt:lpstr>1.2 运行Python</vt:lpstr>
      <vt:lpstr>1.2 运行Python </vt:lpstr>
      <vt:lpstr>练习</vt:lpstr>
      <vt:lpstr>Python语言基础</vt:lpstr>
      <vt:lpstr>目录 CONTENT</vt:lpstr>
      <vt:lpstr>2.1 Python语法特点</vt:lpstr>
      <vt:lpstr>2.1 Python语法特点</vt:lpstr>
      <vt:lpstr>2.2 标准输入输出</vt:lpstr>
      <vt:lpstr>2.3  变量和常量</vt:lpstr>
      <vt:lpstr>2.3  变量和常量</vt:lpstr>
      <vt:lpstr>2.3  变量和常量</vt:lpstr>
      <vt:lpstr>2.4  标识符与关键字</vt:lpstr>
      <vt:lpstr>2.4  标识符与关键字</vt:lpstr>
      <vt:lpstr>2.5.1  数字类型</vt:lpstr>
      <vt:lpstr>2.5.1  数字类型</vt:lpstr>
      <vt:lpstr>2.5.1  数字类型</vt:lpstr>
      <vt:lpstr>2.5.1  数字类型</vt:lpstr>
      <vt:lpstr>2.5.2  字符串类型</vt:lpstr>
      <vt:lpstr>2.5.2  字符串类型</vt:lpstr>
      <vt:lpstr>2.6  类型转换</vt:lpstr>
      <vt:lpstr>2.7  运算符与表达式</vt:lpstr>
      <vt:lpstr>2.7.3  逻辑运算符</vt:lpstr>
      <vt:lpstr>2.7.4  赋值运算符</vt:lpstr>
      <vt:lpstr>2.7.5  位运算符</vt:lpstr>
      <vt:lpstr>2.8  运算符优先级</vt:lpstr>
      <vt:lpstr>2.8  运算符优先级示例代码和运行结果</vt:lpstr>
      <vt:lpstr>练习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zhang</cp:lastModifiedBy>
  <cp:revision>81</cp:revision>
  <dcterms:created xsi:type="dcterms:W3CDTF">2019-08-01T01:41:38Z</dcterms:created>
  <dcterms:modified xsi:type="dcterms:W3CDTF">2021-09-12T14:14:57Z</dcterms:modified>
</cp:coreProperties>
</file>