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680" r:id="rId2"/>
    <p:sldId id="438" r:id="rId3"/>
    <p:sldId id="683" r:id="rId4"/>
    <p:sldId id="440" r:id="rId5"/>
    <p:sldId id="684" r:id="rId6"/>
    <p:sldId id="447" r:id="rId7"/>
    <p:sldId id="448" r:id="rId8"/>
    <p:sldId id="449" r:id="rId9"/>
    <p:sldId id="450" r:id="rId10"/>
    <p:sldId id="451" r:id="rId11"/>
    <p:sldId id="452" r:id="rId12"/>
    <p:sldId id="689" r:id="rId13"/>
    <p:sldId id="687" r:id="rId14"/>
    <p:sldId id="688" r:id="rId15"/>
    <p:sldId id="685" r:id="rId16"/>
    <p:sldId id="690" r:id="rId17"/>
    <p:sldId id="693" r:id="rId18"/>
    <p:sldId id="692" r:id="rId19"/>
    <p:sldId id="69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22" autoAdjust="0"/>
  </p:normalViewPr>
  <p:slideViewPr>
    <p:cSldViewPr snapToGrid="0">
      <p:cViewPr varScale="1">
        <p:scale>
          <a:sx n="56" d="100"/>
          <a:sy n="56" d="100"/>
        </p:scale>
        <p:origin x="-628" y="-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6D544-0281-498E-97A9-FA611A790984}" type="datetimeFigureOut">
              <a:rPr lang="zh-CN" altLang="en-US" smtClean="0"/>
              <a:t>2021/11/07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008F8-0436-40C1-8EA2-3338FDC04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983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哈希 </a:t>
            </a:r>
            <a:r>
              <a:rPr lang="en-US" altLang="zh-CN" dirty="0" smtClean="0"/>
              <a:t>(hash) </a:t>
            </a:r>
            <a:r>
              <a:rPr lang="zh-CN" altLang="en-US" dirty="0" smtClean="0"/>
              <a:t>函数接受一个值 </a:t>
            </a:r>
            <a:r>
              <a:rPr lang="en-US" altLang="zh-CN" dirty="0" smtClean="0"/>
              <a:t>(</a:t>
            </a:r>
            <a:r>
              <a:rPr lang="zh-CN" altLang="en-US" dirty="0" smtClean="0"/>
              <a:t>任何类型</a:t>
            </a:r>
            <a:r>
              <a:rPr lang="en-US" altLang="zh-CN" dirty="0" smtClean="0"/>
              <a:t>) </a:t>
            </a:r>
            <a:r>
              <a:rPr lang="zh-CN" altLang="en-US" dirty="0" smtClean="0"/>
              <a:t>并返回一个整数。字典使用被称作哈希值的这些整数，来存储和查找键值对。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52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2021/11/07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4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2021/11/07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2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2021/11/07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03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6"/>
          <p:cNvSpPr/>
          <p:nvPr/>
        </p:nvSpPr>
        <p:spPr>
          <a:xfrm>
            <a:off x="2474913" y="5561013"/>
            <a:ext cx="1009650" cy="100965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117600" y="1190625"/>
            <a:ext cx="10287000" cy="0"/>
          </a:xfrm>
          <a:prstGeom prst="line">
            <a:avLst/>
          </a:prstGeom>
          <a:ln w="28575">
            <a:solidFill>
              <a:srgbClr val="203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17600" y="5722938"/>
            <a:ext cx="10287000" cy="0"/>
          </a:xfrm>
          <a:prstGeom prst="line">
            <a:avLst/>
          </a:prstGeom>
          <a:ln w="28575">
            <a:solidFill>
              <a:srgbClr val="203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: 形状 15"/>
          <p:cNvSpPr/>
          <p:nvPr/>
        </p:nvSpPr>
        <p:spPr>
          <a:xfrm>
            <a:off x="0" y="401638"/>
            <a:ext cx="4343400" cy="804863"/>
          </a:xfrm>
          <a:custGeom>
            <a:avLst/>
            <a:gdLst>
              <a:gd name="connsiteX0" fmla="*/ 0 w 2662725"/>
              <a:gd name="connsiteY0" fmla="*/ 0 h 646332"/>
              <a:gd name="connsiteX1" fmla="*/ 2501142 w 2662725"/>
              <a:gd name="connsiteY1" fmla="*/ 0 h 646332"/>
              <a:gd name="connsiteX2" fmla="*/ 2662725 w 2662725"/>
              <a:gd name="connsiteY2" fmla="*/ 646332 h 646332"/>
              <a:gd name="connsiteX3" fmla="*/ 0 w 2662725"/>
              <a:gd name="connsiteY3" fmla="*/ 646332 h 64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2725" h="646332">
                <a:moveTo>
                  <a:pt x="0" y="0"/>
                </a:moveTo>
                <a:lnTo>
                  <a:pt x="2501142" y="0"/>
                </a:lnTo>
                <a:lnTo>
                  <a:pt x="2662725" y="646332"/>
                </a:lnTo>
                <a:lnTo>
                  <a:pt x="0" y="646332"/>
                </a:lnTo>
                <a:close/>
              </a:path>
            </a:pathLst>
          </a:cu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305550"/>
            <a:ext cx="12192000" cy="555625"/>
          </a:xfrm>
          <a:prstGeom prst="rect">
            <a:avLst/>
          </a:prstGeom>
          <a:solidFill>
            <a:srgbClr val="1B38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 rot="16200000">
            <a:off x="1023144" y="5144294"/>
            <a:ext cx="622300" cy="636588"/>
          </a:xfrm>
          <a:custGeom>
            <a:avLst/>
            <a:gdLst>
              <a:gd name="connsiteX0" fmla="*/ 622301 w 622301"/>
              <a:gd name="connsiteY0" fmla="*/ 0 h 636588"/>
              <a:gd name="connsiteX1" fmla="*/ 622301 w 622301"/>
              <a:gd name="connsiteY1" fmla="*/ 155576 h 636588"/>
              <a:gd name="connsiteX2" fmla="*/ 155576 w 622301"/>
              <a:gd name="connsiteY2" fmla="*/ 155576 h 636588"/>
              <a:gd name="connsiteX3" fmla="*/ 155576 w 622301"/>
              <a:gd name="connsiteY3" fmla="*/ 636588 h 636588"/>
              <a:gd name="connsiteX4" fmla="*/ 1 w 622301"/>
              <a:gd name="connsiteY4" fmla="*/ 636588 h 636588"/>
              <a:gd name="connsiteX5" fmla="*/ 1 w 622301"/>
              <a:gd name="connsiteY5" fmla="*/ 155576 h 636588"/>
              <a:gd name="connsiteX6" fmla="*/ 0 w 622301"/>
              <a:gd name="connsiteY6" fmla="*/ 155576 h 636588"/>
              <a:gd name="connsiteX7" fmla="*/ 0 w 622301"/>
              <a:gd name="connsiteY7" fmla="*/ 0 h 63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2301" h="636588">
                <a:moveTo>
                  <a:pt x="622301" y="0"/>
                </a:moveTo>
                <a:lnTo>
                  <a:pt x="622301" y="155576"/>
                </a:lnTo>
                <a:lnTo>
                  <a:pt x="155576" y="155576"/>
                </a:lnTo>
                <a:lnTo>
                  <a:pt x="155576" y="636588"/>
                </a:lnTo>
                <a:lnTo>
                  <a:pt x="1" y="636588"/>
                </a:lnTo>
                <a:lnTo>
                  <a:pt x="1" y="155576"/>
                </a:lnTo>
                <a:lnTo>
                  <a:pt x="0" y="155576"/>
                </a:lnTo>
                <a:lnTo>
                  <a:pt x="0" y="0"/>
                </a:lnTo>
                <a:close/>
              </a:path>
            </a:pathLst>
          </a:custGeom>
          <a:solidFill>
            <a:srgbClr val="1B3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 12"/>
          <p:cNvSpPr/>
          <p:nvPr/>
        </p:nvSpPr>
        <p:spPr>
          <a:xfrm rot="5400000">
            <a:off x="10891044" y="1107281"/>
            <a:ext cx="622300" cy="636588"/>
          </a:xfrm>
          <a:custGeom>
            <a:avLst/>
            <a:gdLst>
              <a:gd name="connsiteX0" fmla="*/ 622301 w 622301"/>
              <a:gd name="connsiteY0" fmla="*/ 0 h 636588"/>
              <a:gd name="connsiteX1" fmla="*/ 622301 w 622301"/>
              <a:gd name="connsiteY1" fmla="*/ 155576 h 636588"/>
              <a:gd name="connsiteX2" fmla="*/ 155576 w 622301"/>
              <a:gd name="connsiteY2" fmla="*/ 155576 h 636588"/>
              <a:gd name="connsiteX3" fmla="*/ 155576 w 622301"/>
              <a:gd name="connsiteY3" fmla="*/ 636588 h 636588"/>
              <a:gd name="connsiteX4" fmla="*/ 1 w 622301"/>
              <a:gd name="connsiteY4" fmla="*/ 636588 h 636588"/>
              <a:gd name="connsiteX5" fmla="*/ 1 w 622301"/>
              <a:gd name="connsiteY5" fmla="*/ 155576 h 636588"/>
              <a:gd name="connsiteX6" fmla="*/ 0 w 622301"/>
              <a:gd name="connsiteY6" fmla="*/ 155576 h 636588"/>
              <a:gd name="connsiteX7" fmla="*/ 0 w 622301"/>
              <a:gd name="connsiteY7" fmla="*/ 0 h 63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2301" h="636588">
                <a:moveTo>
                  <a:pt x="622301" y="0"/>
                </a:moveTo>
                <a:lnTo>
                  <a:pt x="622301" y="155576"/>
                </a:lnTo>
                <a:lnTo>
                  <a:pt x="155576" y="155576"/>
                </a:lnTo>
                <a:lnTo>
                  <a:pt x="155576" y="636588"/>
                </a:lnTo>
                <a:lnTo>
                  <a:pt x="1" y="636588"/>
                </a:lnTo>
                <a:lnTo>
                  <a:pt x="1" y="155576"/>
                </a:lnTo>
                <a:lnTo>
                  <a:pt x="0" y="155576"/>
                </a:lnTo>
                <a:lnTo>
                  <a:pt x="0" y="0"/>
                </a:lnTo>
                <a:close/>
              </a:path>
            </a:pathLst>
          </a:custGeom>
          <a:solidFill>
            <a:srgbClr val="1B3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425450" y="1898650"/>
            <a:ext cx="1009650" cy="100965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98050" y="-352425"/>
            <a:ext cx="1009650" cy="1009650"/>
          </a:xfrm>
          <a:prstGeom prst="ellips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107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00" y="485775"/>
            <a:ext cx="671513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990160" y="498570"/>
            <a:ext cx="3172265" cy="62230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F876AE-369C-4E05-A7D6-E10E33B74ED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2021/11/07</a:t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527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-11332" y="0"/>
            <a:ext cx="12203332" cy="6858000"/>
          </a:xfrm>
          <a:prstGeom prst="rect">
            <a:avLst/>
          </a:prstGeom>
          <a:gradFill>
            <a:gsLst>
              <a:gs pos="0">
                <a:srgbClr val="203A6B"/>
              </a:gs>
              <a:gs pos="75000">
                <a:srgbClr val="203A6B">
                  <a:alpha val="84000"/>
                </a:srgbClr>
              </a:gs>
              <a:gs pos="38000">
                <a:srgbClr val="203A6B">
                  <a:alpha val="74000"/>
                </a:srgbClr>
              </a:gs>
              <a:gs pos="100000">
                <a:srgbClr val="203A6B">
                  <a:alpha val="9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2192000" cy="163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1112" y="5764213"/>
            <a:ext cx="12215813" cy="1116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任意多边形: 形状 15"/>
          <p:cNvSpPr/>
          <p:nvPr/>
        </p:nvSpPr>
        <p:spPr>
          <a:xfrm>
            <a:off x="0" y="398463"/>
            <a:ext cx="3162300" cy="804863"/>
          </a:xfrm>
          <a:custGeom>
            <a:avLst/>
            <a:gdLst>
              <a:gd name="connsiteX0" fmla="*/ 0 w 2662725"/>
              <a:gd name="connsiteY0" fmla="*/ 0 h 646332"/>
              <a:gd name="connsiteX1" fmla="*/ 2501142 w 2662725"/>
              <a:gd name="connsiteY1" fmla="*/ 0 h 646332"/>
              <a:gd name="connsiteX2" fmla="*/ 2662725 w 2662725"/>
              <a:gd name="connsiteY2" fmla="*/ 646332 h 646332"/>
              <a:gd name="connsiteX3" fmla="*/ 0 w 2662725"/>
              <a:gd name="connsiteY3" fmla="*/ 646332 h 64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2725" h="646332">
                <a:moveTo>
                  <a:pt x="0" y="0"/>
                </a:moveTo>
                <a:lnTo>
                  <a:pt x="2501142" y="0"/>
                </a:lnTo>
                <a:lnTo>
                  <a:pt x="2662725" y="646332"/>
                </a:lnTo>
                <a:lnTo>
                  <a:pt x="0" y="646332"/>
                </a:lnTo>
                <a:close/>
              </a:path>
            </a:pathLst>
          </a:cu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248650" y="1193800"/>
            <a:ext cx="361950" cy="36195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836150" y="-373062"/>
            <a:ext cx="933450" cy="935038"/>
          </a:xfrm>
          <a:prstGeom prst="ellipse">
            <a:avLst/>
          </a:prstGeom>
          <a:solidFill>
            <a:srgbClr val="1B3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014913" y="360363"/>
            <a:ext cx="719138" cy="719138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1331913" y="6350000"/>
            <a:ext cx="350838" cy="350838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文本框 21"/>
          <p:cNvSpPr txBox="1"/>
          <p:nvPr/>
        </p:nvSpPr>
        <p:spPr>
          <a:xfrm>
            <a:off x="9480550" y="6437313"/>
            <a:ext cx="2686050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Python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语言程序设计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5" name="标题 24"/>
          <p:cNvSpPr>
            <a:spLocks noGrp="1"/>
          </p:cNvSpPr>
          <p:nvPr>
            <p:ph type="title"/>
          </p:nvPr>
        </p:nvSpPr>
        <p:spPr>
          <a:xfrm>
            <a:off x="-11332" y="443878"/>
            <a:ext cx="2983132" cy="714177"/>
          </a:xfrm>
        </p:spPr>
        <p:txBody>
          <a:bodyPr>
            <a:normAutofit/>
          </a:bodyPr>
          <a:lstStyle>
            <a:lvl1pPr algn="ctr">
              <a:defRPr sz="2400" b="1" i="0" spc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F876AE-369C-4E05-A7D6-E10E33B74ED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2021/11/07</a:t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03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9798050" y="-352425"/>
            <a:ext cx="1009650" cy="1009650"/>
          </a:xfrm>
          <a:prstGeom prst="ellips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rot="5400000" flipH="1" flipV="1">
            <a:off x="1435894" y="-284956"/>
            <a:ext cx="46038" cy="2520950"/>
          </a:xfrm>
          <a:prstGeom prst="rect">
            <a:avLst/>
          </a:prstGeom>
          <a:gradFill>
            <a:gsLst>
              <a:gs pos="71000">
                <a:srgbClr val="1B3868"/>
              </a:gs>
              <a:gs pos="100000">
                <a:schemeClr val="bg1"/>
              </a:gs>
              <a:gs pos="1000">
                <a:srgbClr val="1B386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6765925"/>
            <a:ext cx="12192000" cy="92075"/>
          </a:xfrm>
          <a:custGeom>
            <a:avLst/>
            <a:gdLst>
              <a:gd name="connsiteX0" fmla="*/ 1449977 w 12192000"/>
              <a:gd name="connsiteY0" fmla="*/ 0 h 91440"/>
              <a:gd name="connsiteX1" fmla="*/ 12192000 w 12192000"/>
              <a:gd name="connsiteY1" fmla="*/ 0 h 91440"/>
              <a:gd name="connsiteX2" fmla="*/ 12192000 w 12192000"/>
              <a:gd name="connsiteY2" fmla="*/ 91440 h 91440"/>
              <a:gd name="connsiteX3" fmla="*/ 1449977 w 12192000"/>
              <a:gd name="connsiteY3" fmla="*/ 91440 h 91440"/>
              <a:gd name="connsiteX4" fmla="*/ 0 w 12192000"/>
              <a:gd name="connsiteY4" fmla="*/ 0 h 91440"/>
              <a:gd name="connsiteX5" fmla="*/ 888274 w 12192000"/>
              <a:gd name="connsiteY5" fmla="*/ 0 h 91440"/>
              <a:gd name="connsiteX6" fmla="*/ 888274 w 12192000"/>
              <a:gd name="connsiteY6" fmla="*/ 91440 h 91440"/>
              <a:gd name="connsiteX7" fmla="*/ 0 w 12192000"/>
              <a:gd name="connsiteY7" fmla="*/ 9144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91440">
                <a:moveTo>
                  <a:pt x="1449977" y="0"/>
                </a:moveTo>
                <a:lnTo>
                  <a:pt x="12192000" y="0"/>
                </a:lnTo>
                <a:lnTo>
                  <a:pt x="12192000" y="91440"/>
                </a:lnTo>
                <a:lnTo>
                  <a:pt x="1449977" y="91440"/>
                </a:lnTo>
                <a:close/>
                <a:moveTo>
                  <a:pt x="0" y="0"/>
                </a:moveTo>
                <a:lnTo>
                  <a:pt x="888274" y="0"/>
                </a:lnTo>
                <a:lnTo>
                  <a:pt x="888274" y="91440"/>
                </a:lnTo>
                <a:lnTo>
                  <a:pt x="0" y="91440"/>
                </a:lnTo>
                <a:close/>
              </a:path>
            </a:pathLst>
          </a:cu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>
            <a:off x="0" y="0"/>
            <a:ext cx="12192000" cy="92075"/>
          </a:xfrm>
          <a:custGeom>
            <a:avLst/>
            <a:gdLst>
              <a:gd name="connsiteX0" fmla="*/ 1449977 w 12192000"/>
              <a:gd name="connsiteY0" fmla="*/ 0 h 91440"/>
              <a:gd name="connsiteX1" fmla="*/ 12192000 w 12192000"/>
              <a:gd name="connsiteY1" fmla="*/ 0 h 91440"/>
              <a:gd name="connsiteX2" fmla="*/ 12192000 w 12192000"/>
              <a:gd name="connsiteY2" fmla="*/ 91440 h 91440"/>
              <a:gd name="connsiteX3" fmla="*/ 1449977 w 12192000"/>
              <a:gd name="connsiteY3" fmla="*/ 91440 h 91440"/>
              <a:gd name="connsiteX4" fmla="*/ 0 w 12192000"/>
              <a:gd name="connsiteY4" fmla="*/ 0 h 91440"/>
              <a:gd name="connsiteX5" fmla="*/ 888274 w 12192000"/>
              <a:gd name="connsiteY5" fmla="*/ 0 h 91440"/>
              <a:gd name="connsiteX6" fmla="*/ 888274 w 12192000"/>
              <a:gd name="connsiteY6" fmla="*/ 91440 h 91440"/>
              <a:gd name="connsiteX7" fmla="*/ 0 w 12192000"/>
              <a:gd name="connsiteY7" fmla="*/ 9144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91440">
                <a:moveTo>
                  <a:pt x="1449977" y="0"/>
                </a:moveTo>
                <a:lnTo>
                  <a:pt x="12192000" y="0"/>
                </a:lnTo>
                <a:lnTo>
                  <a:pt x="12192000" y="91440"/>
                </a:lnTo>
                <a:lnTo>
                  <a:pt x="1449977" y="91440"/>
                </a:lnTo>
                <a:close/>
                <a:moveTo>
                  <a:pt x="0" y="0"/>
                </a:moveTo>
                <a:lnTo>
                  <a:pt x="888274" y="0"/>
                </a:lnTo>
                <a:lnTo>
                  <a:pt x="888274" y="91440"/>
                </a:lnTo>
                <a:lnTo>
                  <a:pt x="0" y="91440"/>
                </a:lnTo>
                <a:close/>
              </a:path>
            </a:pathLst>
          </a:cu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1"/>
          <p:cNvSpPr txBox="1"/>
          <p:nvPr/>
        </p:nvSpPr>
        <p:spPr>
          <a:xfrm>
            <a:off x="9480550" y="6437313"/>
            <a:ext cx="2686050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Python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语言程序设计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98300" y="410845"/>
            <a:ext cx="3269343" cy="511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F876AE-369C-4E05-A7D6-E10E33B74ED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2021/11/07</a:t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26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2021/11/07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85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2021/11/07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4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2021/11/07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49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2021/11/07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3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2021/11/07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44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2021/11/07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78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2021/11/07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20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2021/11/07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7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D9AD9-DF67-4A9E-A8A5-673C387224D2}" type="datetimeFigureOut">
              <a:rPr lang="zh-CN" altLang="en-US" smtClean="0"/>
              <a:t>2021/11/07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3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 smtClean="0"/>
              <a:t>Python</a:t>
            </a:r>
            <a:r>
              <a:rPr lang="zh-CN" altLang="en-US" sz="3200" dirty="0" smtClean="0"/>
              <a:t>语言进阶</a:t>
            </a:r>
            <a:endParaRPr lang="zh-CN" altLang="en-US" sz="3200" dirty="0"/>
          </a:p>
        </p:txBody>
      </p:sp>
      <p:sp>
        <p:nvSpPr>
          <p:cNvPr id="3" name="标题 3"/>
          <p:cNvSpPr txBox="1"/>
          <p:nvPr/>
        </p:nvSpPr>
        <p:spPr>
          <a:xfrm>
            <a:off x="1176338" y="3379788"/>
            <a:ext cx="9839325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15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zh-CN" altLang="en-US" sz="4000" spc="300" dirty="0" smtClean="0">
                <a:latin typeface="微软雅黑 Light"/>
              </a:rPr>
              <a:t>第</a:t>
            </a:r>
            <a:r>
              <a:rPr lang="en-US" altLang="zh-CN" sz="4000" spc="300" dirty="0" smtClean="0">
                <a:latin typeface="微软雅黑 Light"/>
              </a:rPr>
              <a:t>11</a:t>
            </a:r>
            <a:r>
              <a:rPr lang="zh-CN" altLang="en-US" sz="4000" spc="300" dirty="0" smtClean="0">
                <a:latin typeface="微软雅黑 Light"/>
              </a:rPr>
              <a:t>章 字典</a:t>
            </a:r>
            <a:endParaRPr lang="en-US" altLang="zh-CN" sz="4000" spc="0" dirty="0">
              <a:latin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val="48265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222822" y="374587"/>
            <a:ext cx="4141914" cy="511175"/>
          </a:xfrm>
        </p:spPr>
        <p:txBody>
          <a:bodyPr/>
          <a:lstStyle/>
          <a:p>
            <a:r>
              <a:rPr lang="en-US" altLang="zh-CN" dirty="0" smtClean="0"/>
              <a:t>11</a:t>
            </a:r>
            <a:r>
              <a:rPr lang="en-US" altLang="zh-CN" dirty="0" smtClean="0"/>
              <a:t>.4  </a:t>
            </a:r>
            <a:r>
              <a:rPr lang="zh-CN" altLang="en-US" dirty="0"/>
              <a:t>字典的相关方法</a:t>
            </a:r>
          </a:p>
        </p:txBody>
      </p:sp>
      <p:sp>
        <p:nvSpPr>
          <p:cNvPr id="9" name="文本框 7"/>
          <p:cNvSpPr txBox="1">
            <a:spLocks noChangeArrowheads="1"/>
          </p:cNvSpPr>
          <p:nvPr/>
        </p:nvSpPr>
        <p:spPr bwMode="auto">
          <a:xfrm>
            <a:off x="588843" y="1189814"/>
            <a:ext cx="3106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1B3868"/>
                </a:solidFill>
              </a:rPr>
              <a:t>（</a:t>
            </a:r>
            <a:r>
              <a:rPr lang="en-US" altLang="zh-CN" sz="2400" b="1" dirty="0">
                <a:solidFill>
                  <a:srgbClr val="1B3868"/>
                </a:solidFill>
              </a:rPr>
              <a:t>2</a:t>
            </a:r>
            <a:r>
              <a:rPr lang="zh-CN" altLang="en-US" sz="2400" b="1" dirty="0">
                <a:solidFill>
                  <a:srgbClr val="1B3868"/>
                </a:solidFill>
              </a:rPr>
              <a:t>）</a:t>
            </a:r>
            <a:r>
              <a:rPr lang="en-US" altLang="zh-CN" sz="2400" b="1" dirty="0">
                <a:solidFill>
                  <a:srgbClr val="1B3868"/>
                </a:solidFill>
              </a:rPr>
              <a:t>values</a:t>
            </a:r>
            <a:r>
              <a:rPr lang="zh-CN" altLang="en-US" sz="2400" b="1" dirty="0">
                <a:solidFill>
                  <a:srgbClr val="1B3868"/>
                </a:solidFill>
              </a:rPr>
              <a:t>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112889" y="1937161"/>
            <a:ext cx="487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python</a:t>
            </a:r>
            <a:r>
              <a:rPr lang="zh-CN" altLang="en-US" sz="2400" dirty="0"/>
              <a:t>中，该方法以列表形式返回字典的所有值，语法格式如下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字典</a:t>
            </a:r>
            <a:r>
              <a:rPr lang="zh-CN" altLang="en-US" sz="2400" dirty="0"/>
              <a:t>名</a:t>
            </a:r>
            <a:r>
              <a:rPr lang="en-US" altLang="zh-CN" sz="2400" dirty="0"/>
              <a:t>.values()</a:t>
            </a:r>
          </a:p>
        </p:txBody>
      </p:sp>
      <p:sp>
        <p:nvSpPr>
          <p:cNvPr id="11" name="文本框 10">
            <a:extLst/>
          </p:cNvPr>
          <p:cNvSpPr txBox="1"/>
          <p:nvPr/>
        </p:nvSpPr>
        <p:spPr>
          <a:xfrm>
            <a:off x="5553396" y="1835986"/>
            <a:ext cx="6051582" cy="1532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fr-FR" altLang="zh-CN" sz="2400" dirty="0"/>
              <a:t>d1 = {"Adam":85, "Lisa":90,"Bart":75,"Paul":90}</a:t>
            </a:r>
          </a:p>
          <a:p>
            <a:pPr>
              <a:lnSpc>
                <a:spcPct val="130000"/>
              </a:lnSpc>
            </a:pPr>
            <a:r>
              <a:rPr lang="fr-FR" altLang="zh-CN" sz="2400" dirty="0"/>
              <a:t>print(d1.values())</a:t>
            </a:r>
          </a:p>
          <a:p>
            <a:pPr>
              <a:lnSpc>
                <a:spcPct val="130000"/>
              </a:lnSpc>
            </a:pPr>
            <a:r>
              <a:rPr lang="fr-FR" altLang="zh-CN" sz="2400" dirty="0"/>
              <a:t>print(list(d1.values()))</a:t>
            </a:r>
          </a:p>
        </p:txBody>
      </p: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5790462" y="1189814"/>
            <a:ext cx="19318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 smtClean="0">
                <a:solidFill>
                  <a:srgbClr val="1B3868"/>
                </a:solidFill>
              </a:rPr>
              <a:t>示例如下</a:t>
            </a:r>
            <a:endParaRPr lang="zh-CN" altLang="en-US" sz="2400" b="1" dirty="0">
              <a:solidFill>
                <a:srgbClr val="1B3868"/>
              </a:solidFill>
            </a:endParaRPr>
          </a:p>
        </p:txBody>
      </p:sp>
      <p:sp>
        <p:nvSpPr>
          <p:cNvPr id="14" name="文本框 7"/>
          <p:cNvSpPr txBox="1">
            <a:spLocks noChangeArrowheads="1"/>
          </p:cNvSpPr>
          <p:nvPr/>
        </p:nvSpPr>
        <p:spPr bwMode="auto">
          <a:xfrm>
            <a:off x="5696679" y="3875279"/>
            <a:ext cx="2498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srgbClr val="1B3868"/>
                </a:solidFill>
              </a:rPr>
              <a:t>运行结果如下：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1B3868"/>
              </a:solidFill>
              <a:effectLst/>
              <a:uLnTx/>
              <a:uFillTx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747604" y="4213417"/>
            <a:ext cx="1679343" cy="416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839488" y="1652606"/>
            <a:ext cx="1679343" cy="416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678026" y="4428777"/>
            <a:ext cx="5034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dict_values</a:t>
            </a:r>
            <a:r>
              <a:rPr lang="en-US" altLang="zh-CN" sz="2400" dirty="0"/>
              <a:t>([85, 90, 75, 90])</a:t>
            </a:r>
            <a:endParaRPr lang="zh-CN" altLang="zh-CN" sz="2400" dirty="0"/>
          </a:p>
          <a:p>
            <a:r>
              <a:rPr lang="en-US" altLang="zh-CN" sz="2400" dirty="0"/>
              <a:t>[85, 90, 75, 90]</a:t>
            </a:r>
            <a:endParaRPr lang="zh-CN" altLang="zh-CN" sz="2400" dirty="0"/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658001" y="1594369"/>
            <a:ext cx="2327071" cy="13992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/>
          </p:cNvPr>
          <p:cNvCxnSpPr>
            <a:cxnSpLocks/>
          </p:cNvCxnSpPr>
          <p:nvPr/>
        </p:nvCxnSpPr>
        <p:spPr>
          <a:xfrm>
            <a:off x="5156225" y="1189814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63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222822" y="374587"/>
            <a:ext cx="4141914" cy="511175"/>
          </a:xfrm>
        </p:spPr>
        <p:txBody>
          <a:bodyPr/>
          <a:lstStyle/>
          <a:p>
            <a:r>
              <a:rPr lang="en-US" altLang="zh-CN" dirty="0" smtClean="0"/>
              <a:t>11</a:t>
            </a:r>
            <a:r>
              <a:rPr lang="en-US" altLang="zh-CN" dirty="0" smtClean="0"/>
              <a:t>.4  </a:t>
            </a:r>
            <a:r>
              <a:rPr lang="zh-CN" altLang="en-US" dirty="0"/>
              <a:t>字典的相关方法</a:t>
            </a:r>
          </a:p>
        </p:txBody>
      </p:sp>
      <p:sp>
        <p:nvSpPr>
          <p:cNvPr id="9" name="文本框 7"/>
          <p:cNvSpPr txBox="1">
            <a:spLocks noChangeArrowheads="1"/>
          </p:cNvSpPr>
          <p:nvPr/>
        </p:nvSpPr>
        <p:spPr bwMode="auto">
          <a:xfrm>
            <a:off x="356700" y="1189814"/>
            <a:ext cx="3338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1B3868"/>
                </a:solidFill>
              </a:rPr>
              <a:t>（</a:t>
            </a:r>
            <a:r>
              <a:rPr lang="en-US" altLang="zh-CN" sz="2400" b="1" dirty="0">
                <a:solidFill>
                  <a:srgbClr val="1B3868"/>
                </a:solidFill>
              </a:rPr>
              <a:t>3</a:t>
            </a:r>
            <a:r>
              <a:rPr lang="zh-CN" altLang="en-US" sz="2400" b="1" dirty="0">
                <a:solidFill>
                  <a:srgbClr val="1B3868"/>
                </a:solidFill>
              </a:rPr>
              <a:t>）</a:t>
            </a:r>
            <a:r>
              <a:rPr lang="en-US" altLang="zh-CN" sz="2400" b="1" dirty="0">
                <a:solidFill>
                  <a:srgbClr val="1B3868"/>
                </a:solidFill>
              </a:rPr>
              <a:t>items</a:t>
            </a:r>
            <a:r>
              <a:rPr lang="zh-CN" altLang="en-US" sz="2400" b="1" dirty="0">
                <a:solidFill>
                  <a:srgbClr val="1B3868"/>
                </a:solidFill>
              </a:rPr>
              <a:t>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282223" y="1937161"/>
            <a:ext cx="44100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该方法以列表返回返回字典的（键，值）元组的列表，语法格式如下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字典</a:t>
            </a:r>
            <a:r>
              <a:rPr lang="zh-CN" altLang="en-US" sz="2400" dirty="0"/>
              <a:t>名</a:t>
            </a:r>
            <a:r>
              <a:rPr lang="en-US" altLang="zh-CN" sz="2400" dirty="0"/>
              <a:t>.items()</a:t>
            </a:r>
          </a:p>
        </p:txBody>
      </p:sp>
      <p:sp>
        <p:nvSpPr>
          <p:cNvPr id="11" name="文本框 10">
            <a:extLst/>
          </p:cNvPr>
          <p:cNvSpPr txBox="1"/>
          <p:nvPr/>
        </p:nvSpPr>
        <p:spPr>
          <a:xfrm>
            <a:off x="5111609" y="1835986"/>
            <a:ext cx="6129858" cy="1532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fr-FR" altLang="zh-CN" sz="2400" dirty="0"/>
              <a:t>d1 = {"Adam":85, "Lisa":90,"Bart":75,"Paul":90}</a:t>
            </a:r>
          </a:p>
          <a:p>
            <a:pPr>
              <a:lnSpc>
                <a:spcPct val="130000"/>
              </a:lnSpc>
            </a:pPr>
            <a:r>
              <a:rPr lang="fr-FR" altLang="zh-CN" sz="2400" dirty="0"/>
              <a:t>print(d1.items())</a:t>
            </a:r>
          </a:p>
          <a:p>
            <a:pPr>
              <a:lnSpc>
                <a:spcPct val="130000"/>
              </a:lnSpc>
            </a:pPr>
            <a:r>
              <a:rPr lang="fr-FR" altLang="zh-CN" sz="2400" dirty="0"/>
              <a:t>print(list(d1.items()))</a:t>
            </a:r>
          </a:p>
        </p:txBody>
      </p: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5393447" y="1189814"/>
            <a:ext cx="20762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 smtClean="0">
                <a:solidFill>
                  <a:srgbClr val="1B3868"/>
                </a:solidFill>
              </a:rPr>
              <a:t>示例如下</a:t>
            </a:r>
            <a:endParaRPr lang="zh-CN" altLang="en-US" sz="2400" b="1" dirty="0">
              <a:solidFill>
                <a:srgbClr val="1B3868"/>
              </a:solidFill>
            </a:endParaRPr>
          </a:p>
        </p:txBody>
      </p:sp>
      <p:sp>
        <p:nvSpPr>
          <p:cNvPr id="14" name="文本框 7"/>
          <p:cNvSpPr txBox="1">
            <a:spLocks noChangeArrowheads="1"/>
          </p:cNvSpPr>
          <p:nvPr/>
        </p:nvSpPr>
        <p:spPr bwMode="auto">
          <a:xfrm>
            <a:off x="5257334" y="3875279"/>
            <a:ext cx="2685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srgbClr val="1B3868"/>
                </a:solidFill>
              </a:rPr>
              <a:t>运行结果如下：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1B3868"/>
              </a:solidFill>
              <a:effectLst/>
              <a:uLnTx/>
              <a:uFillTx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5369457" y="4213833"/>
            <a:ext cx="1804827" cy="204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461341" y="1653022"/>
            <a:ext cx="1804827" cy="204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973386" y="4462507"/>
            <a:ext cx="67690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dict_items</a:t>
            </a:r>
            <a:r>
              <a:rPr lang="en-US" altLang="zh-CN" sz="2400" dirty="0"/>
              <a:t>([('Adam', 85), ('Lisa', 90), ('Bart', 75), ('Paul', 90)])</a:t>
            </a:r>
            <a:endParaRPr lang="zh-CN" altLang="zh-CN" sz="2400" dirty="0"/>
          </a:p>
          <a:p>
            <a:r>
              <a:rPr lang="en-US" altLang="zh-CN" sz="2400" dirty="0"/>
              <a:t>[('Adam', 85), ('Lisa', 90), ('Bart', 75), ('Paul', 90)]</a:t>
            </a:r>
            <a:endParaRPr lang="zh-CN" altLang="zh-CN" sz="2400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484117" y="1587497"/>
            <a:ext cx="2500955" cy="6872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/>
          </p:cNvPr>
          <p:cNvCxnSpPr>
            <a:cxnSpLocks/>
          </p:cNvCxnSpPr>
          <p:nvPr/>
        </p:nvCxnSpPr>
        <p:spPr>
          <a:xfrm>
            <a:off x="4951689" y="1189814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15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222822" y="374587"/>
            <a:ext cx="4141914" cy="511175"/>
          </a:xfrm>
        </p:spPr>
        <p:txBody>
          <a:bodyPr/>
          <a:lstStyle/>
          <a:p>
            <a:r>
              <a:rPr lang="en-US" altLang="zh-CN" dirty="0" smtClean="0"/>
              <a:t>11.4 </a:t>
            </a:r>
            <a:r>
              <a:rPr lang="zh-CN" altLang="en-US" dirty="0"/>
              <a:t>字典的相关方法</a:t>
            </a:r>
          </a:p>
        </p:txBody>
      </p:sp>
      <p:sp>
        <p:nvSpPr>
          <p:cNvPr id="9" name="文本框 7"/>
          <p:cNvSpPr txBox="1">
            <a:spLocks noChangeArrowheads="1"/>
          </p:cNvSpPr>
          <p:nvPr/>
        </p:nvSpPr>
        <p:spPr bwMode="auto">
          <a:xfrm>
            <a:off x="588843" y="1189814"/>
            <a:ext cx="3106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1B3868"/>
                </a:solidFill>
              </a:rPr>
              <a:t>（</a:t>
            </a:r>
            <a:r>
              <a:rPr lang="en-US" altLang="zh-CN" sz="2400" b="1" dirty="0">
                <a:solidFill>
                  <a:srgbClr val="1B3868"/>
                </a:solidFill>
              </a:rPr>
              <a:t>4</a:t>
            </a:r>
            <a:r>
              <a:rPr lang="zh-CN" altLang="en-US" sz="2400" b="1" dirty="0">
                <a:solidFill>
                  <a:srgbClr val="1B3868"/>
                </a:solidFill>
              </a:rPr>
              <a:t>）</a:t>
            </a:r>
            <a:r>
              <a:rPr lang="en-US" altLang="zh-CN" sz="2400" b="1" dirty="0">
                <a:solidFill>
                  <a:srgbClr val="1B3868"/>
                </a:solidFill>
              </a:rPr>
              <a:t>get</a:t>
            </a:r>
            <a:r>
              <a:rPr lang="zh-CN" altLang="en-US" sz="2400" b="1" dirty="0">
                <a:solidFill>
                  <a:srgbClr val="1B3868"/>
                </a:solidFill>
              </a:rPr>
              <a:t>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214489" y="1937161"/>
            <a:ext cx="5410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该</a:t>
            </a:r>
            <a:r>
              <a:rPr lang="zh-CN" altLang="en-US" sz="2400" dirty="0"/>
              <a:t>方法返回指定的键对应的值，如果键不存在，返回默认值。语法格式如下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dirty="0" smtClean="0"/>
              <a:t>        value </a:t>
            </a:r>
            <a:r>
              <a:rPr lang="en-US" altLang="zh-CN" sz="2400" dirty="0"/>
              <a:t>= get</a:t>
            </a:r>
            <a:r>
              <a:rPr lang="zh-CN" altLang="en-US" sz="2400" dirty="0"/>
              <a:t>（</a:t>
            </a:r>
            <a:r>
              <a:rPr lang="en-US" altLang="zh-CN" sz="2400" dirty="0"/>
              <a:t>key[</a:t>
            </a:r>
            <a:r>
              <a:rPr lang="zh-CN" altLang="en-US" sz="2400" dirty="0"/>
              <a:t>，</a:t>
            </a:r>
            <a:r>
              <a:rPr lang="en-US" altLang="zh-CN" sz="2400" dirty="0"/>
              <a:t>default]</a:t>
            </a:r>
            <a:r>
              <a:rPr lang="zh-CN" altLang="en-US" sz="2400" dirty="0"/>
              <a:t>）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其中</a:t>
            </a:r>
            <a:r>
              <a:rPr lang="zh-CN" altLang="en-US" sz="2400" dirty="0"/>
              <a:t>，</a:t>
            </a:r>
            <a:r>
              <a:rPr lang="en-US" altLang="zh-CN" sz="2400" dirty="0"/>
              <a:t>key</a:t>
            </a:r>
            <a:r>
              <a:rPr lang="zh-CN" altLang="en-US" sz="2400" dirty="0"/>
              <a:t>是指定的键，</a:t>
            </a:r>
            <a:r>
              <a:rPr lang="en-US" altLang="zh-CN" sz="2400" dirty="0"/>
              <a:t>default</a:t>
            </a:r>
            <a:r>
              <a:rPr lang="zh-CN" altLang="en-US" sz="2400" dirty="0"/>
              <a:t>是键不存在时返回的默认值，如果没有设定默认值，则返回</a:t>
            </a:r>
            <a:r>
              <a:rPr lang="en-US" altLang="zh-CN" sz="2400" dirty="0"/>
              <a:t>None</a:t>
            </a:r>
            <a:r>
              <a:rPr lang="zh-CN" altLang="en-US" sz="2400" dirty="0"/>
              <a:t>。</a:t>
            </a:r>
          </a:p>
        </p:txBody>
      </p:sp>
      <p:sp>
        <p:nvSpPr>
          <p:cNvPr id="11" name="文本框 10">
            <a:extLst/>
          </p:cNvPr>
          <p:cNvSpPr txBox="1"/>
          <p:nvPr/>
        </p:nvSpPr>
        <p:spPr>
          <a:xfrm>
            <a:off x="5757333" y="1260247"/>
            <a:ext cx="643466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fr-FR" altLang="zh-CN" sz="2400" dirty="0"/>
              <a:t>d1 = {"Adam":85, "Lisa":90,"Bart":75,"Paul":90</a:t>
            </a:r>
            <a:r>
              <a:rPr lang="fr-FR" altLang="zh-CN" sz="2400" dirty="0" smtClean="0"/>
              <a:t>}</a:t>
            </a:r>
            <a:endParaRPr lang="fr-FR" altLang="zh-CN" sz="2400" dirty="0"/>
          </a:p>
          <a:p>
            <a:pPr>
              <a:lnSpc>
                <a:spcPct val="130000"/>
              </a:lnSpc>
            </a:pPr>
            <a:r>
              <a:rPr lang="fr-FR" altLang="zh-CN" sz="2400" dirty="0"/>
              <a:t>#</a:t>
            </a:r>
            <a:r>
              <a:rPr lang="zh-CN" altLang="en-US" sz="2400" dirty="0"/>
              <a:t>第一个</a:t>
            </a:r>
            <a:r>
              <a:rPr lang="fr-FR" altLang="zh-CN" sz="2400" dirty="0"/>
              <a:t>get</a:t>
            </a:r>
            <a:r>
              <a:rPr lang="zh-CN" altLang="en-US" sz="2400" dirty="0"/>
              <a:t>方法</a:t>
            </a:r>
          </a:p>
          <a:p>
            <a:pPr>
              <a:lnSpc>
                <a:spcPct val="130000"/>
              </a:lnSpc>
            </a:pPr>
            <a:r>
              <a:rPr lang="fr-FR" altLang="zh-CN" sz="2400" dirty="0"/>
              <a:t>score1 = d1.get("Adam") </a:t>
            </a:r>
          </a:p>
          <a:p>
            <a:pPr>
              <a:lnSpc>
                <a:spcPct val="130000"/>
              </a:lnSpc>
            </a:pPr>
            <a:r>
              <a:rPr lang="fr-FR" altLang="zh-CN" sz="2400" dirty="0"/>
              <a:t>print(score1</a:t>
            </a:r>
            <a:r>
              <a:rPr lang="fr-FR" altLang="zh-CN" sz="2400" dirty="0" smtClean="0"/>
              <a:t>)</a:t>
            </a:r>
            <a:endParaRPr lang="fr-FR" altLang="zh-CN" sz="2400" dirty="0"/>
          </a:p>
          <a:p>
            <a:pPr>
              <a:lnSpc>
                <a:spcPct val="130000"/>
              </a:lnSpc>
            </a:pPr>
            <a:r>
              <a:rPr lang="fr-FR" altLang="zh-CN" sz="2400" dirty="0"/>
              <a:t>#</a:t>
            </a:r>
            <a:r>
              <a:rPr lang="zh-CN" altLang="en-US" sz="2400" dirty="0"/>
              <a:t>第二个</a:t>
            </a:r>
            <a:r>
              <a:rPr lang="fr-FR" altLang="zh-CN" sz="2400" dirty="0"/>
              <a:t>get</a:t>
            </a:r>
            <a:r>
              <a:rPr lang="zh-CN" altLang="en-US" sz="2400" dirty="0"/>
              <a:t>方法</a:t>
            </a:r>
          </a:p>
          <a:p>
            <a:pPr>
              <a:lnSpc>
                <a:spcPct val="130000"/>
              </a:lnSpc>
            </a:pPr>
            <a:r>
              <a:rPr lang="fr-FR" altLang="zh-CN" sz="2400" dirty="0"/>
              <a:t>score2 = d1.get("</a:t>
            </a:r>
            <a:r>
              <a:rPr lang="zh-CN" altLang="en-US" sz="2400" dirty="0"/>
              <a:t>张三</a:t>
            </a:r>
            <a:r>
              <a:rPr lang="en-US" altLang="zh-CN" sz="2400" dirty="0"/>
              <a:t>")</a:t>
            </a:r>
          </a:p>
          <a:p>
            <a:pPr>
              <a:lnSpc>
                <a:spcPct val="130000"/>
              </a:lnSpc>
            </a:pPr>
            <a:r>
              <a:rPr lang="fr-FR" altLang="zh-CN" sz="2400" dirty="0"/>
              <a:t>print(score2</a:t>
            </a:r>
            <a:r>
              <a:rPr lang="fr-FR" altLang="zh-CN" sz="2400" dirty="0" smtClean="0"/>
              <a:t>)</a:t>
            </a:r>
            <a:endParaRPr lang="fr-FR" altLang="zh-CN" sz="2400" dirty="0"/>
          </a:p>
          <a:p>
            <a:pPr>
              <a:lnSpc>
                <a:spcPct val="130000"/>
              </a:lnSpc>
            </a:pPr>
            <a:r>
              <a:rPr lang="fr-FR" altLang="zh-CN" sz="2400" dirty="0"/>
              <a:t>#</a:t>
            </a:r>
            <a:r>
              <a:rPr lang="zh-CN" altLang="en-US" sz="2400" dirty="0"/>
              <a:t>第三个</a:t>
            </a:r>
            <a:r>
              <a:rPr lang="fr-FR" altLang="zh-CN" sz="2400" dirty="0"/>
              <a:t>get</a:t>
            </a:r>
            <a:r>
              <a:rPr lang="zh-CN" altLang="en-US" sz="2400" dirty="0"/>
              <a:t>方法</a:t>
            </a:r>
          </a:p>
          <a:p>
            <a:pPr>
              <a:lnSpc>
                <a:spcPct val="130000"/>
              </a:lnSpc>
            </a:pPr>
            <a:r>
              <a:rPr lang="fr-FR" altLang="zh-CN" sz="2400" dirty="0"/>
              <a:t>score3 = d1.get("</a:t>
            </a:r>
            <a:r>
              <a:rPr lang="zh-CN" altLang="en-US" sz="2400" dirty="0"/>
              <a:t>张三</a:t>
            </a:r>
            <a:r>
              <a:rPr lang="en-US" altLang="zh-CN" sz="2400" dirty="0"/>
              <a:t>","</a:t>
            </a:r>
            <a:r>
              <a:rPr lang="zh-CN" altLang="en-US" sz="2400" dirty="0"/>
              <a:t>该学生不存在</a:t>
            </a:r>
            <a:r>
              <a:rPr lang="en-US" altLang="zh-CN" sz="2400" dirty="0"/>
              <a:t>")</a:t>
            </a:r>
          </a:p>
          <a:p>
            <a:pPr>
              <a:lnSpc>
                <a:spcPct val="130000"/>
              </a:lnSpc>
            </a:pPr>
            <a:r>
              <a:rPr lang="fr-FR" altLang="zh-CN" sz="2400" dirty="0"/>
              <a:t>print(score3)</a:t>
            </a:r>
          </a:p>
        </p:txBody>
      </p: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6193014" y="614075"/>
            <a:ext cx="19318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 smtClean="0">
                <a:solidFill>
                  <a:srgbClr val="1B3868"/>
                </a:solidFill>
              </a:rPr>
              <a:t>示例如下</a:t>
            </a:r>
            <a:endParaRPr lang="zh-CN" altLang="en-US" sz="2400" b="1" dirty="0">
              <a:solidFill>
                <a:srgbClr val="1B3868"/>
              </a:solidFill>
            </a:endParaRPr>
          </a:p>
        </p:txBody>
      </p:sp>
      <p:sp>
        <p:nvSpPr>
          <p:cNvPr id="14" name="文本框 7"/>
          <p:cNvSpPr txBox="1">
            <a:spLocks noChangeArrowheads="1"/>
          </p:cNvSpPr>
          <p:nvPr/>
        </p:nvSpPr>
        <p:spPr bwMode="auto">
          <a:xfrm>
            <a:off x="783978" y="4628726"/>
            <a:ext cx="2498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srgbClr val="1B3868"/>
                </a:solidFill>
              </a:rPr>
              <a:t>运行结果如下：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1B3868"/>
              </a:solidFill>
              <a:effectLst/>
              <a:uLnTx/>
              <a:uFillTx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834903" y="4966864"/>
            <a:ext cx="1679343" cy="416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242040" y="1076867"/>
            <a:ext cx="1679343" cy="416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02083" y="5252147"/>
            <a:ext cx="22802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85</a:t>
            </a:r>
            <a:endParaRPr lang="zh-CN" altLang="zh-CN" sz="2400" dirty="0"/>
          </a:p>
          <a:p>
            <a:r>
              <a:rPr lang="en-US" altLang="zh-CN" sz="2400" dirty="0"/>
              <a:t>None</a:t>
            </a:r>
            <a:endParaRPr lang="zh-CN" altLang="zh-CN" sz="2400" dirty="0"/>
          </a:p>
          <a:p>
            <a:r>
              <a:rPr lang="zh-CN" altLang="zh-CN" sz="2400" dirty="0"/>
              <a:t>该学生不存在</a:t>
            </a: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658001" y="1594369"/>
            <a:ext cx="2327071" cy="13992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/>
          </p:cNvPr>
          <p:cNvCxnSpPr>
            <a:cxnSpLocks/>
          </p:cNvCxnSpPr>
          <p:nvPr/>
        </p:nvCxnSpPr>
        <p:spPr>
          <a:xfrm>
            <a:off x="5625457" y="1307458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9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222822" y="374587"/>
            <a:ext cx="4141914" cy="511175"/>
          </a:xfrm>
        </p:spPr>
        <p:txBody>
          <a:bodyPr/>
          <a:lstStyle/>
          <a:p>
            <a:r>
              <a:rPr lang="en-US" altLang="zh-CN" dirty="0" smtClean="0"/>
              <a:t>11</a:t>
            </a:r>
            <a:r>
              <a:rPr lang="en-US" altLang="zh-CN" dirty="0" smtClean="0"/>
              <a:t>.4  </a:t>
            </a:r>
            <a:r>
              <a:rPr lang="zh-CN" altLang="en-US" dirty="0"/>
              <a:t>字典的相关方法</a:t>
            </a:r>
          </a:p>
        </p:txBody>
      </p:sp>
      <p:sp>
        <p:nvSpPr>
          <p:cNvPr id="9" name="文本框 7"/>
          <p:cNvSpPr txBox="1">
            <a:spLocks noChangeArrowheads="1"/>
          </p:cNvSpPr>
          <p:nvPr/>
        </p:nvSpPr>
        <p:spPr bwMode="auto">
          <a:xfrm>
            <a:off x="356700" y="1189814"/>
            <a:ext cx="3338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 smtClean="0">
                <a:solidFill>
                  <a:srgbClr val="1B3868"/>
                </a:solidFill>
              </a:rPr>
              <a:t>（</a:t>
            </a:r>
            <a:r>
              <a:rPr lang="en-US" altLang="zh-CN" sz="2400" b="1" dirty="0">
                <a:solidFill>
                  <a:srgbClr val="1B3868"/>
                </a:solidFill>
              </a:rPr>
              <a:t>5</a:t>
            </a:r>
            <a:r>
              <a:rPr lang="zh-CN" altLang="en-US" sz="2400" b="1" dirty="0" smtClean="0">
                <a:solidFill>
                  <a:srgbClr val="1B3868"/>
                </a:solidFill>
              </a:rPr>
              <a:t>）</a:t>
            </a:r>
            <a:r>
              <a:rPr lang="en-US" altLang="zh-CN" sz="2400" b="1" dirty="0" err="1" smtClean="0">
                <a:solidFill>
                  <a:srgbClr val="1B3868"/>
                </a:solidFill>
              </a:rPr>
              <a:t>len</a:t>
            </a:r>
            <a:endParaRPr lang="zh-CN" altLang="en-US" sz="2400" b="1" dirty="0">
              <a:solidFill>
                <a:srgbClr val="1B3868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2223" y="1937161"/>
            <a:ext cx="44100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len</a:t>
            </a:r>
            <a:r>
              <a:rPr lang="en-US" altLang="zh-CN" sz="2400" dirty="0"/>
              <a:t> </a:t>
            </a:r>
            <a:r>
              <a:rPr lang="zh-CN" altLang="en-US" sz="2400" dirty="0"/>
              <a:t>函数也适用于字典；它返回键值对的个数</a:t>
            </a:r>
            <a:endParaRPr lang="en-US" altLang="zh-CN" sz="2400" dirty="0"/>
          </a:p>
        </p:txBody>
      </p:sp>
      <p:sp>
        <p:nvSpPr>
          <p:cNvPr id="11" name="文本框 10">
            <a:extLst/>
          </p:cNvPr>
          <p:cNvSpPr txBox="1"/>
          <p:nvPr/>
        </p:nvSpPr>
        <p:spPr>
          <a:xfrm>
            <a:off x="5111608" y="1835986"/>
            <a:ext cx="708039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eng2sp={'one ': '</a:t>
            </a:r>
            <a:r>
              <a:rPr lang="en-US" altLang="zh-CN" sz="2400" dirty="0" err="1"/>
              <a:t>uno</a:t>
            </a:r>
            <a:r>
              <a:rPr lang="en-US" altLang="zh-CN" sz="2400" dirty="0"/>
              <a:t> ', 'three ': '</a:t>
            </a:r>
            <a:r>
              <a:rPr lang="en-US" altLang="zh-CN" sz="2400" dirty="0" err="1"/>
              <a:t>tres</a:t>
            </a:r>
            <a:r>
              <a:rPr lang="en-US" altLang="zh-CN" sz="2400" dirty="0"/>
              <a:t> ', 'two ': 'dos '}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/>
              <a:t>print(</a:t>
            </a:r>
            <a:r>
              <a:rPr lang="en-US" altLang="zh-CN" sz="2400" dirty="0" err="1" smtClean="0"/>
              <a:t>len</a:t>
            </a:r>
            <a:r>
              <a:rPr lang="en-US" altLang="zh-CN" sz="2400" dirty="0" smtClean="0"/>
              <a:t>(eng2sp</a:t>
            </a:r>
            <a:r>
              <a:rPr lang="en-US" altLang="zh-CN" sz="2400" dirty="0"/>
              <a:t>))</a:t>
            </a:r>
            <a:endParaRPr lang="fr-FR" altLang="zh-CN" sz="2400" dirty="0"/>
          </a:p>
        </p:txBody>
      </p: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5393447" y="1189814"/>
            <a:ext cx="20762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 smtClean="0">
                <a:solidFill>
                  <a:srgbClr val="1B3868"/>
                </a:solidFill>
              </a:rPr>
              <a:t>示例如下</a:t>
            </a:r>
            <a:endParaRPr lang="zh-CN" altLang="en-US" sz="2400" b="1" dirty="0">
              <a:solidFill>
                <a:srgbClr val="1B3868"/>
              </a:solidFill>
            </a:endParaRPr>
          </a:p>
        </p:txBody>
      </p:sp>
      <p:sp>
        <p:nvSpPr>
          <p:cNvPr id="14" name="文本框 7"/>
          <p:cNvSpPr txBox="1">
            <a:spLocks noChangeArrowheads="1"/>
          </p:cNvSpPr>
          <p:nvPr/>
        </p:nvSpPr>
        <p:spPr bwMode="auto">
          <a:xfrm>
            <a:off x="5257334" y="3875279"/>
            <a:ext cx="2685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srgbClr val="1B3868"/>
                </a:solidFill>
              </a:rPr>
              <a:t>运行结果如下：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1B3868"/>
              </a:solidFill>
              <a:effectLst/>
              <a:uLnTx/>
              <a:uFillTx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5369457" y="4213833"/>
            <a:ext cx="1804827" cy="204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461341" y="1653022"/>
            <a:ext cx="1804827" cy="204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299465" y="4443325"/>
            <a:ext cx="67690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3</a:t>
            </a:r>
            <a:endParaRPr lang="zh-CN" altLang="zh-CN" sz="2400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484117" y="1587497"/>
            <a:ext cx="2500955" cy="6872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/>
          </p:cNvPr>
          <p:cNvCxnSpPr>
            <a:cxnSpLocks/>
          </p:cNvCxnSpPr>
          <p:nvPr/>
        </p:nvCxnSpPr>
        <p:spPr>
          <a:xfrm>
            <a:off x="4951689" y="1189814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39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222822" y="374587"/>
            <a:ext cx="4141914" cy="511175"/>
          </a:xfrm>
        </p:spPr>
        <p:txBody>
          <a:bodyPr/>
          <a:lstStyle/>
          <a:p>
            <a:r>
              <a:rPr lang="en-US" altLang="zh-CN" dirty="0" smtClean="0"/>
              <a:t>11</a:t>
            </a:r>
            <a:r>
              <a:rPr lang="en-US" altLang="zh-CN" dirty="0" smtClean="0"/>
              <a:t>.4  </a:t>
            </a:r>
            <a:r>
              <a:rPr lang="zh-CN" altLang="en-US" dirty="0"/>
              <a:t>字典的相关方法</a:t>
            </a:r>
          </a:p>
        </p:txBody>
      </p:sp>
      <p:sp>
        <p:nvSpPr>
          <p:cNvPr id="9" name="文本框 7"/>
          <p:cNvSpPr txBox="1">
            <a:spLocks noChangeArrowheads="1"/>
          </p:cNvSpPr>
          <p:nvPr/>
        </p:nvSpPr>
        <p:spPr bwMode="auto">
          <a:xfrm>
            <a:off x="356700" y="1189814"/>
            <a:ext cx="3338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 smtClean="0">
                <a:solidFill>
                  <a:srgbClr val="1B3868"/>
                </a:solidFill>
              </a:rPr>
              <a:t>（</a:t>
            </a:r>
            <a:r>
              <a:rPr lang="en-US" altLang="zh-CN" sz="2400" b="1" dirty="0">
                <a:solidFill>
                  <a:srgbClr val="1B3868"/>
                </a:solidFill>
              </a:rPr>
              <a:t>6</a:t>
            </a:r>
            <a:r>
              <a:rPr lang="zh-CN" altLang="en-US" sz="2400" b="1" dirty="0" smtClean="0">
                <a:solidFill>
                  <a:srgbClr val="1B3868"/>
                </a:solidFill>
              </a:rPr>
              <a:t>）</a:t>
            </a:r>
            <a:r>
              <a:rPr lang="en-US" altLang="zh-CN" sz="2400" b="1" dirty="0">
                <a:solidFill>
                  <a:srgbClr val="1B3868"/>
                </a:solidFill>
              </a:rPr>
              <a:t>in </a:t>
            </a:r>
            <a:r>
              <a:rPr lang="zh-CN" altLang="en-US" sz="2400" b="1" dirty="0">
                <a:solidFill>
                  <a:srgbClr val="1B3868"/>
                </a:solidFill>
              </a:rPr>
              <a:t>操作符</a:t>
            </a:r>
            <a:endParaRPr lang="zh-CN" altLang="en-US" sz="2400" b="1" dirty="0">
              <a:solidFill>
                <a:srgbClr val="1B3868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2223" y="1937161"/>
            <a:ext cx="4410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in </a:t>
            </a:r>
            <a:r>
              <a:rPr lang="zh-CN" altLang="en-US" sz="2400" dirty="0"/>
              <a:t>操作符也适用于字典；它可以用来检验字典中是否存在某个键 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11" name="文本框 10">
            <a:extLst/>
          </p:cNvPr>
          <p:cNvSpPr txBox="1"/>
          <p:nvPr/>
        </p:nvSpPr>
        <p:spPr>
          <a:xfrm>
            <a:off x="5111608" y="1835986"/>
            <a:ext cx="7080392" cy="3453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smtClean="0"/>
              <a:t>&gt;&gt;&gt; </a:t>
            </a:r>
            <a:r>
              <a:rPr lang="en-US" altLang="zh-CN" sz="2400" dirty="0"/>
              <a:t>'one ' in eng2sp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True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&gt;&gt;&gt; '</a:t>
            </a:r>
            <a:r>
              <a:rPr lang="en-US" altLang="zh-CN" sz="2400" dirty="0" err="1"/>
              <a:t>uno</a:t>
            </a:r>
            <a:r>
              <a:rPr lang="en-US" altLang="zh-CN" sz="2400" dirty="0"/>
              <a:t> ' in eng2sp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/>
              <a:t>False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&gt;&gt;&gt; </a:t>
            </a:r>
            <a:r>
              <a:rPr lang="en-US" altLang="zh-CN" sz="2400" dirty="0" err="1"/>
              <a:t>vals</a:t>
            </a:r>
            <a:r>
              <a:rPr lang="en-US" altLang="zh-CN" sz="2400" dirty="0"/>
              <a:t> = eng2sp . values ()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&gt;&gt;&gt; '</a:t>
            </a:r>
            <a:r>
              <a:rPr lang="en-US" altLang="zh-CN" sz="2400" dirty="0" err="1"/>
              <a:t>uno</a:t>
            </a:r>
            <a:r>
              <a:rPr lang="en-US" altLang="zh-CN" sz="2400" dirty="0"/>
              <a:t> ' in </a:t>
            </a:r>
            <a:r>
              <a:rPr lang="en-US" altLang="zh-CN" sz="2400" dirty="0" err="1"/>
              <a:t>vals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dirty="0"/>
              <a:t>True</a:t>
            </a:r>
          </a:p>
        </p:txBody>
      </p: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5393447" y="1189814"/>
            <a:ext cx="20762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 smtClean="0">
                <a:solidFill>
                  <a:srgbClr val="1B3868"/>
                </a:solidFill>
              </a:rPr>
              <a:t>示例如下</a:t>
            </a:r>
            <a:endParaRPr lang="zh-CN" altLang="en-US" sz="2400" b="1" dirty="0">
              <a:solidFill>
                <a:srgbClr val="1B3868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5461341" y="1653022"/>
            <a:ext cx="1804827" cy="204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84117" y="1587497"/>
            <a:ext cx="2500955" cy="6872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/>
          </p:cNvPr>
          <p:cNvCxnSpPr>
            <a:cxnSpLocks/>
          </p:cNvCxnSpPr>
          <p:nvPr/>
        </p:nvCxnSpPr>
        <p:spPr>
          <a:xfrm>
            <a:off x="4951689" y="1189814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81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11.5 </a:t>
            </a:r>
            <a:r>
              <a:rPr lang="zh-CN" altLang="en-US" dirty="0" smtClean="0"/>
              <a:t>字典的应用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1671" y="1370379"/>
            <a:ext cx="7571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假设给你一个字符串，你想计算每个字母出现的</a:t>
            </a:r>
            <a:r>
              <a:rPr lang="zh-CN" altLang="en-US" sz="2400" dirty="0" smtClean="0"/>
              <a:t>次数？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569322" y="3400695"/>
            <a:ext cx="6096000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400" dirty="0" err="1" smtClean="0"/>
              <a:t>def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histogram ( s ) :</a:t>
            </a:r>
          </a:p>
          <a:p>
            <a:r>
              <a:rPr lang="en-US" altLang="zh-CN" sz="2400" dirty="0" smtClean="0"/>
              <a:t>    d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dict</a:t>
            </a:r>
            <a:r>
              <a:rPr lang="en-US" altLang="zh-CN" sz="2400" dirty="0"/>
              <a:t> ()</a:t>
            </a:r>
          </a:p>
          <a:p>
            <a:r>
              <a:rPr lang="en-US" altLang="zh-CN" sz="2400" dirty="0" smtClean="0"/>
              <a:t>    for </a:t>
            </a:r>
            <a:r>
              <a:rPr lang="en-US" altLang="zh-CN" sz="2400" dirty="0"/>
              <a:t>c in s :</a:t>
            </a:r>
          </a:p>
          <a:p>
            <a:r>
              <a:rPr lang="en-US" altLang="zh-CN" sz="2400" dirty="0" smtClean="0"/>
              <a:t>        if </a:t>
            </a:r>
            <a:r>
              <a:rPr lang="en-US" altLang="zh-CN" sz="2400" dirty="0"/>
              <a:t>c not in d:</a:t>
            </a:r>
          </a:p>
          <a:p>
            <a:r>
              <a:rPr lang="en-US" altLang="zh-CN" sz="2400" dirty="0" smtClean="0"/>
              <a:t>            d </a:t>
            </a:r>
            <a:r>
              <a:rPr lang="en-US" altLang="zh-CN" sz="2400" dirty="0"/>
              <a:t>[ c ] = 1</a:t>
            </a:r>
          </a:p>
          <a:p>
            <a:r>
              <a:rPr lang="en-US" altLang="zh-CN" sz="2400" dirty="0" smtClean="0"/>
              <a:t>       else 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 smtClean="0"/>
              <a:t>           d </a:t>
            </a:r>
            <a:r>
              <a:rPr lang="en-US" altLang="zh-CN" sz="2400" dirty="0"/>
              <a:t>[ c ] += 1</a:t>
            </a:r>
          </a:p>
          <a:p>
            <a:r>
              <a:rPr lang="en-US" altLang="zh-CN" sz="2400" dirty="0" smtClean="0"/>
              <a:t>    return </a:t>
            </a:r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831671" y="1917468"/>
            <a:ext cx="68749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&gt;&gt;&gt; h = histogram (' brontosaurus ')</a:t>
            </a:r>
          </a:p>
          <a:p>
            <a:r>
              <a:rPr lang="en-US" altLang="zh-CN" sz="2400" dirty="0"/>
              <a:t>&gt;&gt;&gt; h</a:t>
            </a:r>
          </a:p>
          <a:p>
            <a:r>
              <a:rPr lang="en-US" altLang="zh-CN" sz="2400" dirty="0"/>
              <a:t>{'a': 1 , 'b': 1 , 'o': 2 , 'n': 1 , 's': 2 , 'r': 2 , 'u': 2 , 't': 1}</a:t>
            </a:r>
          </a:p>
        </p:txBody>
      </p:sp>
    </p:spTree>
    <p:extLst>
      <p:ext uri="{BB962C8B-B14F-4D97-AF65-F5344CB8AC3E}">
        <p14:creationId xmlns:p14="http://schemas.microsoft.com/office/powerpoint/2010/main" val="299228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11.5 </a:t>
            </a:r>
            <a:r>
              <a:rPr lang="zh-CN" altLang="en-US" dirty="0" smtClean="0"/>
              <a:t>字典的应用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1671" y="1370379"/>
            <a:ext cx="1003351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编写函数，接受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个字典和一个值，返回字典中映射</a:t>
            </a:r>
            <a:r>
              <a:rPr lang="zh-CN" altLang="en-US" sz="2400" dirty="0"/>
              <a:t>到该值的第一个</a:t>
            </a:r>
            <a:r>
              <a:rPr lang="zh-CN" altLang="en-US" sz="2400" dirty="0" smtClean="0"/>
              <a:t>键。</a:t>
            </a:r>
            <a:endParaRPr lang="en-US" altLang="zh-CN" sz="2400" dirty="0" smtClean="0"/>
          </a:p>
          <a:p>
            <a:r>
              <a:rPr lang="en-US" altLang="zh-CN" sz="2400" dirty="0" smtClean="0"/>
              <a:t>&gt;&gt;&gt; </a:t>
            </a:r>
            <a:r>
              <a:rPr lang="en-US" altLang="zh-CN" sz="2400" dirty="0"/>
              <a:t>h = histogram ('parrot ')</a:t>
            </a:r>
          </a:p>
          <a:p>
            <a:r>
              <a:rPr lang="en-US" altLang="zh-CN" sz="2400" dirty="0"/>
              <a:t>&gt;&gt;&gt; key = </a:t>
            </a:r>
            <a:r>
              <a:rPr lang="en-US" altLang="zh-CN" sz="2400" dirty="0" err="1"/>
              <a:t>reverse_lookup</a:t>
            </a:r>
            <a:r>
              <a:rPr lang="en-US" altLang="zh-CN" sz="2400" dirty="0"/>
              <a:t> (h , 2)</a:t>
            </a:r>
          </a:p>
          <a:p>
            <a:r>
              <a:rPr lang="en-US" altLang="zh-CN" sz="2400" dirty="0"/>
              <a:t>&gt;&gt;&gt; key</a:t>
            </a:r>
          </a:p>
          <a:p>
            <a:r>
              <a:rPr lang="en-US" altLang="zh-CN" sz="2400" dirty="0"/>
              <a:t>'r</a:t>
            </a:r>
            <a:r>
              <a:rPr lang="en-US" altLang="zh-CN" sz="2400" dirty="0" smtClean="0"/>
              <a:t>'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848429" y="2063806"/>
            <a:ext cx="6096000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reverse_lookup</a:t>
            </a:r>
            <a:r>
              <a:rPr lang="en-US" altLang="zh-CN" sz="2400" dirty="0"/>
              <a:t> (d , v ) :</a:t>
            </a:r>
          </a:p>
          <a:p>
            <a:r>
              <a:rPr lang="en-US" altLang="zh-CN" sz="2400" dirty="0" smtClean="0"/>
              <a:t>    for </a:t>
            </a:r>
            <a:r>
              <a:rPr lang="en-US" altLang="zh-CN" sz="2400" dirty="0"/>
              <a:t>k in d :</a:t>
            </a:r>
          </a:p>
          <a:p>
            <a:r>
              <a:rPr lang="en-US" altLang="zh-CN" sz="2400" dirty="0" smtClean="0"/>
              <a:t>    if </a:t>
            </a:r>
            <a:r>
              <a:rPr lang="en-US" altLang="zh-CN" sz="2400" dirty="0"/>
              <a:t>d [ k ] == v :</a:t>
            </a:r>
          </a:p>
          <a:p>
            <a:r>
              <a:rPr lang="en-US" altLang="zh-CN" sz="2400" dirty="0" smtClean="0"/>
              <a:t>         return </a:t>
            </a:r>
            <a:r>
              <a:rPr lang="en-US" altLang="zh-CN" sz="2400" dirty="0"/>
              <a:t>k</a:t>
            </a:r>
          </a:p>
          <a:p>
            <a:r>
              <a:rPr lang="en-US" altLang="zh-CN" sz="2400" dirty="0" smtClean="0"/>
              <a:t>    raise </a:t>
            </a:r>
            <a:r>
              <a:rPr lang="en-US" altLang="zh-CN" sz="2400" dirty="0" err="1"/>
              <a:t>LookupError</a:t>
            </a:r>
            <a:r>
              <a:rPr lang="en-US" altLang="zh-CN" sz="2400" dirty="0"/>
              <a:t> ()</a:t>
            </a:r>
          </a:p>
        </p:txBody>
      </p:sp>
      <p:sp>
        <p:nvSpPr>
          <p:cNvPr id="4" name="矩形 3"/>
          <p:cNvSpPr/>
          <p:nvPr/>
        </p:nvSpPr>
        <p:spPr>
          <a:xfrm>
            <a:off x="3397955" y="4825919"/>
            <a:ext cx="84440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raise </a:t>
            </a:r>
            <a:r>
              <a:rPr lang="zh-CN" altLang="en-US" sz="2400" dirty="0"/>
              <a:t>语句能触发异常，这里它触发了 </a:t>
            </a:r>
            <a:r>
              <a:rPr lang="en-US" altLang="zh-CN" sz="2400" dirty="0" err="1"/>
              <a:t>ValueError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raise </a:t>
            </a:r>
            <a:r>
              <a:rPr lang="zh-CN" altLang="en-US" sz="2400" dirty="0" smtClean="0"/>
              <a:t>语句可以接受</a:t>
            </a:r>
            <a:r>
              <a:rPr lang="zh-CN" altLang="en-US" sz="2400" dirty="0"/>
              <a:t>一个详细的错误信息作为可选的</a:t>
            </a:r>
            <a:r>
              <a:rPr lang="zh-CN" altLang="en-US" sz="2400" dirty="0" smtClean="0"/>
              <a:t>实参</a:t>
            </a:r>
            <a:endParaRPr lang="en-US" altLang="zh-CN" sz="2400" dirty="0" smtClean="0"/>
          </a:p>
          <a:p>
            <a:r>
              <a:rPr lang="en-US" altLang="zh-CN" sz="2400" dirty="0"/>
              <a:t>raise </a:t>
            </a:r>
            <a:r>
              <a:rPr lang="en-US" altLang="zh-CN" sz="2400" dirty="0" err="1"/>
              <a:t>LookupError</a:t>
            </a:r>
            <a:r>
              <a:rPr lang="en-US" altLang="zh-CN" sz="2400" dirty="0"/>
              <a:t> ('value </a:t>
            </a:r>
            <a:r>
              <a:rPr lang="en-US" altLang="zh-CN" sz="2400" dirty="0" smtClean="0"/>
              <a:t>does not  </a:t>
            </a:r>
            <a:r>
              <a:rPr lang="en-US" altLang="zh-CN" sz="2400" dirty="0"/>
              <a:t>appear </a:t>
            </a:r>
            <a:r>
              <a:rPr lang="en-US" altLang="zh-CN" sz="2400" dirty="0" smtClean="0"/>
              <a:t>in the </a:t>
            </a:r>
            <a:r>
              <a:rPr lang="en-US" altLang="zh-CN" sz="2400" dirty="0"/>
              <a:t>dictionary ')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824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11.5 </a:t>
            </a:r>
            <a:r>
              <a:rPr lang="zh-CN" altLang="en-US" dirty="0" smtClean="0"/>
              <a:t>字典的应用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6563" y="1122024"/>
            <a:ext cx="110301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如果有</a:t>
            </a:r>
            <a:r>
              <a:rPr lang="zh-CN" altLang="en-US" sz="2400" dirty="0"/>
              <a:t>一个从字母映射到频率的字典，而</a:t>
            </a:r>
            <a:r>
              <a:rPr lang="zh-CN" altLang="en-US" sz="2400" dirty="0" smtClean="0"/>
              <a:t>你想</a:t>
            </a:r>
            <a:r>
              <a:rPr lang="zh-CN" altLang="en-US" sz="2400" dirty="0"/>
              <a:t>倒转它；也就是生成一个从频率映射到字母的字典。因为可能有些字母具有相同</a:t>
            </a:r>
            <a:r>
              <a:rPr lang="zh-CN" altLang="en-US" sz="2400" dirty="0" smtClean="0"/>
              <a:t>的频率</a:t>
            </a:r>
            <a:r>
              <a:rPr lang="zh-CN" altLang="en-US" sz="2400" dirty="0"/>
              <a:t>，所以在倒转字典中的每个值应该是一个字母组成的列表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hist</a:t>
            </a:r>
            <a:r>
              <a:rPr lang="en-US" altLang="zh-CN" sz="2400" dirty="0"/>
              <a:t> = histogram ('parrot ')</a:t>
            </a:r>
          </a:p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hist</a:t>
            </a:r>
            <a:endParaRPr lang="en-US" altLang="zh-CN" sz="2400" dirty="0"/>
          </a:p>
          <a:p>
            <a:r>
              <a:rPr lang="en-US" altLang="zh-CN" sz="2400" dirty="0"/>
              <a:t>{'a': 1 , 'p': 1 , 'r': 2 , 't': 1 , 'o': 1}</a:t>
            </a:r>
          </a:p>
          <a:p>
            <a:r>
              <a:rPr lang="en-US" altLang="zh-CN" sz="2400" dirty="0"/>
              <a:t>&gt;&gt;&gt; inverse = </a:t>
            </a:r>
            <a:r>
              <a:rPr lang="en-US" altLang="zh-CN" sz="2400" dirty="0" err="1"/>
              <a:t>invert_dict</a:t>
            </a:r>
            <a:r>
              <a:rPr lang="en-US" altLang="zh-CN" sz="2400" dirty="0"/>
              <a:t> ( </a:t>
            </a:r>
            <a:r>
              <a:rPr lang="en-US" altLang="zh-CN" sz="2400" dirty="0" err="1"/>
              <a:t>hist</a:t>
            </a:r>
            <a:r>
              <a:rPr lang="en-US" altLang="zh-CN" sz="2400" dirty="0"/>
              <a:t> )</a:t>
            </a:r>
          </a:p>
          <a:p>
            <a:r>
              <a:rPr lang="en-US" altLang="zh-CN" sz="2400" dirty="0"/>
              <a:t>&gt;&gt;&gt; inverse</a:t>
            </a:r>
          </a:p>
          <a:p>
            <a:r>
              <a:rPr lang="en-US" altLang="zh-CN" sz="2400" dirty="0"/>
              <a:t>{1: ['a', 'p', 't', 'o'], 2: ['r']}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638771" y="1974468"/>
            <a:ext cx="6096000" cy="341632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invert_dict</a:t>
            </a:r>
            <a:r>
              <a:rPr lang="en-US" altLang="zh-CN" sz="2400" dirty="0"/>
              <a:t> ( d ) :</a:t>
            </a:r>
          </a:p>
          <a:p>
            <a:r>
              <a:rPr lang="en-US" altLang="zh-CN" sz="2400" dirty="0" smtClean="0"/>
              <a:t>    inverse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dict</a:t>
            </a:r>
            <a:r>
              <a:rPr lang="en-US" altLang="zh-CN" sz="2400" dirty="0"/>
              <a:t> ()</a:t>
            </a:r>
          </a:p>
          <a:p>
            <a:r>
              <a:rPr lang="en-US" altLang="zh-CN" sz="2400" dirty="0" smtClean="0"/>
              <a:t>    for </a:t>
            </a:r>
            <a:r>
              <a:rPr lang="en-US" altLang="zh-CN" sz="2400" dirty="0"/>
              <a:t>key in d: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val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d [ key ]</a:t>
            </a:r>
          </a:p>
          <a:p>
            <a:r>
              <a:rPr lang="en-US" altLang="zh-CN" sz="2400" dirty="0" smtClean="0"/>
              <a:t>        if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 not in inverse :</a:t>
            </a:r>
          </a:p>
          <a:p>
            <a:r>
              <a:rPr lang="en-US" altLang="zh-CN" sz="2400" dirty="0" smtClean="0"/>
              <a:t>            inverse </a:t>
            </a:r>
            <a:r>
              <a:rPr lang="en-US" altLang="zh-CN" sz="2400" dirty="0"/>
              <a:t>[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 ] = [ key ]</a:t>
            </a:r>
          </a:p>
          <a:p>
            <a:r>
              <a:rPr lang="en-US" altLang="zh-CN" sz="2400" dirty="0" smtClean="0"/>
              <a:t>        else 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 smtClean="0"/>
              <a:t>            inverse </a:t>
            </a:r>
            <a:r>
              <a:rPr lang="en-US" altLang="zh-CN" sz="2400" dirty="0"/>
              <a:t>[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 ]. append ( key )</a:t>
            </a:r>
          </a:p>
          <a:p>
            <a:r>
              <a:rPr lang="en-US" altLang="zh-CN" sz="2400" dirty="0" smtClean="0"/>
              <a:t>    return </a:t>
            </a:r>
            <a:r>
              <a:rPr lang="en-US" altLang="zh-CN" sz="2400" dirty="0"/>
              <a:t>inverse</a:t>
            </a:r>
          </a:p>
        </p:txBody>
      </p:sp>
      <p:sp>
        <p:nvSpPr>
          <p:cNvPr id="6" name="矩形 5"/>
          <p:cNvSpPr/>
          <p:nvPr/>
        </p:nvSpPr>
        <p:spPr>
          <a:xfrm>
            <a:off x="315585" y="6070015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列表可以作为字典中的值，但是不能是键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2356" y="534129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</a:rPr>
              <a:t>为什么？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08889" y="5785315"/>
            <a:ext cx="54242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字典使用哈希表实现，这意味着键必须是可哈希的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hashable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788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11.5 </a:t>
            </a:r>
            <a:r>
              <a:rPr lang="zh-CN" altLang="en-US" dirty="0" smtClean="0"/>
              <a:t>字典的应用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5585" y="1370379"/>
            <a:ext cx="11030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f(0) = 0</a:t>
            </a:r>
          </a:p>
          <a:p>
            <a:r>
              <a:rPr lang="en-US" altLang="zh-CN" sz="2400" dirty="0" smtClean="0"/>
              <a:t>f(1) = 1</a:t>
            </a:r>
          </a:p>
          <a:p>
            <a:r>
              <a:rPr lang="en-US" altLang="zh-CN" sz="2400" dirty="0" smtClean="0"/>
              <a:t>f(n) = f(n-1) + f(n-2)</a:t>
            </a:r>
            <a:endParaRPr lang="en-US" altLang="zh-CN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4" y="0"/>
            <a:ext cx="60483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584832" y="3075380"/>
            <a:ext cx="4291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如何</a:t>
            </a:r>
            <a:r>
              <a:rPr lang="zh-CN" altLang="en-US" sz="2800" dirty="0" smtClean="0"/>
              <a:t>保存</a:t>
            </a:r>
            <a:r>
              <a:rPr lang="zh-CN" altLang="en-US" sz="2800" dirty="0"/>
              <a:t>已经计算过的</a:t>
            </a:r>
            <a:r>
              <a:rPr lang="zh-CN" altLang="en-US" sz="2800" dirty="0" smtClean="0"/>
              <a:t>值</a:t>
            </a:r>
            <a:r>
              <a:rPr lang="en-US" altLang="zh-CN" sz="2800" dirty="0" smtClean="0"/>
              <a:t>?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81491" y="4021807"/>
            <a:ext cx="6096000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400" dirty="0"/>
              <a:t>known = {0:0 , 1:1}</a:t>
            </a:r>
          </a:p>
          <a:p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fibonacci</a:t>
            </a:r>
            <a:r>
              <a:rPr lang="en-US" altLang="zh-CN" sz="2400" dirty="0"/>
              <a:t> ( n ) :</a:t>
            </a:r>
          </a:p>
          <a:p>
            <a:r>
              <a:rPr lang="en-US" altLang="zh-CN" sz="2400" dirty="0" smtClean="0"/>
              <a:t>    if </a:t>
            </a:r>
            <a:r>
              <a:rPr lang="en-US" altLang="zh-CN" sz="2400" dirty="0"/>
              <a:t>n in known :</a:t>
            </a:r>
          </a:p>
          <a:p>
            <a:r>
              <a:rPr lang="en-US" altLang="zh-CN" sz="2400" dirty="0" smtClean="0"/>
              <a:t>        return </a:t>
            </a:r>
            <a:r>
              <a:rPr lang="en-US" altLang="zh-CN" sz="2400" dirty="0"/>
              <a:t>known [ n ]</a:t>
            </a:r>
          </a:p>
          <a:p>
            <a:r>
              <a:rPr lang="en-US" altLang="zh-CN" sz="2400" dirty="0" smtClean="0"/>
              <a:t>    res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fibonacci</a:t>
            </a:r>
            <a:r>
              <a:rPr lang="en-US" altLang="zh-CN" sz="2400" dirty="0"/>
              <a:t> (n−1) + </a:t>
            </a:r>
            <a:r>
              <a:rPr lang="en-US" altLang="zh-CN" sz="2400" dirty="0" err="1"/>
              <a:t>fibonacci</a:t>
            </a:r>
            <a:r>
              <a:rPr lang="en-US" altLang="zh-CN" sz="2400" dirty="0"/>
              <a:t> (n−2)</a:t>
            </a:r>
          </a:p>
          <a:p>
            <a:r>
              <a:rPr lang="en-US" altLang="zh-CN" sz="2400" dirty="0" smtClean="0"/>
              <a:t>    known </a:t>
            </a:r>
            <a:r>
              <a:rPr lang="en-US" altLang="zh-CN" sz="2400" dirty="0"/>
              <a:t>[ n ] = res</a:t>
            </a:r>
          </a:p>
          <a:p>
            <a:r>
              <a:rPr lang="en-US" altLang="zh-CN" sz="2400" dirty="0" smtClean="0"/>
              <a:t>    return </a:t>
            </a:r>
            <a:r>
              <a:rPr lang="en-US" altLang="zh-CN" sz="2400" dirty="0"/>
              <a:t>res</a:t>
            </a:r>
          </a:p>
        </p:txBody>
      </p:sp>
      <p:sp>
        <p:nvSpPr>
          <p:cNvPr id="12" name="线形标注 3 11"/>
          <p:cNvSpPr/>
          <p:nvPr/>
        </p:nvSpPr>
        <p:spPr>
          <a:xfrm>
            <a:off x="4043889" y="4218996"/>
            <a:ext cx="2099735" cy="61264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39193"/>
              <a:gd name="adj6" fmla="val -64516"/>
              <a:gd name="adj7" fmla="val 39257"/>
              <a:gd name="adj8" fmla="val -183064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全局变量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32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11.5 </a:t>
            </a:r>
            <a:r>
              <a:rPr lang="zh-CN" altLang="en-US" dirty="0" smtClean="0"/>
              <a:t>字典的应用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5585" y="1370379"/>
            <a:ext cx="11030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been_called</a:t>
            </a:r>
            <a:r>
              <a:rPr lang="en-US" altLang="zh-CN" sz="2400" dirty="0"/>
              <a:t> = False</a:t>
            </a:r>
          </a:p>
          <a:p>
            <a:r>
              <a:rPr lang="en-US" altLang="zh-CN" sz="2400" dirty="0" err="1"/>
              <a:t>def</a:t>
            </a:r>
            <a:r>
              <a:rPr lang="en-US" altLang="zh-CN" sz="2400" dirty="0"/>
              <a:t> example2 () :</a:t>
            </a:r>
          </a:p>
          <a:p>
            <a:r>
              <a:rPr lang="en-US" altLang="zh-CN" sz="2400" dirty="0" smtClean="0"/>
              <a:t>      </a:t>
            </a:r>
            <a:r>
              <a:rPr lang="en-US" altLang="zh-CN" sz="2400" dirty="0" err="1" smtClean="0"/>
              <a:t>been_called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True </a:t>
            </a:r>
          </a:p>
        </p:txBody>
      </p:sp>
      <p:sp>
        <p:nvSpPr>
          <p:cNvPr id="8" name="矩形 7"/>
          <p:cNvSpPr/>
          <p:nvPr/>
        </p:nvSpPr>
        <p:spPr>
          <a:xfrm>
            <a:off x="5416476" y="1708933"/>
            <a:ext cx="6106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/>
              <a:t>been_called</a:t>
            </a:r>
            <a:r>
              <a:rPr lang="en-US" altLang="zh-CN" sz="2800" dirty="0" smtClean="0"/>
              <a:t>?</a:t>
            </a:r>
            <a:r>
              <a:rPr lang="zh-CN" altLang="en-US" sz="2800" dirty="0" smtClean="0"/>
              <a:t>的值修改了吗？为什么？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15585" y="2892695"/>
            <a:ext cx="3522637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err="1" smtClean="0"/>
              <a:t>been_called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False</a:t>
            </a:r>
          </a:p>
          <a:p>
            <a:r>
              <a:rPr lang="en-US" altLang="zh-CN" sz="2400" dirty="0" err="1"/>
              <a:t>def</a:t>
            </a:r>
            <a:r>
              <a:rPr lang="en-US" altLang="zh-CN" sz="2400" dirty="0"/>
              <a:t> example2 () :</a:t>
            </a:r>
          </a:p>
          <a:p>
            <a:r>
              <a:rPr lang="en-US" altLang="zh-CN" sz="2400" dirty="0" smtClean="0"/>
              <a:t>    global </a:t>
            </a:r>
            <a:r>
              <a:rPr lang="en-US" altLang="zh-CN" sz="2400" dirty="0" err="1"/>
              <a:t>been_called</a:t>
            </a:r>
            <a:endParaRPr lang="en-US" altLang="zh-CN" sz="2400" dirty="0"/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been_called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True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498118" y="2774162"/>
            <a:ext cx="6632726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如果全局变量是可变的</a:t>
            </a:r>
            <a:r>
              <a:rPr lang="zh-CN" altLang="en-US" sz="2400" dirty="0" smtClean="0"/>
              <a:t>，可以</a:t>
            </a:r>
            <a:r>
              <a:rPr lang="zh-CN" altLang="en-US" sz="2400" dirty="0"/>
              <a:t>不加声明地修改它</a:t>
            </a:r>
            <a:endParaRPr lang="en-US" altLang="zh-CN" sz="2400" dirty="0" smtClean="0"/>
          </a:p>
          <a:p>
            <a:r>
              <a:rPr lang="en-US" altLang="zh-CN" sz="2400" dirty="0" smtClean="0"/>
              <a:t>known </a:t>
            </a:r>
            <a:r>
              <a:rPr lang="en-US" altLang="zh-CN" sz="2400" dirty="0"/>
              <a:t>= {0:0 , 1:1}</a:t>
            </a:r>
          </a:p>
          <a:p>
            <a:r>
              <a:rPr lang="en-US" altLang="zh-CN" sz="2400" dirty="0" err="1" smtClean="0"/>
              <a:t>def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example4 () :</a:t>
            </a:r>
          </a:p>
          <a:p>
            <a:r>
              <a:rPr lang="en-US" altLang="zh-CN" sz="2400" dirty="0" smtClean="0"/>
              <a:t>    known </a:t>
            </a:r>
            <a:r>
              <a:rPr lang="en-US" altLang="zh-CN" sz="2400" dirty="0"/>
              <a:t>[2] = 1</a:t>
            </a:r>
          </a:p>
        </p:txBody>
      </p:sp>
      <p:sp>
        <p:nvSpPr>
          <p:cNvPr id="13" name="矩形 12"/>
          <p:cNvSpPr/>
          <p:nvPr/>
        </p:nvSpPr>
        <p:spPr>
          <a:xfrm>
            <a:off x="4498118" y="4653762"/>
            <a:ext cx="6632726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/>
              <a:t>如果想</a:t>
            </a:r>
            <a:r>
              <a:rPr lang="zh-CN" altLang="en-US" sz="2400" dirty="0"/>
              <a:t>对变量重新</a:t>
            </a:r>
            <a:r>
              <a:rPr lang="zh-CN" altLang="en-US" sz="2400" dirty="0" smtClean="0"/>
              <a:t>赋值，必须</a:t>
            </a:r>
            <a:r>
              <a:rPr lang="zh-CN" altLang="en-US" sz="2400" dirty="0"/>
              <a:t>声明</a:t>
            </a:r>
            <a:r>
              <a:rPr lang="zh-CN" altLang="en-US" sz="2400" dirty="0" smtClean="0"/>
              <a:t>它</a:t>
            </a:r>
            <a:endParaRPr lang="en-US" altLang="zh-CN" sz="2400" dirty="0" smtClean="0"/>
          </a:p>
          <a:p>
            <a:r>
              <a:rPr lang="en-US" altLang="zh-CN" sz="2400" dirty="0" err="1" smtClean="0"/>
              <a:t>def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example5 () :</a:t>
            </a:r>
          </a:p>
          <a:p>
            <a:r>
              <a:rPr lang="en-US" altLang="zh-CN" sz="2400" dirty="0" smtClean="0"/>
              <a:t>    global </a:t>
            </a:r>
            <a:r>
              <a:rPr lang="en-US" altLang="zh-CN" sz="2400" dirty="0"/>
              <a:t>known</a:t>
            </a:r>
          </a:p>
          <a:p>
            <a:r>
              <a:rPr lang="en-US" altLang="zh-CN" sz="2400" dirty="0" smtClean="0"/>
              <a:t>    known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dict</a:t>
            </a:r>
            <a:r>
              <a:rPr lang="en-US" altLang="zh-CN" sz="2400" dirty="0"/>
              <a:t> ()</a:t>
            </a:r>
          </a:p>
        </p:txBody>
      </p:sp>
    </p:spTree>
    <p:extLst>
      <p:ext uri="{BB962C8B-B14F-4D97-AF65-F5344CB8AC3E}">
        <p14:creationId xmlns:p14="http://schemas.microsoft.com/office/powerpoint/2010/main" val="412857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/>
          </p:cNvPr>
          <p:cNvSpPr txBox="1"/>
          <p:nvPr/>
        </p:nvSpPr>
        <p:spPr>
          <a:xfrm>
            <a:off x="1290413" y="1522188"/>
            <a:ext cx="9509125" cy="24745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indent="4572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在</a:t>
            </a:r>
            <a:r>
              <a:rPr lang="en-US" altLang="zh-CN" sz="2400" dirty="0">
                <a:solidFill>
                  <a:prstClr val="black"/>
                </a:solidFill>
              </a:rPr>
              <a:t>Python</a:t>
            </a:r>
            <a:r>
              <a:rPr lang="zh-CN" altLang="en-US" sz="2400" dirty="0">
                <a:solidFill>
                  <a:prstClr val="black"/>
                </a:solidFill>
              </a:rPr>
              <a:t>中，字典</a:t>
            </a:r>
            <a:r>
              <a:rPr lang="en-US" altLang="zh-CN" sz="2400" dirty="0" err="1">
                <a:solidFill>
                  <a:prstClr val="black"/>
                </a:solidFill>
              </a:rPr>
              <a:t>dict</a:t>
            </a:r>
            <a:r>
              <a:rPr lang="zh-CN" altLang="en-US" sz="2400" dirty="0">
                <a:solidFill>
                  <a:prstClr val="black"/>
                </a:solidFill>
              </a:rPr>
              <a:t>使用键</a:t>
            </a:r>
            <a:r>
              <a:rPr lang="en-US" altLang="zh-CN" sz="2400" dirty="0">
                <a:solidFill>
                  <a:prstClr val="black"/>
                </a:solidFill>
              </a:rPr>
              <a:t>-</a:t>
            </a:r>
            <a:r>
              <a:rPr lang="zh-CN" altLang="en-US" sz="2400" dirty="0">
                <a:solidFill>
                  <a:prstClr val="black"/>
                </a:solidFill>
              </a:rPr>
              <a:t>值对来存储数据</a:t>
            </a:r>
            <a:r>
              <a:rPr lang="zh-CN" altLang="en-US" sz="2400" dirty="0" smtClean="0">
                <a:solidFill>
                  <a:prstClr val="black"/>
                </a:solidFill>
              </a:rPr>
              <a:t>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0" indent="4572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 smtClean="0">
                <a:solidFill>
                  <a:prstClr val="black"/>
                </a:solidFill>
              </a:rPr>
              <a:t>字典包含：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0" indent="4572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 smtClean="0">
                <a:solidFill>
                  <a:prstClr val="black"/>
                </a:solidFill>
              </a:rPr>
              <a:t>一</a:t>
            </a:r>
            <a:r>
              <a:rPr lang="zh-CN" altLang="en-US" sz="2400" dirty="0">
                <a:solidFill>
                  <a:prstClr val="black"/>
                </a:solidFill>
              </a:rPr>
              <a:t>个索引的集合，被称为键 </a:t>
            </a:r>
            <a:r>
              <a:rPr lang="en-US" altLang="zh-CN" sz="2400" dirty="0">
                <a:solidFill>
                  <a:prstClr val="black"/>
                </a:solidFill>
              </a:rPr>
              <a:t>(keys) </a:t>
            </a:r>
          </a:p>
          <a:p>
            <a:pPr lvl="0" indent="4572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 smtClean="0">
                <a:solidFill>
                  <a:prstClr val="black"/>
                </a:solidFill>
              </a:rPr>
              <a:t>一</a:t>
            </a:r>
            <a:r>
              <a:rPr lang="zh-CN" altLang="en-US" sz="2400" dirty="0">
                <a:solidFill>
                  <a:prstClr val="black"/>
                </a:solidFill>
              </a:rPr>
              <a:t>个值 </a:t>
            </a:r>
            <a:r>
              <a:rPr lang="en-US" altLang="zh-CN" sz="2400" dirty="0">
                <a:solidFill>
                  <a:prstClr val="black"/>
                </a:solidFill>
              </a:rPr>
              <a:t>(values) </a:t>
            </a:r>
            <a:r>
              <a:rPr lang="zh-CN" altLang="en-US" sz="2400" dirty="0">
                <a:solidFill>
                  <a:prstClr val="black"/>
                </a:solidFill>
              </a:rPr>
              <a:t>的集合</a:t>
            </a:r>
            <a:r>
              <a:rPr lang="zh-CN" altLang="en-US" sz="2400" dirty="0" smtClean="0">
                <a:solidFill>
                  <a:prstClr val="black"/>
                </a:solidFill>
              </a:rPr>
              <a:t>。</a:t>
            </a:r>
            <a:endParaRPr lang="en-US" altLang="zh-CN" sz="2400" dirty="0" smtClean="0">
              <a:solidFill>
                <a:prstClr val="black"/>
              </a:solidFill>
            </a:endParaRPr>
          </a:p>
        </p:txBody>
      </p:sp>
      <p:sp>
        <p:nvSpPr>
          <p:cNvPr id="17411" name="标题 5"/>
          <p:cNvSpPr>
            <a:spLocks noGrp="1"/>
          </p:cNvSpPr>
          <p:nvPr>
            <p:ph type="title"/>
          </p:nvPr>
        </p:nvSpPr>
        <p:spPr>
          <a:xfrm>
            <a:off x="990600" y="498475"/>
            <a:ext cx="3171825" cy="622300"/>
          </a:xfrm>
        </p:spPr>
        <p:txBody>
          <a:bodyPr/>
          <a:lstStyle/>
          <a:p>
            <a:r>
              <a:rPr lang="en-US" altLang="zh-CN" dirty="0" smtClean="0"/>
              <a:t>11</a:t>
            </a:r>
            <a:r>
              <a:rPr lang="en-US" altLang="zh-CN" dirty="0" smtClean="0"/>
              <a:t>.1 </a:t>
            </a:r>
            <a:r>
              <a:rPr lang="zh-CN" altLang="en-US" dirty="0" smtClean="0"/>
              <a:t>字典</a:t>
            </a:r>
            <a:r>
              <a:rPr lang="zh-CN" altLang="en-US" dirty="0"/>
              <a:t>即映射</a:t>
            </a:r>
            <a:endParaRPr lang="zh-CN" altLang="en-US" dirty="0" smtClean="0"/>
          </a:p>
        </p:txBody>
      </p:sp>
      <p:sp>
        <p:nvSpPr>
          <p:cNvPr id="2" name="右大括号 1"/>
          <p:cNvSpPr/>
          <p:nvPr/>
        </p:nvSpPr>
        <p:spPr>
          <a:xfrm>
            <a:off x="6908800" y="3104444"/>
            <a:ext cx="225778" cy="75635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28089" y="292453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一个键对应一个值。</a:t>
            </a:r>
          </a:p>
          <a:p>
            <a:r>
              <a:rPr lang="zh-CN" altLang="en-US" sz="2400" dirty="0" smtClean="0"/>
              <a:t>称为</a:t>
            </a:r>
            <a:r>
              <a:rPr lang="zh-CN" altLang="en-US" sz="2400" dirty="0"/>
              <a:t>键值对 </a:t>
            </a:r>
            <a:r>
              <a:rPr lang="en-US" altLang="zh-CN" sz="2400" dirty="0"/>
              <a:t>(key-value pair) 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有时</a:t>
            </a:r>
            <a:r>
              <a:rPr lang="zh-CN" altLang="en-US" sz="2400" dirty="0"/>
              <a:t>也被称为项 </a:t>
            </a:r>
            <a:r>
              <a:rPr lang="en-US" altLang="zh-CN" sz="2400" dirty="0"/>
              <a:t>(item) 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280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222822" y="374587"/>
            <a:ext cx="5524500" cy="511175"/>
          </a:xfrm>
        </p:spPr>
        <p:txBody>
          <a:bodyPr/>
          <a:lstStyle/>
          <a:p>
            <a:r>
              <a:rPr lang="en-US" altLang="zh-CN" dirty="0" smtClean="0"/>
              <a:t>11</a:t>
            </a:r>
            <a:r>
              <a:rPr lang="en-US" altLang="zh-CN" dirty="0" smtClean="0"/>
              <a:t>.2 </a:t>
            </a:r>
            <a:r>
              <a:rPr lang="zh-CN" altLang="en-US" dirty="0"/>
              <a:t>字典的创建与赋值</a:t>
            </a:r>
          </a:p>
        </p:txBody>
      </p:sp>
      <p:sp>
        <p:nvSpPr>
          <p:cNvPr id="9" name="文本框 7"/>
          <p:cNvSpPr txBox="1">
            <a:spLocks noChangeArrowheads="1"/>
          </p:cNvSpPr>
          <p:nvPr/>
        </p:nvSpPr>
        <p:spPr bwMode="auto">
          <a:xfrm>
            <a:off x="677384" y="1295685"/>
            <a:ext cx="3106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1B3868"/>
                </a:solidFill>
              </a:rPr>
              <a:t>（</a:t>
            </a:r>
            <a:r>
              <a:rPr lang="en-US" altLang="zh-CN" sz="2400" b="1" dirty="0">
                <a:solidFill>
                  <a:srgbClr val="1B3868"/>
                </a:solidFill>
              </a:rPr>
              <a:t>1</a:t>
            </a:r>
            <a:r>
              <a:rPr lang="zh-CN" altLang="en-US" sz="2400" b="1" dirty="0">
                <a:solidFill>
                  <a:srgbClr val="1B3868"/>
                </a:solidFill>
              </a:rPr>
              <a:t>）用花括号创建</a:t>
            </a:r>
          </a:p>
        </p:txBody>
      </p:sp>
      <p:sp>
        <p:nvSpPr>
          <p:cNvPr id="17" name="矩形 16"/>
          <p:cNvSpPr/>
          <p:nvPr/>
        </p:nvSpPr>
        <p:spPr>
          <a:xfrm>
            <a:off x="339968" y="1795314"/>
            <a:ext cx="594828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Python</a:t>
            </a:r>
            <a:r>
              <a:rPr lang="zh-CN" altLang="en-US" sz="2400" dirty="0"/>
              <a:t>中可以使用花括号</a:t>
            </a:r>
            <a:r>
              <a:rPr lang="en-US" altLang="zh-CN" sz="2400" dirty="0"/>
              <a:t>{}</a:t>
            </a:r>
            <a:r>
              <a:rPr lang="zh-CN" altLang="en-US" sz="2400" dirty="0"/>
              <a:t>来创建字典，其中键和值之间以冒号隔开，一个键</a:t>
            </a:r>
            <a:r>
              <a:rPr lang="en-US" altLang="zh-CN" sz="2400" dirty="0"/>
              <a:t>-</a:t>
            </a:r>
            <a:r>
              <a:rPr lang="zh-CN" altLang="en-US" sz="2400" dirty="0"/>
              <a:t>值对被称为一个条目，每一个条目直接用逗号隔开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     </a:t>
            </a:r>
            <a:r>
              <a:rPr lang="zh-CN" altLang="en-US" sz="2400" dirty="0" smtClean="0"/>
              <a:t>语法</a:t>
            </a:r>
            <a:r>
              <a:rPr lang="zh-CN" altLang="en-US" sz="2400" dirty="0"/>
              <a:t>格式如下</a:t>
            </a:r>
            <a:r>
              <a:rPr lang="zh-CN" altLang="en-US" sz="2400" dirty="0" smtClean="0"/>
              <a:t>：</a:t>
            </a:r>
            <a:endParaRPr lang="zh-CN" altLang="en-US" sz="2400" dirty="0"/>
          </a:p>
          <a:p>
            <a:r>
              <a:rPr lang="en-US" altLang="zh-CN" sz="2400" dirty="0" smtClean="0"/>
              <a:t>	{</a:t>
            </a:r>
            <a:r>
              <a:rPr lang="en-US" altLang="zh-CN" sz="2400" dirty="0"/>
              <a:t>key1</a:t>
            </a:r>
            <a:r>
              <a:rPr lang="zh-CN" altLang="en-US" sz="2400" dirty="0"/>
              <a:t>：</a:t>
            </a:r>
            <a:r>
              <a:rPr lang="en-US" altLang="zh-CN" sz="2400" dirty="0"/>
              <a:t>value1</a:t>
            </a:r>
            <a:r>
              <a:rPr lang="zh-CN" altLang="en-US" sz="2400" dirty="0"/>
              <a:t>，</a:t>
            </a:r>
            <a:r>
              <a:rPr lang="en-US" altLang="zh-CN" sz="2400" dirty="0"/>
              <a:t>key2</a:t>
            </a:r>
            <a:r>
              <a:rPr lang="zh-CN" altLang="en-US" sz="2400" dirty="0"/>
              <a:t>：</a:t>
            </a:r>
            <a:r>
              <a:rPr lang="en-US" altLang="zh-CN" sz="2400" dirty="0"/>
              <a:t>value2</a:t>
            </a:r>
            <a:r>
              <a:rPr lang="zh-CN" altLang="en-US" sz="2400" dirty="0"/>
              <a:t>，</a:t>
            </a:r>
            <a:r>
              <a:rPr lang="en-US" altLang="zh-CN" sz="2400" dirty="0"/>
              <a:t>… </a:t>
            </a:r>
            <a:r>
              <a:rPr lang="en-US" altLang="zh-CN" sz="2400" dirty="0" smtClean="0"/>
              <a:t>…}</a:t>
            </a:r>
          </a:p>
          <a:p>
            <a:pPr indent="-457200"/>
            <a:r>
              <a:rPr lang="en-US" altLang="zh-CN" sz="2400" dirty="0"/>
              <a:t>   </a:t>
            </a: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其中</a:t>
            </a:r>
            <a:r>
              <a:rPr lang="en-US" altLang="zh-CN" sz="2400" dirty="0"/>
              <a:t>key</a:t>
            </a:r>
            <a:r>
              <a:rPr lang="zh-CN" altLang="en-US" sz="2400" dirty="0"/>
              <a:t>是关键字，</a:t>
            </a:r>
            <a:r>
              <a:rPr lang="en-US" altLang="zh-CN" sz="2400" dirty="0"/>
              <a:t>value</a:t>
            </a:r>
            <a:r>
              <a:rPr lang="zh-CN" altLang="en-US" sz="2400" dirty="0"/>
              <a:t>是值。如果花括号里面没有键值对</a:t>
            </a:r>
            <a:r>
              <a:rPr lang="zh-CN" altLang="en-US" sz="2400" dirty="0" smtClean="0"/>
              <a:t>，则会创建</a:t>
            </a:r>
            <a:r>
              <a:rPr lang="zh-CN" altLang="en-US" sz="2400" dirty="0"/>
              <a:t>一个空</a:t>
            </a:r>
            <a:r>
              <a:rPr lang="zh-CN" altLang="en-US" sz="2400" dirty="0" smtClean="0"/>
              <a:t>字典。</a:t>
            </a:r>
            <a:endParaRPr lang="en-US" altLang="zh-CN" sz="2400" dirty="0" smtClean="0"/>
          </a:p>
          <a:p>
            <a:pPr indent="-457200" algn="just"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如果</a:t>
            </a:r>
            <a:r>
              <a:rPr lang="zh-CN" altLang="en-US" sz="2400" dirty="0"/>
              <a:t>要在空字典中添加条目，语法如下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dict</a:t>
            </a:r>
            <a:r>
              <a:rPr lang="en-US" altLang="zh-CN" sz="2400" dirty="0"/>
              <a:t>[</a:t>
            </a:r>
            <a:r>
              <a:rPr lang="zh-CN" altLang="en-US" sz="2400" dirty="0"/>
              <a:t>键</a:t>
            </a:r>
            <a:r>
              <a:rPr lang="en-US" altLang="zh-CN" sz="2400" dirty="0"/>
              <a:t>]=</a:t>
            </a:r>
            <a:r>
              <a:rPr lang="zh-CN" altLang="en-US" sz="2400" dirty="0" smtClean="0"/>
              <a:t>值   </a:t>
            </a:r>
            <a:endParaRPr lang="zh-CN" altLang="en-US" sz="2400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892553" y="1795314"/>
            <a:ext cx="3289303" cy="13834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/>
          </p:cNvPr>
          <p:cNvCxnSpPr>
            <a:cxnSpLocks/>
          </p:cNvCxnSpPr>
          <p:nvPr/>
        </p:nvCxnSpPr>
        <p:spPr>
          <a:xfrm>
            <a:off x="6288256" y="1128715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130004" y="3106859"/>
            <a:ext cx="6175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{'red': 'a', 'green': 'b'}</a:t>
            </a:r>
            <a:endParaRPr lang="en-US" altLang="zh-CN" sz="2400" dirty="0"/>
          </a:p>
        </p:txBody>
      </p:sp>
      <p:sp>
        <p:nvSpPr>
          <p:cNvPr id="16" name="文本框 17">
            <a:extLst/>
          </p:cNvPr>
          <p:cNvSpPr txBox="1"/>
          <p:nvPr/>
        </p:nvSpPr>
        <p:spPr>
          <a:xfrm>
            <a:off x="6972041" y="1595040"/>
            <a:ext cx="5005470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d2 = {"red": "a", "green": "b</a:t>
            </a:r>
            <a:r>
              <a:rPr lang="en-US" altLang="zh-CN" sz="2400" dirty="0" smtClean="0"/>
              <a:t>"}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/>
              <a:t>print(d2</a:t>
            </a:r>
            <a:r>
              <a:rPr lang="en-US" altLang="zh-CN" sz="2400" dirty="0"/>
              <a:t>)</a:t>
            </a:r>
          </a:p>
        </p:txBody>
      </p:sp>
      <p:sp>
        <p:nvSpPr>
          <p:cNvPr id="18" name="文本框 7"/>
          <p:cNvSpPr txBox="1">
            <a:spLocks noChangeArrowheads="1"/>
          </p:cNvSpPr>
          <p:nvPr/>
        </p:nvSpPr>
        <p:spPr bwMode="auto">
          <a:xfrm>
            <a:off x="6813349" y="1121515"/>
            <a:ext cx="1931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b="1" dirty="0" smtClean="0">
                <a:solidFill>
                  <a:srgbClr val="1B3868"/>
                </a:solidFill>
              </a:rPr>
              <a:t>示例</a:t>
            </a:r>
            <a:endParaRPr lang="zh-CN" altLang="en-US" sz="1800" b="1" dirty="0">
              <a:solidFill>
                <a:srgbClr val="1B3868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862375" y="1584307"/>
            <a:ext cx="1679343" cy="416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7"/>
          <p:cNvSpPr txBox="1">
            <a:spLocks noChangeArrowheads="1"/>
          </p:cNvSpPr>
          <p:nvPr/>
        </p:nvSpPr>
        <p:spPr bwMode="auto">
          <a:xfrm>
            <a:off x="6873186" y="2635519"/>
            <a:ext cx="24983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 smtClean="0">
                <a:solidFill>
                  <a:srgbClr val="1B3868"/>
                </a:solidFill>
              </a:rPr>
              <a:t>运行结果如下：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6924111" y="2973657"/>
            <a:ext cx="1679343" cy="416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17">
            <a:extLst/>
          </p:cNvPr>
          <p:cNvSpPr txBox="1"/>
          <p:nvPr/>
        </p:nvSpPr>
        <p:spPr>
          <a:xfrm>
            <a:off x="7022966" y="4104110"/>
            <a:ext cx="5005470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d2['yellow'] = 'c'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/>
              <a:t>print(d2</a:t>
            </a:r>
            <a:r>
              <a:rPr lang="en-US" altLang="zh-CN" sz="2400" dirty="0" smtClean="0"/>
              <a:t>)</a:t>
            </a:r>
            <a:endParaRPr lang="en-US" altLang="zh-CN" sz="2400" dirty="0"/>
          </a:p>
        </p:txBody>
      </p:sp>
      <p:sp>
        <p:nvSpPr>
          <p:cNvPr id="24" name="文本框 7"/>
          <p:cNvSpPr txBox="1">
            <a:spLocks noChangeArrowheads="1"/>
          </p:cNvSpPr>
          <p:nvPr/>
        </p:nvSpPr>
        <p:spPr bwMode="auto">
          <a:xfrm>
            <a:off x="6864274" y="3630585"/>
            <a:ext cx="1931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b="1" dirty="0" smtClean="0">
                <a:solidFill>
                  <a:srgbClr val="1B3868"/>
                </a:solidFill>
              </a:rPr>
              <a:t>示例</a:t>
            </a:r>
            <a:endParaRPr lang="zh-CN" altLang="en-US" sz="1800" b="1" dirty="0">
              <a:solidFill>
                <a:srgbClr val="1B3868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913300" y="4093377"/>
            <a:ext cx="1679343" cy="416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7"/>
          <p:cNvSpPr txBox="1">
            <a:spLocks noChangeArrowheads="1"/>
          </p:cNvSpPr>
          <p:nvPr/>
        </p:nvSpPr>
        <p:spPr bwMode="auto">
          <a:xfrm>
            <a:off x="6924111" y="5144589"/>
            <a:ext cx="24983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 smtClean="0">
                <a:solidFill>
                  <a:srgbClr val="1B3868"/>
                </a:solidFill>
              </a:rPr>
              <a:t>运行结果如下：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975036" y="5482727"/>
            <a:ext cx="1679343" cy="416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022966" y="5705312"/>
            <a:ext cx="62199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{'red': 'a', 'green': 'b', 'yellow': 'c'}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576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222822" y="374587"/>
            <a:ext cx="5524500" cy="511175"/>
          </a:xfrm>
        </p:spPr>
        <p:txBody>
          <a:bodyPr/>
          <a:lstStyle/>
          <a:p>
            <a:r>
              <a:rPr lang="en-US" altLang="zh-CN" dirty="0" smtClean="0"/>
              <a:t>11</a:t>
            </a:r>
            <a:r>
              <a:rPr lang="en-US" altLang="zh-CN" dirty="0" smtClean="0"/>
              <a:t>.2 </a:t>
            </a:r>
            <a:r>
              <a:rPr lang="zh-CN" altLang="en-US" dirty="0"/>
              <a:t>字典的创建与赋值</a:t>
            </a: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779664" y="1486376"/>
            <a:ext cx="3289303" cy="13834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7"/>
          <p:cNvSpPr txBox="1">
            <a:spLocks noChangeArrowheads="1"/>
          </p:cNvSpPr>
          <p:nvPr/>
        </p:nvSpPr>
        <p:spPr bwMode="auto">
          <a:xfrm>
            <a:off x="553886" y="1105374"/>
            <a:ext cx="29222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1B3868"/>
                </a:solidFill>
              </a:rPr>
              <a:t>（</a:t>
            </a:r>
            <a:r>
              <a:rPr lang="en-US" altLang="zh-CN" sz="2400" b="1" dirty="0">
                <a:solidFill>
                  <a:srgbClr val="1B3868"/>
                </a:solidFill>
              </a:rPr>
              <a:t>2</a:t>
            </a:r>
            <a:r>
              <a:rPr lang="zh-CN" altLang="en-US" sz="2400" b="1" dirty="0">
                <a:solidFill>
                  <a:srgbClr val="1B3868"/>
                </a:solidFill>
              </a:rPr>
              <a:t>）用函数创建</a:t>
            </a:r>
          </a:p>
        </p:txBody>
      </p:sp>
      <p:sp>
        <p:nvSpPr>
          <p:cNvPr id="7" name="矩形 6"/>
          <p:cNvSpPr/>
          <p:nvPr/>
        </p:nvSpPr>
        <p:spPr>
          <a:xfrm>
            <a:off x="316090" y="1566124"/>
            <a:ext cx="58114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Python</a:t>
            </a:r>
            <a:r>
              <a:rPr lang="zh-CN" altLang="en-US" sz="2400" dirty="0"/>
              <a:t>中的字典，可以用函数</a:t>
            </a:r>
            <a:r>
              <a:rPr lang="en-US" altLang="zh-CN" sz="2400" dirty="0" err="1"/>
              <a:t>dict</a:t>
            </a:r>
            <a:r>
              <a:rPr lang="zh-CN" altLang="en-US" sz="2400" dirty="0"/>
              <a:t>（）创建对象，其有如下几种情况：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/>
              <a:t>如果没有参数，创建一个空字典；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/>
              <a:t>如果参数是可迭代对象（如</a:t>
            </a:r>
            <a:r>
              <a:rPr lang="zh-CN" altLang="en-US" sz="2400" dirty="0" smtClean="0"/>
              <a:t>列表），</a:t>
            </a:r>
            <a:r>
              <a:rPr lang="zh-CN" altLang="en-US" sz="2400" dirty="0"/>
              <a:t>则可迭代对象必须成对出现，每个元素对中的第一项是键，第二项是值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cxnSp>
        <p:nvCxnSpPr>
          <p:cNvPr id="10" name="直接连接符 9">
            <a:extLst/>
          </p:cNvPr>
          <p:cNvCxnSpPr>
            <a:cxnSpLocks/>
          </p:cNvCxnSpPr>
          <p:nvPr/>
        </p:nvCxnSpPr>
        <p:spPr>
          <a:xfrm>
            <a:off x="6288256" y="1128715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7">
            <a:extLst/>
          </p:cNvPr>
          <p:cNvSpPr txBox="1"/>
          <p:nvPr/>
        </p:nvSpPr>
        <p:spPr>
          <a:xfrm>
            <a:off x="6972041" y="1595040"/>
            <a:ext cx="3590324" cy="1532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smtClean="0"/>
              <a:t>&gt;&gt;&gt; </a:t>
            </a:r>
            <a:r>
              <a:rPr lang="en-US" altLang="zh-CN" sz="2400" dirty="0"/>
              <a:t>eng2sp = </a:t>
            </a:r>
            <a:r>
              <a:rPr lang="en-US" altLang="zh-CN" sz="2400" dirty="0" err="1"/>
              <a:t>dict</a:t>
            </a:r>
            <a:r>
              <a:rPr lang="en-US" altLang="zh-CN" sz="2400" dirty="0"/>
              <a:t> ()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&gt;&gt;&gt; eng2sp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{}</a:t>
            </a:r>
          </a:p>
        </p:txBody>
      </p:sp>
      <p:sp>
        <p:nvSpPr>
          <p:cNvPr id="18" name="文本框 7"/>
          <p:cNvSpPr txBox="1">
            <a:spLocks noChangeArrowheads="1"/>
          </p:cNvSpPr>
          <p:nvPr/>
        </p:nvSpPr>
        <p:spPr bwMode="auto">
          <a:xfrm>
            <a:off x="6813349" y="1121515"/>
            <a:ext cx="1931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b="1" dirty="0" smtClean="0">
                <a:solidFill>
                  <a:srgbClr val="1B3868"/>
                </a:solidFill>
              </a:rPr>
              <a:t>示例</a:t>
            </a:r>
            <a:endParaRPr lang="zh-CN" altLang="en-US" sz="1800" b="1" dirty="0">
              <a:solidFill>
                <a:srgbClr val="1B3868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862375" y="1584307"/>
            <a:ext cx="1679343" cy="416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7"/>
          <p:cNvSpPr txBox="1">
            <a:spLocks noChangeArrowheads="1"/>
          </p:cNvSpPr>
          <p:nvPr/>
        </p:nvSpPr>
        <p:spPr bwMode="auto">
          <a:xfrm>
            <a:off x="6972041" y="4612953"/>
            <a:ext cx="24983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 smtClean="0">
                <a:solidFill>
                  <a:srgbClr val="1B3868"/>
                </a:solidFill>
              </a:rPr>
              <a:t>运行结果如下：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7022966" y="4951091"/>
            <a:ext cx="1679343" cy="416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6903012" y="3158165"/>
            <a:ext cx="1931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b="1" dirty="0" smtClean="0">
                <a:solidFill>
                  <a:srgbClr val="1B3868"/>
                </a:solidFill>
              </a:rPr>
              <a:t>示例</a:t>
            </a:r>
            <a:endParaRPr lang="zh-CN" altLang="en-US" sz="1800" b="1" dirty="0">
              <a:solidFill>
                <a:srgbClr val="1B3868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03012" y="3554505"/>
            <a:ext cx="4216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eng2sp = </a:t>
            </a:r>
            <a:r>
              <a:rPr lang="en-US" altLang="zh-CN" sz="2400" dirty="0" err="1"/>
              <a:t>dict</a:t>
            </a:r>
            <a:r>
              <a:rPr lang="en-US" altLang="zh-CN" sz="2400" dirty="0"/>
              <a:t>([[1,2],[3,4],[5,6]])</a:t>
            </a:r>
          </a:p>
          <a:p>
            <a:r>
              <a:rPr lang="en-US" altLang="zh-CN" sz="2400" dirty="0"/>
              <a:t>print(eng2sp)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7022966" y="5163448"/>
            <a:ext cx="209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{1: 2, 3: 4, 5: 6}</a:t>
            </a:r>
            <a:endParaRPr lang="zh-CN" altLang="en-US" sz="2400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6984558" y="3575301"/>
            <a:ext cx="1679343" cy="416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76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222822" y="374587"/>
            <a:ext cx="5524500" cy="511175"/>
          </a:xfrm>
        </p:spPr>
        <p:txBody>
          <a:bodyPr/>
          <a:lstStyle/>
          <a:p>
            <a:r>
              <a:rPr lang="en-US" altLang="zh-CN" dirty="0" smtClean="0"/>
              <a:t>11</a:t>
            </a:r>
            <a:r>
              <a:rPr lang="en-US" altLang="zh-CN" dirty="0" smtClean="0"/>
              <a:t>.2 </a:t>
            </a:r>
            <a:r>
              <a:rPr lang="zh-CN" altLang="en-US" dirty="0"/>
              <a:t>字典的创建与赋值</a:t>
            </a: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892553" y="1795314"/>
            <a:ext cx="3289303" cy="13834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7"/>
          <p:cNvSpPr txBox="1">
            <a:spLocks noChangeArrowheads="1"/>
          </p:cNvSpPr>
          <p:nvPr/>
        </p:nvSpPr>
        <p:spPr bwMode="auto">
          <a:xfrm>
            <a:off x="892553" y="1294131"/>
            <a:ext cx="29222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1B3868"/>
                </a:solidFill>
              </a:rPr>
              <a:t>（</a:t>
            </a:r>
            <a:r>
              <a:rPr lang="en-US" altLang="zh-CN" sz="2400" b="1" dirty="0">
                <a:solidFill>
                  <a:srgbClr val="1B3868"/>
                </a:solidFill>
              </a:rPr>
              <a:t>3</a:t>
            </a:r>
            <a:r>
              <a:rPr lang="zh-CN" altLang="en-US" sz="2400" b="1" dirty="0">
                <a:solidFill>
                  <a:srgbClr val="1B3868"/>
                </a:solidFill>
              </a:rPr>
              <a:t>）用推导式创建</a:t>
            </a:r>
            <a:endParaRPr lang="zh-CN" altLang="en-US" sz="2400" b="1" dirty="0">
              <a:solidFill>
                <a:srgbClr val="1B3868"/>
              </a:solidFill>
            </a:endParaRPr>
          </a:p>
        </p:txBody>
      </p:sp>
      <p:cxnSp>
        <p:nvCxnSpPr>
          <p:cNvPr id="10" name="直接连接符 9">
            <a:extLst/>
          </p:cNvPr>
          <p:cNvCxnSpPr>
            <a:cxnSpLocks/>
          </p:cNvCxnSpPr>
          <p:nvPr/>
        </p:nvCxnSpPr>
        <p:spPr>
          <a:xfrm>
            <a:off x="6863989" y="1128715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9425" y="2131371"/>
            <a:ext cx="677456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/>
              <a:t>可以用字典推导式快速创建一个字典，语法格式如下：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	{key: value  </a:t>
            </a:r>
            <a:r>
              <a:rPr lang="en-US" altLang="zh-CN" sz="2400" dirty="0">
                <a:solidFill>
                  <a:srgbClr val="FF0000"/>
                </a:solidFill>
              </a:rPr>
              <a:t>for </a:t>
            </a:r>
            <a:r>
              <a:rPr lang="en-US" altLang="zh-CN" sz="2400" dirty="0"/>
              <a:t> key</a:t>
            </a:r>
            <a:r>
              <a:rPr lang="zh-CN" altLang="en-US" sz="2400" dirty="0"/>
              <a:t>，</a:t>
            </a:r>
            <a:r>
              <a:rPr lang="en-US" altLang="zh-CN" sz="2400" dirty="0"/>
              <a:t>value </a:t>
            </a:r>
            <a:r>
              <a:rPr lang="en-US" altLang="zh-CN" sz="2400" dirty="0">
                <a:solidFill>
                  <a:srgbClr val="FF0000"/>
                </a:solidFill>
              </a:rPr>
              <a:t> in </a:t>
            </a:r>
            <a:r>
              <a:rPr lang="zh-CN" altLang="en-US" sz="2400" dirty="0"/>
              <a:t>可迭代对象</a:t>
            </a:r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15" name="文本框 7"/>
          <p:cNvSpPr txBox="1">
            <a:spLocks noChangeArrowheads="1"/>
          </p:cNvSpPr>
          <p:nvPr/>
        </p:nvSpPr>
        <p:spPr bwMode="auto">
          <a:xfrm>
            <a:off x="7257195" y="4228788"/>
            <a:ext cx="24983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 smtClean="0">
                <a:solidFill>
                  <a:srgbClr val="1B3868"/>
                </a:solidFill>
              </a:rPr>
              <a:t>运行结果如下：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7308120" y="4566926"/>
            <a:ext cx="1679343" cy="416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7"/>
          <p:cNvSpPr txBox="1">
            <a:spLocks noChangeArrowheads="1"/>
          </p:cNvSpPr>
          <p:nvPr/>
        </p:nvSpPr>
        <p:spPr bwMode="auto">
          <a:xfrm>
            <a:off x="7188166" y="1340297"/>
            <a:ext cx="1931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b="1" dirty="0" smtClean="0">
                <a:solidFill>
                  <a:srgbClr val="1B3868"/>
                </a:solidFill>
              </a:rPr>
              <a:t>示例</a:t>
            </a:r>
            <a:endParaRPr lang="zh-CN" altLang="en-US" sz="1800" b="1" dirty="0">
              <a:solidFill>
                <a:srgbClr val="1B386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88166" y="1736637"/>
            <a:ext cx="4216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 = [1,2,3,4]</a:t>
            </a:r>
          </a:p>
          <a:p>
            <a:r>
              <a:rPr lang="en-US" altLang="zh-CN" sz="2400" dirty="0"/>
              <a:t>t1 = [value * 2 for value in t]</a:t>
            </a:r>
          </a:p>
          <a:p>
            <a:r>
              <a:rPr lang="en-US" altLang="zh-CN" sz="2400" dirty="0"/>
              <a:t>print(t1)</a:t>
            </a:r>
          </a:p>
          <a:p>
            <a:endParaRPr lang="en-US" altLang="zh-CN" sz="2400" dirty="0"/>
          </a:p>
          <a:p>
            <a:r>
              <a:rPr lang="en-US" altLang="zh-CN" sz="2400" dirty="0"/>
              <a:t>d = {key:2*key for key in t}</a:t>
            </a:r>
          </a:p>
          <a:p>
            <a:r>
              <a:rPr lang="en-US" altLang="zh-CN" sz="2400" dirty="0"/>
              <a:t>print(d)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7308120" y="4779283"/>
            <a:ext cx="27254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[2, 4, 6, 8]</a:t>
            </a:r>
          </a:p>
          <a:p>
            <a:r>
              <a:rPr lang="en-US" altLang="zh-CN" sz="2400" dirty="0"/>
              <a:t>{1: 2, 2: 4, 3: 6, 4: 8}</a:t>
            </a:r>
            <a:endParaRPr lang="zh-CN" altLang="en-US" sz="2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7269712" y="1757433"/>
            <a:ext cx="1679343" cy="416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59131" y="4239955"/>
            <a:ext cx="67048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注意：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800" dirty="0" smtClean="0">
                <a:solidFill>
                  <a:srgbClr val="FF0000"/>
                </a:solidFill>
              </a:rPr>
              <a:t>字典</a:t>
            </a:r>
            <a:r>
              <a:rPr lang="zh-CN" altLang="en-US" sz="2800" dirty="0">
                <a:solidFill>
                  <a:srgbClr val="FF0000"/>
                </a:solidFill>
              </a:rPr>
              <a:t>中的键是唯一的，并且是不可变</a:t>
            </a:r>
            <a:r>
              <a:rPr lang="zh-CN" altLang="en-US" sz="2800" dirty="0" smtClean="0">
                <a:solidFill>
                  <a:srgbClr val="FF0000"/>
                </a:solidFill>
              </a:rPr>
              <a:t>的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800" dirty="0" smtClean="0">
                <a:solidFill>
                  <a:srgbClr val="FF0000"/>
                </a:solidFill>
              </a:rPr>
              <a:t>字典</a:t>
            </a:r>
            <a:r>
              <a:rPr lang="zh-CN" altLang="en-US" sz="2800" dirty="0">
                <a:solidFill>
                  <a:srgbClr val="FF0000"/>
                </a:solidFill>
              </a:rPr>
              <a:t>中</a:t>
            </a:r>
            <a:r>
              <a:rPr lang="zh-CN" altLang="en-US" sz="2800" dirty="0" smtClean="0">
                <a:solidFill>
                  <a:srgbClr val="FF0000"/>
                </a:solidFill>
              </a:rPr>
              <a:t>项的顺序是不可预知的，键是无序的。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222822" y="374587"/>
            <a:ext cx="4141914" cy="511175"/>
          </a:xfrm>
        </p:spPr>
        <p:txBody>
          <a:bodyPr/>
          <a:lstStyle/>
          <a:p>
            <a:r>
              <a:rPr lang="en-US" altLang="zh-CN" dirty="0" smtClean="0"/>
              <a:t>11.3 </a:t>
            </a:r>
            <a:r>
              <a:rPr lang="zh-CN" altLang="en-US" dirty="0" smtClean="0"/>
              <a:t>字典</a:t>
            </a:r>
            <a:r>
              <a:rPr lang="zh-CN" altLang="en-US" dirty="0"/>
              <a:t>的基本操作</a:t>
            </a:r>
          </a:p>
        </p:txBody>
      </p:sp>
      <p:sp>
        <p:nvSpPr>
          <p:cNvPr id="9" name="文本框 7"/>
          <p:cNvSpPr txBox="1">
            <a:spLocks noChangeArrowheads="1"/>
          </p:cNvSpPr>
          <p:nvPr/>
        </p:nvSpPr>
        <p:spPr bwMode="auto">
          <a:xfrm>
            <a:off x="426095" y="1178515"/>
            <a:ext cx="45861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1B3868"/>
                </a:solidFill>
              </a:rPr>
              <a:t>（</a:t>
            </a:r>
            <a:r>
              <a:rPr lang="en-US" altLang="zh-CN" sz="2400" b="1" dirty="0">
                <a:solidFill>
                  <a:srgbClr val="1B3868"/>
                </a:solidFill>
              </a:rPr>
              <a:t>1</a:t>
            </a:r>
            <a:r>
              <a:rPr lang="zh-CN" altLang="en-US" sz="2400" b="1" dirty="0">
                <a:solidFill>
                  <a:srgbClr val="1B3868"/>
                </a:solidFill>
              </a:rPr>
              <a:t>）访问和更新字典元素</a:t>
            </a:r>
          </a:p>
        </p:txBody>
      </p:sp>
      <p:sp>
        <p:nvSpPr>
          <p:cNvPr id="2" name="矩形 1"/>
          <p:cNvSpPr/>
          <p:nvPr/>
        </p:nvSpPr>
        <p:spPr>
          <a:xfrm>
            <a:off x="639700" y="1943996"/>
            <a:ext cx="5023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在字典中可以使用 </a:t>
            </a:r>
            <a:r>
              <a:rPr lang="en-US" altLang="zh-CN" sz="2400" dirty="0"/>
              <a:t>d[key] </a:t>
            </a:r>
            <a:r>
              <a:rPr lang="zh-CN" altLang="en-US" sz="2400" dirty="0"/>
              <a:t>的形式来查找</a:t>
            </a:r>
            <a:r>
              <a:rPr lang="en-US" altLang="zh-CN" sz="2400" dirty="0"/>
              <a:t>key</a:t>
            </a:r>
            <a:r>
              <a:rPr lang="zh-CN" altLang="en-US" sz="2400" dirty="0"/>
              <a:t>对应的 </a:t>
            </a:r>
            <a:r>
              <a:rPr lang="en-US" altLang="zh-CN" sz="2400" dirty="0"/>
              <a:t>value</a:t>
            </a:r>
            <a:r>
              <a:rPr lang="zh-CN" altLang="en-US" sz="2400" dirty="0"/>
              <a:t>，因此</a:t>
            </a:r>
            <a:r>
              <a:rPr lang="zh-CN" altLang="en-US" sz="2400" dirty="0" smtClean="0"/>
              <a:t>，可以</a:t>
            </a:r>
            <a:r>
              <a:rPr lang="zh-CN" altLang="en-US" sz="2400" dirty="0"/>
              <a:t>用该形式来访问和更新字典元素值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p:sp>
        <p:nvSpPr>
          <p:cNvPr id="11" name="文本框 10">
            <a:extLst/>
          </p:cNvPr>
          <p:cNvSpPr txBox="1"/>
          <p:nvPr/>
        </p:nvSpPr>
        <p:spPr>
          <a:xfrm>
            <a:off x="5858934" y="1803824"/>
            <a:ext cx="6232604" cy="201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d1 = {"Adam":85, "Lisa":90,"Bart":75,"Paul":90}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print(d1['Lisa</a:t>
            </a:r>
            <a:r>
              <a:rPr lang="en-US" altLang="zh-CN" sz="2400" dirty="0" smtClean="0"/>
              <a:t>'])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dirty="0"/>
              <a:t>d1['Lisa'] = 95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print(d1</a:t>
            </a:r>
            <a:r>
              <a:rPr lang="en-US" altLang="zh-CN" sz="2400" dirty="0" smtClean="0"/>
              <a:t>)</a:t>
            </a:r>
            <a:endParaRPr lang="en-US" altLang="zh-CN" sz="2400" dirty="0"/>
          </a:p>
        </p:txBody>
      </p: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5970177" y="1108559"/>
            <a:ext cx="1931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b="1" dirty="0" smtClean="0">
                <a:solidFill>
                  <a:srgbClr val="1B3868"/>
                </a:solidFill>
              </a:rPr>
              <a:t>示例如下</a:t>
            </a:r>
            <a:endParaRPr lang="zh-CN" altLang="en-US" sz="1800" b="1" dirty="0">
              <a:solidFill>
                <a:srgbClr val="1B3868"/>
              </a:solidFill>
            </a:endParaRPr>
          </a:p>
        </p:txBody>
      </p:sp>
      <p:sp>
        <p:nvSpPr>
          <p:cNvPr id="14" name="文本框 7"/>
          <p:cNvSpPr txBox="1">
            <a:spLocks noChangeArrowheads="1"/>
          </p:cNvSpPr>
          <p:nvPr/>
        </p:nvSpPr>
        <p:spPr bwMode="auto">
          <a:xfrm>
            <a:off x="5941833" y="3932044"/>
            <a:ext cx="24983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 smtClean="0">
                <a:solidFill>
                  <a:srgbClr val="1B3868"/>
                </a:solidFill>
              </a:rPr>
              <a:t>运行结果如下：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992758" y="4270182"/>
            <a:ext cx="1679343" cy="416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019203" y="1571351"/>
            <a:ext cx="1679343" cy="416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863657" y="4603604"/>
            <a:ext cx="6529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90</a:t>
            </a:r>
            <a:endParaRPr lang="zh-CN" altLang="zh-CN" sz="2400" dirty="0"/>
          </a:p>
          <a:p>
            <a:r>
              <a:rPr lang="en-US" altLang="zh-CN" sz="2400" dirty="0"/>
              <a:t>{'Adam': 85, 'Lisa': 95, 'Bart': 75, 'Paul': 90</a:t>
            </a:r>
            <a:r>
              <a:rPr lang="en-US" altLang="zh-CN" sz="2400" dirty="0" smtClean="0"/>
              <a:t>}</a:t>
            </a:r>
            <a:endParaRPr lang="zh-CN" altLang="zh-CN" sz="2400" dirty="0"/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658001" y="1594369"/>
            <a:ext cx="2327071" cy="13992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/>
          </p:cNvPr>
          <p:cNvCxnSpPr>
            <a:cxnSpLocks/>
          </p:cNvCxnSpPr>
          <p:nvPr/>
        </p:nvCxnSpPr>
        <p:spPr>
          <a:xfrm>
            <a:off x="5544562" y="1657677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49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222822" y="374587"/>
            <a:ext cx="4141914" cy="511175"/>
          </a:xfrm>
        </p:spPr>
        <p:txBody>
          <a:bodyPr/>
          <a:lstStyle/>
          <a:p>
            <a:r>
              <a:rPr lang="en-US" altLang="zh-CN" dirty="0" smtClean="0"/>
              <a:t>11.3 </a:t>
            </a:r>
            <a:r>
              <a:rPr lang="zh-CN" altLang="en-US" dirty="0" smtClean="0"/>
              <a:t>字典</a:t>
            </a:r>
            <a:r>
              <a:rPr lang="zh-CN" altLang="en-US" dirty="0"/>
              <a:t>的基本操作</a:t>
            </a:r>
          </a:p>
        </p:txBody>
      </p:sp>
      <p:sp>
        <p:nvSpPr>
          <p:cNvPr id="9" name="文本框 7"/>
          <p:cNvSpPr txBox="1">
            <a:spLocks noChangeArrowheads="1"/>
          </p:cNvSpPr>
          <p:nvPr/>
        </p:nvSpPr>
        <p:spPr bwMode="auto">
          <a:xfrm>
            <a:off x="588843" y="1189814"/>
            <a:ext cx="3106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1B3868"/>
                </a:solidFill>
              </a:rPr>
              <a:t>（</a:t>
            </a:r>
            <a:r>
              <a:rPr lang="en-US" altLang="zh-CN" sz="2400" b="1" dirty="0">
                <a:solidFill>
                  <a:srgbClr val="1B3868"/>
                </a:solidFill>
              </a:rPr>
              <a:t>2</a:t>
            </a:r>
            <a:r>
              <a:rPr lang="zh-CN" altLang="en-US" sz="2400" b="1" dirty="0">
                <a:solidFill>
                  <a:srgbClr val="1B3868"/>
                </a:solidFill>
              </a:rPr>
              <a:t>）遍历字典</a:t>
            </a:r>
          </a:p>
        </p:txBody>
      </p:sp>
      <p:sp>
        <p:nvSpPr>
          <p:cNvPr id="2" name="矩形 1"/>
          <p:cNvSpPr/>
          <p:nvPr/>
        </p:nvSpPr>
        <p:spPr>
          <a:xfrm>
            <a:off x="588843" y="1937161"/>
            <a:ext cx="36661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通过</a:t>
            </a:r>
            <a:r>
              <a:rPr lang="en-US" altLang="zh-CN" sz="2400" dirty="0"/>
              <a:t>for</a:t>
            </a:r>
            <a:r>
              <a:rPr lang="zh-CN" altLang="en-US" sz="2400" dirty="0"/>
              <a:t>循环可以遍历字典中的</a:t>
            </a:r>
            <a:r>
              <a:rPr lang="zh-CN" altLang="en-US" sz="2400" dirty="0" smtClean="0"/>
              <a:t>键</a:t>
            </a:r>
            <a:endParaRPr lang="en-US" altLang="zh-CN" sz="2400" dirty="0"/>
          </a:p>
        </p:txBody>
      </p:sp>
      <p:sp>
        <p:nvSpPr>
          <p:cNvPr id="11" name="文本框 10">
            <a:extLst/>
          </p:cNvPr>
          <p:cNvSpPr txBox="1"/>
          <p:nvPr/>
        </p:nvSpPr>
        <p:spPr>
          <a:xfrm>
            <a:off x="5790462" y="1835986"/>
            <a:ext cx="6322516" cy="1532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sv-SE" altLang="zh-CN" sz="2400" dirty="0"/>
              <a:t>d1 = {"Adam":85, "Lisa":90,"Bart":75,"Paul":90}</a:t>
            </a:r>
          </a:p>
          <a:p>
            <a:pPr>
              <a:lnSpc>
                <a:spcPct val="130000"/>
              </a:lnSpc>
            </a:pPr>
            <a:r>
              <a:rPr lang="sv-SE" altLang="zh-CN" sz="2400" dirty="0"/>
              <a:t>for k in d1:</a:t>
            </a:r>
          </a:p>
          <a:p>
            <a:pPr>
              <a:lnSpc>
                <a:spcPct val="130000"/>
              </a:lnSpc>
            </a:pPr>
            <a:r>
              <a:rPr lang="sv-SE" altLang="zh-CN" sz="2400" dirty="0"/>
              <a:t>    print(k, d1[k])</a:t>
            </a:r>
          </a:p>
        </p:txBody>
      </p: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5790462" y="1189814"/>
            <a:ext cx="19318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 smtClean="0">
                <a:solidFill>
                  <a:srgbClr val="1B3868"/>
                </a:solidFill>
              </a:rPr>
              <a:t>示例如下</a:t>
            </a:r>
            <a:endParaRPr lang="zh-CN" altLang="en-US" sz="2400" b="1" dirty="0">
              <a:solidFill>
                <a:srgbClr val="1B3868"/>
              </a:solidFill>
            </a:endParaRPr>
          </a:p>
        </p:txBody>
      </p:sp>
      <p:sp>
        <p:nvSpPr>
          <p:cNvPr id="14" name="文本框 7"/>
          <p:cNvSpPr txBox="1">
            <a:spLocks noChangeArrowheads="1"/>
          </p:cNvSpPr>
          <p:nvPr/>
        </p:nvSpPr>
        <p:spPr bwMode="auto">
          <a:xfrm>
            <a:off x="5839488" y="3753359"/>
            <a:ext cx="24983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 smtClean="0">
                <a:solidFill>
                  <a:srgbClr val="1B3868"/>
                </a:solidFill>
              </a:rPr>
              <a:t>运行结果如下：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890413" y="4091497"/>
            <a:ext cx="1679343" cy="416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839488" y="1652606"/>
            <a:ext cx="1679343" cy="416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524941" y="4195563"/>
            <a:ext cx="3542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Adam </a:t>
            </a:r>
            <a:r>
              <a:rPr lang="en-US" altLang="zh-CN" sz="2400" dirty="0"/>
              <a:t>85</a:t>
            </a:r>
          </a:p>
          <a:p>
            <a:r>
              <a:rPr lang="en-US" altLang="zh-CN" sz="2400" dirty="0"/>
              <a:t>Lisa 90</a:t>
            </a:r>
          </a:p>
          <a:p>
            <a:r>
              <a:rPr lang="en-US" altLang="zh-CN" sz="2400" dirty="0"/>
              <a:t>Bart 75</a:t>
            </a:r>
          </a:p>
          <a:p>
            <a:r>
              <a:rPr lang="en-US" altLang="zh-CN" sz="2400" dirty="0"/>
              <a:t>Paul 90</a:t>
            </a: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658001" y="1594369"/>
            <a:ext cx="2327071" cy="13992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/>
          </p:cNvPr>
          <p:cNvCxnSpPr>
            <a:cxnSpLocks/>
          </p:cNvCxnSpPr>
          <p:nvPr/>
        </p:nvCxnSpPr>
        <p:spPr>
          <a:xfrm>
            <a:off x="5521985" y="1633635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83159" y="3199993"/>
            <a:ext cx="42710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字典中的键是无序的。如果要以确定的顺序遍历字典</a:t>
            </a:r>
            <a:r>
              <a:rPr lang="zh-CN" altLang="en-US" sz="2400" dirty="0" smtClean="0"/>
              <a:t>，可以</a:t>
            </a:r>
            <a:r>
              <a:rPr lang="zh-CN" altLang="en-US" sz="2400" dirty="0"/>
              <a:t>使用内建方法 </a:t>
            </a:r>
            <a:r>
              <a:rPr lang="en-US" altLang="zh-CN" sz="2400" dirty="0"/>
              <a:t>sorted</a:t>
            </a:r>
            <a:r>
              <a:rPr lang="zh-CN" altLang="en-US" sz="2400" dirty="0"/>
              <a:t>：</a:t>
            </a:r>
          </a:p>
        </p:txBody>
      </p:sp>
      <p:sp>
        <p:nvSpPr>
          <p:cNvPr id="5" name="矩形 4"/>
          <p:cNvSpPr/>
          <p:nvPr/>
        </p:nvSpPr>
        <p:spPr>
          <a:xfrm>
            <a:off x="282222" y="46832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d1 = {"Adam":85, "Lisa":90,"Bart":75,"Paul":90}</a:t>
            </a:r>
          </a:p>
          <a:p>
            <a:r>
              <a:rPr lang="en-US" altLang="zh-CN" sz="2400" dirty="0"/>
              <a:t>for k in sorted(d1):</a:t>
            </a:r>
          </a:p>
          <a:p>
            <a:r>
              <a:rPr lang="en-US" altLang="zh-CN" sz="2400" dirty="0"/>
              <a:t>    print(k, d1[k])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092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222822" y="374587"/>
            <a:ext cx="4141914" cy="511175"/>
          </a:xfrm>
        </p:spPr>
        <p:txBody>
          <a:bodyPr/>
          <a:lstStyle/>
          <a:p>
            <a:r>
              <a:rPr lang="en-US" altLang="zh-CN" dirty="0" smtClean="0"/>
              <a:t>11.3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字典</a:t>
            </a:r>
            <a:r>
              <a:rPr lang="zh-CN" altLang="en-US" dirty="0"/>
              <a:t>的基本操作</a:t>
            </a:r>
          </a:p>
        </p:txBody>
      </p:sp>
      <p:sp>
        <p:nvSpPr>
          <p:cNvPr id="9" name="文本框 7"/>
          <p:cNvSpPr txBox="1">
            <a:spLocks noChangeArrowheads="1"/>
          </p:cNvSpPr>
          <p:nvPr/>
        </p:nvSpPr>
        <p:spPr bwMode="auto">
          <a:xfrm>
            <a:off x="588843" y="1189814"/>
            <a:ext cx="3106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1B3868"/>
                </a:solidFill>
              </a:rPr>
              <a:t>（</a:t>
            </a:r>
            <a:r>
              <a:rPr lang="en-US" altLang="zh-CN" sz="2400" b="1" dirty="0">
                <a:solidFill>
                  <a:srgbClr val="1B3868"/>
                </a:solidFill>
              </a:rPr>
              <a:t>3</a:t>
            </a:r>
            <a:r>
              <a:rPr lang="zh-CN" altLang="en-US" sz="2400" b="1" dirty="0">
                <a:solidFill>
                  <a:srgbClr val="1B3868"/>
                </a:solidFill>
              </a:rPr>
              <a:t>）删除字典元素</a:t>
            </a:r>
          </a:p>
        </p:txBody>
      </p:sp>
      <p:sp>
        <p:nvSpPr>
          <p:cNvPr id="2" name="矩形 1"/>
          <p:cNvSpPr/>
          <p:nvPr/>
        </p:nvSpPr>
        <p:spPr>
          <a:xfrm>
            <a:off x="658001" y="1792131"/>
            <a:ext cx="51066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Python</a:t>
            </a:r>
            <a:r>
              <a:rPr lang="zh-CN" altLang="en-US" sz="2400" dirty="0"/>
              <a:t>中删除字典元素可以用</a:t>
            </a:r>
            <a:r>
              <a:rPr lang="en-US" altLang="zh-CN" sz="2400" dirty="0"/>
              <a:t>del</a:t>
            </a:r>
            <a:r>
              <a:rPr lang="zh-CN" altLang="en-US" sz="2400" dirty="0"/>
              <a:t>命令，该命令还可以删除整个字典。</a:t>
            </a:r>
            <a:endParaRPr lang="en-US" altLang="zh-CN" sz="2400" dirty="0"/>
          </a:p>
        </p:txBody>
      </p:sp>
      <p:sp>
        <p:nvSpPr>
          <p:cNvPr id="11" name="文本框 10">
            <a:extLst/>
          </p:cNvPr>
          <p:cNvSpPr txBox="1"/>
          <p:nvPr/>
        </p:nvSpPr>
        <p:spPr>
          <a:xfrm>
            <a:off x="6075438" y="1886072"/>
            <a:ext cx="6116563" cy="1532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sv-SE" altLang="zh-CN" sz="2400" dirty="0"/>
              <a:t>d1 = {"Adam":85, "Lisa":90,"Bart":75,"Paul":90}</a:t>
            </a:r>
          </a:p>
          <a:p>
            <a:pPr>
              <a:lnSpc>
                <a:spcPct val="130000"/>
              </a:lnSpc>
            </a:pPr>
            <a:r>
              <a:rPr lang="sv-SE" altLang="zh-CN" sz="2400" dirty="0"/>
              <a:t>del d1['Bart']</a:t>
            </a:r>
          </a:p>
          <a:p>
            <a:pPr>
              <a:lnSpc>
                <a:spcPct val="130000"/>
              </a:lnSpc>
            </a:pPr>
            <a:r>
              <a:rPr lang="sv-SE" altLang="zh-CN" sz="2400" dirty="0"/>
              <a:t>print(d1)</a:t>
            </a:r>
          </a:p>
        </p:txBody>
      </p: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6191977" y="1189814"/>
            <a:ext cx="3695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 smtClean="0">
                <a:solidFill>
                  <a:srgbClr val="1B3868"/>
                </a:solidFill>
              </a:rPr>
              <a:t>删除元素示例如下</a:t>
            </a:r>
            <a:endParaRPr lang="zh-CN" altLang="en-US" sz="2400" b="1" dirty="0">
              <a:solidFill>
                <a:srgbClr val="1B3868"/>
              </a:solidFill>
            </a:endParaRPr>
          </a:p>
        </p:txBody>
      </p:sp>
      <p:sp>
        <p:nvSpPr>
          <p:cNvPr id="14" name="文本框 7"/>
          <p:cNvSpPr txBox="1">
            <a:spLocks noChangeArrowheads="1"/>
          </p:cNvSpPr>
          <p:nvPr/>
        </p:nvSpPr>
        <p:spPr bwMode="auto">
          <a:xfrm>
            <a:off x="6191977" y="3666220"/>
            <a:ext cx="2498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srgbClr val="1B3868"/>
                </a:solidFill>
              </a:rPr>
              <a:t>运行结果如下：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1B3868"/>
              </a:solidFill>
              <a:effectLst/>
              <a:uLnTx/>
              <a:uFillTx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241004" y="4212085"/>
            <a:ext cx="1679343" cy="416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241004" y="1652606"/>
            <a:ext cx="1679343" cy="416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191977" y="4427397"/>
            <a:ext cx="4390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{'Adam': 85, 'Lisa': 90, 'Paul': 90}</a:t>
            </a: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658001" y="1594369"/>
            <a:ext cx="2327071" cy="13992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/>
          </p:cNvPr>
          <p:cNvSpPr txBox="1"/>
          <p:nvPr/>
        </p:nvSpPr>
        <p:spPr>
          <a:xfrm>
            <a:off x="682534" y="3542277"/>
            <a:ext cx="5703667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sv-SE" altLang="zh-CN" sz="2400" dirty="0"/>
              <a:t>d2 = {'</a:t>
            </a:r>
            <a:r>
              <a:rPr lang="zh-CN" altLang="en-US" sz="2400" dirty="0"/>
              <a:t>张三</a:t>
            </a:r>
            <a:r>
              <a:rPr lang="en-US" altLang="zh-CN" sz="2400" dirty="0"/>
              <a:t>':75,'</a:t>
            </a:r>
            <a:r>
              <a:rPr lang="zh-CN" altLang="en-US" sz="2400" dirty="0"/>
              <a:t>李四</a:t>
            </a:r>
            <a:r>
              <a:rPr lang="en-US" altLang="zh-CN" sz="2400" dirty="0"/>
              <a:t>':85}</a:t>
            </a:r>
          </a:p>
          <a:p>
            <a:pPr>
              <a:lnSpc>
                <a:spcPct val="130000"/>
              </a:lnSpc>
            </a:pPr>
            <a:r>
              <a:rPr lang="sv-SE" altLang="zh-CN" sz="2400" dirty="0"/>
              <a:t>del </a:t>
            </a:r>
            <a:r>
              <a:rPr lang="sv-SE" altLang="zh-CN" sz="2400" dirty="0" smtClean="0"/>
              <a:t>d2</a:t>
            </a:r>
            <a:endParaRPr lang="sv-SE" altLang="zh-CN" sz="2400" dirty="0"/>
          </a:p>
        </p:txBody>
      </p:sp>
      <p:sp>
        <p:nvSpPr>
          <p:cNvPr id="16" name="文本框 7"/>
          <p:cNvSpPr txBox="1">
            <a:spLocks noChangeArrowheads="1"/>
          </p:cNvSpPr>
          <p:nvPr/>
        </p:nvSpPr>
        <p:spPr bwMode="auto">
          <a:xfrm>
            <a:off x="658001" y="2898733"/>
            <a:ext cx="3417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 smtClean="0">
                <a:solidFill>
                  <a:srgbClr val="1B3868"/>
                </a:solidFill>
              </a:rPr>
              <a:t>删除字典示例如下</a:t>
            </a:r>
            <a:endParaRPr lang="zh-CN" altLang="en-US" sz="2400" b="1" dirty="0">
              <a:solidFill>
                <a:srgbClr val="1B3868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07027" y="3361525"/>
            <a:ext cx="1679343" cy="416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/>
          </p:cNvPr>
          <p:cNvCxnSpPr>
            <a:cxnSpLocks/>
          </p:cNvCxnSpPr>
          <p:nvPr/>
        </p:nvCxnSpPr>
        <p:spPr>
          <a:xfrm>
            <a:off x="5764676" y="1559146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64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222822" y="374587"/>
            <a:ext cx="4141914" cy="511175"/>
          </a:xfrm>
        </p:spPr>
        <p:txBody>
          <a:bodyPr/>
          <a:lstStyle/>
          <a:p>
            <a:r>
              <a:rPr lang="en-US" altLang="zh-CN" dirty="0" smtClean="0"/>
              <a:t>11.4 </a:t>
            </a:r>
            <a:r>
              <a:rPr lang="zh-CN" altLang="en-US" dirty="0"/>
              <a:t>字典的相关方法</a:t>
            </a:r>
          </a:p>
        </p:txBody>
      </p:sp>
      <p:sp>
        <p:nvSpPr>
          <p:cNvPr id="9" name="文本框 7"/>
          <p:cNvSpPr txBox="1">
            <a:spLocks noChangeArrowheads="1"/>
          </p:cNvSpPr>
          <p:nvPr/>
        </p:nvSpPr>
        <p:spPr bwMode="auto">
          <a:xfrm>
            <a:off x="588843" y="1189814"/>
            <a:ext cx="3106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1B3868"/>
                </a:solidFill>
              </a:rPr>
              <a:t>（</a:t>
            </a:r>
            <a:r>
              <a:rPr lang="en-US" altLang="zh-CN" sz="2400" b="1" dirty="0">
                <a:solidFill>
                  <a:srgbClr val="1B3868"/>
                </a:solidFill>
              </a:rPr>
              <a:t>1</a:t>
            </a:r>
            <a:r>
              <a:rPr lang="zh-CN" altLang="en-US" sz="2400" b="1" dirty="0">
                <a:solidFill>
                  <a:srgbClr val="1B3868"/>
                </a:solidFill>
              </a:rPr>
              <a:t>）</a:t>
            </a:r>
            <a:r>
              <a:rPr lang="en-US" altLang="zh-CN" sz="2400" b="1" dirty="0">
                <a:solidFill>
                  <a:srgbClr val="1B3868"/>
                </a:solidFill>
              </a:rPr>
              <a:t>keys</a:t>
            </a:r>
            <a:r>
              <a:rPr lang="zh-CN" altLang="en-US" sz="2400" b="1" dirty="0">
                <a:solidFill>
                  <a:srgbClr val="1B3868"/>
                </a:solidFill>
              </a:rPr>
              <a:t>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225779" y="1797591"/>
            <a:ext cx="47074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python</a:t>
            </a:r>
            <a:r>
              <a:rPr lang="zh-CN" altLang="en-US" sz="2400" dirty="0"/>
              <a:t>中，该方法以列表形式返回字典的所有键，语法格式如下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字典</a:t>
            </a:r>
            <a:r>
              <a:rPr lang="zh-CN" altLang="en-US" sz="2400" dirty="0"/>
              <a:t>名</a:t>
            </a:r>
            <a:r>
              <a:rPr lang="en-US" altLang="zh-CN" sz="2400" dirty="0"/>
              <a:t>.keys()</a:t>
            </a:r>
          </a:p>
        </p:txBody>
      </p:sp>
      <p:sp>
        <p:nvSpPr>
          <p:cNvPr id="11" name="文本框 10">
            <a:extLst/>
          </p:cNvPr>
          <p:cNvSpPr txBox="1"/>
          <p:nvPr/>
        </p:nvSpPr>
        <p:spPr>
          <a:xfrm>
            <a:off x="5747604" y="1723724"/>
            <a:ext cx="6229907" cy="1532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sv-SE" altLang="zh-CN" sz="2400" dirty="0"/>
              <a:t>d1 = {"Adam":85, "Lisa":90,"Bart":75,"Paul":90}</a:t>
            </a:r>
          </a:p>
          <a:p>
            <a:pPr>
              <a:lnSpc>
                <a:spcPct val="130000"/>
              </a:lnSpc>
            </a:pPr>
            <a:r>
              <a:rPr lang="sv-SE" altLang="zh-CN" sz="2400" dirty="0"/>
              <a:t>print(d1.keys())</a:t>
            </a:r>
          </a:p>
          <a:p>
            <a:pPr>
              <a:lnSpc>
                <a:spcPct val="130000"/>
              </a:lnSpc>
            </a:pPr>
            <a:r>
              <a:rPr lang="sv-SE" altLang="zh-CN" sz="2400" dirty="0"/>
              <a:t>print(list(d1.keys()))</a:t>
            </a:r>
          </a:p>
        </p:txBody>
      </p: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5790462" y="1189814"/>
            <a:ext cx="19318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 smtClean="0">
                <a:solidFill>
                  <a:srgbClr val="1B3868"/>
                </a:solidFill>
              </a:rPr>
              <a:t>示例如下</a:t>
            </a:r>
            <a:endParaRPr lang="zh-CN" altLang="en-US" sz="2400" b="1" dirty="0">
              <a:solidFill>
                <a:srgbClr val="1B3868"/>
              </a:solidFill>
            </a:endParaRPr>
          </a:p>
        </p:txBody>
      </p:sp>
      <p:sp>
        <p:nvSpPr>
          <p:cNvPr id="14" name="文本框 7"/>
          <p:cNvSpPr txBox="1">
            <a:spLocks noChangeArrowheads="1"/>
          </p:cNvSpPr>
          <p:nvPr/>
        </p:nvSpPr>
        <p:spPr bwMode="auto">
          <a:xfrm>
            <a:off x="5696679" y="3875279"/>
            <a:ext cx="2498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srgbClr val="1B3868"/>
                </a:solidFill>
              </a:rPr>
              <a:t>运行结果如下：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1B3868"/>
              </a:solidFill>
              <a:effectLst/>
              <a:uLnTx/>
              <a:uFillTx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747604" y="4213417"/>
            <a:ext cx="1679343" cy="416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839488" y="1652606"/>
            <a:ext cx="1679343" cy="416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839488" y="4383133"/>
            <a:ext cx="5491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dict_keys</a:t>
            </a:r>
            <a:r>
              <a:rPr lang="en-US" altLang="zh-CN" sz="2400" dirty="0"/>
              <a:t>(['Adam', 'Lisa', 'Bart', 'Paul'])</a:t>
            </a:r>
          </a:p>
          <a:p>
            <a:r>
              <a:rPr lang="en-US" altLang="zh-CN" sz="2400" dirty="0"/>
              <a:t>['Adam', 'Lisa', 'Bart', 'Paul']</a:t>
            </a: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658001" y="1594369"/>
            <a:ext cx="2327071" cy="13992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/>
          </p:cNvPr>
          <p:cNvCxnSpPr>
            <a:cxnSpLocks/>
          </p:cNvCxnSpPr>
          <p:nvPr/>
        </p:nvCxnSpPr>
        <p:spPr>
          <a:xfrm>
            <a:off x="5156225" y="1189814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02124" y="4198468"/>
            <a:ext cx="4427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注意：</a:t>
            </a:r>
            <a:r>
              <a:rPr lang="en-US" altLang="zh-CN" sz="2400" dirty="0" smtClean="0"/>
              <a:t>keys</a:t>
            </a:r>
            <a:r>
              <a:rPr lang="zh-CN" altLang="en-US" sz="2400" dirty="0"/>
              <a:t>方法返回的并非直接的列表，如果返回列表值还需要调用</a:t>
            </a:r>
            <a:r>
              <a:rPr lang="en-US" altLang="zh-CN" sz="2400" dirty="0"/>
              <a:t>list</a:t>
            </a:r>
            <a:r>
              <a:rPr lang="zh-CN" altLang="en-US" sz="2400" dirty="0"/>
              <a:t>函数。</a:t>
            </a:r>
          </a:p>
        </p:txBody>
      </p:sp>
    </p:spTree>
    <p:extLst>
      <p:ext uri="{BB962C8B-B14F-4D97-AF65-F5344CB8AC3E}">
        <p14:creationId xmlns:p14="http://schemas.microsoft.com/office/powerpoint/2010/main" val="283760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1886</Words>
  <Application>Microsoft Office PowerPoint</Application>
  <PresentationFormat>自定义</PresentationFormat>
  <Paragraphs>253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Python语言进阶</vt:lpstr>
      <vt:lpstr>11.1 字典即映射</vt:lpstr>
      <vt:lpstr>11.2 字典的创建与赋值</vt:lpstr>
      <vt:lpstr>11.2 字典的创建与赋值</vt:lpstr>
      <vt:lpstr>11.2 字典的创建与赋值</vt:lpstr>
      <vt:lpstr>11.3 字典的基本操作</vt:lpstr>
      <vt:lpstr>11.3 字典的基本操作</vt:lpstr>
      <vt:lpstr>11.3 字典的基本操作</vt:lpstr>
      <vt:lpstr>11.4 字典的相关方法</vt:lpstr>
      <vt:lpstr>11.4  字典的相关方法</vt:lpstr>
      <vt:lpstr>11.4  字典的相关方法</vt:lpstr>
      <vt:lpstr>11.4 字典的相关方法</vt:lpstr>
      <vt:lpstr>11.4  字典的相关方法</vt:lpstr>
      <vt:lpstr>11.4  字典的相关方法</vt:lpstr>
      <vt:lpstr>11.5 字典的应用</vt:lpstr>
      <vt:lpstr>11.5 字典的应用</vt:lpstr>
      <vt:lpstr>11.5 字典的应用</vt:lpstr>
      <vt:lpstr>11.5 字典的应用</vt:lpstr>
      <vt:lpstr>11.5 字典的应用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Python语言程序设计</dc:title>
  <dc:creator>weiwei</dc:creator>
  <cp:lastModifiedBy>zhang</cp:lastModifiedBy>
  <cp:revision>116</cp:revision>
  <dcterms:created xsi:type="dcterms:W3CDTF">2019-08-01T01:41:38Z</dcterms:created>
  <dcterms:modified xsi:type="dcterms:W3CDTF">2021-11-07T11:49:51Z</dcterms:modified>
</cp:coreProperties>
</file>