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1" r:id="rId2"/>
    <p:sldId id="264" r:id="rId3"/>
    <p:sldId id="803" r:id="rId4"/>
    <p:sldId id="805" r:id="rId5"/>
    <p:sldId id="804" r:id="rId6"/>
    <p:sldId id="265" r:id="rId7"/>
    <p:sldId id="806" r:id="rId8"/>
    <p:sldId id="267" r:id="rId9"/>
    <p:sldId id="268" r:id="rId10"/>
    <p:sldId id="807" r:id="rId11"/>
    <p:sldId id="808" r:id="rId12"/>
    <p:sldId id="801" r:id="rId13"/>
    <p:sldId id="809" r:id="rId14"/>
    <p:sldId id="810" r:id="rId15"/>
    <p:sldId id="81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022" autoAdjust="0"/>
  </p:normalViewPr>
  <p:slideViewPr>
    <p:cSldViewPr snapToGrid="0">
      <p:cViewPr varScale="1">
        <p:scale>
          <a:sx n="56" d="100"/>
          <a:sy n="56" d="100"/>
        </p:scale>
        <p:origin x="-860" y="-1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B6D544-0281-498E-97A9-FA611A790984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7008F8-0436-40C1-8EA2-3338FDC04F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983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9AD9-DF67-4A9E-A8A5-673C387224D2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842C-714B-4DB0-8E34-EE16A127F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140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9AD9-DF67-4A9E-A8A5-673C387224D2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842C-714B-4DB0-8E34-EE16A127F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22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9AD9-DF67-4A9E-A8A5-673C387224D2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842C-714B-4DB0-8E34-EE16A127F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036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7"/>
          <p:cNvSpPr/>
          <p:nvPr/>
        </p:nvSpPr>
        <p:spPr>
          <a:xfrm>
            <a:off x="-11332" y="0"/>
            <a:ext cx="12203332" cy="6858000"/>
          </a:xfrm>
          <a:prstGeom prst="rect">
            <a:avLst/>
          </a:prstGeom>
          <a:gradFill>
            <a:gsLst>
              <a:gs pos="0">
                <a:srgbClr val="203A6B"/>
              </a:gs>
              <a:gs pos="75000">
                <a:srgbClr val="203A6B">
                  <a:alpha val="84000"/>
                </a:srgbClr>
              </a:gs>
              <a:gs pos="38000">
                <a:srgbClr val="203A6B">
                  <a:alpha val="74000"/>
                </a:srgbClr>
              </a:gs>
              <a:gs pos="100000">
                <a:srgbClr val="203A6B">
                  <a:alpha val="95000"/>
                </a:srgb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12192000" cy="1630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11112" y="5764213"/>
            <a:ext cx="12215813" cy="11160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任意多边形: 形状 15"/>
          <p:cNvSpPr/>
          <p:nvPr/>
        </p:nvSpPr>
        <p:spPr>
          <a:xfrm>
            <a:off x="0" y="398463"/>
            <a:ext cx="3162300" cy="804863"/>
          </a:xfrm>
          <a:custGeom>
            <a:avLst/>
            <a:gdLst>
              <a:gd name="connsiteX0" fmla="*/ 0 w 2662725"/>
              <a:gd name="connsiteY0" fmla="*/ 0 h 646332"/>
              <a:gd name="connsiteX1" fmla="*/ 2501142 w 2662725"/>
              <a:gd name="connsiteY1" fmla="*/ 0 h 646332"/>
              <a:gd name="connsiteX2" fmla="*/ 2662725 w 2662725"/>
              <a:gd name="connsiteY2" fmla="*/ 646332 h 646332"/>
              <a:gd name="connsiteX3" fmla="*/ 0 w 2662725"/>
              <a:gd name="connsiteY3" fmla="*/ 646332 h 646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2725" h="646332">
                <a:moveTo>
                  <a:pt x="0" y="0"/>
                </a:moveTo>
                <a:lnTo>
                  <a:pt x="2501142" y="0"/>
                </a:lnTo>
                <a:lnTo>
                  <a:pt x="2662725" y="646332"/>
                </a:lnTo>
                <a:lnTo>
                  <a:pt x="0" y="646332"/>
                </a:lnTo>
                <a:close/>
              </a:path>
            </a:pathLst>
          </a:custGeom>
          <a:solidFill>
            <a:srgbClr val="334D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8248650" y="1193800"/>
            <a:ext cx="361950" cy="361950"/>
          </a:xfrm>
          <a:prstGeom prst="ellipse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9836150" y="-373062"/>
            <a:ext cx="933450" cy="935038"/>
          </a:xfrm>
          <a:prstGeom prst="ellipse">
            <a:avLst/>
          </a:prstGeom>
          <a:solidFill>
            <a:srgbClr val="1B3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014913" y="360363"/>
            <a:ext cx="719138" cy="719138"/>
          </a:xfrm>
          <a:prstGeom prst="ellipse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 flipH="1">
            <a:off x="1331913" y="6350000"/>
            <a:ext cx="350838" cy="350838"/>
          </a:xfrm>
          <a:prstGeom prst="ellipse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文本框 21"/>
          <p:cNvSpPr txBox="1"/>
          <p:nvPr/>
        </p:nvSpPr>
        <p:spPr>
          <a:xfrm>
            <a:off x="9480550" y="6437313"/>
            <a:ext cx="2686050" cy="369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B3868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Python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B3868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语言程序设计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1B3868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25" name="标题 24"/>
          <p:cNvSpPr>
            <a:spLocks noGrp="1"/>
          </p:cNvSpPr>
          <p:nvPr>
            <p:ph type="title"/>
          </p:nvPr>
        </p:nvSpPr>
        <p:spPr>
          <a:xfrm>
            <a:off x="-11332" y="443878"/>
            <a:ext cx="2983132" cy="714177"/>
          </a:xfrm>
        </p:spPr>
        <p:txBody>
          <a:bodyPr>
            <a:normAutofit/>
          </a:bodyPr>
          <a:lstStyle>
            <a:lvl1pPr algn="ctr">
              <a:defRPr sz="2400" b="1" i="0" spc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4F876AE-369C-4E05-A7D6-E10E33B74EDE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2021/10/10</a:t>
            </a:fld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7036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9798050" y="-352425"/>
            <a:ext cx="1009650" cy="1009650"/>
          </a:xfrm>
          <a:prstGeom prst="ellipse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 rot="5400000" flipH="1" flipV="1">
            <a:off x="1435894" y="-284956"/>
            <a:ext cx="46038" cy="2520950"/>
          </a:xfrm>
          <a:prstGeom prst="rect">
            <a:avLst/>
          </a:prstGeom>
          <a:gradFill>
            <a:gsLst>
              <a:gs pos="71000">
                <a:srgbClr val="1B3868"/>
              </a:gs>
              <a:gs pos="100000">
                <a:schemeClr val="bg1"/>
              </a:gs>
              <a:gs pos="1000">
                <a:srgbClr val="1B386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0" y="6765925"/>
            <a:ext cx="12192000" cy="92075"/>
          </a:xfrm>
          <a:custGeom>
            <a:avLst/>
            <a:gdLst>
              <a:gd name="connsiteX0" fmla="*/ 1449977 w 12192000"/>
              <a:gd name="connsiteY0" fmla="*/ 0 h 91440"/>
              <a:gd name="connsiteX1" fmla="*/ 12192000 w 12192000"/>
              <a:gd name="connsiteY1" fmla="*/ 0 h 91440"/>
              <a:gd name="connsiteX2" fmla="*/ 12192000 w 12192000"/>
              <a:gd name="connsiteY2" fmla="*/ 91440 h 91440"/>
              <a:gd name="connsiteX3" fmla="*/ 1449977 w 12192000"/>
              <a:gd name="connsiteY3" fmla="*/ 91440 h 91440"/>
              <a:gd name="connsiteX4" fmla="*/ 0 w 12192000"/>
              <a:gd name="connsiteY4" fmla="*/ 0 h 91440"/>
              <a:gd name="connsiteX5" fmla="*/ 888274 w 12192000"/>
              <a:gd name="connsiteY5" fmla="*/ 0 h 91440"/>
              <a:gd name="connsiteX6" fmla="*/ 888274 w 12192000"/>
              <a:gd name="connsiteY6" fmla="*/ 91440 h 91440"/>
              <a:gd name="connsiteX7" fmla="*/ 0 w 12192000"/>
              <a:gd name="connsiteY7" fmla="*/ 9144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91440">
                <a:moveTo>
                  <a:pt x="1449977" y="0"/>
                </a:moveTo>
                <a:lnTo>
                  <a:pt x="12192000" y="0"/>
                </a:lnTo>
                <a:lnTo>
                  <a:pt x="12192000" y="91440"/>
                </a:lnTo>
                <a:lnTo>
                  <a:pt x="1449977" y="91440"/>
                </a:lnTo>
                <a:close/>
                <a:moveTo>
                  <a:pt x="0" y="0"/>
                </a:moveTo>
                <a:lnTo>
                  <a:pt x="888274" y="0"/>
                </a:lnTo>
                <a:lnTo>
                  <a:pt x="888274" y="91440"/>
                </a:lnTo>
                <a:lnTo>
                  <a:pt x="0" y="91440"/>
                </a:lnTo>
                <a:close/>
              </a:path>
            </a:pathLst>
          </a:custGeom>
          <a:solidFill>
            <a:srgbClr val="334D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任意多边形 9"/>
          <p:cNvSpPr/>
          <p:nvPr/>
        </p:nvSpPr>
        <p:spPr>
          <a:xfrm rot="10800000">
            <a:off x="0" y="0"/>
            <a:ext cx="12192000" cy="92075"/>
          </a:xfrm>
          <a:custGeom>
            <a:avLst/>
            <a:gdLst>
              <a:gd name="connsiteX0" fmla="*/ 1449977 w 12192000"/>
              <a:gd name="connsiteY0" fmla="*/ 0 h 91440"/>
              <a:gd name="connsiteX1" fmla="*/ 12192000 w 12192000"/>
              <a:gd name="connsiteY1" fmla="*/ 0 h 91440"/>
              <a:gd name="connsiteX2" fmla="*/ 12192000 w 12192000"/>
              <a:gd name="connsiteY2" fmla="*/ 91440 h 91440"/>
              <a:gd name="connsiteX3" fmla="*/ 1449977 w 12192000"/>
              <a:gd name="connsiteY3" fmla="*/ 91440 h 91440"/>
              <a:gd name="connsiteX4" fmla="*/ 0 w 12192000"/>
              <a:gd name="connsiteY4" fmla="*/ 0 h 91440"/>
              <a:gd name="connsiteX5" fmla="*/ 888274 w 12192000"/>
              <a:gd name="connsiteY5" fmla="*/ 0 h 91440"/>
              <a:gd name="connsiteX6" fmla="*/ 888274 w 12192000"/>
              <a:gd name="connsiteY6" fmla="*/ 91440 h 91440"/>
              <a:gd name="connsiteX7" fmla="*/ 0 w 12192000"/>
              <a:gd name="connsiteY7" fmla="*/ 9144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91440">
                <a:moveTo>
                  <a:pt x="1449977" y="0"/>
                </a:moveTo>
                <a:lnTo>
                  <a:pt x="12192000" y="0"/>
                </a:lnTo>
                <a:lnTo>
                  <a:pt x="12192000" y="91440"/>
                </a:lnTo>
                <a:lnTo>
                  <a:pt x="1449977" y="91440"/>
                </a:lnTo>
                <a:close/>
                <a:moveTo>
                  <a:pt x="0" y="0"/>
                </a:moveTo>
                <a:lnTo>
                  <a:pt x="888274" y="0"/>
                </a:lnTo>
                <a:lnTo>
                  <a:pt x="888274" y="91440"/>
                </a:lnTo>
                <a:lnTo>
                  <a:pt x="0" y="91440"/>
                </a:lnTo>
                <a:close/>
              </a:path>
            </a:pathLst>
          </a:custGeom>
          <a:solidFill>
            <a:srgbClr val="334D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文本框 11"/>
          <p:cNvSpPr txBox="1"/>
          <p:nvPr/>
        </p:nvSpPr>
        <p:spPr>
          <a:xfrm>
            <a:off x="9480550" y="6437313"/>
            <a:ext cx="2686050" cy="369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B3868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Python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B3868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语言程序设计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1B3868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198300" y="410845"/>
            <a:ext cx="3269343" cy="51111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b="1">
                <a:solidFill>
                  <a:srgbClr val="1B386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4F876AE-369C-4E05-A7D6-E10E33B74EDE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2021/10/10</a:t>
            </a:fld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4263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9AD9-DF67-4A9E-A8A5-673C387224D2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842C-714B-4DB0-8E34-EE16A127F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856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9AD9-DF67-4A9E-A8A5-673C387224D2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842C-714B-4DB0-8E34-EE16A127F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744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9AD9-DF67-4A9E-A8A5-673C387224D2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842C-714B-4DB0-8E34-EE16A127F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492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9AD9-DF67-4A9E-A8A5-673C387224D2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842C-714B-4DB0-8E34-EE16A127F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438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9AD9-DF67-4A9E-A8A5-673C387224D2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842C-714B-4DB0-8E34-EE16A127F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448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9AD9-DF67-4A9E-A8A5-673C387224D2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842C-714B-4DB0-8E34-EE16A127F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789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9AD9-DF67-4A9E-A8A5-673C387224D2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842C-714B-4DB0-8E34-EE16A127F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207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9AD9-DF67-4A9E-A8A5-673C387224D2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842C-714B-4DB0-8E34-EE16A127F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37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D9AD9-DF67-4A9E-A8A5-673C387224D2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9842C-714B-4DB0-8E34-EE16A127F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537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0000"/>
                </a:solidFill>
              </a:rPr>
              <a:t>Python</a:t>
            </a:r>
            <a:r>
              <a:rPr lang="zh-CN" altLang="en-US" sz="3200" dirty="0" smtClean="0">
                <a:solidFill>
                  <a:srgbClr val="000000"/>
                </a:solidFill>
              </a:rPr>
              <a:t>语言</a:t>
            </a:r>
            <a:endParaRPr lang="zh-CN" altLang="en-US" sz="3200" dirty="0">
              <a:solidFill>
                <a:srgbClr val="000000"/>
              </a:solidFill>
            </a:endParaRPr>
          </a:p>
        </p:txBody>
      </p:sp>
      <p:sp>
        <p:nvSpPr>
          <p:cNvPr id="3" name="标题 3"/>
          <p:cNvSpPr txBox="1"/>
          <p:nvPr/>
        </p:nvSpPr>
        <p:spPr>
          <a:xfrm>
            <a:off x="1176338" y="3379788"/>
            <a:ext cx="9839325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spc="15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>
              <a:defRPr/>
            </a:pPr>
            <a:r>
              <a:rPr lang="zh-CN" altLang="en-US" sz="4000" spc="300" dirty="0" smtClean="0">
                <a:latin typeface="微软雅黑 Light"/>
              </a:rPr>
              <a:t>第</a:t>
            </a:r>
            <a:r>
              <a:rPr lang="en-US" altLang="zh-CN" sz="4000" spc="300" dirty="0">
                <a:latin typeface="微软雅黑 Light"/>
              </a:rPr>
              <a:t>4</a:t>
            </a:r>
            <a:r>
              <a:rPr lang="zh-CN" altLang="en-US" sz="4000" spc="300" dirty="0" smtClean="0">
                <a:latin typeface="微软雅黑 Light"/>
              </a:rPr>
              <a:t>章 接口设计</a:t>
            </a:r>
            <a:endParaRPr kumimoji="0" lang="zh-CN" altLang="en-US" sz="4000" b="1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 Light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0731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标题 1"/>
          <p:cNvSpPr>
            <a:spLocks noGrp="1"/>
          </p:cNvSpPr>
          <p:nvPr>
            <p:ph type="title"/>
          </p:nvPr>
        </p:nvSpPr>
        <p:spPr>
          <a:xfrm>
            <a:off x="198438" y="411163"/>
            <a:ext cx="5524500" cy="511175"/>
          </a:xfrm>
        </p:spPr>
        <p:txBody>
          <a:bodyPr vert="horz" wrap="square" lIns="91440" tIns="45720" rIns="91440" bIns="45720" anchor="ctr"/>
          <a:lstStyle/>
          <a:p>
            <a:pPr defTabSz="914400"/>
            <a:r>
              <a:rPr lang="en-US" altLang="zh-CN" dirty="0" smtClean="0"/>
              <a:t>4.5</a:t>
            </a:r>
            <a:r>
              <a:rPr lang="en-US" altLang="zh-CN" kern="1200" dirty="0" smtClean="0">
                <a:solidFill>
                  <a:srgbClr val="1B386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zh-CN" altLang="en-US" dirty="0"/>
              <a:t>重构</a:t>
            </a:r>
            <a:endParaRPr lang="zh-CN" altLang="zh-CN" kern="1200" dirty="0">
              <a:solidFill>
                <a:srgbClr val="1B386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91821" y="1433689"/>
            <a:ext cx="1037448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完成一个更泛化 </a:t>
            </a:r>
            <a:r>
              <a:rPr lang="en-US" altLang="zh-CN" sz="3200" dirty="0"/>
              <a:t>(general) </a:t>
            </a:r>
            <a:r>
              <a:rPr lang="zh-CN" altLang="en-US" sz="3200" dirty="0"/>
              <a:t>的 </a:t>
            </a:r>
            <a:r>
              <a:rPr lang="en-US" altLang="zh-CN" sz="3200" dirty="0"/>
              <a:t>circle </a:t>
            </a:r>
            <a:r>
              <a:rPr lang="zh-CN" altLang="en-US" sz="3200" dirty="0"/>
              <a:t>函数，称其为 </a:t>
            </a:r>
            <a:r>
              <a:rPr lang="en-US" altLang="zh-CN" sz="3200" dirty="0"/>
              <a:t>arc </a:t>
            </a:r>
            <a:r>
              <a:rPr lang="zh-CN" altLang="en-US" sz="3200" dirty="0"/>
              <a:t>，接受一个额外的参数 </a:t>
            </a:r>
            <a:r>
              <a:rPr lang="en-US" altLang="zh-CN" sz="3200" dirty="0"/>
              <a:t>angle </a:t>
            </a:r>
            <a:r>
              <a:rPr lang="zh-CN" altLang="en-US" sz="3200" dirty="0"/>
              <a:t>，确定画多完整的圆。</a:t>
            </a:r>
            <a:r>
              <a:rPr lang="en-US" altLang="zh-CN" sz="3200" dirty="0"/>
              <a:t>angle </a:t>
            </a:r>
            <a:r>
              <a:rPr lang="zh-CN" altLang="en-US" sz="3200" dirty="0"/>
              <a:t>的单位是度，因此当 </a:t>
            </a:r>
            <a:r>
              <a:rPr lang="en-US" altLang="zh-CN" sz="3200" dirty="0"/>
              <a:t>angle = 360 </a:t>
            </a:r>
            <a:r>
              <a:rPr lang="zh-CN" altLang="en-US" sz="3200" dirty="0"/>
              <a:t>时，</a:t>
            </a:r>
            <a:r>
              <a:rPr lang="en-US" altLang="zh-CN" sz="3200" dirty="0"/>
              <a:t>arc </a:t>
            </a:r>
            <a:r>
              <a:rPr lang="zh-CN" altLang="en-US" sz="3200" dirty="0"/>
              <a:t>应该画一个完 整的圆。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821" y="3750379"/>
            <a:ext cx="6687306" cy="2018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124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4.5 </a:t>
            </a:r>
            <a:r>
              <a:rPr lang="zh-CN" altLang="en-US" dirty="0"/>
              <a:t>重构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65" y="1138414"/>
            <a:ext cx="7761196" cy="355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55" y="4696178"/>
            <a:ext cx="5221856" cy="1670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8432800" y="1717302"/>
            <a:ext cx="3048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重新整理一个程序以改进函数接口和促进代码复用的这个过程，被称作 重构 </a:t>
            </a:r>
            <a:r>
              <a:rPr lang="en-US" altLang="zh-CN" sz="3200" dirty="0"/>
              <a:t>(</a:t>
            </a:r>
            <a:r>
              <a:rPr lang="en-US" altLang="zh-CN" sz="3200" dirty="0" smtClean="0"/>
              <a:t>refactoring</a:t>
            </a:r>
            <a:r>
              <a:rPr lang="en-US" altLang="zh-CN" sz="3200" dirty="0"/>
              <a:t>) </a:t>
            </a:r>
            <a:r>
              <a:rPr lang="zh-CN" altLang="en-US" sz="32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35743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4.6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文档字符串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843" name="内容占位符 2"/>
          <p:cNvSpPr>
            <a:spLocks noGrp="1"/>
          </p:cNvSpPr>
          <p:nvPr>
            <p:ph idx="4294967295"/>
          </p:nvPr>
        </p:nvSpPr>
        <p:spPr>
          <a:xfrm>
            <a:off x="643467" y="1203747"/>
            <a:ext cx="10961511" cy="525621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3200" dirty="0"/>
              <a:t>文档字符串 </a:t>
            </a:r>
            <a:r>
              <a:rPr lang="en-US" altLang="zh-CN" sz="3200" dirty="0"/>
              <a:t>(</a:t>
            </a:r>
            <a:r>
              <a:rPr lang="en-US" altLang="zh-CN" sz="3200" dirty="0" err="1"/>
              <a:t>docstring</a:t>
            </a:r>
            <a:r>
              <a:rPr lang="en-US" altLang="zh-CN" sz="3200" dirty="0"/>
              <a:t>) </a:t>
            </a:r>
            <a:r>
              <a:rPr lang="zh-CN" altLang="en-US" sz="3200" dirty="0"/>
              <a:t>是位于函数开始位置的一个字符串，解释了函数的接口（“</a:t>
            </a:r>
            <a:r>
              <a:rPr lang="en-US" altLang="zh-CN" sz="3200" dirty="0"/>
              <a:t>doc” </a:t>
            </a:r>
            <a:r>
              <a:rPr lang="zh-CN" altLang="en-US" sz="3200" dirty="0"/>
              <a:t>是 “</a:t>
            </a:r>
            <a:r>
              <a:rPr lang="en-US" altLang="zh-CN" sz="3200" dirty="0"/>
              <a:t>documentation” </a:t>
            </a:r>
            <a:r>
              <a:rPr lang="zh-CN" altLang="en-US" sz="3200" dirty="0"/>
              <a:t>的缩写）</a:t>
            </a:r>
            <a:r>
              <a:rPr lang="zh-CN" altLang="en-US" sz="3200" dirty="0" smtClean="0"/>
              <a:t>。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383" y="2788355"/>
            <a:ext cx="9674251" cy="2822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553156" y="5597645"/>
            <a:ext cx="109276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扼要地说明该函数 做什么（不介绍背后的具体细节）。它解释了每个形参对函数的行为有什么影响，以及 每个形参应有的类型（如果它不明显的话）。</a:t>
            </a:r>
          </a:p>
        </p:txBody>
      </p:sp>
    </p:spTree>
    <p:extLst>
      <p:ext uri="{BB962C8B-B14F-4D97-AF65-F5344CB8AC3E}">
        <p14:creationId xmlns:p14="http://schemas.microsoft.com/office/powerpoint/2010/main" val="87213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堆栈图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59645" y="1220590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 smtClean="0"/>
              <a:t>堆栈</a:t>
            </a:r>
            <a:r>
              <a:rPr lang="zh-CN" altLang="en-US" sz="2400" dirty="0"/>
              <a:t>图 </a:t>
            </a:r>
            <a:r>
              <a:rPr lang="en-US" altLang="zh-CN" sz="2400" dirty="0"/>
              <a:t>(stack diagram) 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/>
              <a:t>每个函数用一个栈帧 </a:t>
            </a:r>
            <a:r>
              <a:rPr lang="en-US" altLang="zh-CN" sz="2400" dirty="0"/>
              <a:t>(frame) </a:t>
            </a:r>
            <a:r>
              <a:rPr lang="zh-CN" altLang="en-US" sz="2400" dirty="0"/>
              <a:t>表示。一个栈帧就是一个线框，函数名在旁边，形参以及 函数内部的变量则在里面</a:t>
            </a:r>
            <a:r>
              <a:rPr lang="zh-CN" altLang="en-US" sz="2400" dirty="0" smtClean="0"/>
              <a:t>。</a:t>
            </a:r>
            <a:endParaRPr lang="en-US" altLang="zh-CN" sz="2400" dirty="0"/>
          </a:p>
          <a:p>
            <a:endParaRPr lang="en-US" altLang="zh-CN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194" y="984427"/>
            <a:ext cx="4963380" cy="2582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194" y="3868986"/>
            <a:ext cx="4212620" cy="1154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194" y="5080001"/>
            <a:ext cx="3757434" cy="15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748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78933" y="1512711"/>
            <a:ext cx="110518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编写比较通用的一个可以画出像图 </a:t>
            </a:r>
            <a:r>
              <a:rPr lang="en-US" altLang="zh-CN" sz="2800" dirty="0"/>
              <a:t>4-1 </a:t>
            </a:r>
            <a:r>
              <a:rPr lang="zh-CN" altLang="en-US" sz="2800" dirty="0"/>
              <a:t>中那样花朵的函数集。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782" y="2400299"/>
            <a:ext cx="8082765" cy="3052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995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2889" y="129950"/>
            <a:ext cx="6096000" cy="67403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import math</a:t>
            </a:r>
          </a:p>
          <a:p>
            <a:r>
              <a:rPr lang="en-US" altLang="zh-CN" dirty="0"/>
              <a:t>import </a:t>
            </a:r>
            <a:r>
              <a:rPr lang="en-US" altLang="zh-CN" dirty="0" smtClean="0"/>
              <a:t>turtle</a:t>
            </a:r>
            <a:endParaRPr lang="en-US" altLang="zh-CN" dirty="0"/>
          </a:p>
          <a:p>
            <a:r>
              <a:rPr lang="en-US" altLang="zh-CN" dirty="0" err="1"/>
              <a:t>def</a:t>
            </a:r>
            <a:r>
              <a:rPr lang="en-US" altLang="zh-CN" dirty="0"/>
              <a:t> square(t, length):</a:t>
            </a:r>
          </a:p>
          <a:p>
            <a:r>
              <a:rPr lang="en-US" altLang="zh-CN" dirty="0"/>
              <a:t>    for </a:t>
            </a:r>
            <a:r>
              <a:rPr lang="en-US" altLang="zh-CN" dirty="0" err="1"/>
              <a:t>i</a:t>
            </a:r>
            <a:r>
              <a:rPr lang="en-US" altLang="zh-CN" dirty="0"/>
              <a:t> in range(4):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t.fd</a:t>
            </a:r>
            <a:r>
              <a:rPr lang="en-US" altLang="zh-CN" dirty="0"/>
              <a:t>(length)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t.lt</a:t>
            </a:r>
            <a:r>
              <a:rPr lang="en-US" altLang="zh-CN" dirty="0"/>
              <a:t>(90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r>
              <a:rPr lang="en-US" altLang="zh-CN" dirty="0" err="1"/>
              <a:t>def</a:t>
            </a:r>
            <a:r>
              <a:rPr lang="en-US" altLang="zh-CN" dirty="0"/>
              <a:t> polyline(t, n, length, angle):</a:t>
            </a:r>
          </a:p>
          <a:p>
            <a:r>
              <a:rPr lang="en-US" altLang="zh-CN" dirty="0"/>
              <a:t>    for </a:t>
            </a:r>
            <a:r>
              <a:rPr lang="en-US" altLang="zh-CN" dirty="0" err="1"/>
              <a:t>i</a:t>
            </a:r>
            <a:r>
              <a:rPr lang="en-US" altLang="zh-CN" dirty="0"/>
              <a:t> in range(n):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t.fd</a:t>
            </a:r>
            <a:r>
              <a:rPr lang="en-US" altLang="zh-CN" dirty="0"/>
              <a:t>(length)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t.lt</a:t>
            </a:r>
            <a:r>
              <a:rPr lang="en-US" altLang="zh-CN" dirty="0"/>
              <a:t>(angle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r>
              <a:rPr lang="en-US" altLang="zh-CN" dirty="0" err="1"/>
              <a:t>def</a:t>
            </a:r>
            <a:r>
              <a:rPr lang="en-US" altLang="zh-CN" dirty="0"/>
              <a:t> polygon(t, n, length):</a:t>
            </a:r>
          </a:p>
          <a:p>
            <a:r>
              <a:rPr lang="en-US" altLang="zh-CN" dirty="0"/>
              <a:t>    angle = 360.0/n</a:t>
            </a:r>
          </a:p>
          <a:p>
            <a:r>
              <a:rPr lang="en-US" altLang="zh-CN" dirty="0"/>
              <a:t>    polyline(t, n, length, angle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r>
              <a:rPr lang="en-US" altLang="zh-CN" dirty="0" err="1"/>
              <a:t>def</a:t>
            </a:r>
            <a:r>
              <a:rPr lang="en-US" altLang="zh-CN" dirty="0"/>
              <a:t> arc(t, r, angle):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arc_length</a:t>
            </a:r>
            <a:r>
              <a:rPr lang="en-US" altLang="zh-CN" dirty="0"/>
              <a:t> = 2 * </a:t>
            </a:r>
            <a:r>
              <a:rPr lang="en-US" altLang="zh-CN" dirty="0" err="1"/>
              <a:t>math.pi</a:t>
            </a:r>
            <a:r>
              <a:rPr lang="en-US" altLang="zh-CN" dirty="0"/>
              <a:t> * r * abs(angle) / 360</a:t>
            </a:r>
          </a:p>
          <a:p>
            <a:r>
              <a:rPr lang="en-US" altLang="zh-CN" dirty="0"/>
              <a:t>    n = </a:t>
            </a:r>
            <a:r>
              <a:rPr lang="en-US" altLang="zh-CN" dirty="0" err="1"/>
              <a:t>int</a:t>
            </a:r>
            <a:r>
              <a:rPr lang="en-US" altLang="zh-CN" dirty="0"/>
              <a:t>(</a:t>
            </a:r>
            <a:r>
              <a:rPr lang="en-US" altLang="zh-CN" dirty="0" err="1"/>
              <a:t>arc_length</a:t>
            </a:r>
            <a:r>
              <a:rPr lang="en-US" altLang="zh-CN" dirty="0"/>
              <a:t> / 4) + 3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step_length</a:t>
            </a:r>
            <a:r>
              <a:rPr lang="en-US" altLang="zh-CN" dirty="0"/>
              <a:t> = </a:t>
            </a:r>
            <a:r>
              <a:rPr lang="en-US" altLang="zh-CN" dirty="0" err="1"/>
              <a:t>arc_length</a:t>
            </a:r>
            <a:r>
              <a:rPr lang="en-US" altLang="zh-CN" dirty="0"/>
              <a:t> / n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step_angle</a:t>
            </a:r>
            <a:r>
              <a:rPr lang="en-US" altLang="zh-CN" dirty="0"/>
              <a:t> = float(angle) / n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t.lt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step_angle</a:t>
            </a:r>
            <a:r>
              <a:rPr lang="en-US" altLang="zh-CN" dirty="0" smtClean="0"/>
              <a:t>/2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polyline(t, n, </a:t>
            </a:r>
            <a:r>
              <a:rPr lang="en-US" altLang="zh-CN" dirty="0" err="1"/>
              <a:t>step_length</a:t>
            </a:r>
            <a:r>
              <a:rPr lang="en-US" altLang="zh-CN" dirty="0"/>
              <a:t>, </a:t>
            </a:r>
            <a:r>
              <a:rPr lang="en-US" altLang="zh-CN" dirty="0" err="1"/>
              <a:t>step_angle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t.rt</a:t>
            </a:r>
            <a:r>
              <a:rPr lang="en-US" altLang="zh-CN" dirty="0"/>
              <a:t>(</a:t>
            </a:r>
            <a:r>
              <a:rPr lang="en-US" altLang="zh-CN" dirty="0" err="1"/>
              <a:t>step_angle</a:t>
            </a:r>
            <a:r>
              <a:rPr lang="en-US" altLang="zh-CN" dirty="0"/>
              <a:t>/2)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791200" y="129950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/>
              <a:t>def</a:t>
            </a:r>
            <a:r>
              <a:rPr lang="en-US" altLang="zh-CN" dirty="0"/>
              <a:t> circle(t, r):</a:t>
            </a:r>
          </a:p>
          <a:p>
            <a:r>
              <a:rPr lang="en-US" altLang="zh-CN" dirty="0"/>
              <a:t>    arc(t, r, 360)</a:t>
            </a:r>
          </a:p>
          <a:p>
            <a:endParaRPr lang="en-US" altLang="zh-CN" dirty="0"/>
          </a:p>
          <a:p>
            <a:r>
              <a:rPr lang="en-US" altLang="zh-CN" dirty="0" err="1"/>
              <a:t>def</a:t>
            </a:r>
            <a:r>
              <a:rPr lang="en-US" altLang="zh-CN" dirty="0"/>
              <a:t> petal(t, r, angle):</a:t>
            </a:r>
          </a:p>
          <a:p>
            <a:r>
              <a:rPr lang="en-US" altLang="zh-CN" dirty="0"/>
              <a:t>   for </a:t>
            </a:r>
            <a:r>
              <a:rPr lang="en-US" altLang="zh-CN" dirty="0" err="1"/>
              <a:t>i</a:t>
            </a:r>
            <a:r>
              <a:rPr lang="en-US" altLang="zh-CN" dirty="0"/>
              <a:t> in range(2):</a:t>
            </a:r>
          </a:p>
          <a:p>
            <a:r>
              <a:rPr lang="en-US" altLang="zh-CN" dirty="0"/>
              <a:t>        arc(t, r, angle)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t.lt</a:t>
            </a:r>
            <a:r>
              <a:rPr lang="en-US" altLang="zh-CN" dirty="0"/>
              <a:t>(180-angle)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def</a:t>
            </a:r>
            <a:r>
              <a:rPr lang="en-US" altLang="zh-CN" dirty="0"/>
              <a:t> flower(t, n, r, angle):</a:t>
            </a:r>
          </a:p>
          <a:p>
            <a:r>
              <a:rPr lang="en-US" altLang="zh-CN" dirty="0"/>
              <a:t>    for </a:t>
            </a:r>
            <a:r>
              <a:rPr lang="en-US" altLang="zh-CN" dirty="0" err="1"/>
              <a:t>i</a:t>
            </a:r>
            <a:r>
              <a:rPr lang="en-US" altLang="zh-CN" dirty="0"/>
              <a:t> in range(n):</a:t>
            </a:r>
          </a:p>
          <a:p>
            <a:r>
              <a:rPr lang="en-US" altLang="zh-CN" dirty="0"/>
              <a:t>        petal(t, r, angle)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t.lt</a:t>
            </a:r>
            <a:r>
              <a:rPr lang="en-US" altLang="zh-CN" dirty="0"/>
              <a:t>(360.0/n)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def</a:t>
            </a:r>
            <a:r>
              <a:rPr lang="en-US" altLang="zh-CN" dirty="0"/>
              <a:t> move(t, length):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t.pu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t.fd</a:t>
            </a:r>
            <a:r>
              <a:rPr lang="en-US" altLang="zh-CN" dirty="0"/>
              <a:t>(length)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t.pd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21511" y="2155041"/>
            <a:ext cx="3556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bob = </a:t>
            </a:r>
            <a:r>
              <a:rPr lang="en-US" altLang="zh-CN" dirty="0" err="1"/>
              <a:t>turtle.Turtle</a:t>
            </a:r>
            <a:r>
              <a:rPr lang="en-US" altLang="zh-CN" dirty="0"/>
              <a:t>()</a:t>
            </a:r>
          </a:p>
          <a:p>
            <a:endParaRPr lang="en-US" altLang="zh-CN" dirty="0"/>
          </a:p>
          <a:p>
            <a:r>
              <a:rPr lang="en-US" altLang="zh-CN" dirty="0"/>
              <a:t># draw a sequence of three flowers, as shown in the book.</a:t>
            </a:r>
          </a:p>
          <a:p>
            <a:r>
              <a:rPr lang="en-US" altLang="zh-CN" dirty="0"/>
              <a:t>move(bob, -100)</a:t>
            </a:r>
          </a:p>
          <a:p>
            <a:r>
              <a:rPr lang="en-US" altLang="zh-CN" dirty="0"/>
              <a:t>flower(bob, 7, 60.0, 60.0)</a:t>
            </a:r>
          </a:p>
          <a:p>
            <a:endParaRPr lang="en-US" altLang="zh-CN" dirty="0"/>
          </a:p>
          <a:p>
            <a:r>
              <a:rPr lang="en-US" altLang="zh-CN" dirty="0"/>
              <a:t>move(bob, 100)</a:t>
            </a:r>
          </a:p>
          <a:p>
            <a:r>
              <a:rPr lang="en-US" altLang="zh-CN" dirty="0"/>
              <a:t>flower(bob, 10, 40.0, 80.0)</a:t>
            </a:r>
          </a:p>
          <a:p>
            <a:endParaRPr lang="en-US" altLang="zh-CN" dirty="0"/>
          </a:p>
          <a:p>
            <a:r>
              <a:rPr lang="en-US" altLang="zh-CN" dirty="0"/>
              <a:t>move(bob, 100)</a:t>
            </a:r>
          </a:p>
          <a:p>
            <a:r>
              <a:rPr lang="en-US" altLang="zh-CN" dirty="0"/>
              <a:t>flower(bob, 20, 140.0, 20.0)</a:t>
            </a:r>
          </a:p>
          <a:p>
            <a:endParaRPr lang="en-US" altLang="zh-CN" dirty="0"/>
          </a:p>
          <a:p>
            <a:r>
              <a:rPr lang="en-US" altLang="zh-CN" dirty="0" err="1"/>
              <a:t>bob.hideturtle</a:t>
            </a:r>
            <a:r>
              <a:rPr lang="en-US" altLang="zh-CN" dirty="0"/>
              <a:t>()</a:t>
            </a:r>
          </a:p>
          <a:p>
            <a:r>
              <a:rPr lang="en-US" altLang="zh-CN" dirty="0" err="1"/>
              <a:t>turtle.mainloop</a:t>
            </a:r>
            <a:r>
              <a:rPr lang="en-US" altLang="zh-CN" dirty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058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885830" y="216110"/>
            <a:ext cx="7080391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000" dirty="0"/>
              <a:t>安装了 </a:t>
            </a:r>
            <a:r>
              <a:rPr lang="en-US" altLang="zh-CN" sz="2000" dirty="0" err="1"/>
              <a:t>turltle</a:t>
            </a:r>
            <a:r>
              <a:rPr lang="en-US" altLang="zh-CN" sz="2000" dirty="0"/>
              <a:t> </a:t>
            </a:r>
            <a:r>
              <a:rPr lang="zh-CN" altLang="en-US" sz="2000" dirty="0" smtClean="0"/>
              <a:t>模块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endParaRPr kumimoji="0" lang="en-US" altLang="zh-CN" sz="2000" kern="1200" cap="none" normalizeH="0" baseline="0" noProof="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endParaRPr kumimoji="0" lang="zh-CN" altLang="zh-CN" sz="2000" kern="1200" cap="none" normalizeH="0" baseline="0" noProof="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000" dirty="0"/>
              <a:t>新建一个名叫 </a:t>
            </a:r>
            <a:r>
              <a:rPr lang="en-US" altLang="zh-CN" sz="2000" dirty="0"/>
              <a:t>mypolygon.py </a:t>
            </a:r>
            <a:r>
              <a:rPr lang="zh-CN" altLang="en-US" sz="2000" dirty="0"/>
              <a:t>的文件，输入以下</a:t>
            </a:r>
            <a:r>
              <a:rPr lang="zh-CN" altLang="en-US" sz="2000" dirty="0" smtClean="0"/>
              <a:t>代码：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zh-CN" sz="2000" dirty="0"/>
              <a:t>Turtle </a:t>
            </a:r>
            <a:r>
              <a:rPr lang="zh-CN" altLang="en-US" sz="2000" dirty="0"/>
              <a:t>对象</a:t>
            </a:r>
            <a:r>
              <a:rPr lang="zh-CN" altLang="en-US" sz="2000" dirty="0" smtClean="0"/>
              <a:t>中方法：向前走</a:t>
            </a:r>
            <a:r>
              <a:rPr lang="en-US" altLang="zh-CN" sz="2000" dirty="0" err="1" smtClean="0"/>
              <a:t>fd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向后走 </a:t>
            </a:r>
            <a:r>
              <a:rPr lang="en-US" altLang="zh-CN" sz="2000" dirty="0" err="1"/>
              <a:t>bk</a:t>
            </a:r>
            <a:r>
              <a:rPr lang="en-US" altLang="zh-CN" sz="2000" dirty="0"/>
              <a:t> 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向左转</a:t>
            </a:r>
            <a:r>
              <a:rPr lang="en-US" altLang="zh-CN" sz="2000" dirty="0" err="1" smtClean="0"/>
              <a:t>lt</a:t>
            </a:r>
            <a:r>
              <a:rPr lang="en-US" altLang="zh-CN" sz="2000" dirty="0" smtClean="0"/>
              <a:t> 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向右转</a:t>
            </a:r>
            <a:r>
              <a:rPr lang="en-US" altLang="zh-CN" sz="2000" dirty="0" err="1" smtClean="0"/>
              <a:t>rt</a:t>
            </a:r>
            <a:r>
              <a:rPr lang="en-US" altLang="zh-CN" sz="2000" dirty="0" smtClean="0"/>
              <a:t> </a:t>
            </a:r>
            <a:r>
              <a:rPr lang="zh-CN" altLang="en-US" sz="2000" dirty="0"/>
              <a:t>。</a:t>
            </a:r>
            <a:r>
              <a:rPr lang="en-US" altLang="zh-CN" sz="2000" dirty="0" err="1"/>
              <a:t>lt</a:t>
            </a:r>
            <a:r>
              <a:rPr lang="en-US" altLang="zh-CN" sz="2000" dirty="0"/>
              <a:t> </a:t>
            </a:r>
            <a:r>
              <a:rPr lang="zh-CN" altLang="en-US" sz="2000" dirty="0"/>
              <a:t>和 </a:t>
            </a:r>
            <a:r>
              <a:rPr lang="en-US" altLang="zh-CN" sz="2000" dirty="0" err="1"/>
              <a:t>rt</a:t>
            </a:r>
            <a:r>
              <a:rPr lang="en-US" altLang="zh-CN" sz="2000" dirty="0"/>
              <a:t> </a:t>
            </a:r>
            <a:r>
              <a:rPr lang="zh-CN" altLang="en-US" sz="2000" dirty="0"/>
              <a:t>这两个方法接受的实参是角度</a:t>
            </a:r>
            <a:r>
              <a:rPr lang="zh-CN" altLang="en-US" sz="2000" dirty="0" smtClean="0"/>
              <a:t>。</a:t>
            </a:r>
            <a:r>
              <a:rPr lang="en-US" altLang="zh-CN" sz="2000" dirty="0" err="1" smtClean="0"/>
              <a:t>fd</a:t>
            </a:r>
            <a:r>
              <a:rPr lang="zh-CN" altLang="en-US" sz="2000" dirty="0" smtClean="0"/>
              <a:t>和</a:t>
            </a:r>
            <a:r>
              <a:rPr lang="en-US" altLang="zh-CN" sz="2000" dirty="0" err="1" smtClean="0"/>
              <a:t>bk</a:t>
            </a:r>
            <a:r>
              <a:rPr lang="en-US" altLang="zh-CN" sz="2000" dirty="0" smtClean="0"/>
              <a:t> </a:t>
            </a:r>
            <a:r>
              <a:rPr lang="zh-CN" altLang="en-US" sz="2000" dirty="0"/>
              <a:t>方法的实参是像素距离</a:t>
            </a:r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4557395" y="1447165"/>
            <a:ext cx="3175" cy="4464685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6" name="标题 1"/>
          <p:cNvSpPr>
            <a:spLocks noGrp="1"/>
          </p:cNvSpPr>
          <p:nvPr>
            <p:ph type="title"/>
          </p:nvPr>
        </p:nvSpPr>
        <p:spPr>
          <a:xfrm>
            <a:off x="198438" y="411163"/>
            <a:ext cx="5524500" cy="511175"/>
          </a:xfrm>
        </p:spPr>
        <p:txBody>
          <a:bodyPr vert="horz" wrap="square" lIns="91440" tIns="45720" rIns="91440" bIns="45720" anchor="ctr"/>
          <a:lstStyle/>
          <a:p>
            <a:pPr defTabSz="914400"/>
            <a:r>
              <a:rPr lang="en-US" altLang="zh-CN" dirty="0"/>
              <a:t>4</a:t>
            </a:r>
            <a:r>
              <a:rPr lang="en-US" altLang="zh-CN" kern="1200" dirty="0" smtClean="0">
                <a:solidFill>
                  <a:srgbClr val="1B386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.1 </a:t>
            </a:r>
            <a:r>
              <a:rPr lang="en-US" altLang="zh-CN" dirty="0" smtClean="0"/>
              <a:t>turtle</a:t>
            </a:r>
            <a:r>
              <a:rPr lang="zh-CN" altLang="en-US" dirty="0" smtClean="0"/>
              <a:t>模块</a:t>
            </a:r>
            <a:endParaRPr lang="zh-CN" altLang="zh-CN" kern="1200" dirty="0">
              <a:solidFill>
                <a:srgbClr val="1B386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2533" y="1696913"/>
            <a:ext cx="382693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turtle </a:t>
            </a:r>
            <a:r>
              <a:rPr lang="zh-CN" altLang="en-US" sz="2800" dirty="0"/>
              <a:t>模块</a:t>
            </a:r>
            <a:r>
              <a:rPr lang="zh-CN" altLang="en-US" sz="2800" dirty="0" smtClean="0"/>
              <a:t>，可以</a:t>
            </a:r>
            <a:r>
              <a:rPr lang="zh-CN" altLang="en-US" sz="2800" dirty="0"/>
              <a:t>让你使用海龟图形 </a:t>
            </a:r>
            <a:r>
              <a:rPr lang="en-US" altLang="zh-CN" sz="2800" dirty="0"/>
              <a:t>(turtle graphics) </a:t>
            </a:r>
            <a:r>
              <a:rPr lang="zh-CN" altLang="en-US" sz="2800" dirty="0"/>
              <a:t>绘制图像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019" y="686282"/>
            <a:ext cx="4169524" cy="1057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240" y="2233830"/>
            <a:ext cx="3741902" cy="1696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191" y="4907845"/>
            <a:ext cx="2338388" cy="155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99911" y="4380089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/>
              <a:t>画一个正方形？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214982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74133" y="1444977"/>
            <a:ext cx="1091635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/>
              <a:t>写</a:t>
            </a:r>
            <a:r>
              <a:rPr lang="zh-CN" altLang="en-US" sz="3200" dirty="0"/>
              <a:t>一个名为 </a:t>
            </a:r>
            <a:r>
              <a:rPr lang="en-US" altLang="zh-CN" sz="3200" dirty="0"/>
              <a:t>square </a:t>
            </a:r>
            <a:r>
              <a:rPr lang="zh-CN" altLang="en-US" sz="3200" dirty="0"/>
              <a:t>的函数，接受一个名为 </a:t>
            </a:r>
            <a:r>
              <a:rPr lang="en-US" altLang="zh-CN" sz="3200" dirty="0"/>
              <a:t>t </a:t>
            </a:r>
            <a:r>
              <a:rPr lang="zh-CN" altLang="en-US" sz="3200" dirty="0"/>
              <a:t>的形参，</a:t>
            </a:r>
            <a:r>
              <a:rPr lang="en-US" altLang="zh-CN" sz="3200" dirty="0"/>
              <a:t>t </a:t>
            </a:r>
            <a:r>
              <a:rPr lang="zh-CN" altLang="en-US" sz="3200" dirty="0"/>
              <a:t>是一个海龟。这个函数应用 这只海龟画一个正方形。 </a:t>
            </a:r>
            <a:endParaRPr lang="en-US" altLang="zh-CN" sz="3200" dirty="0" smtClean="0"/>
          </a:p>
          <a:p>
            <a:r>
              <a:rPr lang="zh-CN" altLang="en-US" sz="3200" dirty="0" smtClean="0"/>
              <a:t>写</a:t>
            </a:r>
            <a:r>
              <a:rPr lang="zh-CN" altLang="en-US" sz="3200" dirty="0"/>
              <a:t>一个函数调用，将 </a:t>
            </a:r>
            <a:r>
              <a:rPr lang="en-US" altLang="zh-CN" sz="3200" dirty="0"/>
              <a:t>bob </a:t>
            </a:r>
            <a:r>
              <a:rPr lang="zh-CN" altLang="en-US" sz="3200" dirty="0"/>
              <a:t>作为实参传给 </a:t>
            </a:r>
            <a:r>
              <a:rPr lang="en-US" altLang="zh-CN" sz="3200" dirty="0"/>
              <a:t>square </a:t>
            </a:r>
            <a:r>
              <a:rPr lang="zh-CN" altLang="en-US" sz="3200" dirty="0"/>
              <a:t>，然后再重新运行程序。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701" y="3311405"/>
            <a:ext cx="5236816" cy="2852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4349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4.2  </a:t>
            </a:r>
            <a:r>
              <a:rPr lang="zh-CN" altLang="en-US" dirty="0" smtClean="0"/>
              <a:t>封装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46667" y="1411112"/>
            <a:ext cx="10385777" cy="4449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/>
              <a:t>将一部分代码包装在函数里被称作 封装 </a:t>
            </a:r>
            <a:r>
              <a:rPr lang="en-US" altLang="zh-CN" sz="3200" dirty="0"/>
              <a:t>(encapsulation) </a:t>
            </a:r>
            <a:r>
              <a:rPr lang="zh-CN" altLang="en-US" sz="3200" dirty="0" smtClean="0"/>
              <a:t>。</a:t>
            </a:r>
            <a:endParaRPr lang="en-US" altLang="zh-CN" sz="3200" dirty="0" smtClean="0"/>
          </a:p>
          <a:p>
            <a:pPr>
              <a:lnSpc>
                <a:spcPct val="150000"/>
              </a:lnSpc>
            </a:pPr>
            <a:endParaRPr lang="en-US" altLang="zh-CN" sz="3200" dirty="0"/>
          </a:p>
          <a:p>
            <a:pPr>
              <a:lnSpc>
                <a:spcPct val="150000"/>
              </a:lnSpc>
            </a:pPr>
            <a:r>
              <a:rPr lang="zh-CN" altLang="en-US" sz="3200" dirty="0" smtClean="0"/>
              <a:t>封装</a:t>
            </a:r>
            <a:r>
              <a:rPr lang="zh-CN" altLang="en-US" sz="3200" dirty="0"/>
              <a:t>的</a:t>
            </a:r>
            <a:r>
              <a:rPr lang="zh-CN" altLang="en-US" sz="3200" dirty="0" smtClean="0"/>
              <a:t>好处</a:t>
            </a:r>
            <a:endParaRPr lang="en-US" altLang="zh-CN" sz="3200" dirty="0"/>
          </a:p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l"/>
            </a:pPr>
            <a:r>
              <a:rPr lang="zh-CN" altLang="en-US" sz="3200" dirty="0" smtClean="0"/>
              <a:t>为</a:t>
            </a:r>
            <a:r>
              <a:rPr lang="zh-CN" altLang="en-US" sz="3200" dirty="0"/>
              <a:t>这些</a:t>
            </a:r>
            <a:r>
              <a:rPr lang="zh-CN" altLang="en-US" sz="3200" dirty="0" smtClean="0"/>
              <a:t>代码</a:t>
            </a:r>
            <a:r>
              <a:rPr lang="zh-CN" altLang="en-US" sz="3200" dirty="0"/>
              <a:t>赋予一个名字，这充当了某种文档说明</a:t>
            </a:r>
            <a:r>
              <a:rPr lang="zh-CN" altLang="en-US" sz="3200" dirty="0" smtClean="0"/>
              <a:t>。</a:t>
            </a:r>
            <a:endParaRPr lang="en-US" altLang="zh-CN" sz="3200" dirty="0" smtClean="0"/>
          </a:p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l"/>
            </a:pPr>
            <a:r>
              <a:rPr lang="zh-CN" altLang="en-US" sz="3200" dirty="0" smtClean="0"/>
              <a:t>如果重复</a:t>
            </a:r>
            <a:r>
              <a:rPr lang="zh-CN" altLang="en-US" sz="3200" dirty="0"/>
              <a:t>使用这些代码</a:t>
            </a:r>
            <a:r>
              <a:rPr lang="zh-CN" altLang="en-US" sz="3200" dirty="0" smtClean="0"/>
              <a:t>，调用</a:t>
            </a:r>
            <a:r>
              <a:rPr lang="zh-CN" altLang="en-US" sz="3200" dirty="0"/>
              <a:t>函数两次比拷贝粘贴函数体要更加简洁！</a:t>
            </a:r>
          </a:p>
        </p:txBody>
      </p:sp>
    </p:spTree>
    <p:extLst>
      <p:ext uri="{BB962C8B-B14F-4D97-AF65-F5344CB8AC3E}">
        <p14:creationId xmlns:p14="http://schemas.microsoft.com/office/powerpoint/2010/main" val="397422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19289" y="1580444"/>
            <a:ext cx="1115342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给 </a:t>
            </a:r>
            <a:r>
              <a:rPr lang="en-US" altLang="zh-CN" sz="3200" dirty="0"/>
              <a:t>square </a:t>
            </a:r>
            <a:r>
              <a:rPr lang="zh-CN" altLang="en-US" sz="3200" dirty="0"/>
              <a:t>增加另一个名为 </a:t>
            </a:r>
            <a:r>
              <a:rPr lang="en-US" altLang="zh-CN" sz="3200" dirty="0"/>
              <a:t>length </a:t>
            </a:r>
            <a:r>
              <a:rPr lang="zh-CN" altLang="en-US" sz="3200" dirty="0"/>
              <a:t>的形参。修改函数体，使得正方形边的长度是 </a:t>
            </a:r>
            <a:r>
              <a:rPr lang="en-US" altLang="zh-CN" sz="3200" dirty="0"/>
              <a:t>length </a:t>
            </a:r>
            <a:r>
              <a:rPr lang="zh-CN" altLang="en-US" sz="3200" dirty="0"/>
              <a:t>，然后修改函数调用，提供第二个实参</a:t>
            </a:r>
            <a:r>
              <a:rPr lang="zh-CN" altLang="en-US" sz="3200" dirty="0" smtClean="0"/>
              <a:t>。</a:t>
            </a:r>
            <a:endParaRPr lang="en-US" altLang="zh-CN" sz="3200" dirty="0" smtClean="0"/>
          </a:p>
          <a:p>
            <a:r>
              <a:rPr lang="zh-CN" altLang="en-US" sz="3200" dirty="0" smtClean="0"/>
              <a:t>重新</a:t>
            </a:r>
            <a:r>
              <a:rPr lang="zh-CN" altLang="en-US" sz="3200" dirty="0"/>
              <a:t>运行程序。用一系列 </a:t>
            </a:r>
            <a:r>
              <a:rPr lang="en-US" altLang="zh-CN" sz="3200" dirty="0"/>
              <a:t>length </a:t>
            </a:r>
            <a:r>
              <a:rPr lang="zh-CN" altLang="en-US" sz="3200" dirty="0"/>
              <a:t>值 测试你的程序。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593" y="3642547"/>
            <a:ext cx="4693427" cy="293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5408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标题 1"/>
          <p:cNvSpPr>
            <a:spLocks noGrp="1"/>
          </p:cNvSpPr>
          <p:nvPr>
            <p:ph type="title"/>
          </p:nvPr>
        </p:nvSpPr>
        <p:spPr>
          <a:xfrm>
            <a:off x="198438" y="411163"/>
            <a:ext cx="5524500" cy="511175"/>
          </a:xfrm>
        </p:spPr>
        <p:txBody>
          <a:bodyPr vert="horz" wrap="square" lIns="91440" tIns="45720" rIns="91440" bIns="45720" anchor="ctr"/>
          <a:lstStyle/>
          <a:p>
            <a:pPr defTabSz="914400"/>
            <a:r>
              <a:rPr lang="en-US" altLang="zh-CN" dirty="0" smtClean="0"/>
              <a:t>4.3</a:t>
            </a:r>
            <a:r>
              <a:rPr lang="en-US" altLang="zh-CN" kern="1200" dirty="0" smtClean="0">
                <a:solidFill>
                  <a:srgbClr val="1B386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zh-CN" altLang="en-US" dirty="0"/>
              <a:t>泛化</a:t>
            </a:r>
            <a:endParaRPr lang="zh-CN" altLang="zh-CN" kern="1200" dirty="0">
              <a:solidFill>
                <a:srgbClr val="1B386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49956" y="1669113"/>
            <a:ext cx="1095022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为函数增加一个形参被称作 泛化 </a:t>
            </a:r>
            <a:r>
              <a:rPr lang="en-US" altLang="zh-CN" sz="3200" dirty="0"/>
              <a:t>(generalization) </a:t>
            </a:r>
            <a:r>
              <a:rPr lang="zh-CN" altLang="en-US" sz="3200" dirty="0"/>
              <a:t>。</a:t>
            </a:r>
            <a:endParaRPr lang="en-US" altLang="zh-CN" sz="3200" dirty="0" smtClean="0"/>
          </a:p>
          <a:p>
            <a:endParaRPr lang="en-US" altLang="zh-CN" sz="3200" dirty="0"/>
          </a:p>
          <a:p>
            <a:r>
              <a:rPr lang="zh-CN" altLang="en-US" sz="3200" dirty="0" smtClean="0"/>
              <a:t>因为</a:t>
            </a:r>
            <a:r>
              <a:rPr lang="zh-CN" altLang="en-US" sz="3200" dirty="0"/>
              <a:t>这使得函数更通用：在前面的 版本中，正方形的边长总是一样的；此版本中，它可以是任意大小。</a:t>
            </a:r>
          </a:p>
        </p:txBody>
      </p:sp>
    </p:spTree>
    <p:extLst>
      <p:ext uri="{BB962C8B-B14F-4D97-AF65-F5344CB8AC3E}">
        <p14:creationId xmlns:p14="http://schemas.microsoft.com/office/powerpoint/2010/main" val="212336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06400" y="1332088"/>
            <a:ext cx="1140177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复制 </a:t>
            </a:r>
            <a:r>
              <a:rPr lang="en-US" altLang="zh-CN" sz="3200" dirty="0"/>
              <a:t>square </a:t>
            </a:r>
            <a:r>
              <a:rPr lang="zh-CN" altLang="en-US" sz="3200" dirty="0"/>
              <a:t>，并将函数改名为 </a:t>
            </a:r>
            <a:r>
              <a:rPr lang="en-US" altLang="zh-CN" sz="3200" dirty="0"/>
              <a:t>polygon </a:t>
            </a:r>
            <a:r>
              <a:rPr lang="zh-CN" altLang="en-US" sz="3200" dirty="0"/>
              <a:t>。增加另外一个名为 </a:t>
            </a:r>
            <a:r>
              <a:rPr lang="en-US" altLang="zh-CN" sz="3200" dirty="0"/>
              <a:t>n </a:t>
            </a:r>
            <a:r>
              <a:rPr lang="zh-CN" altLang="en-US" sz="3200" dirty="0"/>
              <a:t>的形参并修改函数体， 让它画一个正 </a:t>
            </a:r>
            <a:r>
              <a:rPr lang="en-US" altLang="zh-CN" sz="3200" dirty="0"/>
              <a:t>n </a:t>
            </a:r>
            <a:r>
              <a:rPr lang="zh-CN" altLang="en-US" sz="3200" dirty="0"/>
              <a:t>边形 </a:t>
            </a:r>
            <a:r>
              <a:rPr lang="en-US" altLang="zh-CN" sz="3200" dirty="0"/>
              <a:t>(n-sided regular polygon)</a:t>
            </a:r>
            <a:r>
              <a:rPr lang="zh-CN" altLang="en-US" sz="3200" dirty="0"/>
              <a:t>。 </a:t>
            </a:r>
            <a:endParaRPr lang="en-US" altLang="zh-CN" sz="3200" dirty="0" smtClean="0"/>
          </a:p>
          <a:p>
            <a:endParaRPr lang="en-US" altLang="zh-CN" sz="3200" dirty="0"/>
          </a:p>
          <a:p>
            <a:r>
              <a:rPr lang="zh-CN" altLang="en-US" sz="3200" dirty="0" smtClean="0"/>
              <a:t>提示</a:t>
            </a:r>
            <a:r>
              <a:rPr lang="zh-CN" altLang="en-US" sz="3200" dirty="0"/>
              <a:t>：正 </a:t>
            </a:r>
            <a:r>
              <a:rPr lang="en-US" altLang="zh-CN" sz="3200" dirty="0"/>
              <a:t>n </a:t>
            </a:r>
            <a:r>
              <a:rPr lang="zh-CN" altLang="en-US" sz="3200" dirty="0"/>
              <a:t>边形的外角是 </a:t>
            </a:r>
            <a:r>
              <a:rPr lang="en-US" altLang="zh-CN" sz="3200" dirty="0"/>
              <a:t>360/n </a:t>
            </a:r>
            <a:r>
              <a:rPr lang="zh-CN" altLang="en-US" sz="3200" dirty="0"/>
              <a:t>度。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195" y="3498754"/>
            <a:ext cx="4894584" cy="2700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821048" y="4299479"/>
            <a:ext cx="54247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关键字</a:t>
            </a:r>
            <a:r>
              <a:rPr lang="zh-CN" altLang="en-US" sz="2400" dirty="0"/>
              <a:t>实参 </a:t>
            </a:r>
            <a:r>
              <a:rPr lang="en-US" altLang="zh-CN" sz="2400" dirty="0"/>
              <a:t>(keyword arguments</a:t>
            </a:r>
            <a:r>
              <a:rPr lang="en-US" altLang="zh-CN" sz="2400" dirty="0" smtClean="0"/>
              <a:t>)</a:t>
            </a:r>
            <a:r>
              <a:rPr lang="zh-CN" altLang="en-US" sz="2400" dirty="0"/>
              <a:t>：在实参列表中加入形参的名称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48" y="5116365"/>
            <a:ext cx="4968136" cy="844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125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标题 1"/>
          <p:cNvSpPr>
            <a:spLocks noGrp="1"/>
          </p:cNvSpPr>
          <p:nvPr>
            <p:ph type="title"/>
          </p:nvPr>
        </p:nvSpPr>
        <p:spPr>
          <a:xfrm>
            <a:off x="198438" y="411163"/>
            <a:ext cx="5524500" cy="511175"/>
          </a:xfrm>
        </p:spPr>
        <p:txBody>
          <a:bodyPr vert="horz" wrap="square" lIns="91440" tIns="45720" rIns="91440" bIns="45720" anchor="ctr"/>
          <a:lstStyle/>
          <a:p>
            <a:pPr defTabSz="914400"/>
            <a:r>
              <a:rPr lang="en-US" altLang="zh-CN" dirty="0" smtClean="0"/>
              <a:t>4.4</a:t>
            </a:r>
            <a:r>
              <a:rPr lang="en-US" altLang="zh-CN" kern="1200" dirty="0" smtClean="0">
                <a:solidFill>
                  <a:srgbClr val="1B386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zh-CN" altLang="en-US" dirty="0" smtClean="0"/>
              <a:t>接口设计</a:t>
            </a:r>
            <a:endParaRPr lang="zh-CN" altLang="zh-CN" kern="1200" dirty="0">
              <a:solidFill>
                <a:srgbClr val="1B386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598" y="4122561"/>
            <a:ext cx="5623060" cy="2532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428978" y="1203236"/>
            <a:ext cx="1119857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编写一个名为 </a:t>
            </a:r>
            <a:r>
              <a:rPr lang="en-US" altLang="zh-CN" sz="3200" dirty="0"/>
              <a:t>circle </a:t>
            </a:r>
            <a:r>
              <a:rPr lang="zh-CN" altLang="en-US" sz="3200" dirty="0"/>
              <a:t>的函数，它接受一个海龟 </a:t>
            </a:r>
            <a:r>
              <a:rPr lang="en-US" altLang="zh-CN" sz="3200" dirty="0"/>
              <a:t>t </a:t>
            </a:r>
            <a:r>
              <a:rPr lang="zh-CN" altLang="en-US" sz="3200" dirty="0"/>
              <a:t>和半径 </a:t>
            </a:r>
            <a:r>
              <a:rPr lang="en-US" altLang="zh-CN" sz="3200" dirty="0"/>
              <a:t>r </a:t>
            </a:r>
            <a:r>
              <a:rPr lang="zh-CN" altLang="en-US" sz="3200" dirty="0"/>
              <a:t>作为形参，然后以合适 的边长和边数调用 </a:t>
            </a:r>
            <a:r>
              <a:rPr lang="en-US" altLang="zh-CN" sz="3200" dirty="0"/>
              <a:t>polygon </a:t>
            </a:r>
            <a:r>
              <a:rPr lang="zh-CN" altLang="en-US" sz="3200" dirty="0"/>
              <a:t>，画一个近似圆形。用一系列 </a:t>
            </a:r>
            <a:r>
              <a:rPr lang="en-US" altLang="zh-CN" sz="3200" dirty="0"/>
              <a:t>r </a:t>
            </a:r>
            <a:r>
              <a:rPr lang="zh-CN" altLang="en-US" sz="3200" dirty="0"/>
              <a:t>值测试你的函数。 </a:t>
            </a:r>
            <a:endParaRPr lang="en-US" altLang="zh-CN" sz="3200" dirty="0" smtClean="0"/>
          </a:p>
          <a:p>
            <a:endParaRPr lang="en-US" altLang="zh-CN" sz="3200" dirty="0"/>
          </a:p>
          <a:p>
            <a:r>
              <a:rPr lang="zh-CN" altLang="en-US" sz="3200" dirty="0"/>
              <a:t>提示：一个 </a:t>
            </a:r>
            <a:r>
              <a:rPr lang="en-US" altLang="zh-CN" sz="3200" dirty="0"/>
              <a:t>50 </a:t>
            </a:r>
            <a:r>
              <a:rPr lang="zh-CN" altLang="en-US" sz="3200" dirty="0"/>
              <a:t>边形，近似一个半径为 </a:t>
            </a:r>
            <a:r>
              <a:rPr lang="en-US" altLang="zh-CN" sz="3200" dirty="0"/>
              <a:t>r </a:t>
            </a:r>
            <a:r>
              <a:rPr lang="zh-CN" altLang="en-US" sz="3200" dirty="0"/>
              <a:t>的圆</a:t>
            </a:r>
            <a:endParaRPr lang="en-US" altLang="zh-CN" sz="3200" dirty="0" smtClean="0"/>
          </a:p>
          <a:p>
            <a:r>
              <a:rPr lang="zh-CN" altLang="en-US" sz="3200" dirty="0" smtClean="0"/>
              <a:t>           算</a:t>
            </a:r>
            <a:r>
              <a:rPr lang="zh-CN" altLang="en-US" sz="3200" dirty="0"/>
              <a:t>出圆的周长，并确保 </a:t>
            </a:r>
            <a:r>
              <a:rPr lang="en-US" altLang="zh-CN" sz="3200" dirty="0"/>
              <a:t>length </a:t>
            </a:r>
            <a:r>
              <a:rPr lang="en-US" altLang="zh-CN" sz="3200" dirty="0" smtClean="0"/>
              <a:t>* </a:t>
            </a:r>
            <a:r>
              <a:rPr lang="en-US" altLang="zh-CN" sz="3200" dirty="0"/>
              <a:t>n = circumference </a:t>
            </a:r>
            <a:r>
              <a:rPr lang="zh-CN" altLang="en-US" sz="3200" dirty="0"/>
              <a:t>。 </a:t>
            </a:r>
          </a:p>
        </p:txBody>
      </p:sp>
      <p:sp>
        <p:nvSpPr>
          <p:cNvPr id="6" name="矩形 5"/>
          <p:cNvSpPr/>
          <p:nvPr/>
        </p:nvSpPr>
        <p:spPr>
          <a:xfrm>
            <a:off x="428978" y="4475483"/>
            <a:ext cx="296166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/>
              <a:t>将 </a:t>
            </a:r>
            <a:r>
              <a:rPr lang="en-US" altLang="zh-CN" sz="3200" dirty="0"/>
              <a:t>n </a:t>
            </a:r>
            <a:r>
              <a:rPr lang="zh-CN" altLang="en-US" sz="3200" dirty="0"/>
              <a:t>作为形参，泛化</a:t>
            </a:r>
            <a:r>
              <a:rPr lang="zh-CN" altLang="en-US" sz="3200" dirty="0" smtClean="0"/>
              <a:t>函数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60151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H="1">
            <a:off x="5588635" y="1388745"/>
            <a:ext cx="3175" cy="4464685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6" name="标题 1"/>
          <p:cNvSpPr>
            <a:spLocks noGrp="1"/>
          </p:cNvSpPr>
          <p:nvPr>
            <p:ph type="title"/>
          </p:nvPr>
        </p:nvSpPr>
        <p:spPr>
          <a:xfrm>
            <a:off x="198438" y="411163"/>
            <a:ext cx="5524500" cy="511175"/>
          </a:xfrm>
        </p:spPr>
        <p:txBody>
          <a:bodyPr vert="horz" wrap="square" lIns="91440" tIns="45720" rIns="91440" bIns="45720" anchor="ctr"/>
          <a:lstStyle/>
          <a:p>
            <a:r>
              <a:rPr lang="en-US" altLang="zh-CN" dirty="0"/>
              <a:t>4.4 </a:t>
            </a:r>
            <a:r>
              <a:rPr lang="zh-CN" altLang="en-US" dirty="0"/>
              <a:t>接口设计</a:t>
            </a:r>
            <a:endParaRPr lang="zh-CN" altLang="zh-CN" kern="1200" dirty="0">
              <a:solidFill>
                <a:srgbClr val="1B386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3758" y="1328152"/>
            <a:ext cx="488170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函数</a:t>
            </a:r>
            <a:r>
              <a:rPr lang="zh-CN" altLang="en-US" sz="2800" dirty="0" smtClean="0"/>
              <a:t>的接口 </a:t>
            </a:r>
            <a:r>
              <a:rPr lang="en-US" altLang="zh-CN" sz="2800" dirty="0"/>
              <a:t>(interface) </a:t>
            </a:r>
            <a:r>
              <a:rPr lang="zh-CN" altLang="en-US" sz="2800" dirty="0"/>
              <a:t>是一份关于如何使用该函数的总结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sz="2800" dirty="0" smtClean="0"/>
              <a:t>形参</a:t>
            </a:r>
            <a:r>
              <a:rPr lang="zh-CN" altLang="en-US" sz="2800" dirty="0"/>
              <a:t>是什么</a:t>
            </a:r>
            <a:r>
              <a:rPr lang="zh-CN" altLang="en-US" sz="2800" dirty="0" smtClean="0"/>
              <a:t>？</a:t>
            </a:r>
            <a:endParaRPr lang="en-US" altLang="zh-CN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sz="2800" dirty="0" smtClean="0"/>
              <a:t>函数</a:t>
            </a:r>
            <a:r>
              <a:rPr lang="zh-CN" altLang="en-US" sz="2800" dirty="0"/>
              <a:t>做什 么</a:t>
            </a:r>
            <a:r>
              <a:rPr lang="zh-CN" altLang="en-US" sz="2800" dirty="0" smtClean="0"/>
              <a:t>？</a:t>
            </a:r>
            <a:endParaRPr lang="en-US" altLang="zh-CN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sz="2800" dirty="0" smtClean="0"/>
              <a:t>返回</a:t>
            </a:r>
            <a:r>
              <a:rPr lang="zh-CN" altLang="en-US" sz="2800" dirty="0"/>
              <a:t>值是什么</a:t>
            </a:r>
            <a:r>
              <a:rPr lang="zh-CN" altLang="en-US" sz="2800" dirty="0" smtClean="0"/>
              <a:t>？</a:t>
            </a:r>
            <a:endParaRPr lang="en-US" altLang="zh-CN" sz="28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altLang="zh-CN" sz="2800" dirty="0" smtClean="0"/>
          </a:p>
          <a:p>
            <a:r>
              <a:rPr lang="zh-CN" altLang="en-US" sz="2800" dirty="0" smtClean="0"/>
              <a:t>如果</a:t>
            </a:r>
            <a:r>
              <a:rPr lang="zh-CN" altLang="en-US" sz="2800" dirty="0"/>
              <a:t>接口让调用者避免处理不必要的细节，直接做自己想做的式， 那么这个接口就是 ‘‘干净的’’。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246" y="2930702"/>
            <a:ext cx="5998215" cy="1967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矩形 9"/>
          <p:cNvSpPr/>
          <p:nvPr/>
        </p:nvSpPr>
        <p:spPr>
          <a:xfrm>
            <a:off x="5836354" y="915791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/>
              <a:t>r </a:t>
            </a:r>
            <a:r>
              <a:rPr lang="zh-CN" altLang="en-US" sz="2400" dirty="0"/>
              <a:t>属于接口的一部分，因为它指定了要画多大的圆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n </a:t>
            </a:r>
            <a:r>
              <a:rPr lang="zh-CN" altLang="en-US" sz="2400" dirty="0"/>
              <a:t>就不太合适，因 为它是关于 如何画圆的细节。 </a:t>
            </a:r>
          </a:p>
        </p:txBody>
      </p:sp>
      <p:sp>
        <p:nvSpPr>
          <p:cNvPr id="11" name="矩形 10"/>
          <p:cNvSpPr/>
          <p:nvPr/>
        </p:nvSpPr>
        <p:spPr>
          <a:xfrm>
            <a:off x="5787461" y="510699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在线段的数量，是约为周长三分之一的整型数，所以每条线段的长度（大概）是 </a:t>
            </a:r>
            <a:r>
              <a:rPr lang="en-US" altLang="zh-CN" dirty="0"/>
              <a:t>3</a:t>
            </a:r>
            <a:r>
              <a:rPr lang="zh-CN" altLang="en-US" dirty="0"/>
              <a:t>， 小到足以使圆看上去逼真</a:t>
            </a:r>
          </a:p>
        </p:txBody>
      </p:sp>
    </p:spTree>
    <p:extLst>
      <p:ext uri="{BB962C8B-B14F-4D97-AF65-F5344CB8AC3E}">
        <p14:creationId xmlns:p14="http://schemas.microsoft.com/office/powerpoint/2010/main" val="170235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1324</TotalTime>
  <Words>1045</Words>
  <Application>Microsoft Office PowerPoint</Application>
  <PresentationFormat>自定义</PresentationFormat>
  <Paragraphs>117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主题​​</vt:lpstr>
      <vt:lpstr>Python语言</vt:lpstr>
      <vt:lpstr>4.1 turtle模块</vt:lpstr>
      <vt:lpstr>PowerPoint 演示文稿</vt:lpstr>
      <vt:lpstr>4.2  封装</vt:lpstr>
      <vt:lpstr>PowerPoint 演示文稿</vt:lpstr>
      <vt:lpstr>4.3 泛化</vt:lpstr>
      <vt:lpstr>PowerPoint 演示文稿</vt:lpstr>
      <vt:lpstr>4.4 接口设计</vt:lpstr>
      <vt:lpstr>4.4 接口设计</vt:lpstr>
      <vt:lpstr>4.5 重构</vt:lpstr>
      <vt:lpstr>4.5 重构</vt:lpstr>
      <vt:lpstr>4.6 文档字符串</vt:lpstr>
      <vt:lpstr>堆栈图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Python语言程序设计</dc:title>
  <dc:creator>weiwei</dc:creator>
  <cp:lastModifiedBy>zhang</cp:lastModifiedBy>
  <cp:revision>94</cp:revision>
  <dcterms:created xsi:type="dcterms:W3CDTF">2019-08-01T01:41:38Z</dcterms:created>
  <dcterms:modified xsi:type="dcterms:W3CDTF">2021-10-10T11:10:02Z</dcterms:modified>
</cp:coreProperties>
</file>