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679" r:id="rId2"/>
    <p:sldId id="355" r:id="rId3"/>
    <p:sldId id="359" r:id="rId4"/>
    <p:sldId id="751" r:id="rId5"/>
    <p:sldId id="360" r:id="rId6"/>
    <p:sldId id="750" r:id="rId7"/>
    <p:sldId id="753" r:id="rId8"/>
    <p:sldId id="754" r:id="rId9"/>
    <p:sldId id="368" r:id="rId10"/>
    <p:sldId id="755" r:id="rId11"/>
    <p:sldId id="371" r:id="rId12"/>
    <p:sldId id="375" r:id="rId13"/>
    <p:sldId id="376" r:id="rId14"/>
    <p:sldId id="380" r:id="rId15"/>
    <p:sldId id="756" r:id="rId16"/>
    <p:sldId id="383" r:id="rId17"/>
    <p:sldId id="385" r:id="rId18"/>
    <p:sldId id="386" r:id="rId19"/>
    <p:sldId id="681" r:id="rId20"/>
    <p:sldId id="483" r:id="rId21"/>
    <p:sldId id="489" r:id="rId22"/>
    <p:sldId id="759" r:id="rId23"/>
    <p:sldId id="760" r:id="rId24"/>
    <p:sldId id="775" r:id="rId25"/>
    <p:sldId id="761" r:id="rId26"/>
    <p:sldId id="487" r:id="rId27"/>
    <p:sldId id="762" r:id="rId28"/>
    <p:sldId id="757" r:id="rId29"/>
    <p:sldId id="764" r:id="rId30"/>
    <p:sldId id="771" r:id="rId31"/>
    <p:sldId id="765" r:id="rId32"/>
    <p:sldId id="766" r:id="rId33"/>
    <p:sldId id="776" r:id="rId34"/>
    <p:sldId id="777" r:id="rId35"/>
    <p:sldId id="778" r:id="rId36"/>
    <p:sldId id="772" r:id="rId37"/>
    <p:sldId id="773" r:id="rId38"/>
    <p:sldId id="774" r:id="rId39"/>
    <p:sldId id="492" r:id="rId40"/>
    <p:sldId id="494" r:id="rId41"/>
    <p:sldId id="763" r:id="rId42"/>
    <p:sldId id="779"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48" autoAdjust="0"/>
  </p:normalViewPr>
  <p:slideViewPr>
    <p:cSldViewPr snapToGrid="0">
      <p:cViewPr varScale="1">
        <p:scale>
          <a:sx n="71" d="100"/>
          <a:sy n="71" d="100"/>
        </p:scale>
        <p:origin x="-30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6D544-0281-498E-97A9-FA611A790984}" type="datetimeFigureOut">
              <a:rPr lang="zh-CN" altLang="en-US" smtClean="0"/>
              <a:t>2021/09/26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008F8-0436-40C1-8EA2-3338FDC04F5D}" type="slidenum">
              <a:rPr lang="zh-CN" altLang="en-US" smtClean="0"/>
              <a:t>‹#›</a:t>
            </a:fld>
            <a:endParaRPr lang="zh-CN" altLang="en-US"/>
          </a:p>
        </p:txBody>
      </p:sp>
    </p:spTree>
    <p:extLst>
      <p:ext uri="{BB962C8B-B14F-4D97-AF65-F5344CB8AC3E}">
        <p14:creationId xmlns:p14="http://schemas.microsoft.com/office/powerpoint/2010/main" val="287398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0321407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18822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41270360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前言">
    <p:spTree>
      <p:nvGrpSpPr>
        <p:cNvPr id="1" name=""/>
        <p:cNvGrpSpPr/>
        <p:nvPr/>
      </p:nvGrpSpPr>
      <p:grpSpPr>
        <a:xfrm>
          <a:off x="0" y="0"/>
          <a:ext cx="0" cy="0"/>
          <a:chOff x="0" y="0"/>
          <a:chExt cx="0" cy="0"/>
        </a:xfrm>
      </p:grpSpPr>
      <p:sp>
        <p:nvSpPr>
          <p:cNvPr id="2" name="椭圆 6"/>
          <p:cNvSpPr/>
          <p:nvPr/>
        </p:nvSpPr>
        <p:spPr>
          <a:xfrm>
            <a:off x="2474913" y="5561013"/>
            <a:ext cx="1009650" cy="1009650"/>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a:off x="1117600" y="1190625"/>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17600" y="5722938"/>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sp>
        <p:nvSpPr>
          <p:cNvPr id="10" name="任意多边形: 形状 15"/>
          <p:cNvSpPr/>
          <p:nvPr/>
        </p:nvSpPr>
        <p:spPr>
          <a:xfrm>
            <a:off x="0" y="401638"/>
            <a:ext cx="43434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0" y="6305550"/>
            <a:ext cx="12192000" cy="555625"/>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任意多边形 11"/>
          <p:cNvSpPr/>
          <p:nvPr/>
        </p:nvSpPr>
        <p:spPr>
          <a:xfrm rot="16200000">
            <a:off x="1023144" y="5144294"/>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5400000">
            <a:off x="10891044" y="1107281"/>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11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椭圆 13"/>
          <p:cNvSpPr/>
          <p:nvPr/>
        </p:nvSpPr>
        <p:spPr>
          <a:xfrm>
            <a:off x="-425450" y="1898650"/>
            <a:ext cx="1009650" cy="100965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pic>
        <p:nvPicPr>
          <p:cNvPr id="4107" name="图片 15"/>
          <p:cNvPicPr>
            <a:picLocks noChangeAspect="1"/>
          </p:cNvPicPr>
          <p:nvPr userDrawn="1"/>
        </p:nvPicPr>
        <p:blipFill>
          <a:blip r:embed="rId2"/>
          <a:stretch>
            <a:fillRect/>
          </a:stretch>
        </p:blipFill>
        <p:spPr>
          <a:xfrm>
            <a:off x="190500" y="485775"/>
            <a:ext cx="671513" cy="669925"/>
          </a:xfrm>
          <a:prstGeom prst="rect">
            <a:avLst/>
          </a:prstGeom>
          <a:noFill/>
          <a:ln w="9525">
            <a:noFill/>
          </a:ln>
        </p:spPr>
      </p:pic>
      <p:sp>
        <p:nvSpPr>
          <p:cNvPr id="7" name="标题 6"/>
          <p:cNvSpPr>
            <a:spLocks noGrp="1"/>
          </p:cNvSpPr>
          <p:nvPr>
            <p:ph type="title"/>
          </p:nvPr>
        </p:nvSpPr>
        <p:spPr>
          <a:xfrm>
            <a:off x="990160" y="498570"/>
            <a:ext cx="3172265" cy="622302"/>
          </a:xfrm>
        </p:spPr>
        <p:txBody>
          <a:bodyPr>
            <a:normAutofit/>
          </a:bodyPr>
          <a:lstStyle>
            <a:lvl1pPr>
              <a:defRPr sz="2400" b="1">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2021/09/26</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42615276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矩形 7"/>
          <p:cNvSpPr/>
          <p:nvPr/>
        </p:nvSpPr>
        <p:spPr>
          <a:xfrm>
            <a:off x="-11332" y="0"/>
            <a:ext cx="12203332" cy="6858000"/>
          </a:xfrm>
          <a:prstGeom prst="rect">
            <a:avLst/>
          </a:prstGeom>
          <a:gradFill>
            <a:gsLst>
              <a:gs pos="0">
                <a:srgbClr val="203A6B"/>
              </a:gs>
              <a:gs pos="75000">
                <a:srgbClr val="203A6B">
                  <a:alpha val="84000"/>
                </a:srgbClr>
              </a:gs>
              <a:gs pos="38000">
                <a:srgbClr val="203A6B">
                  <a:alpha val="74000"/>
                </a:srgbClr>
              </a:gs>
              <a:gs pos="100000">
                <a:srgbClr val="203A6B">
                  <a:alpha val="95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0" y="0"/>
            <a:ext cx="12192000" cy="163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1112" y="5764213"/>
            <a:ext cx="12215813" cy="1116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形状 15"/>
          <p:cNvSpPr/>
          <p:nvPr/>
        </p:nvSpPr>
        <p:spPr>
          <a:xfrm>
            <a:off x="0" y="398463"/>
            <a:ext cx="31623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8248650" y="1193800"/>
            <a:ext cx="361950" cy="361950"/>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9836150" y="-373062"/>
            <a:ext cx="933450" cy="9350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nvSpPr>
        <p:spPr>
          <a:xfrm>
            <a:off x="5014913" y="360363"/>
            <a:ext cx="719138" cy="7191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flipH="1">
            <a:off x="1331913" y="6350000"/>
            <a:ext cx="350838" cy="3508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1"/>
          <p:cNvSpPr txBox="1"/>
          <p:nvPr/>
        </p:nvSpPr>
        <p:spPr>
          <a:xfrm>
            <a:off x="9480550" y="6431097"/>
            <a:ext cx="26860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a:t>
            </a:r>
            <a:endPar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25" name="标题 24"/>
          <p:cNvSpPr>
            <a:spLocks noGrp="1"/>
          </p:cNvSpPr>
          <p:nvPr>
            <p:ph type="title"/>
          </p:nvPr>
        </p:nvSpPr>
        <p:spPr>
          <a:xfrm>
            <a:off x="-11332" y="443878"/>
            <a:ext cx="2983132" cy="714177"/>
          </a:xfrm>
        </p:spPr>
        <p:txBody>
          <a:bodyPr>
            <a:normAutofit/>
          </a:bodyPr>
          <a:lstStyle>
            <a:lvl1pPr algn="ctr">
              <a:defRPr sz="2400" b="1" i="0" spc="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2021/09/26</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41370365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7" name="椭圆 6"/>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rot="5400000" flipH="1" flipV="1">
            <a:off x="1435894" y="-284956"/>
            <a:ext cx="46038" cy="2520950"/>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任意多边形 8"/>
          <p:cNvSpPr/>
          <p:nvPr/>
        </p:nvSpPr>
        <p:spPr>
          <a:xfrm>
            <a:off x="0" y="6765925"/>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rot="10800000">
            <a:off x="0" y="0"/>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14" name="标题 1"/>
          <p:cNvSpPr>
            <a:spLocks noGrp="1"/>
          </p:cNvSpPr>
          <p:nvPr>
            <p:ph type="title"/>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2021/09/26</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144263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41058566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17767443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10794922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1564385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13144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3697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10020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t>2021/09/26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270737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D9AD9-DF67-4A9E-A8A5-673C387224D2}" type="datetimeFigureOut">
              <a:rPr lang="zh-CN" altLang="en-US" smtClean="0"/>
              <a:t>2021/09/26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842C-714B-4DB0-8E34-EE16A127F583}" type="slidenum">
              <a:rPr lang="zh-CN" altLang="en-US" smtClean="0"/>
              <a:t>‹#›</a:t>
            </a:fld>
            <a:endParaRPr lang="zh-CN" altLang="en-US"/>
          </a:p>
        </p:txBody>
      </p:sp>
    </p:spTree>
    <p:extLst>
      <p:ext uri="{BB962C8B-B14F-4D97-AF65-F5344CB8AC3E}">
        <p14:creationId xmlns:p14="http://schemas.microsoft.com/office/powerpoint/2010/main" val="327053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solidFill>
                  <a:srgbClr val="000000"/>
                </a:solidFill>
              </a:rPr>
              <a:t>Python</a:t>
            </a:r>
            <a:r>
              <a:rPr lang="zh-CN" altLang="en-US" sz="3200" dirty="0" smtClean="0">
                <a:solidFill>
                  <a:srgbClr val="000000"/>
                </a:solidFill>
              </a:rPr>
              <a:t>语言</a:t>
            </a:r>
            <a:endParaRPr lang="zh-CN" altLang="en-US" sz="3200" dirty="0">
              <a:solidFill>
                <a:srgbClr val="000000"/>
              </a:solidFill>
            </a:endParaRPr>
          </a:p>
        </p:txBody>
      </p:sp>
      <p:sp>
        <p:nvSpPr>
          <p:cNvPr id="3" name="标题 3"/>
          <p:cNvSpPr txBox="1"/>
          <p:nvPr/>
        </p:nvSpPr>
        <p:spPr>
          <a:xfrm>
            <a:off x="1176338" y="3379788"/>
            <a:ext cx="9839325" cy="5302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a:defRPr/>
            </a:pPr>
            <a:r>
              <a:rPr lang="zh-CN" altLang="en-US" sz="4000" spc="300" dirty="0" smtClean="0">
                <a:latin typeface="微软雅黑 Light"/>
              </a:rPr>
              <a:t>第</a:t>
            </a:r>
            <a:r>
              <a:rPr lang="en-US" altLang="zh-CN" sz="4000" spc="300" dirty="0" smtClean="0">
                <a:latin typeface="微软雅黑 Light"/>
              </a:rPr>
              <a:t>2</a:t>
            </a:r>
            <a:r>
              <a:rPr lang="zh-CN" altLang="en-US" sz="4000" spc="300" dirty="0" smtClean="0">
                <a:latin typeface="微软雅黑 Light"/>
              </a:rPr>
              <a:t>章 </a:t>
            </a:r>
            <a:r>
              <a:rPr lang="en-US" altLang="zh-CN" sz="4000" spc="0" dirty="0"/>
              <a:t>Python</a:t>
            </a:r>
            <a:r>
              <a:rPr lang="zh-CN" altLang="en-US" sz="4000" spc="0" dirty="0"/>
              <a:t>控制语句</a:t>
            </a:r>
            <a:endParaRPr lang="en-US" altLang="zh-CN" sz="4000" spc="0" dirty="0">
              <a:latin typeface="微软雅黑 Light"/>
            </a:endParaRPr>
          </a:p>
        </p:txBody>
      </p:sp>
    </p:spTree>
    <p:extLst>
      <p:ext uri="{BB962C8B-B14F-4D97-AF65-F5344CB8AC3E}">
        <p14:creationId xmlns:p14="http://schemas.microsoft.com/office/powerpoint/2010/main" val="3604525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TextBox 2"/>
          <p:cNvSpPr txBox="1"/>
          <p:nvPr/>
        </p:nvSpPr>
        <p:spPr>
          <a:xfrm>
            <a:off x="440267" y="1569156"/>
            <a:ext cx="11319124" cy="1569660"/>
          </a:xfrm>
          <a:prstGeom prst="rect">
            <a:avLst/>
          </a:prstGeom>
          <a:noFill/>
        </p:spPr>
        <p:txBody>
          <a:bodyPr wrap="none" rtlCol="0">
            <a:spAutoFit/>
          </a:bodyPr>
          <a:lstStyle/>
          <a:p>
            <a:pPr marL="342900" indent="-342900">
              <a:buAutoNum type="arabicPeriod"/>
            </a:pPr>
            <a:r>
              <a:rPr lang="zh-CN" altLang="en-US" sz="2400" dirty="0" smtClean="0"/>
              <a:t>用户输入年份，然后判断年份是否为闰年并输出结果</a:t>
            </a:r>
            <a:endParaRPr lang="en-US" altLang="zh-CN" sz="2400" dirty="0" smtClean="0"/>
          </a:p>
          <a:p>
            <a:pPr marL="342900" indent="-342900">
              <a:buAutoNum type="arabicPeriod"/>
            </a:pPr>
            <a:r>
              <a:rPr lang="zh-CN" altLang="en-US" sz="2400" dirty="0" smtClean="0"/>
              <a:t>接收一个用户输入的一个字符串，如果是正整数就判断是否能同时被</a:t>
            </a:r>
            <a:r>
              <a:rPr lang="en-US" altLang="zh-CN" sz="2400" dirty="0" smtClean="0"/>
              <a:t>3</a:t>
            </a:r>
            <a:r>
              <a:rPr lang="zh-CN" altLang="en-US" sz="2400" dirty="0" smtClean="0"/>
              <a:t>和</a:t>
            </a:r>
            <a:r>
              <a:rPr lang="en-US" altLang="zh-CN" sz="2400" dirty="0" smtClean="0"/>
              <a:t>7</a:t>
            </a:r>
            <a:r>
              <a:rPr lang="zh-CN" altLang="en-US" sz="2400" dirty="0" smtClean="0"/>
              <a:t>整除，</a:t>
            </a:r>
            <a:endParaRPr lang="en-US" altLang="zh-CN" sz="2400" dirty="0" smtClean="0"/>
          </a:p>
          <a:p>
            <a:r>
              <a:rPr lang="zh-CN" altLang="en-US" sz="2400" dirty="0" smtClean="0"/>
              <a:t>并输出判断结果</a:t>
            </a:r>
            <a:endParaRPr lang="en-US" altLang="zh-CN" sz="2400" dirty="0" smtClean="0"/>
          </a:p>
          <a:p>
            <a:pPr marL="457200" indent="-457200">
              <a:buFont typeface="+mj-lt"/>
              <a:buAutoNum type="arabicPeriod" startAt="3"/>
            </a:pPr>
            <a:r>
              <a:rPr lang="zh-CN" altLang="en-US" sz="2400" dirty="0" smtClean="0"/>
              <a:t>用户输入两个整数，然后计算这两个整数之间的所有奇数之和并输出结果。</a:t>
            </a:r>
            <a:endParaRPr lang="zh-CN" altLang="en-US" sz="2400" dirty="0"/>
          </a:p>
        </p:txBody>
      </p:sp>
    </p:spTree>
    <p:extLst>
      <p:ext uri="{BB962C8B-B14F-4D97-AF65-F5344CB8AC3E}">
        <p14:creationId xmlns:p14="http://schemas.microsoft.com/office/powerpoint/2010/main" val="39185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4"/>
          <p:cNvSpPr>
            <a:spLocks noChangeArrowheads="1"/>
          </p:cNvSpPr>
          <p:nvPr/>
        </p:nvSpPr>
        <p:spPr bwMode="auto">
          <a:xfrm>
            <a:off x="0" y="2280403"/>
            <a:ext cx="4908884" cy="99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1200150" lvl="2" indent="-285750" fontAlgn="base">
              <a:lnSpc>
                <a:spcPts val="1500"/>
              </a:lnSpc>
              <a:spcBef>
                <a:spcPts val="600"/>
              </a:spcBef>
              <a:spcAft>
                <a:spcPts val="600"/>
              </a:spcAft>
              <a:buClr>
                <a:srgbClr val="1B3868"/>
              </a:buClr>
              <a:buNone/>
              <a:defRPr/>
            </a:pPr>
            <a:r>
              <a:rPr lang="en-US" altLang="zh-CN" sz="1800" dirty="0">
                <a:solidFill>
                  <a:prstClr val="black"/>
                </a:solidFill>
                <a:latin typeface="+mn-lt"/>
                <a:ea typeface="+mn-ea"/>
              </a:rPr>
              <a:t>for </a:t>
            </a:r>
            <a:r>
              <a:rPr lang="zh-CN" altLang="en-US" sz="1800" dirty="0">
                <a:solidFill>
                  <a:prstClr val="black"/>
                </a:solidFill>
                <a:latin typeface="+mn-lt"/>
                <a:ea typeface="+mn-ea"/>
              </a:rPr>
              <a:t>循环变量 </a:t>
            </a:r>
            <a:r>
              <a:rPr lang="en-US" altLang="zh-CN" sz="1800" dirty="0">
                <a:solidFill>
                  <a:prstClr val="black"/>
                </a:solidFill>
                <a:latin typeface="+mn-lt"/>
                <a:ea typeface="+mn-ea"/>
              </a:rPr>
              <a:t>in </a:t>
            </a:r>
            <a:r>
              <a:rPr lang="zh-CN" altLang="en-US" sz="1800" dirty="0">
                <a:solidFill>
                  <a:prstClr val="black"/>
                </a:solidFill>
                <a:latin typeface="+mn-lt"/>
                <a:ea typeface="+mn-ea"/>
              </a:rPr>
              <a:t>可迭代对象：</a:t>
            </a:r>
          </a:p>
          <a:p>
            <a:pPr marL="1200150" lvl="2" indent="-285750" fontAlgn="base">
              <a:lnSpc>
                <a:spcPts val="1500"/>
              </a:lnSpc>
              <a:spcBef>
                <a:spcPts val="600"/>
              </a:spcBef>
              <a:spcAft>
                <a:spcPts val="600"/>
              </a:spcAft>
              <a:buClr>
                <a:srgbClr val="1B3868"/>
              </a:buClr>
              <a:buNone/>
              <a:defRPr/>
            </a:pPr>
            <a:r>
              <a:rPr lang="zh-CN" altLang="en-US" sz="1800" dirty="0">
                <a:solidFill>
                  <a:prstClr val="black"/>
                </a:solidFill>
                <a:latin typeface="+mn-lt"/>
                <a:ea typeface="+mn-ea"/>
              </a:rPr>
              <a:t>     执行语句</a:t>
            </a:r>
            <a:r>
              <a:rPr lang="en-US" altLang="zh-CN" sz="1800" dirty="0">
                <a:solidFill>
                  <a:prstClr val="black"/>
                </a:solidFill>
                <a:latin typeface="+mn-lt"/>
                <a:ea typeface="+mn-ea"/>
              </a:rPr>
              <a:t>1</a:t>
            </a:r>
          </a:p>
          <a:p>
            <a:pPr marL="1200150" lvl="2" indent="-285750" fontAlgn="base">
              <a:lnSpc>
                <a:spcPts val="1500"/>
              </a:lnSpc>
              <a:spcBef>
                <a:spcPts val="600"/>
              </a:spcBef>
              <a:spcAft>
                <a:spcPts val="600"/>
              </a:spcAft>
              <a:buClr>
                <a:srgbClr val="1B3868"/>
              </a:buClr>
              <a:buNone/>
              <a:defRPr/>
            </a:pPr>
            <a:r>
              <a:rPr lang="en-US" altLang="zh-CN" sz="1800" dirty="0">
                <a:solidFill>
                  <a:prstClr val="black"/>
                </a:solidFill>
                <a:latin typeface="+mn-lt"/>
                <a:ea typeface="+mn-ea"/>
              </a:rPr>
              <a:t>      … …</a:t>
            </a:r>
          </a:p>
        </p:txBody>
      </p:sp>
      <p:sp>
        <p:nvSpPr>
          <p:cNvPr id="26627" name="标题 2"/>
          <p:cNvSpPr>
            <a:spLocks noGrp="1"/>
          </p:cNvSpPr>
          <p:nvPr>
            <p:ph type="title"/>
          </p:nvPr>
        </p:nvSpPr>
        <p:spPr>
          <a:xfrm>
            <a:off x="300113" y="399131"/>
            <a:ext cx="3268663" cy="511175"/>
          </a:xfrm>
        </p:spPr>
        <p:txBody>
          <a:bodyPr/>
          <a:lstStyle/>
          <a:p>
            <a:pPr eaLnBrk="1" hangingPunct="1"/>
            <a:r>
              <a:rPr lang="en-US" altLang="zh-CN" dirty="0" smtClean="0"/>
              <a:t>2.2  </a:t>
            </a:r>
            <a:r>
              <a:rPr lang="en-US" altLang="zh-CN" dirty="0"/>
              <a:t>for</a:t>
            </a:r>
            <a:r>
              <a:rPr lang="zh-CN" altLang="en-US" dirty="0"/>
              <a:t>循环</a:t>
            </a:r>
            <a:endParaRPr lang="zh-CN" altLang="zh-CN" dirty="0" smtClean="0"/>
          </a:p>
        </p:txBody>
      </p:sp>
      <p:sp>
        <p:nvSpPr>
          <p:cNvPr id="26628" name="文本框 7"/>
          <p:cNvSpPr txBox="1">
            <a:spLocks noChangeArrowheads="1"/>
          </p:cNvSpPr>
          <p:nvPr/>
        </p:nvSpPr>
        <p:spPr bwMode="auto">
          <a:xfrm>
            <a:off x="701675" y="163512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smtClean="0">
                <a:ln>
                  <a:noFill/>
                </a:ln>
                <a:solidFill>
                  <a:srgbClr val="1B3868"/>
                </a:solidFill>
                <a:effectLst/>
                <a:uLnTx/>
                <a:uFillTx/>
                <a:latin typeface="微软雅黑" panose="020B0503020204020204" pitchFamily="34" charset="-122"/>
                <a:ea typeface="微软雅黑" panose="020B0503020204020204" pitchFamily="34" charset="-122"/>
                <a:cs typeface="+mn-cs"/>
              </a:rPr>
              <a:t>语法格式</a:t>
            </a:r>
          </a:p>
        </p:txBody>
      </p:sp>
      <p:cxnSp>
        <p:nvCxnSpPr>
          <p:cNvPr id="10" name="直接连接符 9"/>
          <p:cNvCxnSpPr/>
          <p:nvPr/>
        </p:nvCxnSpPr>
        <p:spPr>
          <a:xfrm>
            <a:off x="792793" y="196850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1" name="矩形 30">
            <a:extLst/>
          </p:cNvPr>
          <p:cNvSpPr/>
          <p:nvPr/>
        </p:nvSpPr>
        <p:spPr>
          <a:xfrm>
            <a:off x="-216568" y="4216063"/>
            <a:ext cx="4375192" cy="1323439"/>
          </a:xfrm>
          <a:prstGeom prst="rect">
            <a:avLst/>
          </a:prstGeom>
        </p:spPr>
        <p:txBody>
          <a:bodyPr wrap="square">
            <a:spAutoFit/>
          </a:bodyPr>
          <a:lstStyle/>
          <a:p>
            <a:pPr marL="1200150" lvl="2" indent="-285750" fontAlgn="base">
              <a:lnSpc>
                <a:spcPts val="1500"/>
              </a:lnSpc>
              <a:spcBef>
                <a:spcPts val="600"/>
              </a:spcBef>
              <a:spcAft>
                <a:spcPts val="600"/>
              </a:spcAft>
              <a:buClr>
                <a:srgbClr val="1B3868"/>
              </a:buClr>
              <a:defRPr/>
            </a:pPr>
            <a:r>
              <a:rPr lang="zh-CN" altLang="en-US" dirty="0" smtClean="0">
                <a:solidFill>
                  <a:prstClr val="black"/>
                </a:solidFill>
              </a:rPr>
              <a:t>代码如下：</a:t>
            </a:r>
            <a:endParaRPr lang="en-US" altLang="zh-CN" dirty="0" smtClean="0">
              <a:solidFill>
                <a:prstClr val="black"/>
              </a:solidFill>
            </a:endParaRPr>
          </a:p>
          <a:p>
            <a:pPr marL="1200150" lvl="2" indent="-285750" fontAlgn="base">
              <a:lnSpc>
                <a:spcPts val="1500"/>
              </a:lnSpc>
              <a:spcBef>
                <a:spcPts val="600"/>
              </a:spcBef>
              <a:spcAft>
                <a:spcPts val="600"/>
              </a:spcAft>
              <a:buClr>
                <a:srgbClr val="1B3868"/>
              </a:buClr>
              <a:defRPr/>
            </a:pPr>
            <a:r>
              <a:rPr lang="en-US" altLang="zh-CN" dirty="0" smtClean="0">
                <a:solidFill>
                  <a:prstClr val="black"/>
                </a:solidFill>
              </a:rPr>
              <a:t>strings </a:t>
            </a:r>
            <a:r>
              <a:rPr lang="en-US" altLang="zh-CN" dirty="0">
                <a:solidFill>
                  <a:prstClr val="black"/>
                </a:solidFill>
              </a:rPr>
              <a:t>= "Hello World"</a:t>
            </a:r>
          </a:p>
          <a:p>
            <a:pPr marL="1200150" lvl="2" indent="-285750" fontAlgn="base">
              <a:lnSpc>
                <a:spcPts val="1500"/>
              </a:lnSpc>
              <a:spcBef>
                <a:spcPts val="600"/>
              </a:spcBef>
              <a:spcAft>
                <a:spcPts val="600"/>
              </a:spcAft>
              <a:buClr>
                <a:srgbClr val="1B3868"/>
              </a:buClr>
              <a:defRPr/>
            </a:pPr>
            <a:r>
              <a:rPr lang="en-US" altLang="zh-CN" dirty="0">
                <a:solidFill>
                  <a:prstClr val="black"/>
                </a:solidFill>
              </a:rPr>
              <a:t>for s in strings:</a:t>
            </a:r>
          </a:p>
          <a:p>
            <a:pPr marL="1200150" lvl="2" indent="-285750" fontAlgn="base">
              <a:lnSpc>
                <a:spcPts val="1500"/>
              </a:lnSpc>
              <a:spcBef>
                <a:spcPts val="600"/>
              </a:spcBef>
              <a:spcAft>
                <a:spcPts val="600"/>
              </a:spcAft>
              <a:buClr>
                <a:srgbClr val="1B3868"/>
              </a:buClr>
              <a:defRPr/>
            </a:pPr>
            <a:r>
              <a:rPr lang="en-US" altLang="zh-CN" dirty="0">
                <a:solidFill>
                  <a:prstClr val="black"/>
                </a:solidFill>
              </a:rPr>
              <a:t>    print(s)</a:t>
            </a:r>
          </a:p>
        </p:txBody>
      </p:sp>
      <p:sp>
        <p:nvSpPr>
          <p:cNvPr id="26631" name="文本框 7"/>
          <p:cNvSpPr txBox="1">
            <a:spLocks noChangeArrowheads="1"/>
          </p:cNvSpPr>
          <p:nvPr/>
        </p:nvSpPr>
        <p:spPr bwMode="auto">
          <a:xfrm>
            <a:off x="701675" y="3549312"/>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smtClean="0">
                <a:ln>
                  <a:noFill/>
                </a:ln>
                <a:solidFill>
                  <a:srgbClr val="1B3868"/>
                </a:solidFill>
                <a:effectLst/>
                <a:uLnTx/>
                <a:uFillTx/>
                <a:latin typeface="微软雅黑" panose="020B0503020204020204" pitchFamily="34" charset="-122"/>
                <a:ea typeface="微软雅黑" panose="020B0503020204020204" pitchFamily="34" charset="-122"/>
                <a:cs typeface="+mn-cs"/>
              </a:rPr>
              <a:t>示例</a:t>
            </a:r>
          </a:p>
        </p:txBody>
      </p:sp>
      <p:cxnSp>
        <p:nvCxnSpPr>
          <p:cNvPr id="33" name="直接连接符 32"/>
          <p:cNvCxnSpPr/>
          <p:nvPr/>
        </p:nvCxnSpPr>
        <p:spPr>
          <a:xfrm>
            <a:off x="792793" y="387792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6633" name="TextBox 10"/>
          <p:cNvSpPr txBox="1">
            <a:spLocks noChangeArrowheads="1"/>
          </p:cNvSpPr>
          <p:nvPr/>
        </p:nvSpPr>
        <p:spPr bwMode="auto">
          <a:xfrm>
            <a:off x="5823283" y="2106509"/>
            <a:ext cx="56876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zh-CN" altLang="en-US" sz="1800" dirty="0">
                <a:solidFill>
                  <a:prstClr val="black"/>
                </a:solidFill>
                <a:latin typeface="+mn-lt"/>
                <a:ea typeface="+mn-ea"/>
              </a:rPr>
              <a:t>其基本语义是：从“可迭代对象”中取出一个元素放入“循环变量”中，然后执行语句</a:t>
            </a:r>
            <a:r>
              <a:rPr lang="en-US" altLang="zh-CN" sz="1800" dirty="0">
                <a:solidFill>
                  <a:prstClr val="black"/>
                </a:solidFill>
                <a:latin typeface="+mn-lt"/>
                <a:ea typeface="+mn-ea"/>
              </a:rPr>
              <a:t>1</a:t>
            </a:r>
            <a:r>
              <a:rPr lang="zh-CN" altLang="en-US" sz="1800" dirty="0">
                <a:solidFill>
                  <a:prstClr val="black"/>
                </a:solidFill>
                <a:latin typeface="+mn-lt"/>
                <a:ea typeface="+mn-ea"/>
              </a:rPr>
              <a:t>，直到可迭代对象的所有元素都取出为止。</a:t>
            </a:r>
          </a:p>
        </p:txBody>
      </p:sp>
      <p:sp>
        <p:nvSpPr>
          <p:cNvPr id="26634" name="TextBox 11"/>
          <p:cNvSpPr txBox="1">
            <a:spLocks noChangeArrowheads="1"/>
          </p:cNvSpPr>
          <p:nvPr/>
        </p:nvSpPr>
        <p:spPr bwMode="auto">
          <a:xfrm>
            <a:off x="5719004" y="3861984"/>
            <a:ext cx="2227263"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1800" dirty="0">
              <a:solidFill>
                <a:prstClr val="black"/>
              </a:solidFill>
              <a:latin typeface="+mn-lt"/>
              <a:ea typeface="+mn-ea"/>
            </a:endParaRPr>
          </a:p>
          <a:p>
            <a:pPr lvl="0" algn="ctr" fontAlgn="base">
              <a:lnSpc>
                <a:spcPct val="100000"/>
              </a:lnSpc>
              <a:spcBef>
                <a:spcPct val="0"/>
              </a:spcBef>
              <a:spcAft>
                <a:spcPct val="0"/>
              </a:spcAft>
              <a:buNone/>
              <a:defRPr/>
            </a:pPr>
            <a:r>
              <a:rPr lang="pt-BR" altLang="zh-CN" sz="1400" dirty="0">
                <a:solidFill>
                  <a:prstClr val="black"/>
                </a:solidFill>
                <a:latin typeface="+mn-lt"/>
                <a:ea typeface="+mn-ea"/>
              </a:rPr>
              <a:t>H</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e</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l</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l</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o</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 </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W</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o</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r</a:t>
            </a:r>
          </a:p>
          <a:p>
            <a:pPr lvl="0" algn="ctr" fontAlgn="base">
              <a:lnSpc>
                <a:spcPct val="100000"/>
              </a:lnSpc>
              <a:spcBef>
                <a:spcPct val="0"/>
              </a:spcBef>
              <a:spcAft>
                <a:spcPct val="0"/>
              </a:spcAft>
              <a:buNone/>
              <a:defRPr/>
            </a:pPr>
            <a:r>
              <a:rPr lang="pt-BR" altLang="zh-CN" sz="1400" dirty="0">
                <a:solidFill>
                  <a:prstClr val="black"/>
                </a:solidFill>
                <a:latin typeface="+mn-lt"/>
                <a:ea typeface="+mn-ea"/>
              </a:rPr>
              <a:t>l</a:t>
            </a:r>
          </a:p>
          <a:p>
            <a:pPr lvl="0" algn="ctr" fontAlgn="base">
              <a:lnSpc>
                <a:spcPct val="100000"/>
              </a:lnSpc>
              <a:spcBef>
                <a:spcPct val="0"/>
              </a:spcBef>
              <a:spcAft>
                <a:spcPct val="0"/>
              </a:spcAft>
              <a:buNone/>
              <a:defRPr/>
            </a:pPr>
            <a:r>
              <a:rPr lang="pt-BR" altLang="zh-CN" sz="1400" dirty="0" smtClean="0">
                <a:solidFill>
                  <a:prstClr val="black"/>
                </a:solidFill>
                <a:latin typeface="+mn-lt"/>
                <a:ea typeface="+mn-ea"/>
              </a:rPr>
              <a:t>d</a:t>
            </a:r>
            <a:endParaRPr kumimoji="0" lang="zh-CN" altLang="en-US" sz="1400" b="0" i="0" u="none" strike="noStrike" kern="1200" cap="none" spc="0" normalizeH="0" baseline="0" noProof="0" dirty="0" smtClean="0">
              <a:ln>
                <a:noFill/>
              </a:ln>
              <a:solidFill>
                <a:prstClr val="black"/>
              </a:solidFill>
              <a:effectLst/>
              <a:uLnTx/>
              <a:uFillTx/>
              <a:latin typeface="等线" panose="02010600030101010101" pitchFamily="2" charset="-122"/>
              <a:ea typeface="等线" panose="02010600030101010101" pitchFamily="2" charset="-122"/>
            </a:endParaRPr>
          </a:p>
        </p:txBody>
      </p:sp>
      <p:sp>
        <p:nvSpPr>
          <p:cNvPr id="11" name="文本框 7"/>
          <p:cNvSpPr txBox="1">
            <a:spLocks noChangeArrowheads="1"/>
          </p:cNvSpPr>
          <p:nvPr/>
        </p:nvSpPr>
        <p:spPr bwMode="auto">
          <a:xfrm>
            <a:off x="5823283" y="1630362"/>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noProof="0" dirty="0">
                <a:solidFill>
                  <a:srgbClr val="1B3868"/>
                </a:solidFill>
              </a:rPr>
              <a:t>说明</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p:cNvCxnSpPr/>
          <p:nvPr/>
        </p:nvCxnSpPr>
        <p:spPr>
          <a:xfrm>
            <a:off x="5914401" y="19637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5914401" y="357337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p:nvCxnSpPr>
        <p:spPr>
          <a:xfrm>
            <a:off x="6005519" y="390674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6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300113" y="399131"/>
            <a:ext cx="3268663" cy="511175"/>
          </a:xfrm>
        </p:spPr>
        <p:txBody>
          <a:bodyPr/>
          <a:lstStyle/>
          <a:p>
            <a:pPr eaLnBrk="1" hangingPunct="1"/>
            <a:r>
              <a:rPr lang="en-US" altLang="zh-CN" dirty="0" smtClean="0"/>
              <a:t>2.2 </a:t>
            </a:r>
            <a:r>
              <a:rPr lang="en-US" altLang="zh-CN" dirty="0"/>
              <a:t>for</a:t>
            </a:r>
            <a:r>
              <a:rPr lang="zh-CN" altLang="en-US" dirty="0"/>
              <a:t>循环嵌套</a:t>
            </a:r>
            <a:endParaRPr lang="zh-CN" altLang="zh-CN" dirty="0" smtClean="0"/>
          </a:p>
        </p:txBody>
      </p:sp>
      <p:sp>
        <p:nvSpPr>
          <p:cNvPr id="26628" name="文本框 7"/>
          <p:cNvSpPr txBox="1">
            <a:spLocks noChangeArrowheads="1"/>
          </p:cNvSpPr>
          <p:nvPr/>
        </p:nvSpPr>
        <p:spPr bwMode="auto">
          <a:xfrm>
            <a:off x="5574465" y="119159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noProof="0" dirty="0" smtClean="0">
                <a:solidFill>
                  <a:srgbClr val="1B3868"/>
                </a:solidFill>
              </a:rPr>
              <a:t>代码如下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p:cNvCxnSpPr/>
          <p:nvPr/>
        </p:nvCxnSpPr>
        <p:spPr>
          <a:xfrm>
            <a:off x="5665583" y="152496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6633" name="TextBox 10"/>
          <p:cNvSpPr txBox="1">
            <a:spLocks noChangeArrowheads="1"/>
          </p:cNvSpPr>
          <p:nvPr/>
        </p:nvSpPr>
        <p:spPr bwMode="auto">
          <a:xfrm>
            <a:off x="5293894" y="1780408"/>
            <a:ext cx="593156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dirty="0" smtClean="0">
                <a:solidFill>
                  <a:prstClr val="black"/>
                </a:solidFill>
                <a:latin typeface="+mn-lt"/>
                <a:ea typeface="+mn-ea"/>
              </a:rPr>
              <a:t>product </a:t>
            </a:r>
            <a:r>
              <a:rPr lang="en-US" altLang="zh-CN" sz="1800" dirty="0">
                <a:solidFill>
                  <a:prstClr val="black"/>
                </a:solidFill>
                <a:latin typeface="+mn-lt"/>
                <a:ea typeface="+mn-ea"/>
              </a:rPr>
              <a:t>= 0</a:t>
            </a:r>
          </a:p>
          <a:p>
            <a:pPr lvl="0" fontAlgn="base">
              <a:lnSpc>
                <a:spcPct val="100000"/>
              </a:lnSpc>
              <a:spcBef>
                <a:spcPct val="0"/>
              </a:spcBef>
              <a:spcAft>
                <a:spcPct val="0"/>
              </a:spcAft>
              <a:buNone/>
              <a:defRPr/>
            </a:pPr>
            <a:r>
              <a:rPr lang="en-US" altLang="zh-CN" sz="1800" dirty="0">
                <a:solidFill>
                  <a:prstClr val="black"/>
                </a:solidFill>
                <a:latin typeface="+mn-lt"/>
                <a:ea typeface="+mn-ea"/>
              </a:rPr>
              <a:t>for i in range(1, 10):</a:t>
            </a:r>
          </a:p>
          <a:p>
            <a:pPr lvl="0" fontAlgn="base">
              <a:lnSpc>
                <a:spcPct val="100000"/>
              </a:lnSpc>
              <a:spcBef>
                <a:spcPct val="0"/>
              </a:spcBef>
              <a:spcAft>
                <a:spcPct val="0"/>
              </a:spcAft>
              <a:buNone/>
              <a:defRPr/>
            </a:pPr>
            <a:r>
              <a:rPr lang="en-US" altLang="zh-CN" sz="1800" dirty="0">
                <a:solidFill>
                  <a:prstClr val="black"/>
                </a:solidFill>
                <a:latin typeface="+mn-lt"/>
                <a:ea typeface="+mn-ea"/>
              </a:rPr>
              <a:t>    for j in range(1, i+1):</a:t>
            </a:r>
          </a:p>
          <a:p>
            <a:pPr lvl="0" fontAlgn="base">
              <a:lnSpc>
                <a:spcPct val="100000"/>
              </a:lnSpc>
              <a:spcBef>
                <a:spcPct val="0"/>
              </a:spcBef>
              <a:spcAft>
                <a:spcPct val="0"/>
              </a:spcAft>
              <a:buNone/>
              <a:defRPr/>
            </a:pPr>
            <a:r>
              <a:rPr lang="en-US" altLang="zh-CN" sz="1800" dirty="0">
                <a:solidFill>
                  <a:prstClr val="black"/>
                </a:solidFill>
                <a:latin typeface="+mn-lt"/>
                <a:ea typeface="+mn-ea"/>
              </a:rPr>
              <a:t>        product = i*j</a:t>
            </a:r>
          </a:p>
          <a:p>
            <a:pPr lvl="0" fontAlgn="base">
              <a:lnSpc>
                <a:spcPct val="100000"/>
              </a:lnSpc>
              <a:spcBef>
                <a:spcPct val="0"/>
              </a:spcBef>
              <a:spcAft>
                <a:spcPct val="0"/>
              </a:spcAft>
              <a:buNone/>
              <a:defRPr/>
            </a:pPr>
            <a:r>
              <a:rPr lang="en-US" altLang="zh-CN" sz="1800" dirty="0">
                <a:solidFill>
                  <a:prstClr val="black"/>
                </a:solidFill>
                <a:latin typeface="+mn-lt"/>
                <a:ea typeface="+mn-ea"/>
              </a:rPr>
              <a:t>        print('%d×%d=%d' % (i, j, product), end="\t")</a:t>
            </a:r>
          </a:p>
          <a:p>
            <a:pPr lvl="0" fontAlgn="base">
              <a:lnSpc>
                <a:spcPct val="100000"/>
              </a:lnSpc>
              <a:spcBef>
                <a:spcPct val="0"/>
              </a:spcBef>
              <a:spcAft>
                <a:spcPct val="0"/>
              </a:spcAft>
              <a:buNone/>
              <a:defRPr/>
            </a:pPr>
            <a:r>
              <a:rPr lang="en-US" altLang="zh-CN" sz="1800" dirty="0">
                <a:solidFill>
                  <a:prstClr val="black"/>
                </a:solidFill>
                <a:latin typeface="+mn-lt"/>
                <a:ea typeface="+mn-ea"/>
              </a:rPr>
              <a:t>    print()</a:t>
            </a:r>
          </a:p>
        </p:txBody>
      </p:sp>
      <p:sp>
        <p:nvSpPr>
          <p:cNvPr id="11" name="TextBox 10"/>
          <p:cNvSpPr txBox="1">
            <a:spLocks noChangeArrowheads="1"/>
          </p:cNvSpPr>
          <p:nvPr/>
        </p:nvSpPr>
        <p:spPr bwMode="auto">
          <a:xfrm>
            <a:off x="300114" y="1749214"/>
            <a:ext cx="40793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zh-CN" altLang="en-US" sz="1800" dirty="0">
                <a:solidFill>
                  <a:prstClr val="black"/>
                </a:solidFill>
                <a:latin typeface="+mn-lt"/>
                <a:ea typeface="+mn-ea"/>
              </a:rPr>
              <a:t>使用</a:t>
            </a:r>
            <a:r>
              <a:rPr lang="en-US" altLang="zh-CN" sz="1800" dirty="0">
                <a:solidFill>
                  <a:prstClr val="black"/>
                </a:solidFill>
                <a:latin typeface="+mn-lt"/>
                <a:ea typeface="+mn-ea"/>
              </a:rPr>
              <a:t>for</a:t>
            </a:r>
            <a:r>
              <a:rPr lang="zh-CN" altLang="en-US" sz="1800" dirty="0">
                <a:solidFill>
                  <a:prstClr val="black"/>
                </a:solidFill>
                <a:latin typeface="+mn-lt"/>
                <a:ea typeface="+mn-ea"/>
              </a:rPr>
              <a:t>嵌套循环实现乘法口诀表</a:t>
            </a:r>
            <a:endParaRPr lang="en-US" altLang="zh-CN" sz="1800" dirty="0" smtClean="0">
              <a:solidFill>
                <a:prstClr val="black"/>
              </a:solidFill>
              <a:latin typeface="+mn-lt"/>
              <a:ea typeface="+mn-ea"/>
            </a:endParaRPr>
          </a:p>
          <a:p>
            <a:pPr lvl="0" fontAlgn="base">
              <a:lnSpc>
                <a:spcPct val="100000"/>
              </a:lnSpc>
              <a:spcBef>
                <a:spcPct val="0"/>
              </a:spcBef>
              <a:spcAft>
                <a:spcPct val="0"/>
              </a:spcAft>
              <a:buNone/>
              <a:defRPr/>
            </a:pPr>
            <a:endParaRPr lang="zh-CN" altLang="en-US" sz="1800" dirty="0">
              <a:solidFill>
                <a:prstClr val="black"/>
              </a:solidFill>
              <a:latin typeface="+mn-lt"/>
              <a:ea typeface="+mn-ea"/>
            </a:endParaRPr>
          </a:p>
        </p:txBody>
      </p:sp>
      <p:sp>
        <p:nvSpPr>
          <p:cNvPr id="12" name="文本框 7"/>
          <p:cNvSpPr txBox="1">
            <a:spLocks noChangeArrowheads="1"/>
          </p:cNvSpPr>
          <p:nvPr/>
        </p:nvSpPr>
        <p:spPr bwMode="auto">
          <a:xfrm>
            <a:off x="300113" y="1191591"/>
            <a:ext cx="3106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600" b="1" dirty="0">
                <a:solidFill>
                  <a:srgbClr val="1B3868"/>
                </a:solidFill>
              </a:rPr>
              <a:t>for</a:t>
            </a:r>
            <a:r>
              <a:rPr lang="zh-CN" altLang="en-US" sz="1600" b="1" dirty="0" smtClean="0">
                <a:solidFill>
                  <a:srgbClr val="1B3868"/>
                </a:solidFill>
              </a:rPr>
              <a:t>循环嵌套的</a:t>
            </a:r>
            <a:r>
              <a:rPr lang="zh-CN" altLang="en-US" sz="1600" b="1" dirty="0">
                <a:solidFill>
                  <a:srgbClr val="1B3868"/>
                </a:solidFill>
              </a:rPr>
              <a:t>例子</a:t>
            </a:r>
          </a:p>
        </p:txBody>
      </p:sp>
      <p:cxnSp>
        <p:nvCxnSpPr>
          <p:cNvPr id="13" name="直接连接符 12"/>
          <p:cNvCxnSpPr/>
          <p:nvPr/>
        </p:nvCxnSpPr>
        <p:spPr>
          <a:xfrm>
            <a:off x="391231" y="152496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8"/>
          <p:cNvSpPr txBox="1">
            <a:spLocks noChangeArrowheads="1"/>
          </p:cNvSpPr>
          <p:nvPr/>
        </p:nvSpPr>
        <p:spPr bwMode="auto">
          <a:xfrm>
            <a:off x="391231" y="3196596"/>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p:nvCxnSpPr>
        <p:spPr>
          <a:xfrm>
            <a:off x="482349" y="35252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TextBox 10"/>
          <p:cNvSpPr txBox="1">
            <a:spLocks noChangeArrowheads="1"/>
          </p:cNvSpPr>
          <p:nvPr/>
        </p:nvSpPr>
        <p:spPr bwMode="auto">
          <a:xfrm>
            <a:off x="442468" y="3785413"/>
            <a:ext cx="985967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dirty="0">
                <a:solidFill>
                  <a:prstClr val="black"/>
                </a:solidFill>
                <a:latin typeface="+mn-lt"/>
                <a:ea typeface="+mn-ea"/>
              </a:rPr>
              <a:t>1×1=1	</a:t>
            </a:r>
          </a:p>
          <a:p>
            <a:pPr lvl="0" fontAlgn="base">
              <a:lnSpc>
                <a:spcPct val="100000"/>
              </a:lnSpc>
              <a:spcBef>
                <a:spcPct val="0"/>
              </a:spcBef>
              <a:spcAft>
                <a:spcPct val="0"/>
              </a:spcAft>
              <a:buNone/>
              <a:defRPr/>
            </a:pPr>
            <a:r>
              <a:rPr lang="en-US" altLang="zh-CN" sz="1800" dirty="0">
                <a:solidFill>
                  <a:prstClr val="black"/>
                </a:solidFill>
                <a:latin typeface="+mn-lt"/>
                <a:ea typeface="+mn-ea"/>
              </a:rPr>
              <a:t>2×1=2	2×2=4	</a:t>
            </a:r>
          </a:p>
          <a:p>
            <a:pPr lvl="0" fontAlgn="base">
              <a:lnSpc>
                <a:spcPct val="100000"/>
              </a:lnSpc>
              <a:spcBef>
                <a:spcPct val="0"/>
              </a:spcBef>
              <a:spcAft>
                <a:spcPct val="0"/>
              </a:spcAft>
              <a:buNone/>
              <a:defRPr/>
            </a:pPr>
            <a:r>
              <a:rPr lang="en-US" altLang="zh-CN" sz="1800" dirty="0">
                <a:solidFill>
                  <a:prstClr val="black"/>
                </a:solidFill>
                <a:latin typeface="+mn-lt"/>
                <a:ea typeface="+mn-ea"/>
              </a:rPr>
              <a:t>3×1=3	3×2=6	3×3=9	</a:t>
            </a:r>
          </a:p>
          <a:p>
            <a:pPr lvl="0" fontAlgn="base">
              <a:lnSpc>
                <a:spcPct val="100000"/>
              </a:lnSpc>
              <a:spcBef>
                <a:spcPct val="0"/>
              </a:spcBef>
              <a:spcAft>
                <a:spcPct val="0"/>
              </a:spcAft>
              <a:buNone/>
              <a:defRPr/>
            </a:pPr>
            <a:r>
              <a:rPr lang="en-US" altLang="zh-CN" sz="1800" dirty="0">
                <a:solidFill>
                  <a:prstClr val="black"/>
                </a:solidFill>
                <a:latin typeface="+mn-lt"/>
                <a:ea typeface="+mn-ea"/>
              </a:rPr>
              <a:t>4×1=4	4×2=8	4×3=12	4×4=16	</a:t>
            </a:r>
          </a:p>
          <a:p>
            <a:pPr lvl="0" fontAlgn="base">
              <a:lnSpc>
                <a:spcPct val="100000"/>
              </a:lnSpc>
              <a:spcBef>
                <a:spcPct val="0"/>
              </a:spcBef>
              <a:spcAft>
                <a:spcPct val="0"/>
              </a:spcAft>
              <a:buNone/>
              <a:defRPr/>
            </a:pPr>
            <a:r>
              <a:rPr lang="en-US" altLang="zh-CN" sz="1800" dirty="0">
                <a:solidFill>
                  <a:prstClr val="black"/>
                </a:solidFill>
                <a:latin typeface="+mn-lt"/>
                <a:ea typeface="+mn-ea"/>
              </a:rPr>
              <a:t>5×1=5	5×2=10	5×3=15	5×4=20	5×5=25	</a:t>
            </a:r>
          </a:p>
          <a:p>
            <a:pPr lvl="0" fontAlgn="base">
              <a:lnSpc>
                <a:spcPct val="100000"/>
              </a:lnSpc>
              <a:spcBef>
                <a:spcPct val="0"/>
              </a:spcBef>
              <a:spcAft>
                <a:spcPct val="0"/>
              </a:spcAft>
              <a:buNone/>
              <a:defRPr/>
            </a:pPr>
            <a:r>
              <a:rPr lang="en-US" altLang="zh-CN" sz="1800" dirty="0">
                <a:solidFill>
                  <a:prstClr val="black"/>
                </a:solidFill>
                <a:latin typeface="+mn-lt"/>
                <a:ea typeface="+mn-ea"/>
              </a:rPr>
              <a:t>6×1=6	6×2=12	6×3=18	6×4=24	6×5=30	6×6=36	</a:t>
            </a:r>
          </a:p>
          <a:p>
            <a:pPr lvl="0" fontAlgn="base">
              <a:lnSpc>
                <a:spcPct val="100000"/>
              </a:lnSpc>
              <a:spcBef>
                <a:spcPct val="0"/>
              </a:spcBef>
              <a:spcAft>
                <a:spcPct val="0"/>
              </a:spcAft>
              <a:buNone/>
              <a:defRPr/>
            </a:pPr>
            <a:r>
              <a:rPr lang="en-US" altLang="zh-CN" sz="1800" dirty="0">
                <a:solidFill>
                  <a:prstClr val="black"/>
                </a:solidFill>
                <a:latin typeface="+mn-lt"/>
                <a:ea typeface="+mn-ea"/>
              </a:rPr>
              <a:t>7×1=7	7×2=14	7×3=21	7×4=28	7×5=35	7×6=42	7×7=49	</a:t>
            </a:r>
          </a:p>
          <a:p>
            <a:pPr lvl="0" fontAlgn="base">
              <a:lnSpc>
                <a:spcPct val="100000"/>
              </a:lnSpc>
              <a:spcBef>
                <a:spcPct val="0"/>
              </a:spcBef>
              <a:spcAft>
                <a:spcPct val="0"/>
              </a:spcAft>
              <a:buNone/>
              <a:defRPr/>
            </a:pPr>
            <a:r>
              <a:rPr lang="en-US" altLang="zh-CN" sz="1800" dirty="0">
                <a:solidFill>
                  <a:prstClr val="black"/>
                </a:solidFill>
                <a:latin typeface="+mn-lt"/>
                <a:ea typeface="+mn-ea"/>
              </a:rPr>
              <a:t>8×1=8	8×2=16	8×3=24	8×4=32	8×5=40	8×6=48	8×7=56	8×8=64	</a:t>
            </a:r>
          </a:p>
          <a:p>
            <a:pPr lvl="0" fontAlgn="base">
              <a:lnSpc>
                <a:spcPct val="100000"/>
              </a:lnSpc>
              <a:spcBef>
                <a:spcPct val="0"/>
              </a:spcBef>
              <a:spcAft>
                <a:spcPct val="0"/>
              </a:spcAft>
              <a:buNone/>
              <a:defRPr/>
            </a:pPr>
            <a:r>
              <a:rPr lang="en-US" altLang="zh-CN" sz="1800" dirty="0">
                <a:solidFill>
                  <a:prstClr val="black"/>
                </a:solidFill>
                <a:latin typeface="+mn-lt"/>
                <a:ea typeface="+mn-ea"/>
              </a:rPr>
              <a:t>9×1=9	9×2=18	9×3=27	9×4=36	9×5=45	9×6=54	9×7=63	9×8=72	9×9=81</a:t>
            </a:r>
          </a:p>
          <a:p>
            <a:pPr lvl="0" fontAlgn="base">
              <a:lnSpc>
                <a:spcPct val="100000"/>
              </a:lnSpc>
              <a:spcBef>
                <a:spcPct val="0"/>
              </a:spcBef>
              <a:spcAft>
                <a:spcPct val="0"/>
              </a:spcAft>
              <a:buNone/>
              <a:defRPr/>
            </a:pPr>
            <a:endParaRPr lang="zh-CN" altLang="en-US" sz="1800" dirty="0">
              <a:solidFill>
                <a:prstClr val="black"/>
              </a:solidFill>
              <a:latin typeface="+mn-lt"/>
              <a:ea typeface="+mn-ea"/>
            </a:endParaRPr>
          </a:p>
        </p:txBody>
      </p:sp>
    </p:spTree>
    <p:extLst>
      <p:ext uri="{BB962C8B-B14F-4D97-AF65-F5344CB8AC3E}">
        <p14:creationId xmlns:p14="http://schemas.microsoft.com/office/powerpoint/2010/main" val="34343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300113" y="399131"/>
            <a:ext cx="3268663" cy="511175"/>
          </a:xfrm>
        </p:spPr>
        <p:txBody>
          <a:bodyPr/>
          <a:lstStyle/>
          <a:p>
            <a:pPr eaLnBrk="1" hangingPunct="1"/>
            <a:r>
              <a:rPr lang="en-US" altLang="zh-CN" dirty="0" smtClean="0"/>
              <a:t>2.3 </a:t>
            </a:r>
            <a:r>
              <a:rPr lang="en-US" altLang="zh-CN" dirty="0"/>
              <a:t>while</a:t>
            </a:r>
            <a:r>
              <a:rPr lang="zh-CN" altLang="en-US" dirty="0"/>
              <a:t>循环</a:t>
            </a:r>
            <a:endParaRPr lang="zh-CN" altLang="zh-CN" dirty="0" smtClean="0"/>
          </a:p>
        </p:txBody>
      </p:sp>
      <p:sp>
        <p:nvSpPr>
          <p:cNvPr id="26628" name="文本框 7"/>
          <p:cNvSpPr txBox="1">
            <a:spLocks noChangeArrowheads="1"/>
          </p:cNvSpPr>
          <p:nvPr/>
        </p:nvSpPr>
        <p:spPr bwMode="auto">
          <a:xfrm>
            <a:off x="701675" y="143058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smtClean="0">
                <a:ln>
                  <a:noFill/>
                </a:ln>
                <a:solidFill>
                  <a:srgbClr val="1B3868"/>
                </a:solidFill>
                <a:effectLst/>
                <a:uLnTx/>
                <a:uFillTx/>
                <a:latin typeface="微软雅黑" panose="020B0503020204020204" pitchFamily="34" charset="-122"/>
                <a:ea typeface="微软雅黑" panose="020B0503020204020204" pitchFamily="34" charset="-122"/>
                <a:cs typeface="+mn-cs"/>
              </a:rPr>
              <a:t>语法格式</a:t>
            </a:r>
          </a:p>
        </p:txBody>
      </p:sp>
      <p:cxnSp>
        <p:nvCxnSpPr>
          <p:cNvPr id="10" name="直接连接符 9"/>
          <p:cNvCxnSpPr/>
          <p:nvPr/>
        </p:nvCxnSpPr>
        <p:spPr>
          <a:xfrm>
            <a:off x="792793" y="176395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6633" name="TextBox 10"/>
          <p:cNvSpPr txBox="1">
            <a:spLocks noChangeArrowheads="1"/>
          </p:cNvSpPr>
          <p:nvPr/>
        </p:nvSpPr>
        <p:spPr bwMode="auto">
          <a:xfrm>
            <a:off x="6893168" y="2092569"/>
            <a:ext cx="4220309"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50000"/>
              </a:lnSpc>
              <a:spcBef>
                <a:spcPct val="0"/>
              </a:spcBef>
              <a:spcAft>
                <a:spcPct val="0"/>
              </a:spcAft>
              <a:buNone/>
              <a:defRPr/>
            </a:pPr>
            <a:r>
              <a:rPr lang="zh-CN" altLang="en-US" sz="1800" dirty="0" smtClean="0">
                <a:solidFill>
                  <a:prstClr val="black"/>
                </a:solidFill>
                <a:latin typeface="+mn-lt"/>
                <a:ea typeface="+mn-ea"/>
              </a:rPr>
              <a:t>       在</a:t>
            </a:r>
            <a:r>
              <a:rPr lang="en-US" altLang="zh-CN" sz="1800" dirty="0">
                <a:solidFill>
                  <a:prstClr val="black"/>
                </a:solidFill>
                <a:latin typeface="+mn-lt"/>
                <a:ea typeface="+mn-ea"/>
              </a:rPr>
              <a:t>while</a:t>
            </a:r>
            <a:r>
              <a:rPr lang="zh-CN" altLang="en-US" sz="1800" dirty="0">
                <a:solidFill>
                  <a:prstClr val="black"/>
                </a:solidFill>
                <a:latin typeface="+mn-lt"/>
                <a:ea typeface="+mn-ea"/>
              </a:rPr>
              <a:t>循环中，先判断条件表达的值是否为</a:t>
            </a:r>
            <a:r>
              <a:rPr lang="en-US" altLang="zh-CN" sz="1800" dirty="0">
                <a:solidFill>
                  <a:prstClr val="black"/>
                </a:solidFill>
                <a:latin typeface="+mn-lt"/>
                <a:ea typeface="+mn-ea"/>
              </a:rPr>
              <a:t>True</a:t>
            </a:r>
            <a:r>
              <a:rPr lang="zh-CN" altLang="en-US" sz="1800" dirty="0">
                <a:solidFill>
                  <a:prstClr val="black"/>
                </a:solidFill>
                <a:latin typeface="+mn-lt"/>
                <a:ea typeface="+mn-ea"/>
              </a:rPr>
              <a:t>，如果表达式返回的值为</a:t>
            </a:r>
            <a:r>
              <a:rPr lang="en-US" altLang="zh-CN" sz="1800" dirty="0">
                <a:solidFill>
                  <a:prstClr val="black"/>
                </a:solidFill>
                <a:latin typeface="+mn-lt"/>
                <a:ea typeface="+mn-ea"/>
              </a:rPr>
              <a:t>True</a:t>
            </a:r>
            <a:r>
              <a:rPr lang="zh-CN" altLang="en-US" sz="1800" dirty="0">
                <a:solidFill>
                  <a:prstClr val="black"/>
                </a:solidFill>
                <a:latin typeface="+mn-lt"/>
                <a:ea typeface="+mn-ea"/>
              </a:rPr>
              <a:t>，则依次执行语句</a:t>
            </a:r>
            <a:r>
              <a:rPr lang="en-US" altLang="zh-CN" sz="1800" dirty="0">
                <a:solidFill>
                  <a:prstClr val="black"/>
                </a:solidFill>
                <a:latin typeface="+mn-lt"/>
                <a:ea typeface="+mn-ea"/>
              </a:rPr>
              <a:t>1</a:t>
            </a:r>
            <a:r>
              <a:rPr lang="zh-CN" altLang="en-US" sz="1800" dirty="0">
                <a:solidFill>
                  <a:prstClr val="black"/>
                </a:solidFill>
                <a:latin typeface="+mn-lt"/>
                <a:ea typeface="+mn-ea"/>
              </a:rPr>
              <a:t>，执行语句</a:t>
            </a:r>
            <a:r>
              <a:rPr lang="en-US" altLang="zh-CN" sz="1800" dirty="0">
                <a:solidFill>
                  <a:prstClr val="black"/>
                </a:solidFill>
                <a:latin typeface="+mn-lt"/>
                <a:ea typeface="+mn-ea"/>
              </a:rPr>
              <a:t>2</a:t>
            </a:r>
            <a:r>
              <a:rPr lang="zh-CN" altLang="en-US" sz="1800" dirty="0">
                <a:solidFill>
                  <a:prstClr val="black"/>
                </a:solidFill>
                <a:latin typeface="+mn-lt"/>
                <a:ea typeface="+mn-ea"/>
              </a:rPr>
              <a:t>等直到循环体执行结束；然后重新回到</a:t>
            </a:r>
            <a:r>
              <a:rPr lang="en-US" altLang="zh-CN" sz="1800" dirty="0">
                <a:solidFill>
                  <a:prstClr val="black"/>
                </a:solidFill>
                <a:latin typeface="+mn-lt"/>
                <a:ea typeface="+mn-ea"/>
              </a:rPr>
              <a:t>while</a:t>
            </a:r>
            <a:r>
              <a:rPr lang="zh-CN" altLang="en-US" sz="1800" dirty="0">
                <a:solidFill>
                  <a:prstClr val="black"/>
                </a:solidFill>
                <a:latin typeface="+mn-lt"/>
                <a:ea typeface="+mn-ea"/>
              </a:rPr>
              <a:t>的第一行重新计算条件表达式的值，如果为</a:t>
            </a:r>
            <a:r>
              <a:rPr lang="en-US" altLang="zh-CN" sz="1800" dirty="0">
                <a:solidFill>
                  <a:prstClr val="black"/>
                </a:solidFill>
                <a:latin typeface="+mn-lt"/>
                <a:ea typeface="+mn-ea"/>
              </a:rPr>
              <a:t>True</a:t>
            </a:r>
            <a:r>
              <a:rPr lang="zh-CN" altLang="en-US" sz="1800" dirty="0">
                <a:solidFill>
                  <a:prstClr val="black"/>
                </a:solidFill>
                <a:latin typeface="+mn-lt"/>
                <a:ea typeface="+mn-ea"/>
              </a:rPr>
              <a:t>，再次执行语句</a:t>
            </a:r>
            <a:r>
              <a:rPr lang="en-US" altLang="zh-CN" sz="1800" dirty="0">
                <a:solidFill>
                  <a:prstClr val="black"/>
                </a:solidFill>
                <a:latin typeface="+mn-lt"/>
                <a:ea typeface="+mn-ea"/>
              </a:rPr>
              <a:t>1</a:t>
            </a:r>
            <a:r>
              <a:rPr lang="zh-CN" altLang="en-US" sz="1800" dirty="0">
                <a:solidFill>
                  <a:prstClr val="black"/>
                </a:solidFill>
                <a:latin typeface="+mn-lt"/>
                <a:ea typeface="+mn-ea"/>
              </a:rPr>
              <a:t>，语句</a:t>
            </a:r>
            <a:r>
              <a:rPr lang="en-US" altLang="zh-CN" sz="1800" dirty="0">
                <a:solidFill>
                  <a:prstClr val="black"/>
                </a:solidFill>
                <a:latin typeface="+mn-lt"/>
                <a:ea typeface="+mn-ea"/>
              </a:rPr>
              <a:t>2</a:t>
            </a:r>
            <a:r>
              <a:rPr lang="zh-CN" altLang="en-US" sz="1800" dirty="0">
                <a:solidFill>
                  <a:prstClr val="black"/>
                </a:solidFill>
                <a:latin typeface="+mn-lt"/>
                <a:ea typeface="+mn-ea"/>
              </a:rPr>
              <a:t>等。每次循环体执行结束都要重新计算条件表达式的值，直到表达式返回的值为</a:t>
            </a:r>
            <a:r>
              <a:rPr lang="en-US" altLang="zh-CN" sz="1800" dirty="0">
                <a:solidFill>
                  <a:prstClr val="black"/>
                </a:solidFill>
                <a:latin typeface="+mn-lt"/>
                <a:ea typeface="+mn-ea"/>
              </a:rPr>
              <a:t>False</a:t>
            </a:r>
            <a:r>
              <a:rPr lang="zh-CN" altLang="en-US" sz="1800" dirty="0">
                <a:solidFill>
                  <a:prstClr val="black"/>
                </a:solidFill>
                <a:latin typeface="+mn-lt"/>
                <a:ea typeface="+mn-ea"/>
              </a:rPr>
              <a:t>时结束循环。</a:t>
            </a:r>
            <a:endParaRPr lang="en-US" altLang="zh-CN" sz="1800" dirty="0">
              <a:solidFill>
                <a:prstClr val="black"/>
              </a:solidFill>
              <a:latin typeface="+mn-lt"/>
              <a:ea typeface="+mn-ea"/>
            </a:endParaRPr>
          </a:p>
        </p:txBody>
      </p:sp>
      <p:sp>
        <p:nvSpPr>
          <p:cNvPr id="11" name="文本框 7"/>
          <p:cNvSpPr txBox="1">
            <a:spLocks noChangeArrowheads="1"/>
          </p:cNvSpPr>
          <p:nvPr/>
        </p:nvSpPr>
        <p:spPr bwMode="auto">
          <a:xfrm>
            <a:off x="6893168" y="1305719"/>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noProof="0" dirty="0">
                <a:solidFill>
                  <a:srgbClr val="1B3868"/>
                </a:solidFill>
              </a:rPr>
              <a:t>说明</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p:cNvCxnSpPr/>
          <p:nvPr/>
        </p:nvCxnSpPr>
        <p:spPr>
          <a:xfrm>
            <a:off x="7016370" y="176395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TextBox 10"/>
          <p:cNvSpPr txBox="1">
            <a:spLocks noChangeArrowheads="1"/>
          </p:cNvSpPr>
          <p:nvPr/>
        </p:nvSpPr>
        <p:spPr bwMode="auto">
          <a:xfrm>
            <a:off x="1491582" y="2168769"/>
            <a:ext cx="332890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50000"/>
              </a:lnSpc>
              <a:spcBef>
                <a:spcPct val="0"/>
              </a:spcBef>
              <a:spcAft>
                <a:spcPct val="0"/>
              </a:spcAft>
              <a:buNone/>
              <a:defRPr/>
            </a:pPr>
            <a:r>
              <a:rPr lang="en-US" altLang="zh-CN" sz="1800" b="1" dirty="0">
                <a:solidFill>
                  <a:srgbClr val="C00000"/>
                </a:solidFill>
                <a:latin typeface="+mn-lt"/>
                <a:ea typeface="+mn-ea"/>
              </a:rPr>
              <a:t>while </a:t>
            </a:r>
            <a:r>
              <a:rPr lang="zh-CN" altLang="en-US" sz="1800" b="1" dirty="0">
                <a:solidFill>
                  <a:srgbClr val="C00000"/>
                </a:solidFill>
                <a:latin typeface="+mn-lt"/>
                <a:ea typeface="+mn-ea"/>
              </a:rPr>
              <a:t>条件表达式：</a:t>
            </a:r>
          </a:p>
          <a:p>
            <a:pPr lvl="0" fontAlgn="base">
              <a:lnSpc>
                <a:spcPct val="150000"/>
              </a:lnSpc>
              <a:spcBef>
                <a:spcPct val="0"/>
              </a:spcBef>
              <a:spcAft>
                <a:spcPct val="0"/>
              </a:spcAft>
              <a:buNone/>
              <a:defRPr/>
            </a:pPr>
            <a:r>
              <a:rPr lang="zh-CN" altLang="en-US" sz="1800" b="1" dirty="0">
                <a:solidFill>
                  <a:srgbClr val="C00000"/>
                </a:solidFill>
                <a:latin typeface="+mn-lt"/>
                <a:ea typeface="+mn-ea"/>
              </a:rPr>
              <a:t>    执行语句</a:t>
            </a:r>
            <a:r>
              <a:rPr lang="en-US" altLang="zh-CN" sz="1800" b="1" dirty="0">
                <a:solidFill>
                  <a:srgbClr val="C00000"/>
                </a:solidFill>
                <a:latin typeface="+mn-lt"/>
                <a:ea typeface="+mn-ea"/>
              </a:rPr>
              <a:t>1</a:t>
            </a:r>
          </a:p>
          <a:p>
            <a:pPr lvl="0" fontAlgn="base">
              <a:lnSpc>
                <a:spcPct val="150000"/>
              </a:lnSpc>
              <a:spcBef>
                <a:spcPct val="0"/>
              </a:spcBef>
              <a:spcAft>
                <a:spcPct val="0"/>
              </a:spcAft>
              <a:buNone/>
              <a:defRPr/>
            </a:pPr>
            <a:r>
              <a:rPr lang="en-US" altLang="zh-CN" sz="1800" b="1" dirty="0">
                <a:solidFill>
                  <a:srgbClr val="C00000"/>
                </a:solidFill>
                <a:latin typeface="+mn-lt"/>
                <a:ea typeface="+mn-ea"/>
              </a:rPr>
              <a:t>    </a:t>
            </a:r>
            <a:r>
              <a:rPr lang="zh-CN" altLang="en-US" sz="1800" b="1" dirty="0">
                <a:solidFill>
                  <a:srgbClr val="C00000"/>
                </a:solidFill>
                <a:latin typeface="+mn-lt"/>
                <a:ea typeface="+mn-ea"/>
              </a:rPr>
              <a:t>执行语句</a:t>
            </a:r>
            <a:r>
              <a:rPr lang="en-US" altLang="zh-CN" sz="1800" b="1" dirty="0">
                <a:solidFill>
                  <a:srgbClr val="C00000"/>
                </a:solidFill>
                <a:latin typeface="+mn-lt"/>
                <a:ea typeface="+mn-ea"/>
              </a:rPr>
              <a:t>2</a:t>
            </a:r>
          </a:p>
          <a:p>
            <a:pPr lvl="0" fontAlgn="base">
              <a:lnSpc>
                <a:spcPct val="150000"/>
              </a:lnSpc>
              <a:spcBef>
                <a:spcPct val="0"/>
              </a:spcBef>
              <a:spcAft>
                <a:spcPct val="0"/>
              </a:spcAft>
              <a:buNone/>
              <a:defRPr/>
            </a:pPr>
            <a:r>
              <a:rPr lang="en-US" altLang="zh-CN" sz="1800" b="1" dirty="0">
                <a:solidFill>
                  <a:srgbClr val="C00000"/>
                </a:solidFill>
                <a:latin typeface="+mn-lt"/>
                <a:ea typeface="+mn-ea"/>
              </a:rPr>
              <a:t>    … …</a:t>
            </a:r>
          </a:p>
        </p:txBody>
      </p:sp>
      <p:cxnSp>
        <p:nvCxnSpPr>
          <p:cNvPr id="9" name="直接连接符 8">
            <a:extLst/>
          </p:cNvPr>
          <p:cNvCxnSpPr>
            <a:cxnSpLocks/>
          </p:cNvCxnSpPr>
          <p:nvPr/>
        </p:nvCxnSpPr>
        <p:spPr>
          <a:xfrm>
            <a:off x="6076706"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280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300113" y="399131"/>
            <a:ext cx="3268663" cy="511175"/>
          </a:xfrm>
        </p:spPr>
        <p:txBody>
          <a:bodyPr/>
          <a:lstStyle/>
          <a:p>
            <a:pPr eaLnBrk="1" hangingPunct="1"/>
            <a:r>
              <a:rPr lang="en-US" altLang="zh-CN" dirty="0"/>
              <a:t>2</a:t>
            </a:r>
            <a:r>
              <a:rPr lang="zh-CN" altLang="zh-CN" dirty="0" smtClean="0"/>
              <a:t>.</a:t>
            </a:r>
            <a:r>
              <a:rPr lang="en-US" altLang="zh-CN" dirty="0" smtClean="0"/>
              <a:t>3</a:t>
            </a:r>
            <a:r>
              <a:rPr lang="zh-CN" altLang="zh-CN" dirty="0" smtClean="0"/>
              <a:t> </a:t>
            </a:r>
            <a:r>
              <a:rPr lang="zh-CN" altLang="zh-CN" dirty="0"/>
              <a:t>while循环嵌套</a:t>
            </a:r>
            <a:endParaRPr lang="zh-CN" altLang="zh-CN" dirty="0" smtClean="0"/>
          </a:p>
        </p:txBody>
      </p:sp>
      <p:sp>
        <p:nvSpPr>
          <p:cNvPr id="26628" name="文本框 7"/>
          <p:cNvSpPr txBox="1">
            <a:spLocks noChangeArrowheads="1"/>
          </p:cNvSpPr>
          <p:nvPr/>
        </p:nvSpPr>
        <p:spPr bwMode="auto">
          <a:xfrm>
            <a:off x="6688155" y="1569508"/>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noProof="0" dirty="0" smtClean="0">
                <a:solidFill>
                  <a:srgbClr val="1B3868"/>
                </a:solidFill>
              </a:rPr>
              <a:t>代码如下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p:cNvCxnSpPr/>
          <p:nvPr/>
        </p:nvCxnSpPr>
        <p:spPr>
          <a:xfrm>
            <a:off x="6779273" y="19028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6633" name="TextBox 10"/>
          <p:cNvSpPr txBox="1">
            <a:spLocks noChangeArrowheads="1"/>
          </p:cNvSpPr>
          <p:nvPr/>
        </p:nvSpPr>
        <p:spPr bwMode="auto">
          <a:xfrm>
            <a:off x="6688155" y="2098165"/>
            <a:ext cx="50373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dirty="0">
                <a:solidFill>
                  <a:prstClr val="black"/>
                </a:solidFill>
                <a:latin typeface="+mn-lt"/>
                <a:ea typeface="+mn-ea"/>
              </a:rPr>
              <a:t>i = 0</a:t>
            </a:r>
          </a:p>
          <a:p>
            <a:pPr lvl="0" fontAlgn="base">
              <a:lnSpc>
                <a:spcPct val="100000"/>
              </a:lnSpc>
              <a:spcBef>
                <a:spcPct val="0"/>
              </a:spcBef>
              <a:spcAft>
                <a:spcPct val="0"/>
              </a:spcAft>
              <a:buNone/>
              <a:defRPr/>
            </a:pPr>
            <a:r>
              <a:rPr lang="en-US" altLang="zh-CN" sz="1800" dirty="0">
                <a:solidFill>
                  <a:prstClr val="black"/>
                </a:solidFill>
                <a:latin typeface="+mn-lt"/>
                <a:ea typeface="+mn-ea"/>
              </a:rPr>
              <a:t>while i &lt; 5:</a:t>
            </a:r>
          </a:p>
          <a:p>
            <a:pPr lvl="0" fontAlgn="base">
              <a:lnSpc>
                <a:spcPct val="100000"/>
              </a:lnSpc>
              <a:spcBef>
                <a:spcPct val="0"/>
              </a:spcBef>
              <a:spcAft>
                <a:spcPct val="0"/>
              </a:spcAft>
              <a:buNone/>
              <a:defRPr/>
            </a:pPr>
            <a:r>
              <a:rPr lang="en-US" altLang="zh-CN" sz="1800" dirty="0">
                <a:solidFill>
                  <a:prstClr val="black"/>
                </a:solidFill>
                <a:latin typeface="+mn-lt"/>
                <a:ea typeface="+mn-ea"/>
              </a:rPr>
              <a:t>    for j in range(0,5):</a:t>
            </a:r>
          </a:p>
          <a:p>
            <a:pPr lvl="0" fontAlgn="base">
              <a:lnSpc>
                <a:spcPct val="100000"/>
              </a:lnSpc>
              <a:spcBef>
                <a:spcPct val="0"/>
              </a:spcBef>
              <a:spcAft>
                <a:spcPct val="0"/>
              </a:spcAft>
              <a:buNone/>
              <a:defRPr/>
            </a:pPr>
            <a:r>
              <a:rPr lang="en-US" altLang="zh-CN" sz="1800" dirty="0">
                <a:solidFill>
                  <a:prstClr val="black"/>
                </a:solidFill>
                <a:latin typeface="+mn-lt"/>
                <a:ea typeface="+mn-ea"/>
              </a:rPr>
              <a:t>        print('*', end="  ")</a:t>
            </a:r>
          </a:p>
          <a:p>
            <a:pPr lvl="0" fontAlgn="base">
              <a:lnSpc>
                <a:spcPct val="100000"/>
              </a:lnSpc>
              <a:spcBef>
                <a:spcPct val="0"/>
              </a:spcBef>
              <a:spcAft>
                <a:spcPct val="0"/>
              </a:spcAft>
              <a:buNone/>
              <a:defRPr/>
            </a:pPr>
            <a:r>
              <a:rPr lang="en-US" altLang="zh-CN" sz="1800" dirty="0">
                <a:solidFill>
                  <a:prstClr val="black"/>
                </a:solidFill>
                <a:latin typeface="+mn-lt"/>
                <a:ea typeface="+mn-ea"/>
              </a:rPr>
              <a:t>    print()</a:t>
            </a:r>
          </a:p>
          <a:p>
            <a:pPr lvl="0" fontAlgn="base">
              <a:lnSpc>
                <a:spcPct val="100000"/>
              </a:lnSpc>
              <a:spcBef>
                <a:spcPct val="0"/>
              </a:spcBef>
              <a:spcAft>
                <a:spcPct val="0"/>
              </a:spcAft>
              <a:buNone/>
              <a:defRPr/>
            </a:pPr>
            <a:r>
              <a:rPr lang="en-US" altLang="zh-CN" sz="1800" dirty="0">
                <a:solidFill>
                  <a:prstClr val="black"/>
                </a:solidFill>
                <a:latin typeface="+mn-lt"/>
                <a:ea typeface="+mn-ea"/>
              </a:rPr>
              <a:t>    i =i + 1</a:t>
            </a:r>
          </a:p>
        </p:txBody>
      </p:sp>
      <p:sp>
        <p:nvSpPr>
          <p:cNvPr id="11" name="TextBox 10"/>
          <p:cNvSpPr txBox="1">
            <a:spLocks noChangeArrowheads="1"/>
          </p:cNvSpPr>
          <p:nvPr/>
        </p:nvSpPr>
        <p:spPr bwMode="auto">
          <a:xfrm>
            <a:off x="482348" y="1857502"/>
            <a:ext cx="36926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zh-CN" altLang="en-US" sz="1800" dirty="0">
                <a:solidFill>
                  <a:prstClr val="black"/>
                </a:solidFill>
                <a:latin typeface="+mn-lt"/>
                <a:ea typeface="+mn-ea"/>
              </a:rPr>
              <a:t>用</a:t>
            </a:r>
            <a:r>
              <a:rPr lang="en-US" altLang="zh-CN" sz="1800" dirty="0">
                <a:solidFill>
                  <a:prstClr val="black"/>
                </a:solidFill>
                <a:latin typeface="+mn-lt"/>
                <a:ea typeface="+mn-ea"/>
              </a:rPr>
              <a:t>while</a:t>
            </a:r>
            <a:r>
              <a:rPr lang="zh-CN" altLang="en-US" sz="1800" dirty="0">
                <a:solidFill>
                  <a:prstClr val="black"/>
                </a:solidFill>
                <a:latin typeface="+mn-lt"/>
                <a:ea typeface="+mn-ea"/>
              </a:rPr>
              <a:t>循环和</a:t>
            </a:r>
            <a:r>
              <a:rPr lang="en-US" altLang="zh-CN" sz="1800" dirty="0">
                <a:solidFill>
                  <a:prstClr val="black"/>
                </a:solidFill>
                <a:latin typeface="+mn-lt"/>
                <a:ea typeface="+mn-ea"/>
              </a:rPr>
              <a:t>for</a:t>
            </a:r>
            <a:r>
              <a:rPr lang="zh-CN" altLang="en-US" sz="1800" dirty="0">
                <a:solidFill>
                  <a:prstClr val="black"/>
                </a:solidFill>
                <a:latin typeface="+mn-lt"/>
                <a:ea typeface="+mn-ea"/>
              </a:rPr>
              <a:t>循环的混合嵌套输出*星号组成的正方形</a:t>
            </a:r>
          </a:p>
        </p:txBody>
      </p:sp>
      <p:sp>
        <p:nvSpPr>
          <p:cNvPr id="12" name="文本框 7"/>
          <p:cNvSpPr txBox="1">
            <a:spLocks noChangeArrowheads="1"/>
          </p:cNvSpPr>
          <p:nvPr/>
        </p:nvSpPr>
        <p:spPr bwMode="auto">
          <a:xfrm>
            <a:off x="300113" y="1299879"/>
            <a:ext cx="3106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600" b="1" dirty="0" smtClean="0">
                <a:solidFill>
                  <a:srgbClr val="1B3868"/>
                </a:solidFill>
              </a:rPr>
              <a:t>混合循环嵌套的例子</a:t>
            </a:r>
            <a:endParaRPr lang="zh-CN" altLang="en-US" sz="1600" b="1" dirty="0">
              <a:solidFill>
                <a:srgbClr val="1B3868"/>
              </a:solidFill>
            </a:endParaRPr>
          </a:p>
        </p:txBody>
      </p:sp>
      <p:cxnSp>
        <p:nvCxnSpPr>
          <p:cNvPr id="13" name="直接连接符 12"/>
          <p:cNvCxnSpPr/>
          <p:nvPr/>
        </p:nvCxnSpPr>
        <p:spPr>
          <a:xfrm>
            <a:off x="391231" y="163325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8"/>
          <p:cNvSpPr txBox="1">
            <a:spLocks noChangeArrowheads="1"/>
          </p:cNvSpPr>
          <p:nvPr/>
        </p:nvSpPr>
        <p:spPr bwMode="auto">
          <a:xfrm>
            <a:off x="391231" y="3304884"/>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运行结果如下：</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p:nvCxnSpPr>
        <p:spPr>
          <a:xfrm>
            <a:off x="482349" y="363349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TextBox 10"/>
          <p:cNvSpPr txBox="1">
            <a:spLocks noChangeArrowheads="1"/>
          </p:cNvSpPr>
          <p:nvPr/>
        </p:nvSpPr>
        <p:spPr bwMode="auto">
          <a:xfrm>
            <a:off x="533586" y="3857607"/>
            <a:ext cx="223206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dirty="0">
                <a:solidFill>
                  <a:prstClr val="black"/>
                </a:solidFill>
                <a:latin typeface="+mn-lt"/>
                <a:ea typeface="+mn-ea"/>
              </a:rPr>
              <a:t>*  *  *  *  *  </a:t>
            </a:r>
          </a:p>
          <a:p>
            <a:pPr lvl="0" fontAlgn="base">
              <a:lnSpc>
                <a:spcPct val="100000"/>
              </a:lnSpc>
              <a:spcBef>
                <a:spcPct val="0"/>
              </a:spcBef>
              <a:spcAft>
                <a:spcPct val="0"/>
              </a:spcAft>
              <a:buNone/>
              <a:defRPr/>
            </a:pPr>
            <a:r>
              <a:rPr lang="en-US" altLang="zh-CN" sz="1800" dirty="0">
                <a:solidFill>
                  <a:prstClr val="black"/>
                </a:solidFill>
                <a:latin typeface="+mn-lt"/>
                <a:ea typeface="+mn-ea"/>
              </a:rPr>
              <a:t>*  *  *  *  *  </a:t>
            </a:r>
          </a:p>
          <a:p>
            <a:pPr lvl="0" fontAlgn="base">
              <a:lnSpc>
                <a:spcPct val="100000"/>
              </a:lnSpc>
              <a:spcBef>
                <a:spcPct val="0"/>
              </a:spcBef>
              <a:spcAft>
                <a:spcPct val="0"/>
              </a:spcAft>
              <a:buNone/>
              <a:defRPr/>
            </a:pPr>
            <a:r>
              <a:rPr lang="en-US" altLang="zh-CN" sz="1800" dirty="0">
                <a:solidFill>
                  <a:prstClr val="black"/>
                </a:solidFill>
                <a:latin typeface="+mn-lt"/>
                <a:ea typeface="+mn-ea"/>
              </a:rPr>
              <a:t>*  *  *  *  *  </a:t>
            </a:r>
          </a:p>
          <a:p>
            <a:pPr lvl="0" fontAlgn="base">
              <a:lnSpc>
                <a:spcPct val="100000"/>
              </a:lnSpc>
              <a:spcBef>
                <a:spcPct val="0"/>
              </a:spcBef>
              <a:spcAft>
                <a:spcPct val="0"/>
              </a:spcAft>
              <a:buNone/>
              <a:defRPr/>
            </a:pPr>
            <a:r>
              <a:rPr lang="en-US" altLang="zh-CN" sz="1800" dirty="0">
                <a:solidFill>
                  <a:prstClr val="black"/>
                </a:solidFill>
                <a:latin typeface="+mn-lt"/>
                <a:ea typeface="+mn-ea"/>
              </a:rPr>
              <a:t>*  *  *  *  *  </a:t>
            </a:r>
          </a:p>
          <a:p>
            <a:pPr lvl="0" fontAlgn="base">
              <a:lnSpc>
                <a:spcPct val="100000"/>
              </a:lnSpc>
              <a:spcBef>
                <a:spcPct val="0"/>
              </a:spcBef>
              <a:spcAft>
                <a:spcPct val="0"/>
              </a:spcAft>
              <a:buNone/>
              <a:defRPr/>
            </a:pPr>
            <a:r>
              <a:rPr lang="en-US" altLang="zh-CN" sz="1800" dirty="0">
                <a:solidFill>
                  <a:prstClr val="black"/>
                </a:solidFill>
                <a:latin typeface="+mn-lt"/>
                <a:ea typeface="+mn-ea"/>
              </a:rPr>
              <a:t>*  *  *  *  * </a:t>
            </a:r>
          </a:p>
        </p:txBody>
      </p:sp>
      <p:cxnSp>
        <p:nvCxnSpPr>
          <p:cNvPr id="16" name="直接连接符 15">
            <a:extLst/>
          </p:cNvPr>
          <p:cNvCxnSpPr>
            <a:cxnSpLocks/>
          </p:cNvCxnSpPr>
          <p:nvPr/>
        </p:nvCxnSpPr>
        <p:spPr>
          <a:xfrm>
            <a:off x="6088429" y="147687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97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TextBox 2"/>
          <p:cNvSpPr txBox="1"/>
          <p:nvPr/>
        </p:nvSpPr>
        <p:spPr>
          <a:xfrm>
            <a:off x="5170311" y="2233234"/>
            <a:ext cx="1620957" cy="523220"/>
          </a:xfrm>
          <a:prstGeom prst="rect">
            <a:avLst/>
          </a:prstGeom>
          <a:noFill/>
        </p:spPr>
        <p:txBody>
          <a:bodyPr wrap="none" rtlCol="0">
            <a:spAutoFit/>
          </a:bodyPr>
          <a:lstStyle/>
          <a:p>
            <a:r>
              <a:rPr lang="zh-CN" altLang="en-US" sz="2800" dirty="0" smtClean="0"/>
              <a:t>图形输出</a:t>
            </a:r>
            <a:endParaRPr lang="zh-CN" altLang="en-US" sz="2800" dirty="0"/>
          </a:p>
        </p:txBody>
      </p:sp>
    </p:spTree>
    <p:extLst>
      <p:ext uri="{BB962C8B-B14F-4D97-AF65-F5344CB8AC3E}">
        <p14:creationId xmlns:p14="http://schemas.microsoft.com/office/powerpoint/2010/main" val="1735795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300113" y="399131"/>
            <a:ext cx="3268663" cy="511175"/>
          </a:xfrm>
        </p:spPr>
        <p:txBody>
          <a:bodyPr/>
          <a:lstStyle/>
          <a:p>
            <a:pPr eaLnBrk="1" hangingPunct="1"/>
            <a:r>
              <a:rPr lang="en-US" altLang="zh-CN" dirty="0" smtClean="0"/>
              <a:t>2.4 </a:t>
            </a:r>
            <a:r>
              <a:rPr lang="en-US" altLang="zh-CN" dirty="0"/>
              <a:t>break</a:t>
            </a:r>
            <a:r>
              <a:rPr lang="zh-CN" altLang="en-US" dirty="0"/>
              <a:t>语句</a:t>
            </a:r>
            <a:endParaRPr lang="zh-CN" altLang="zh-CN" dirty="0" smtClean="0"/>
          </a:p>
        </p:txBody>
      </p:sp>
      <p:sp>
        <p:nvSpPr>
          <p:cNvPr id="26628" name="文本框 7"/>
          <p:cNvSpPr txBox="1">
            <a:spLocks noChangeArrowheads="1"/>
          </p:cNvSpPr>
          <p:nvPr/>
        </p:nvSpPr>
        <p:spPr bwMode="auto">
          <a:xfrm>
            <a:off x="7063645" y="102519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代码如下</a:t>
            </a:r>
          </a:p>
        </p:txBody>
      </p:sp>
      <p:cxnSp>
        <p:nvCxnSpPr>
          <p:cNvPr id="10" name="直接连接符 9"/>
          <p:cNvCxnSpPr/>
          <p:nvPr/>
        </p:nvCxnSpPr>
        <p:spPr>
          <a:xfrm>
            <a:off x="7154763" y="135857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6633" name="TextBox 10"/>
          <p:cNvSpPr txBox="1">
            <a:spLocks noChangeArrowheads="1"/>
          </p:cNvSpPr>
          <p:nvPr/>
        </p:nvSpPr>
        <p:spPr bwMode="auto">
          <a:xfrm>
            <a:off x="7022605" y="1439177"/>
            <a:ext cx="411609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i = 2</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while i &lt;= 10:</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a:t>
            </a:r>
            <a:r>
              <a:rPr lang="en-US" altLang="zh-CN" sz="1800" dirty="0">
                <a:solidFill>
                  <a:prstClr val="black"/>
                </a:solidFill>
                <a:latin typeface="等线"/>
                <a:ea typeface="等线" panose="02010600030101010101" pitchFamily="2" charset="-122"/>
              </a:rPr>
              <a:t>j = 2</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a:t>
            </a:r>
            <a:r>
              <a:rPr lang="en-US" altLang="zh-CN" sz="1800" dirty="0">
                <a:solidFill>
                  <a:prstClr val="black"/>
                </a:solidFill>
                <a:latin typeface="等线"/>
                <a:ea typeface="等线" panose="02010600030101010101" pitchFamily="2" charset="-122"/>
              </a:rPr>
              <a:t>while j &lt;= (i/2):</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a:t>
            </a:r>
            <a:r>
              <a:rPr lang="en-US" altLang="zh-CN" sz="1800" dirty="0">
                <a:solidFill>
                  <a:prstClr val="black"/>
                </a:solidFill>
                <a:latin typeface="等线"/>
                <a:ea typeface="等线" panose="02010600030101010101" pitchFamily="2" charset="-122"/>
              </a:rPr>
              <a:t>if </a:t>
            </a:r>
            <a:r>
              <a:rPr lang="en-US" altLang="zh-CN" sz="1800" dirty="0" err="1">
                <a:solidFill>
                  <a:prstClr val="black"/>
                </a:solidFill>
                <a:latin typeface="等线"/>
                <a:ea typeface="等线" panose="02010600030101010101" pitchFamily="2" charset="-122"/>
              </a:rPr>
              <a:t>i%j</a:t>
            </a:r>
            <a:r>
              <a:rPr lang="en-US" altLang="zh-CN" sz="1800" dirty="0">
                <a:solidFill>
                  <a:prstClr val="black"/>
                </a:solidFill>
                <a:latin typeface="等线"/>
                <a:ea typeface="等线" panose="02010600030101010101" pitchFamily="2" charset="-122"/>
              </a:rPr>
              <a:t> == 0:</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break</a:t>
            </a:r>
            <a:endParaRPr lang="en-US" altLang="zh-CN" sz="1800" dirty="0">
              <a:solidFill>
                <a:prstClr val="black"/>
              </a:solidFill>
              <a:latin typeface="等线"/>
              <a:ea typeface="等线" panose="02010600030101010101" pitchFamily="2" charset="-122"/>
            </a:endParaRP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a:t>
            </a:r>
            <a:r>
              <a:rPr lang="en-US" altLang="zh-CN" sz="1800" dirty="0">
                <a:solidFill>
                  <a:prstClr val="black"/>
                </a:solidFill>
                <a:latin typeface="等线"/>
                <a:ea typeface="等线" panose="02010600030101010101" pitchFamily="2" charset="-122"/>
              </a:rPr>
              <a:t>j = j + 1</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a:t>
            </a:r>
            <a:r>
              <a:rPr lang="en-US" altLang="zh-CN" sz="1800" dirty="0">
                <a:solidFill>
                  <a:prstClr val="black"/>
                </a:solidFill>
                <a:latin typeface="等线"/>
                <a:ea typeface="等线" panose="02010600030101010101" pitchFamily="2" charset="-122"/>
              </a:rPr>
              <a:t>if j &gt; (i/2):</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a:t>
            </a:r>
            <a:r>
              <a:rPr lang="en-US" altLang="zh-CN" sz="1800" dirty="0">
                <a:solidFill>
                  <a:prstClr val="black"/>
                </a:solidFill>
                <a:latin typeface="等线"/>
                <a:ea typeface="等线" panose="02010600030101010101" pitchFamily="2" charset="-122"/>
              </a:rPr>
              <a:t>print("%d </a:t>
            </a:r>
            <a:r>
              <a:rPr lang="zh-CN" altLang="en-US" sz="1800" dirty="0">
                <a:solidFill>
                  <a:prstClr val="black"/>
                </a:solidFill>
                <a:latin typeface="等线"/>
                <a:ea typeface="等线" panose="02010600030101010101" pitchFamily="2" charset="-122"/>
              </a:rPr>
              <a:t>是素数</a:t>
            </a:r>
            <a:r>
              <a:rPr lang="en-US" altLang="zh-CN" sz="1800" dirty="0">
                <a:solidFill>
                  <a:prstClr val="black"/>
                </a:solidFill>
                <a:latin typeface="等线"/>
                <a:ea typeface="等线" panose="02010600030101010101" pitchFamily="2" charset="-122"/>
              </a:rPr>
              <a:t>" % i)</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dirty="0" smtClean="0">
                <a:solidFill>
                  <a:prstClr val="black"/>
                </a:solidFill>
                <a:latin typeface="等线"/>
                <a:ea typeface="等线" panose="02010600030101010101" pitchFamily="2" charset="-122"/>
              </a:rPr>
              <a:t>   </a:t>
            </a:r>
            <a:r>
              <a:rPr lang="en-US" altLang="zh-CN" sz="1800" dirty="0">
                <a:solidFill>
                  <a:prstClr val="black"/>
                </a:solidFill>
                <a:latin typeface="等线"/>
                <a:ea typeface="等线" panose="02010600030101010101" pitchFamily="2" charset="-122"/>
              </a:rPr>
              <a:t>i = i + 1</a:t>
            </a:r>
          </a:p>
        </p:txBody>
      </p:sp>
      <p:sp>
        <p:nvSpPr>
          <p:cNvPr id="11" name="TextBox 10"/>
          <p:cNvSpPr txBox="1">
            <a:spLocks noChangeArrowheads="1"/>
          </p:cNvSpPr>
          <p:nvPr/>
        </p:nvSpPr>
        <p:spPr bwMode="auto">
          <a:xfrm>
            <a:off x="607803" y="1701087"/>
            <a:ext cx="436124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50000"/>
              </a:lnSpc>
              <a:spcBef>
                <a:spcPct val="0"/>
              </a:spcBef>
              <a:spcAft>
                <a:spcPct val="0"/>
              </a:spcAft>
              <a:buNone/>
              <a:defRPr/>
            </a:pPr>
            <a:r>
              <a:rPr lang="zh-CN" altLang="en-US" sz="1800" dirty="0">
                <a:solidFill>
                  <a:prstClr val="black"/>
                </a:solidFill>
                <a:latin typeface="等线"/>
                <a:ea typeface="等线" panose="02010600030101010101" pitchFamily="2" charset="-122"/>
              </a:rPr>
              <a:t>在</a:t>
            </a:r>
            <a:r>
              <a:rPr lang="en-US" altLang="zh-CN" sz="1800" dirty="0">
                <a:solidFill>
                  <a:prstClr val="black"/>
                </a:solidFill>
                <a:latin typeface="等线"/>
                <a:ea typeface="等线" panose="02010600030101010101" pitchFamily="2" charset="-122"/>
              </a:rPr>
              <a:t>python</a:t>
            </a:r>
            <a:r>
              <a:rPr lang="zh-CN" altLang="en-US" sz="1800" dirty="0">
                <a:solidFill>
                  <a:prstClr val="black"/>
                </a:solidFill>
                <a:latin typeface="等线"/>
                <a:ea typeface="等线" panose="02010600030101010101" pitchFamily="2" charset="-122"/>
              </a:rPr>
              <a:t>语言中，</a:t>
            </a:r>
            <a:r>
              <a:rPr lang="en-US" altLang="zh-CN" sz="1800" dirty="0">
                <a:solidFill>
                  <a:prstClr val="black"/>
                </a:solidFill>
                <a:latin typeface="等线"/>
                <a:ea typeface="等线" panose="02010600030101010101" pitchFamily="2" charset="-122"/>
              </a:rPr>
              <a:t>break</a:t>
            </a:r>
            <a:r>
              <a:rPr lang="zh-CN" altLang="en-US" sz="1800" dirty="0">
                <a:solidFill>
                  <a:prstClr val="black"/>
                </a:solidFill>
                <a:latin typeface="等线"/>
                <a:ea typeface="等线" panose="02010600030101010101" pitchFamily="2" charset="-122"/>
              </a:rPr>
              <a:t>语句用于强行跳出当前层的循环，也就是说如果</a:t>
            </a:r>
            <a:r>
              <a:rPr lang="en-US" altLang="zh-CN" sz="1800" dirty="0">
                <a:solidFill>
                  <a:prstClr val="black"/>
                </a:solidFill>
                <a:latin typeface="等线"/>
                <a:ea typeface="等线" panose="02010600030101010101" pitchFamily="2" charset="-122"/>
              </a:rPr>
              <a:t>break</a:t>
            </a:r>
            <a:r>
              <a:rPr lang="zh-CN" altLang="en-US" sz="1800" dirty="0">
                <a:solidFill>
                  <a:prstClr val="black"/>
                </a:solidFill>
                <a:latin typeface="等线"/>
                <a:ea typeface="等线" panose="02010600030101010101" pitchFamily="2" charset="-122"/>
              </a:rPr>
              <a:t>语句出现在嵌套循环的内层循环时，它会跳出当前的一层循环。</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7"/>
          <p:cNvSpPr txBox="1">
            <a:spLocks noChangeArrowheads="1"/>
          </p:cNvSpPr>
          <p:nvPr/>
        </p:nvSpPr>
        <p:spPr bwMode="auto">
          <a:xfrm>
            <a:off x="516685" y="1143464"/>
            <a:ext cx="3106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说明</a:t>
            </a:r>
            <a:endPar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07803" y="147683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8"/>
          <p:cNvSpPr txBox="1">
            <a:spLocks noChangeArrowheads="1"/>
          </p:cNvSpPr>
          <p:nvPr/>
        </p:nvSpPr>
        <p:spPr bwMode="auto">
          <a:xfrm>
            <a:off x="607803" y="413506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示例</a:t>
            </a:r>
          </a:p>
        </p:txBody>
      </p:sp>
      <p:cxnSp>
        <p:nvCxnSpPr>
          <p:cNvPr id="14" name="直接连接符 13"/>
          <p:cNvCxnSpPr/>
          <p:nvPr/>
        </p:nvCxnSpPr>
        <p:spPr>
          <a:xfrm>
            <a:off x="698921" y="446367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TextBox 10"/>
          <p:cNvSpPr txBox="1">
            <a:spLocks noChangeArrowheads="1"/>
          </p:cNvSpPr>
          <p:nvPr/>
        </p:nvSpPr>
        <p:spPr bwMode="auto">
          <a:xfrm>
            <a:off x="678610" y="4792288"/>
            <a:ext cx="31067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50000"/>
              </a:lnSpc>
              <a:spcBef>
                <a:spcPct val="0"/>
              </a:spcBef>
              <a:spcAft>
                <a:spcPct val="0"/>
              </a:spcAft>
              <a:buNone/>
              <a:defRPr/>
            </a:pPr>
            <a:r>
              <a:rPr lang="zh-CN" altLang="en-US" sz="1800" dirty="0">
                <a:solidFill>
                  <a:prstClr val="black"/>
                </a:solidFill>
                <a:latin typeface="等线"/>
                <a:ea typeface="等线" panose="02010600030101010101" pitchFamily="2" charset="-122"/>
              </a:rPr>
              <a:t>使用</a:t>
            </a:r>
            <a:r>
              <a:rPr lang="en-US" altLang="zh-CN" sz="1800" dirty="0">
                <a:solidFill>
                  <a:prstClr val="black"/>
                </a:solidFill>
                <a:latin typeface="等线"/>
                <a:ea typeface="等线" panose="02010600030101010101" pitchFamily="2" charset="-122"/>
              </a:rPr>
              <a:t>while</a:t>
            </a:r>
            <a:r>
              <a:rPr lang="zh-CN" altLang="en-US" sz="1800" dirty="0">
                <a:solidFill>
                  <a:prstClr val="black"/>
                </a:solidFill>
                <a:latin typeface="等线"/>
                <a:ea typeface="等线" panose="02010600030101010101" pitchFamily="2" charset="-122"/>
              </a:rPr>
              <a:t>嵌套循环输出</a:t>
            </a:r>
            <a:r>
              <a:rPr lang="en-US" altLang="zh-CN" sz="1800" dirty="0">
                <a:solidFill>
                  <a:prstClr val="black"/>
                </a:solidFill>
                <a:latin typeface="等线"/>
                <a:ea typeface="等线" panose="02010600030101010101" pitchFamily="2" charset="-122"/>
              </a:rPr>
              <a:t>2~10</a:t>
            </a:r>
            <a:r>
              <a:rPr lang="zh-CN" altLang="en-US" sz="1800" dirty="0">
                <a:solidFill>
                  <a:prstClr val="black"/>
                </a:solidFill>
                <a:latin typeface="等线"/>
                <a:ea typeface="等线" panose="02010600030101010101" pitchFamily="2" charset="-122"/>
              </a:rPr>
              <a:t>之间的素数。</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7"/>
          <p:cNvSpPr txBox="1">
            <a:spLocks noChangeArrowheads="1"/>
          </p:cNvSpPr>
          <p:nvPr/>
        </p:nvSpPr>
        <p:spPr bwMode="auto">
          <a:xfrm>
            <a:off x="6987446" y="4531732"/>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运行结果</a:t>
            </a: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如下</a:t>
            </a:r>
          </a:p>
        </p:txBody>
      </p:sp>
      <p:cxnSp>
        <p:nvCxnSpPr>
          <p:cNvPr id="17" name="直接连接符 16"/>
          <p:cNvCxnSpPr/>
          <p:nvPr/>
        </p:nvCxnSpPr>
        <p:spPr>
          <a:xfrm>
            <a:off x="6958258" y="486987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TextBox 10"/>
          <p:cNvSpPr txBox="1">
            <a:spLocks noChangeArrowheads="1"/>
          </p:cNvSpPr>
          <p:nvPr/>
        </p:nvSpPr>
        <p:spPr bwMode="auto">
          <a:xfrm>
            <a:off x="7238991" y="4950477"/>
            <a:ext cx="31067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2 </a:t>
            </a:r>
            <a:r>
              <a:rPr lang="zh-CN" altLang="en-US" sz="1800" dirty="0">
                <a:solidFill>
                  <a:prstClr val="black"/>
                </a:solidFill>
                <a:latin typeface="等线"/>
                <a:ea typeface="等线" panose="02010600030101010101" pitchFamily="2" charset="-122"/>
              </a:rPr>
              <a:t>是素数</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3 </a:t>
            </a:r>
            <a:r>
              <a:rPr lang="zh-CN" altLang="en-US" sz="1800" dirty="0">
                <a:solidFill>
                  <a:prstClr val="black"/>
                </a:solidFill>
                <a:latin typeface="等线"/>
                <a:ea typeface="等线" panose="02010600030101010101" pitchFamily="2" charset="-122"/>
              </a:rPr>
              <a:t>是素数</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5 </a:t>
            </a:r>
            <a:r>
              <a:rPr lang="zh-CN" altLang="en-US" sz="1800" dirty="0">
                <a:solidFill>
                  <a:prstClr val="black"/>
                </a:solidFill>
                <a:latin typeface="等线"/>
                <a:ea typeface="等线" panose="02010600030101010101" pitchFamily="2" charset="-122"/>
              </a:rPr>
              <a:t>是素数</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7 </a:t>
            </a:r>
            <a:r>
              <a:rPr lang="zh-CN" altLang="en-US" sz="1800" dirty="0">
                <a:solidFill>
                  <a:prstClr val="black"/>
                </a:solidFill>
                <a:latin typeface="等线"/>
                <a:ea typeface="等线" panose="02010600030101010101" pitchFamily="2" charset="-122"/>
              </a:rPr>
              <a:t>是素数</a:t>
            </a:r>
          </a:p>
        </p:txBody>
      </p:sp>
      <p:cxnSp>
        <p:nvCxnSpPr>
          <p:cNvPr id="19" name="直接连接符 18">
            <a:extLst/>
          </p:cNvPr>
          <p:cNvCxnSpPr>
            <a:cxnSpLocks/>
          </p:cNvCxnSpPr>
          <p:nvPr/>
        </p:nvCxnSpPr>
        <p:spPr>
          <a:xfrm>
            <a:off x="6157890" y="1476839"/>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89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300113" y="399131"/>
            <a:ext cx="3268663" cy="511175"/>
          </a:xfrm>
        </p:spPr>
        <p:txBody>
          <a:bodyPr/>
          <a:lstStyle/>
          <a:p>
            <a:pPr eaLnBrk="1" hangingPunct="1"/>
            <a:r>
              <a:rPr lang="en-US" altLang="zh-CN" dirty="0" smtClean="0"/>
              <a:t>2.5 </a:t>
            </a:r>
            <a:r>
              <a:rPr lang="en-US" altLang="zh-CN" dirty="0"/>
              <a:t>pass</a:t>
            </a:r>
            <a:r>
              <a:rPr lang="zh-CN" altLang="en-US" dirty="0"/>
              <a:t>语句</a:t>
            </a:r>
            <a:endParaRPr lang="zh-CN" altLang="zh-CN" dirty="0" smtClean="0"/>
          </a:p>
        </p:txBody>
      </p:sp>
      <p:sp>
        <p:nvSpPr>
          <p:cNvPr id="26628" name="文本框 7"/>
          <p:cNvSpPr txBox="1">
            <a:spLocks noChangeArrowheads="1"/>
          </p:cNvSpPr>
          <p:nvPr/>
        </p:nvSpPr>
        <p:spPr bwMode="auto">
          <a:xfrm>
            <a:off x="6382678" y="4189155"/>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代码如下</a:t>
            </a:r>
          </a:p>
        </p:txBody>
      </p:sp>
      <p:cxnSp>
        <p:nvCxnSpPr>
          <p:cNvPr id="10" name="直接连接符 9"/>
          <p:cNvCxnSpPr/>
          <p:nvPr/>
        </p:nvCxnSpPr>
        <p:spPr>
          <a:xfrm>
            <a:off x="6473796" y="452253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6633" name="TextBox 10"/>
          <p:cNvSpPr txBox="1">
            <a:spLocks noChangeArrowheads="1"/>
          </p:cNvSpPr>
          <p:nvPr/>
        </p:nvSpPr>
        <p:spPr bwMode="auto">
          <a:xfrm>
            <a:off x="6558024" y="4631967"/>
            <a:ext cx="481392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50000"/>
              </a:lnSpc>
              <a:spcBef>
                <a:spcPct val="0"/>
              </a:spcBef>
              <a:spcAft>
                <a:spcPct val="0"/>
              </a:spcAft>
              <a:buNone/>
              <a:defRPr/>
            </a:pPr>
            <a:r>
              <a:rPr lang="en-US" altLang="zh-CN" sz="1800" dirty="0">
                <a:solidFill>
                  <a:prstClr val="black"/>
                </a:solidFill>
                <a:latin typeface="等线"/>
                <a:ea typeface="等线" panose="02010600030101010101" pitchFamily="2" charset="-122"/>
              </a:rPr>
              <a:t>for i in range(0,10):</a:t>
            </a:r>
          </a:p>
          <a:p>
            <a:pPr lvl="0" fontAlgn="base">
              <a:lnSpc>
                <a:spcPct val="150000"/>
              </a:lnSpc>
              <a:spcBef>
                <a:spcPct val="0"/>
              </a:spcBef>
              <a:spcAft>
                <a:spcPct val="0"/>
              </a:spcAft>
              <a:buNone/>
              <a:defRPr/>
            </a:pPr>
            <a:r>
              <a:rPr lang="en-US" altLang="zh-CN" sz="1800" dirty="0">
                <a:solidFill>
                  <a:prstClr val="black"/>
                </a:solidFill>
                <a:latin typeface="等线"/>
                <a:ea typeface="等线" panose="02010600030101010101" pitchFamily="2" charset="-122"/>
              </a:rPr>
              <a:t>    </a:t>
            </a:r>
            <a:r>
              <a:rPr lang="en-US" altLang="zh-CN" sz="1800" b="1" dirty="0">
                <a:solidFill>
                  <a:srgbClr val="C00000"/>
                </a:solidFill>
                <a:latin typeface="等线"/>
                <a:ea typeface="等线" panose="02010600030101010101" pitchFamily="2" charset="-122"/>
              </a:rPr>
              <a:t>pass</a:t>
            </a:r>
          </a:p>
        </p:txBody>
      </p:sp>
      <p:sp>
        <p:nvSpPr>
          <p:cNvPr id="11" name="TextBox 10"/>
          <p:cNvSpPr txBox="1">
            <a:spLocks noChangeArrowheads="1"/>
          </p:cNvSpPr>
          <p:nvPr/>
        </p:nvSpPr>
        <p:spPr bwMode="auto">
          <a:xfrm>
            <a:off x="721063" y="2348269"/>
            <a:ext cx="441929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50000"/>
              </a:lnSpc>
              <a:spcBef>
                <a:spcPct val="0"/>
              </a:spcBef>
              <a:spcAft>
                <a:spcPct val="0"/>
              </a:spcAft>
              <a:buNone/>
              <a:defRPr/>
            </a:pPr>
            <a:r>
              <a:rPr lang="en-US" altLang="zh-CN" sz="1800" dirty="0">
                <a:solidFill>
                  <a:prstClr val="black"/>
                </a:solidFill>
                <a:latin typeface="等线"/>
                <a:ea typeface="等线" panose="02010600030101010101" pitchFamily="2" charset="-122"/>
              </a:rPr>
              <a:t>pass</a:t>
            </a:r>
            <a:r>
              <a:rPr lang="zh-CN" altLang="en-US" sz="1800" dirty="0">
                <a:solidFill>
                  <a:prstClr val="black"/>
                </a:solidFill>
                <a:latin typeface="等线"/>
                <a:ea typeface="等线" panose="02010600030101010101" pitchFamily="2" charset="-122"/>
              </a:rPr>
              <a:t>语句表示空代码，也就是程序不做任何事情。由于</a:t>
            </a:r>
            <a:r>
              <a:rPr lang="en-US" altLang="zh-CN" sz="1800" dirty="0">
                <a:solidFill>
                  <a:prstClr val="black"/>
                </a:solidFill>
                <a:latin typeface="等线"/>
                <a:ea typeface="等线" panose="02010600030101010101" pitchFamily="2" charset="-122"/>
              </a:rPr>
              <a:t>python</a:t>
            </a:r>
            <a:r>
              <a:rPr lang="zh-CN" altLang="en-US" sz="1800" dirty="0">
                <a:solidFill>
                  <a:prstClr val="black"/>
                </a:solidFill>
                <a:latin typeface="等线"/>
                <a:ea typeface="等线" panose="02010600030101010101" pitchFamily="2" charset="-122"/>
              </a:rPr>
              <a:t>语言没有花括号来表示代码块，但是在有些地方如果没有代码，系统会报错，此时就可以使用</a:t>
            </a:r>
            <a:r>
              <a:rPr lang="en-US" altLang="zh-CN" sz="1800" dirty="0">
                <a:solidFill>
                  <a:prstClr val="black"/>
                </a:solidFill>
                <a:latin typeface="等线"/>
                <a:ea typeface="等线" panose="02010600030101010101" pitchFamily="2" charset="-122"/>
              </a:rPr>
              <a:t>pass</a:t>
            </a:r>
            <a:r>
              <a:rPr lang="zh-CN" altLang="en-US" sz="1800" dirty="0">
                <a:solidFill>
                  <a:prstClr val="black"/>
                </a:solidFill>
                <a:latin typeface="等线"/>
                <a:ea typeface="等线" panose="02010600030101010101" pitchFamily="2" charset="-122"/>
              </a:rPr>
              <a:t>语句。</a:t>
            </a:r>
            <a:r>
              <a:rPr lang="en-US" altLang="zh-CN" sz="1800" dirty="0">
                <a:solidFill>
                  <a:prstClr val="black"/>
                </a:solidFill>
                <a:latin typeface="等线"/>
                <a:ea typeface="等线" panose="02010600030101010101" pitchFamily="2" charset="-122"/>
              </a:rPr>
              <a:t>pass</a:t>
            </a:r>
            <a:r>
              <a:rPr lang="zh-CN" altLang="en-US" sz="1800" dirty="0">
                <a:solidFill>
                  <a:prstClr val="black"/>
                </a:solidFill>
                <a:latin typeface="等线"/>
                <a:ea typeface="等线" panose="02010600030101010101" pitchFamily="2" charset="-122"/>
              </a:rPr>
              <a:t>语句常用来标记留待以后开发的代码，作为占位符使用。</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7"/>
          <p:cNvSpPr txBox="1">
            <a:spLocks noChangeArrowheads="1"/>
          </p:cNvSpPr>
          <p:nvPr/>
        </p:nvSpPr>
        <p:spPr bwMode="auto">
          <a:xfrm>
            <a:off x="518790" y="1302545"/>
            <a:ext cx="3106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说明</a:t>
            </a:r>
            <a:endPar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609908" y="163592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8"/>
          <p:cNvSpPr txBox="1">
            <a:spLocks noChangeArrowheads="1"/>
          </p:cNvSpPr>
          <p:nvPr/>
        </p:nvSpPr>
        <p:spPr bwMode="auto">
          <a:xfrm>
            <a:off x="6382678" y="1278481"/>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示例</a:t>
            </a:r>
          </a:p>
        </p:txBody>
      </p:sp>
      <p:cxnSp>
        <p:nvCxnSpPr>
          <p:cNvPr id="14" name="直接连接符 13"/>
          <p:cNvCxnSpPr/>
          <p:nvPr/>
        </p:nvCxnSpPr>
        <p:spPr>
          <a:xfrm>
            <a:off x="6473796" y="160709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TextBox 10"/>
          <p:cNvSpPr txBox="1">
            <a:spLocks noChangeArrowheads="1"/>
          </p:cNvSpPr>
          <p:nvPr/>
        </p:nvSpPr>
        <p:spPr bwMode="auto">
          <a:xfrm>
            <a:off x="6453485" y="1935708"/>
            <a:ext cx="354447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50000"/>
              </a:lnSpc>
              <a:spcBef>
                <a:spcPct val="0"/>
              </a:spcBef>
              <a:spcAft>
                <a:spcPct val="0"/>
              </a:spcAft>
              <a:buNone/>
              <a:defRPr/>
            </a:pPr>
            <a:r>
              <a:rPr lang="zh-CN" altLang="en-US" sz="1800" dirty="0">
                <a:solidFill>
                  <a:prstClr val="black"/>
                </a:solidFill>
                <a:latin typeface="等线"/>
                <a:ea typeface="等线" panose="02010600030101010101" pitchFamily="2" charset="-122"/>
              </a:rPr>
              <a:t>以下</a:t>
            </a:r>
            <a:r>
              <a:rPr lang="zh-CN" altLang="en-US" sz="1800" dirty="0" smtClean="0">
                <a:solidFill>
                  <a:prstClr val="black"/>
                </a:solidFill>
                <a:latin typeface="等线"/>
                <a:ea typeface="等线" panose="02010600030101010101" pitchFamily="2" charset="-122"/>
              </a:rPr>
              <a:t>代码</a:t>
            </a:r>
            <a:r>
              <a:rPr lang="zh-CN" altLang="en-US" sz="1800" dirty="0">
                <a:solidFill>
                  <a:prstClr val="black"/>
                </a:solidFill>
                <a:latin typeface="等线"/>
                <a:ea typeface="等线" panose="02010600030101010101" pitchFamily="2" charset="-122"/>
              </a:rPr>
              <a:t>表示</a:t>
            </a:r>
            <a:r>
              <a:rPr lang="en-US" altLang="zh-CN" sz="1800" dirty="0">
                <a:solidFill>
                  <a:prstClr val="black"/>
                </a:solidFill>
                <a:latin typeface="等线"/>
                <a:ea typeface="等线" panose="02010600030101010101" pitchFamily="2" charset="-122"/>
              </a:rPr>
              <a:t>for</a:t>
            </a:r>
            <a:r>
              <a:rPr lang="zh-CN" altLang="en-US" sz="1800" dirty="0">
                <a:solidFill>
                  <a:prstClr val="black"/>
                </a:solidFill>
                <a:latin typeface="等线"/>
                <a:ea typeface="等线" panose="02010600030101010101" pitchFamily="2" charset="-122"/>
              </a:rPr>
              <a:t>循环中什么也不做，留待以后添加代码。如果没有</a:t>
            </a:r>
            <a:r>
              <a:rPr lang="en-US" altLang="zh-CN" sz="1800" dirty="0">
                <a:solidFill>
                  <a:prstClr val="black"/>
                </a:solidFill>
                <a:latin typeface="等线"/>
                <a:ea typeface="等线" panose="02010600030101010101" pitchFamily="2" charset="-122"/>
              </a:rPr>
              <a:t>pass</a:t>
            </a:r>
            <a:r>
              <a:rPr lang="zh-CN" altLang="en-US" sz="1800" dirty="0">
                <a:solidFill>
                  <a:prstClr val="black"/>
                </a:solidFill>
                <a:latin typeface="等线"/>
                <a:ea typeface="等线" panose="02010600030101010101" pitchFamily="2" charset="-122"/>
              </a:rPr>
              <a:t>语句，系统会提示错误，导致程序无法执行。</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19" name="直接连接符 18">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527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标题 2"/>
          <p:cNvSpPr>
            <a:spLocks noGrp="1"/>
          </p:cNvSpPr>
          <p:nvPr>
            <p:ph type="title"/>
          </p:nvPr>
        </p:nvSpPr>
        <p:spPr>
          <a:xfrm>
            <a:off x="300113" y="399131"/>
            <a:ext cx="3268663" cy="511175"/>
          </a:xfrm>
        </p:spPr>
        <p:txBody>
          <a:bodyPr/>
          <a:lstStyle/>
          <a:p>
            <a:pPr eaLnBrk="1" hangingPunct="1"/>
            <a:r>
              <a:rPr lang="en-US" altLang="zh-CN" dirty="0"/>
              <a:t>2</a:t>
            </a:r>
            <a:r>
              <a:rPr lang="zh-CN" altLang="zh-CN" dirty="0" smtClean="0"/>
              <a:t>.</a:t>
            </a:r>
            <a:r>
              <a:rPr lang="en-US" altLang="zh-CN" dirty="0" smtClean="0"/>
              <a:t>6</a:t>
            </a:r>
            <a:r>
              <a:rPr lang="zh-CN" altLang="zh-CN" dirty="0" smtClean="0"/>
              <a:t> </a:t>
            </a:r>
            <a:r>
              <a:rPr lang="en-US" altLang="zh-CN" dirty="0"/>
              <a:t>else</a:t>
            </a:r>
            <a:r>
              <a:rPr lang="zh-CN" altLang="zh-CN" dirty="0"/>
              <a:t>语句</a:t>
            </a:r>
            <a:endParaRPr lang="zh-CN" altLang="zh-CN" dirty="0" smtClean="0"/>
          </a:p>
        </p:txBody>
      </p:sp>
      <p:sp>
        <p:nvSpPr>
          <p:cNvPr id="26628" name="文本框 7"/>
          <p:cNvSpPr txBox="1">
            <a:spLocks noChangeArrowheads="1"/>
          </p:cNvSpPr>
          <p:nvPr/>
        </p:nvSpPr>
        <p:spPr bwMode="auto">
          <a:xfrm>
            <a:off x="6957930" y="1327588"/>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1" dirty="0" smtClean="0">
                <a:solidFill>
                  <a:srgbClr val="1B3868"/>
                </a:solidFill>
              </a:rPr>
              <a:t>用于</a:t>
            </a:r>
            <a:r>
              <a:rPr lang="en-US" altLang="zh-CN" sz="1600" b="1" dirty="0" smtClean="0">
                <a:solidFill>
                  <a:srgbClr val="1B3868"/>
                </a:solidFill>
              </a:rPr>
              <a:t>for</a:t>
            </a:r>
            <a:r>
              <a:rPr lang="zh-CN" altLang="en-US" sz="1600" b="1" dirty="0" smtClean="0">
                <a:solidFill>
                  <a:srgbClr val="1B3868"/>
                </a:solidFill>
              </a:rPr>
              <a:t>循环语法</a:t>
            </a:r>
            <a:endPar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p:cNvCxnSpPr/>
          <p:nvPr/>
        </p:nvCxnSpPr>
        <p:spPr>
          <a:xfrm>
            <a:off x="7049048" y="166096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6633" name="TextBox 10"/>
          <p:cNvSpPr txBox="1">
            <a:spLocks noChangeArrowheads="1"/>
          </p:cNvSpPr>
          <p:nvPr/>
        </p:nvSpPr>
        <p:spPr bwMode="auto">
          <a:xfrm>
            <a:off x="7049048" y="1882458"/>
            <a:ext cx="50373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b="1" dirty="0">
                <a:solidFill>
                  <a:srgbClr val="C00000"/>
                </a:solidFill>
                <a:latin typeface="等线"/>
                <a:ea typeface="等线" panose="02010600030101010101" pitchFamily="2" charset="-122"/>
              </a:rPr>
              <a:t>for</a:t>
            </a:r>
            <a:r>
              <a:rPr lang="en-US" altLang="zh-CN" sz="1800" dirty="0">
                <a:solidFill>
                  <a:prstClr val="black"/>
                </a:solidFill>
                <a:latin typeface="等线"/>
                <a:ea typeface="等线" panose="02010600030101010101" pitchFamily="2" charset="-122"/>
              </a:rPr>
              <a:t> </a:t>
            </a:r>
            <a:r>
              <a:rPr lang="zh-CN" altLang="en-US" sz="1800" dirty="0">
                <a:solidFill>
                  <a:prstClr val="black"/>
                </a:solidFill>
                <a:latin typeface="等线"/>
                <a:ea typeface="等线" panose="02010600030101010101" pitchFamily="2" charset="-122"/>
              </a:rPr>
              <a:t>循环变量 </a:t>
            </a:r>
            <a:r>
              <a:rPr lang="en-US" altLang="zh-CN" sz="1800" dirty="0">
                <a:solidFill>
                  <a:prstClr val="black"/>
                </a:solidFill>
                <a:latin typeface="等线"/>
                <a:ea typeface="等线" panose="02010600030101010101" pitchFamily="2" charset="-122"/>
              </a:rPr>
              <a:t>in </a:t>
            </a:r>
            <a:r>
              <a:rPr lang="zh-CN" altLang="en-US" sz="1800" dirty="0">
                <a:solidFill>
                  <a:prstClr val="black"/>
                </a:solidFill>
                <a:latin typeface="等线"/>
                <a:ea typeface="等线" panose="02010600030101010101" pitchFamily="2" charset="-122"/>
              </a:rPr>
              <a:t>可迭代对象：</a:t>
            </a:r>
          </a:p>
          <a:p>
            <a:pPr lvl="0" fontAlgn="base">
              <a:lnSpc>
                <a:spcPct val="100000"/>
              </a:lnSpc>
              <a:spcBef>
                <a:spcPct val="0"/>
              </a:spcBef>
              <a:spcAft>
                <a:spcPct val="0"/>
              </a:spcAft>
              <a:buNone/>
              <a:defRPr/>
            </a:pPr>
            <a:r>
              <a:rPr lang="zh-CN" altLang="en-US" sz="1800" dirty="0">
                <a:solidFill>
                  <a:prstClr val="black"/>
                </a:solidFill>
                <a:latin typeface="等线"/>
                <a:ea typeface="等线" panose="02010600030101010101" pitchFamily="2" charset="-122"/>
              </a:rPr>
              <a:t>    执行语句</a:t>
            </a:r>
            <a:r>
              <a:rPr lang="en-US" altLang="zh-CN" sz="1800" dirty="0">
                <a:solidFill>
                  <a:prstClr val="black"/>
                </a:solidFill>
                <a:latin typeface="等线"/>
                <a:ea typeface="等线" panose="02010600030101010101" pitchFamily="2" charset="-122"/>
              </a:rPr>
              <a:t>1</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 …</a:t>
            </a:r>
          </a:p>
          <a:p>
            <a:pPr lvl="0" fontAlgn="base">
              <a:lnSpc>
                <a:spcPct val="100000"/>
              </a:lnSpc>
              <a:spcBef>
                <a:spcPct val="0"/>
              </a:spcBef>
              <a:spcAft>
                <a:spcPct val="0"/>
              </a:spcAft>
              <a:buNone/>
              <a:defRPr/>
            </a:pPr>
            <a:r>
              <a:rPr lang="en-US" altLang="zh-CN" sz="1800" b="1" dirty="0">
                <a:solidFill>
                  <a:srgbClr val="C00000"/>
                </a:solidFill>
                <a:latin typeface="等线"/>
                <a:ea typeface="等线" panose="02010600030101010101" pitchFamily="2" charset="-122"/>
              </a:rPr>
              <a:t>else</a:t>
            </a:r>
            <a:r>
              <a:rPr lang="zh-CN" altLang="en-US" sz="1800" b="1" dirty="0">
                <a:solidFill>
                  <a:srgbClr val="C00000"/>
                </a:solidFill>
                <a:latin typeface="等线"/>
                <a:ea typeface="等线" panose="02010600030101010101" pitchFamily="2" charset="-122"/>
              </a:rPr>
              <a:t>：</a:t>
            </a:r>
          </a:p>
          <a:p>
            <a:pPr lvl="0" fontAlgn="base">
              <a:lnSpc>
                <a:spcPct val="100000"/>
              </a:lnSpc>
              <a:spcBef>
                <a:spcPct val="0"/>
              </a:spcBef>
              <a:spcAft>
                <a:spcPct val="0"/>
              </a:spcAft>
              <a:buNone/>
              <a:defRPr/>
            </a:pPr>
            <a:r>
              <a:rPr lang="zh-CN" altLang="en-US" sz="1800" dirty="0">
                <a:solidFill>
                  <a:prstClr val="black"/>
                </a:solidFill>
                <a:latin typeface="等线"/>
                <a:ea typeface="等线" panose="02010600030101010101" pitchFamily="2" charset="-122"/>
              </a:rPr>
              <a:t>    执行语句</a:t>
            </a:r>
            <a:r>
              <a:rPr lang="en-US" altLang="zh-CN" sz="1800" dirty="0">
                <a:solidFill>
                  <a:prstClr val="black"/>
                </a:solidFill>
                <a:latin typeface="等线"/>
                <a:ea typeface="等线" panose="02010600030101010101" pitchFamily="2" charset="-122"/>
              </a:rPr>
              <a:t>2</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 …</a:t>
            </a:r>
          </a:p>
        </p:txBody>
      </p:sp>
      <p:sp>
        <p:nvSpPr>
          <p:cNvPr id="11" name="TextBox 10"/>
          <p:cNvSpPr txBox="1">
            <a:spLocks noChangeArrowheads="1"/>
          </p:cNvSpPr>
          <p:nvPr/>
        </p:nvSpPr>
        <p:spPr bwMode="auto">
          <a:xfrm>
            <a:off x="482348" y="1857502"/>
            <a:ext cx="417387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200000"/>
              </a:lnSpc>
              <a:spcBef>
                <a:spcPct val="0"/>
              </a:spcBef>
              <a:spcAft>
                <a:spcPct val="0"/>
              </a:spcAft>
              <a:buNone/>
              <a:defRPr/>
            </a:pPr>
            <a:r>
              <a:rPr lang="zh-CN" altLang="en-US" sz="1800" dirty="0" smtClean="0">
                <a:solidFill>
                  <a:prstClr val="black"/>
                </a:solidFill>
                <a:latin typeface="等线"/>
                <a:ea typeface="等线" panose="02010600030101010101" pitchFamily="2" charset="-122"/>
              </a:rPr>
              <a:t>     在</a:t>
            </a:r>
            <a:r>
              <a:rPr lang="en-US" altLang="zh-CN" sz="1800" dirty="0">
                <a:solidFill>
                  <a:prstClr val="black"/>
                </a:solidFill>
                <a:latin typeface="等线"/>
                <a:ea typeface="等线" panose="02010600030101010101" pitchFamily="2" charset="-122"/>
              </a:rPr>
              <a:t>python</a:t>
            </a:r>
            <a:r>
              <a:rPr lang="zh-CN" altLang="en-US" sz="1800" dirty="0">
                <a:solidFill>
                  <a:prstClr val="black"/>
                </a:solidFill>
                <a:latin typeface="等线"/>
                <a:ea typeface="等线" panose="02010600030101010101" pitchFamily="2" charset="-122"/>
              </a:rPr>
              <a:t>语言中，</a:t>
            </a:r>
            <a:r>
              <a:rPr lang="en-US" altLang="zh-CN" sz="1800" dirty="0">
                <a:solidFill>
                  <a:prstClr val="black"/>
                </a:solidFill>
                <a:latin typeface="等线"/>
                <a:ea typeface="等线" panose="02010600030101010101" pitchFamily="2" charset="-122"/>
              </a:rPr>
              <a:t>else</a:t>
            </a:r>
            <a:r>
              <a:rPr lang="zh-CN" altLang="en-US" sz="1800" dirty="0">
                <a:solidFill>
                  <a:prstClr val="black"/>
                </a:solidFill>
                <a:latin typeface="等线"/>
                <a:ea typeface="等线" panose="02010600030101010101" pitchFamily="2" charset="-122"/>
              </a:rPr>
              <a:t>语句不仅可以与</a:t>
            </a:r>
            <a:r>
              <a:rPr lang="en-US" altLang="zh-CN" sz="1800" dirty="0">
                <a:solidFill>
                  <a:prstClr val="black"/>
                </a:solidFill>
                <a:latin typeface="等线"/>
                <a:ea typeface="等线" panose="02010600030101010101" pitchFamily="2" charset="-122"/>
              </a:rPr>
              <a:t>if</a:t>
            </a:r>
            <a:r>
              <a:rPr lang="zh-CN" altLang="en-US" sz="1800" dirty="0">
                <a:solidFill>
                  <a:prstClr val="black"/>
                </a:solidFill>
                <a:latin typeface="等线"/>
                <a:ea typeface="等线" panose="02010600030101010101" pitchFamily="2" charset="-122"/>
              </a:rPr>
              <a:t>语句一起使用，还可以和循环语句一起</a:t>
            </a:r>
            <a:r>
              <a:rPr lang="zh-CN" altLang="en-US" sz="1800" dirty="0" smtClean="0">
                <a:solidFill>
                  <a:prstClr val="black"/>
                </a:solidFill>
                <a:latin typeface="等线"/>
                <a:ea typeface="等线" panose="02010600030101010101" pitchFamily="2" charset="-122"/>
              </a:rPr>
              <a:t>使用。</a:t>
            </a:r>
            <a:endParaRPr lang="en-US" altLang="zh-CN" sz="1800" dirty="0" smtClean="0">
              <a:solidFill>
                <a:prstClr val="black"/>
              </a:solidFill>
              <a:latin typeface="等线"/>
              <a:ea typeface="等线" panose="02010600030101010101" pitchFamily="2" charset="-122"/>
            </a:endParaRPr>
          </a:p>
          <a:p>
            <a:pPr lvl="0" fontAlgn="base">
              <a:lnSpc>
                <a:spcPct val="200000"/>
              </a:lnSpc>
              <a:spcBef>
                <a:spcPct val="0"/>
              </a:spcBef>
              <a:spcAft>
                <a:spcPct val="0"/>
              </a:spcAft>
              <a:buNone/>
              <a:defRPr/>
            </a:pPr>
            <a:r>
              <a:rPr lang="en-US" altLang="zh-CN" sz="1800" dirty="0" smtClean="0">
                <a:solidFill>
                  <a:prstClr val="black"/>
                </a:solidFill>
                <a:latin typeface="等线"/>
                <a:ea typeface="等线" panose="02010600030101010101" pitchFamily="2" charset="-122"/>
              </a:rPr>
              <a:t>    else</a:t>
            </a:r>
            <a:r>
              <a:rPr lang="zh-CN" altLang="en-US" sz="1800" dirty="0">
                <a:solidFill>
                  <a:prstClr val="black"/>
                </a:solidFill>
                <a:latin typeface="等线"/>
                <a:ea typeface="等线" panose="02010600030101010101" pitchFamily="2" charset="-122"/>
              </a:rPr>
              <a:t>子句在循环语句正常结束后执行，也就是</a:t>
            </a:r>
            <a:r>
              <a:rPr lang="en-US" altLang="zh-CN" sz="1800" dirty="0">
                <a:solidFill>
                  <a:prstClr val="black"/>
                </a:solidFill>
                <a:latin typeface="等线"/>
                <a:ea typeface="等线" panose="02010600030101010101" pitchFamily="2" charset="-122"/>
              </a:rPr>
              <a:t>for</a:t>
            </a:r>
            <a:r>
              <a:rPr lang="zh-CN" altLang="en-US" sz="1800" dirty="0">
                <a:solidFill>
                  <a:prstClr val="black"/>
                </a:solidFill>
                <a:latin typeface="等线"/>
                <a:ea typeface="等线" panose="02010600030101010101" pitchFamily="2" charset="-122"/>
              </a:rPr>
              <a:t>循环的所有元素都迭代完以后，或者</a:t>
            </a:r>
            <a:r>
              <a:rPr lang="en-US" altLang="zh-CN" sz="1800" dirty="0">
                <a:solidFill>
                  <a:prstClr val="black"/>
                </a:solidFill>
                <a:latin typeface="等线"/>
                <a:ea typeface="等线" panose="02010600030101010101" pitchFamily="2" charset="-122"/>
              </a:rPr>
              <a:t>while</a:t>
            </a:r>
            <a:r>
              <a:rPr lang="zh-CN" altLang="en-US" sz="1800" dirty="0">
                <a:solidFill>
                  <a:prstClr val="black"/>
                </a:solidFill>
                <a:latin typeface="等线"/>
                <a:ea typeface="等线" panose="02010600030101010101" pitchFamily="2" charset="-122"/>
              </a:rPr>
              <a:t>循环的条件表达式值为</a:t>
            </a:r>
            <a:r>
              <a:rPr lang="en-US" altLang="zh-CN" sz="1800" dirty="0">
                <a:solidFill>
                  <a:prstClr val="black"/>
                </a:solidFill>
                <a:latin typeface="等线"/>
                <a:ea typeface="等线" panose="02010600030101010101" pitchFamily="2" charset="-122"/>
              </a:rPr>
              <a:t>False</a:t>
            </a:r>
            <a:r>
              <a:rPr lang="zh-CN" altLang="en-US" sz="1800" dirty="0">
                <a:solidFill>
                  <a:prstClr val="black"/>
                </a:solidFill>
                <a:latin typeface="等线"/>
                <a:ea typeface="等线" panose="02010600030101010101" pitchFamily="2" charset="-122"/>
              </a:rPr>
              <a:t>以后执行。但是如果循环遇到</a:t>
            </a:r>
            <a:r>
              <a:rPr lang="en-US" altLang="zh-CN" sz="1800" dirty="0">
                <a:solidFill>
                  <a:prstClr val="black"/>
                </a:solidFill>
                <a:latin typeface="等线"/>
                <a:ea typeface="等线" panose="02010600030101010101" pitchFamily="2" charset="-122"/>
              </a:rPr>
              <a:t>break</a:t>
            </a:r>
            <a:r>
              <a:rPr lang="zh-CN" altLang="en-US" sz="1800" dirty="0">
                <a:solidFill>
                  <a:prstClr val="black"/>
                </a:solidFill>
                <a:latin typeface="等线"/>
                <a:ea typeface="等线" panose="02010600030101010101" pitchFamily="2" charset="-122"/>
              </a:rPr>
              <a:t>语句而终止的情况下不执行。</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7"/>
          <p:cNvSpPr txBox="1">
            <a:spLocks noChangeArrowheads="1"/>
          </p:cNvSpPr>
          <p:nvPr/>
        </p:nvSpPr>
        <p:spPr bwMode="auto">
          <a:xfrm>
            <a:off x="300113" y="1299879"/>
            <a:ext cx="3106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说明</a:t>
            </a:r>
            <a:endParaRPr kumimoji="0" lang="zh-CN" altLang="en-US" sz="1600" b="1" i="0" u="none" strike="noStrike" kern="1200" cap="none" spc="0" normalizeH="0" baseline="0" noProof="0" dirty="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3" name="直接连接符 12"/>
          <p:cNvCxnSpPr/>
          <p:nvPr/>
        </p:nvCxnSpPr>
        <p:spPr>
          <a:xfrm>
            <a:off x="391231" y="163325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8"/>
          <p:cNvSpPr txBox="1">
            <a:spLocks noChangeArrowheads="1"/>
          </p:cNvSpPr>
          <p:nvPr/>
        </p:nvSpPr>
        <p:spPr bwMode="auto">
          <a:xfrm>
            <a:off x="6957930" y="3801090"/>
            <a:ext cx="3106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用于</a:t>
            </a:r>
            <a:r>
              <a:rPr kumimoji="0" lang="en-US" altLang="zh-CN"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while</a:t>
            </a:r>
            <a:r>
              <a:rPr kumimoji="0" lang="zh-CN" altLang="en-US" sz="16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rPr>
              <a:t>循环语法</a:t>
            </a:r>
          </a:p>
        </p:txBody>
      </p:sp>
      <p:cxnSp>
        <p:nvCxnSpPr>
          <p:cNvPr id="14" name="直接连接符 13"/>
          <p:cNvCxnSpPr/>
          <p:nvPr/>
        </p:nvCxnSpPr>
        <p:spPr>
          <a:xfrm>
            <a:off x="7049048" y="412970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5" name="TextBox 10"/>
          <p:cNvSpPr txBox="1">
            <a:spLocks noChangeArrowheads="1"/>
          </p:cNvSpPr>
          <p:nvPr/>
        </p:nvSpPr>
        <p:spPr bwMode="auto">
          <a:xfrm>
            <a:off x="7100285" y="4329747"/>
            <a:ext cx="223206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defRPr/>
            </a:pPr>
            <a:r>
              <a:rPr lang="en-US" altLang="zh-CN" sz="1800" b="1" dirty="0">
                <a:solidFill>
                  <a:srgbClr val="C00000"/>
                </a:solidFill>
                <a:latin typeface="等线"/>
                <a:ea typeface="等线" panose="02010600030101010101" pitchFamily="2" charset="-122"/>
              </a:rPr>
              <a:t>while</a:t>
            </a:r>
            <a:r>
              <a:rPr lang="en-US" altLang="zh-CN" sz="1800" b="1" dirty="0">
                <a:solidFill>
                  <a:prstClr val="black"/>
                </a:solidFill>
                <a:latin typeface="等线"/>
                <a:ea typeface="等线" panose="02010600030101010101" pitchFamily="2" charset="-122"/>
              </a:rPr>
              <a:t> </a:t>
            </a:r>
            <a:r>
              <a:rPr lang="zh-CN" altLang="en-US" sz="1800" dirty="0">
                <a:solidFill>
                  <a:prstClr val="black"/>
                </a:solidFill>
                <a:latin typeface="等线"/>
                <a:ea typeface="等线" panose="02010600030101010101" pitchFamily="2" charset="-122"/>
              </a:rPr>
              <a:t>条件表达式</a:t>
            </a:r>
            <a:r>
              <a:rPr lang="zh-CN" altLang="en-US" sz="1800" b="1" dirty="0">
                <a:solidFill>
                  <a:srgbClr val="C00000"/>
                </a:solidFill>
                <a:latin typeface="等线"/>
                <a:ea typeface="等线" panose="02010600030101010101" pitchFamily="2" charset="-122"/>
              </a:rPr>
              <a:t>：</a:t>
            </a:r>
          </a:p>
          <a:p>
            <a:pPr lvl="0" fontAlgn="base">
              <a:lnSpc>
                <a:spcPct val="100000"/>
              </a:lnSpc>
              <a:spcBef>
                <a:spcPct val="0"/>
              </a:spcBef>
              <a:spcAft>
                <a:spcPct val="0"/>
              </a:spcAft>
              <a:buNone/>
              <a:defRPr/>
            </a:pPr>
            <a:r>
              <a:rPr lang="zh-CN" altLang="en-US" sz="1800" dirty="0">
                <a:solidFill>
                  <a:prstClr val="black"/>
                </a:solidFill>
                <a:latin typeface="等线"/>
                <a:ea typeface="等线" panose="02010600030101010101" pitchFamily="2" charset="-122"/>
              </a:rPr>
              <a:t>    执行语句</a:t>
            </a:r>
            <a:r>
              <a:rPr lang="en-US" altLang="zh-CN" sz="1800" dirty="0">
                <a:solidFill>
                  <a:prstClr val="black"/>
                </a:solidFill>
                <a:latin typeface="等线"/>
                <a:ea typeface="等线" panose="02010600030101010101" pitchFamily="2" charset="-122"/>
              </a:rPr>
              <a:t>1</a:t>
            </a:r>
          </a:p>
          <a:p>
            <a:pPr lvl="0" fontAlgn="base">
              <a:lnSpc>
                <a:spcPct val="100000"/>
              </a:lnSpc>
              <a:spcBef>
                <a:spcPct val="0"/>
              </a:spcBef>
              <a:spcAft>
                <a:spcPct val="0"/>
              </a:spcAft>
              <a:buNone/>
              <a:defRPr/>
            </a:pPr>
            <a:r>
              <a:rPr lang="en-US" altLang="zh-CN" sz="1800" dirty="0">
                <a:solidFill>
                  <a:prstClr val="black"/>
                </a:solidFill>
                <a:latin typeface="等线"/>
                <a:ea typeface="等线" panose="02010600030101010101" pitchFamily="2" charset="-122"/>
              </a:rPr>
              <a:t>    … …</a:t>
            </a:r>
          </a:p>
          <a:p>
            <a:pPr lvl="0" fontAlgn="base">
              <a:lnSpc>
                <a:spcPct val="100000"/>
              </a:lnSpc>
              <a:spcBef>
                <a:spcPct val="0"/>
              </a:spcBef>
              <a:spcAft>
                <a:spcPct val="0"/>
              </a:spcAft>
              <a:buNone/>
              <a:defRPr/>
            </a:pPr>
            <a:r>
              <a:rPr lang="en-US" altLang="zh-CN" sz="1800" b="1" dirty="0">
                <a:solidFill>
                  <a:srgbClr val="C00000"/>
                </a:solidFill>
                <a:latin typeface="等线"/>
                <a:ea typeface="等线" panose="02010600030101010101" pitchFamily="2" charset="-122"/>
              </a:rPr>
              <a:t>else</a:t>
            </a:r>
            <a:r>
              <a:rPr lang="zh-CN" altLang="en-US" sz="1800" b="1" dirty="0">
                <a:solidFill>
                  <a:srgbClr val="C00000"/>
                </a:solidFill>
                <a:latin typeface="等线"/>
                <a:ea typeface="等线" panose="02010600030101010101" pitchFamily="2" charset="-122"/>
              </a:rPr>
              <a:t>：</a:t>
            </a:r>
          </a:p>
          <a:p>
            <a:pPr lvl="0" fontAlgn="base">
              <a:lnSpc>
                <a:spcPct val="100000"/>
              </a:lnSpc>
              <a:spcBef>
                <a:spcPct val="0"/>
              </a:spcBef>
              <a:spcAft>
                <a:spcPct val="0"/>
              </a:spcAft>
              <a:buNone/>
              <a:defRPr/>
            </a:pPr>
            <a:r>
              <a:rPr lang="zh-CN" altLang="en-US" sz="1800" dirty="0">
                <a:solidFill>
                  <a:prstClr val="black"/>
                </a:solidFill>
                <a:latin typeface="等线"/>
                <a:ea typeface="等线" panose="02010600030101010101" pitchFamily="2" charset="-122"/>
              </a:rPr>
              <a:t>    执行语句</a:t>
            </a:r>
            <a:r>
              <a:rPr lang="en-US" altLang="zh-CN" sz="1800" dirty="0">
                <a:solidFill>
                  <a:prstClr val="black"/>
                </a:solidFill>
                <a:latin typeface="等线"/>
                <a:ea typeface="等线" panose="02010600030101010101" pitchFamily="2" charset="-122"/>
              </a:rPr>
              <a:t>2</a:t>
            </a:r>
          </a:p>
        </p:txBody>
      </p:sp>
      <p:cxnSp>
        <p:nvCxnSpPr>
          <p:cNvPr id="16" name="直接连接符 15">
            <a:extLst/>
          </p:cNvPr>
          <p:cNvCxnSpPr>
            <a:cxnSpLocks/>
          </p:cNvCxnSpPr>
          <p:nvPr/>
        </p:nvCxnSpPr>
        <p:spPr>
          <a:xfrm>
            <a:off x="6100152"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548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200" dirty="0" smtClean="0"/>
              <a:t>Python</a:t>
            </a:r>
            <a:r>
              <a:rPr lang="zh-CN" altLang="en-US" sz="3200" dirty="0" smtClean="0"/>
              <a:t>语言进阶</a:t>
            </a:r>
            <a:endParaRPr lang="zh-CN" altLang="en-US" sz="3200" dirty="0"/>
          </a:p>
        </p:txBody>
      </p:sp>
      <p:sp>
        <p:nvSpPr>
          <p:cNvPr id="3" name="标题 3"/>
          <p:cNvSpPr txBox="1"/>
          <p:nvPr/>
        </p:nvSpPr>
        <p:spPr>
          <a:xfrm>
            <a:off x="1176338" y="3379788"/>
            <a:ext cx="9839325" cy="5302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a:defRPr/>
            </a:pPr>
            <a:r>
              <a:rPr lang="zh-CN" altLang="en-US" sz="4000" spc="300" dirty="0" smtClean="0">
                <a:latin typeface="微软雅黑 Light"/>
              </a:rPr>
              <a:t>第</a:t>
            </a:r>
            <a:r>
              <a:rPr lang="en-US" altLang="zh-CN" sz="4000" spc="300" dirty="0">
                <a:latin typeface="微软雅黑 Light"/>
              </a:rPr>
              <a:t>3</a:t>
            </a:r>
            <a:r>
              <a:rPr lang="zh-CN" altLang="en-US" sz="4000" spc="300" dirty="0" smtClean="0">
                <a:latin typeface="微软雅黑 Light"/>
              </a:rPr>
              <a:t>章 </a:t>
            </a:r>
            <a:r>
              <a:rPr lang="en-US" altLang="zh-CN" sz="4000" spc="0" dirty="0" smtClean="0"/>
              <a:t>Python</a:t>
            </a:r>
            <a:r>
              <a:rPr lang="zh-CN" altLang="en-US" sz="4000" dirty="0" smtClean="0"/>
              <a:t>函数</a:t>
            </a:r>
            <a:endParaRPr lang="en-US" altLang="zh-CN" sz="4000" spc="0" dirty="0">
              <a:latin typeface="微软雅黑 Light"/>
            </a:endParaRPr>
          </a:p>
        </p:txBody>
      </p:sp>
    </p:spTree>
    <p:extLst>
      <p:ext uri="{BB962C8B-B14F-4D97-AF65-F5344CB8AC3E}">
        <p14:creationId xmlns:p14="http://schemas.microsoft.com/office/powerpoint/2010/main" val="2243850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a:xfrm>
            <a:off x="990600" y="498475"/>
            <a:ext cx="3171825" cy="622300"/>
          </a:xfrm>
        </p:spPr>
        <p:txBody>
          <a:bodyPr/>
          <a:lstStyle/>
          <a:p>
            <a:pPr eaLnBrk="1" hangingPunct="1"/>
            <a:r>
              <a:rPr lang="en-US" altLang="zh-CN"/>
              <a:t>2</a:t>
            </a:r>
            <a:r>
              <a:rPr lang="en-US" altLang="zh-CN" smtClean="0"/>
              <a:t> </a:t>
            </a:r>
            <a:r>
              <a:rPr lang="zh-CN" altLang="en-US" dirty="0" smtClean="0"/>
              <a:t>控制语句</a:t>
            </a:r>
          </a:p>
        </p:txBody>
      </p:sp>
      <p:pic>
        <p:nvPicPr>
          <p:cNvPr id="174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0430" y="1304456"/>
            <a:ext cx="6330461" cy="430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3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a:xfrm>
            <a:off x="990600" y="498475"/>
            <a:ext cx="3171825" cy="622300"/>
          </a:xfrm>
        </p:spPr>
        <p:txBody>
          <a:bodyPr/>
          <a:lstStyle/>
          <a:p>
            <a:pPr eaLnBrk="1" hangingPunct="1"/>
            <a:r>
              <a:rPr lang="en-US" altLang="zh-CN" dirty="0"/>
              <a:t>3</a:t>
            </a:r>
            <a:r>
              <a:rPr lang="en-US" altLang="zh-CN" dirty="0" smtClean="0"/>
              <a:t> </a:t>
            </a:r>
            <a:r>
              <a:rPr lang="en-US" altLang="zh-CN" dirty="0"/>
              <a:t>Python</a:t>
            </a:r>
            <a:r>
              <a:rPr lang="zh-CN" altLang="en-US" dirty="0"/>
              <a:t>函数</a:t>
            </a:r>
            <a:endParaRPr lang="zh-CN" altLang="en-US" dirty="0" smtClean="0"/>
          </a:p>
        </p:txBody>
      </p:sp>
      <p:pic>
        <p:nvPicPr>
          <p:cNvPr id="4" name="图片 3"/>
          <p:cNvPicPr>
            <a:picLocks noChangeAspect="1"/>
          </p:cNvPicPr>
          <p:nvPr/>
        </p:nvPicPr>
        <p:blipFill>
          <a:blip r:embed="rId2"/>
          <a:stretch>
            <a:fillRect/>
          </a:stretch>
        </p:blipFill>
        <p:spPr>
          <a:xfrm>
            <a:off x="990600" y="1638300"/>
            <a:ext cx="10363200" cy="3658728"/>
          </a:xfrm>
          <a:prstGeom prst="rect">
            <a:avLst/>
          </a:prstGeom>
        </p:spPr>
      </p:pic>
    </p:spTree>
    <p:extLst>
      <p:ext uri="{BB962C8B-B14F-4D97-AF65-F5344CB8AC3E}">
        <p14:creationId xmlns:p14="http://schemas.microsoft.com/office/powerpoint/2010/main" val="2424608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49780" y="1858522"/>
            <a:ext cx="3716176" cy="1206484"/>
          </a:xfrm>
          <a:prstGeom prst="rect">
            <a:avLst/>
          </a:prstGeom>
          <a:noFill/>
        </p:spPr>
        <p:txBody>
          <a:bodyPr wrap="square">
            <a:spAutoFit/>
          </a:bodyPr>
          <a:lstStyle/>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r>
              <a:rPr kumimoji="0" lang="en-US" altLang="zh-CN" sz="2400" b="0" i="0" u="none" strike="noStrike" kern="1200" cap="none" spc="300" normalizeH="0" baseline="0" noProof="0" dirty="0" smtClean="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rPr>
              <a:t>type(32)</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r>
              <a:rPr kumimoji="0" lang="en-US" altLang="zh-CN" sz="2400" b="0" i="0" u="none" strike="noStrike" kern="1200" cap="none" spc="300" normalizeH="0" baseline="0" noProof="0" dirty="0" smtClean="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rPr>
              <a:t>print(32)</a:t>
            </a: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3.1 </a:t>
            </a:r>
            <a:r>
              <a:rPr lang="zh-CN" altLang="en-US" dirty="0"/>
              <a:t>函数的调用</a:t>
            </a:r>
          </a:p>
        </p:txBody>
      </p:sp>
      <p:sp>
        <p:nvSpPr>
          <p:cNvPr id="20485" name="文本框 7"/>
          <p:cNvSpPr txBox="1">
            <a:spLocks noChangeArrowheads="1"/>
          </p:cNvSpPr>
          <p:nvPr/>
        </p:nvSpPr>
        <p:spPr bwMode="auto">
          <a:xfrm>
            <a:off x="615710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6157107" y="185852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函数调用</a:t>
            </a:r>
            <a:endParaRPr lang="zh-CN" altLang="en-US" sz="1800" b="1" dirty="0">
              <a:solidFill>
                <a:srgbClr val="1B3868"/>
              </a:solidFill>
            </a:endParaRPr>
          </a:p>
        </p:txBody>
      </p:sp>
      <p:sp>
        <p:nvSpPr>
          <p:cNvPr id="10" name="文本框 9">
            <a:extLst/>
          </p:cNvPr>
          <p:cNvSpPr txBox="1"/>
          <p:nvPr/>
        </p:nvSpPr>
        <p:spPr>
          <a:xfrm>
            <a:off x="532929" y="2213008"/>
            <a:ext cx="4652682" cy="1504386"/>
          </a:xfrm>
          <a:prstGeom prst="rect">
            <a:avLst/>
          </a:prstGeom>
          <a:noFill/>
        </p:spPr>
        <p:txBody>
          <a:bodyPr wrap="square">
            <a:spAutoFit/>
          </a:bodyPr>
          <a:lstStyle/>
          <a:p>
            <a:pPr>
              <a:lnSpc>
                <a:spcPct val="130000"/>
              </a:lnSpc>
            </a:pPr>
            <a:r>
              <a:rPr lang="zh-CN" altLang="en-US" dirty="0"/>
              <a:t>函数定义好之后，就可以使用函数来完成相应的功能。一般是通过“函数名（实参）”的形式调用一个函数。</a:t>
            </a:r>
            <a:endParaRPr lang="en-US" altLang="zh-CN" dirty="0"/>
          </a:p>
          <a:p>
            <a:pPr>
              <a:lnSpc>
                <a:spcPct val="130000"/>
              </a:lnSpc>
            </a:pPr>
            <a:r>
              <a:rPr lang="en-US" altLang="zh-CN" dirty="0"/>
              <a:t> </a:t>
            </a:r>
            <a:endParaRPr lang="zh-CN" altLang="zh-CN"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3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3.2 </a:t>
            </a:r>
            <a:r>
              <a:rPr lang="zh-CN" altLang="en-US" dirty="0" smtClean="0"/>
              <a:t>类型转换函数</a:t>
            </a:r>
            <a:endParaRPr lang="zh-CN" altLang="en-US" dirty="0"/>
          </a:p>
        </p:txBody>
      </p:sp>
      <p:sp>
        <p:nvSpPr>
          <p:cNvPr id="10" name="文本框 9">
            <a:extLst/>
          </p:cNvPr>
          <p:cNvSpPr txBox="1"/>
          <p:nvPr/>
        </p:nvSpPr>
        <p:spPr>
          <a:xfrm>
            <a:off x="532929" y="1495695"/>
            <a:ext cx="4652682" cy="4413516"/>
          </a:xfrm>
          <a:prstGeom prst="rect">
            <a:avLst/>
          </a:prstGeom>
          <a:noFill/>
        </p:spPr>
        <p:txBody>
          <a:bodyPr wrap="square">
            <a:spAutoFit/>
          </a:bodyPr>
          <a:lstStyle/>
          <a:p>
            <a:pPr>
              <a:lnSpc>
                <a:spcPct val="130000"/>
              </a:lnSpc>
            </a:pPr>
            <a:r>
              <a:rPr lang="zh-CN" altLang="en-US" dirty="0" smtClean="0"/>
              <a:t>函数</a:t>
            </a:r>
            <a:r>
              <a:rPr lang="en-US" altLang="zh-CN" dirty="0" err="1" smtClean="0"/>
              <a:t>int</a:t>
            </a:r>
            <a:r>
              <a:rPr lang="zh-CN" altLang="en-US" dirty="0" smtClean="0"/>
              <a:t>接受任意值，并在其能做到的情况下，将该值转换为一个整型数，否则报错。</a:t>
            </a:r>
            <a:endParaRPr lang="en-US" altLang="zh-CN" dirty="0" smtClean="0"/>
          </a:p>
          <a:p>
            <a:pPr>
              <a:lnSpc>
                <a:spcPct val="130000"/>
              </a:lnSpc>
            </a:pPr>
            <a:endParaRPr lang="en-US" altLang="zh-CN" dirty="0"/>
          </a:p>
          <a:p>
            <a:pPr>
              <a:lnSpc>
                <a:spcPct val="130000"/>
              </a:lnSpc>
            </a:pPr>
            <a:r>
              <a:rPr lang="en-US" altLang="zh-CN" dirty="0" err="1"/>
              <a:t>int</a:t>
            </a:r>
            <a:r>
              <a:rPr lang="en-US" altLang="zh-CN" dirty="0"/>
              <a:t> </a:t>
            </a:r>
            <a:r>
              <a:rPr lang="zh-CN" altLang="en-US" dirty="0"/>
              <a:t>能将浮点数转换为整型数，但是它并不进行舍入；只是截掉了小数点部分</a:t>
            </a:r>
            <a:r>
              <a:rPr lang="zh-CN" altLang="en-US" dirty="0" smtClean="0"/>
              <a:t>：</a:t>
            </a:r>
            <a:endParaRPr lang="en-US" altLang="zh-CN" dirty="0" smtClean="0"/>
          </a:p>
          <a:p>
            <a:pPr>
              <a:lnSpc>
                <a:spcPct val="130000"/>
              </a:lnSpc>
            </a:pPr>
            <a:endParaRPr lang="en-US" altLang="zh-CN" dirty="0"/>
          </a:p>
          <a:p>
            <a:pPr>
              <a:lnSpc>
                <a:spcPct val="130000"/>
              </a:lnSpc>
            </a:pPr>
            <a:endParaRPr lang="en-US" altLang="zh-CN" dirty="0" smtClean="0"/>
          </a:p>
          <a:p>
            <a:pPr>
              <a:lnSpc>
                <a:spcPct val="130000"/>
              </a:lnSpc>
            </a:pPr>
            <a:r>
              <a:rPr lang="en-US" altLang="zh-CN" dirty="0"/>
              <a:t>float </a:t>
            </a:r>
            <a:r>
              <a:rPr lang="zh-CN" altLang="en-US" dirty="0"/>
              <a:t>可以将整型数和字符串转换为浮点数： </a:t>
            </a:r>
            <a:endParaRPr lang="en-US" altLang="zh-CN" dirty="0" smtClean="0"/>
          </a:p>
          <a:p>
            <a:pPr>
              <a:lnSpc>
                <a:spcPct val="130000"/>
              </a:lnSpc>
            </a:pPr>
            <a:endParaRPr lang="en-US" altLang="zh-CN" dirty="0"/>
          </a:p>
          <a:p>
            <a:pPr>
              <a:lnSpc>
                <a:spcPct val="130000"/>
              </a:lnSpc>
            </a:pPr>
            <a:endParaRPr lang="en-US" altLang="zh-CN" dirty="0" smtClean="0"/>
          </a:p>
          <a:p>
            <a:pPr>
              <a:lnSpc>
                <a:spcPct val="130000"/>
              </a:lnSpc>
            </a:pPr>
            <a:r>
              <a:rPr lang="en-US" altLang="zh-CN" dirty="0" err="1"/>
              <a:t>str</a:t>
            </a:r>
            <a:r>
              <a:rPr lang="en-US" altLang="zh-CN" dirty="0"/>
              <a:t> </a:t>
            </a:r>
            <a:r>
              <a:rPr lang="zh-CN" altLang="en-US" dirty="0"/>
              <a:t>可以将其实参转换成字符串：</a:t>
            </a:r>
            <a:endParaRPr lang="en-US" altLang="zh-CN" dirty="0"/>
          </a:p>
          <a:p>
            <a:pPr>
              <a:lnSpc>
                <a:spcPct val="130000"/>
              </a:lnSpc>
            </a:pPr>
            <a:r>
              <a:rPr lang="en-US" altLang="zh-CN" dirty="0"/>
              <a:t> </a:t>
            </a:r>
            <a:endParaRPr lang="zh-CN" altLang="zh-C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511" y="2339523"/>
            <a:ext cx="2725259" cy="127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4779"/>
          <a:stretch/>
        </p:blipFill>
        <p:spPr bwMode="auto">
          <a:xfrm>
            <a:off x="5669740" y="1387282"/>
            <a:ext cx="5540618" cy="933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2510" y="3556767"/>
            <a:ext cx="32480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9740" y="4890267"/>
            <a:ext cx="2590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348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3.3 </a:t>
            </a:r>
            <a:r>
              <a:rPr lang="zh-CN" altLang="en-US" dirty="0"/>
              <a:t>数学</a:t>
            </a:r>
            <a:r>
              <a:rPr lang="zh-CN" altLang="en-US" dirty="0" smtClean="0"/>
              <a:t>函数</a:t>
            </a:r>
            <a:endParaRPr lang="zh-CN" altLang="en-US" dirty="0"/>
          </a:p>
        </p:txBody>
      </p:sp>
      <p:sp>
        <p:nvSpPr>
          <p:cNvPr id="10" name="文本框 9">
            <a:extLst/>
          </p:cNvPr>
          <p:cNvSpPr txBox="1"/>
          <p:nvPr/>
        </p:nvSpPr>
        <p:spPr>
          <a:xfrm>
            <a:off x="532929" y="1495695"/>
            <a:ext cx="4652682" cy="4413516"/>
          </a:xfrm>
          <a:prstGeom prst="rect">
            <a:avLst/>
          </a:prstGeom>
          <a:noFill/>
        </p:spPr>
        <p:txBody>
          <a:bodyPr wrap="square">
            <a:spAutoFit/>
          </a:bodyPr>
          <a:lstStyle/>
          <a:p>
            <a:pPr>
              <a:lnSpc>
                <a:spcPct val="130000"/>
              </a:lnSpc>
            </a:pPr>
            <a:r>
              <a:rPr lang="zh-CN" altLang="en-US" dirty="0"/>
              <a:t>模块 </a:t>
            </a:r>
            <a:r>
              <a:rPr lang="en-US" altLang="zh-CN" dirty="0"/>
              <a:t>(module) </a:t>
            </a:r>
            <a:r>
              <a:rPr lang="zh-CN" altLang="en-US" dirty="0"/>
              <a:t>是指一 个包含相关函数集合的文件</a:t>
            </a:r>
            <a:r>
              <a:rPr lang="zh-CN" altLang="en-US" dirty="0" smtClean="0"/>
              <a:t>。</a:t>
            </a:r>
            <a:endParaRPr lang="en-US" altLang="zh-CN" dirty="0" smtClean="0"/>
          </a:p>
          <a:p>
            <a:pPr>
              <a:lnSpc>
                <a:spcPct val="130000"/>
              </a:lnSpc>
            </a:pPr>
            <a:r>
              <a:rPr lang="zh-CN" altLang="en-US" dirty="0"/>
              <a:t>在使用模块之前，我们需要通过导入语句 </a:t>
            </a:r>
            <a:r>
              <a:rPr lang="en-US" altLang="zh-CN" dirty="0"/>
              <a:t>(import statement) </a:t>
            </a:r>
            <a:r>
              <a:rPr lang="zh-CN" altLang="en-US" dirty="0"/>
              <a:t>导入该模块</a:t>
            </a:r>
            <a:r>
              <a:rPr lang="zh-CN" altLang="en-US" dirty="0" smtClean="0"/>
              <a:t>：</a:t>
            </a:r>
            <a:endParaRPr lang="en-US" altLang="zh-CN" dirty="0" smtClean="0"/>
          </a:p>
          <a:p>
            <a:pPr algn="ctr">
              <a:lnSpc>
                <a:spcPct val="130000"/>
              </a:lnSpc>
            </a:pPr>
            <a:r>
              <a:rPr lang="en-US" altLang="zh-CN" dirty="0"/>
              <a:t> </a:t>
            </a:r>
            <a:r>
              <a:rPr lang="en-US" altLang="zh-CN" dirty="0" smtClean="0"/>
              <a:t> import math</a:t>
            </a:r>
          </a:p>
          <a:p>
            <a:pPr>
              <a:lnSpc>
                <a:spcPct val="130000"/>
              </a:lnSpc>
            </a:pPr>
            <a:endParaRPr lang="en-US" altLang="zh-CN" dirty="0" smtClean="0"/>
          </a:p>
          <a:p>
            <a:pPr>
              <a:lnSpc>
                <a:spcPct val="130000"/>
              </a:lnSpc>
            </a:pPr>
            <a:r>
              <a:rPr lang="zh-CN" altLang="en-US" dirty="0"/>
              <a:t>该模块对象包括了定义在模块内的所有函数和变量。想要访问其中的一个函数，你必须 指定该模块的名字以及函数名，并以点号（也被叫做句号）分隔开来。这种形式被称作 点标记法 </a:t>
            </a:r>
            <a:r>
              <a:rPr lang="en-US" altLang="zh-CN" dirty="0"/>
              <a:t>(dot notation)</a:t>
            </a:r>
            <a:r>
              <a:rPr lang="zh-CN" altLang="en-US" dirty="0"/>
              <a:t>。 </a:t>
            </a:r>
            <a:endParaRPr lang="en-US" altLang="zh-CN" dirty="0"/>
          </a:p>
          <a:p>
            <a:pPr>
              <a:lnSpc>
                <a:spcPct val="130000"/>
              </a:lnSpc>
            </a:pPr>
            <a:r>
              <a:rPr lang="en-US" altLang="zh-CN" dirty="0"/>
              <a:t> </a:t>
            </a:r>
            <a:endParaRPr lang="zh-CN"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548" y="1342442"/>
            <a:ext cx="52101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548" y="3059515"/>
            <a:ext cx="54006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763" y="4584607"/>
            <a:ext cx="31908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165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from</a:t>
            </a:r>
            <a:r>
              <a:rPr lang="zh-CN" altLang="en-US" dirty="0" smtClean="0"/>
              <a:t>导入模块</a:t>
            </a:r>
            <a:endParaRPr lang="zh-CN" altLang="en-US" dirty="0"/>
          </a:p>
        </p:txBody>
      </p:sp>
      <p:sp>
        <p:nvSpPr>
          <p:cNvPr id="3" name="文本框 9">
            <a:extLst/>
          </p:cNvPr>
          <p:cNvSpPr txBox="1"/>
          <p:nvPr/>
        </p:nvSpPr>
        <p:spPr>
          <a:xfrm>
            <a:off x="532929" y="1495695"/>
            <a:ext cx="4652682" cy="3693319"/>
          </a:xfrm>
          <a:prstGeom prst="rect">
            <a:avLst/>
          </a:prstGeom>
          <a:noFill/>
        </p:spPr>
        <p:txBody>
          <a:bodyPr wrap="square">
            <a:spAutoFit/>
          </a:bodyPr>
          <a:lstStyle/>
          <a:p>
            <a:pPr>
              <a:lnSpc>
                <a:spcPct val="130000"/>
              </a:lnSpc>
            </a:pPr>
            <a:r>
              <a:rPr lang="zh-CN" altLang="en-US" dirty="0" smtClean="0"/>
              <a:t>导入</a:t>
            </a:r>
            <a:r>
              <a:rPr lang="en-US" altLang="zh-CN" dirty="0" smtClean="0"/>
              <a:t>math</a:t>
            </a:r>
            <a:r>
              <a:rPr lang="zh-CN" altLang="en-US" dirty="0" smtClean="0"/>
              <a:t>后，如果直接使用像</a:t>
            </a:r>
            <a:r>
              <a:rPr lang="en-US" altLang="zh-CN" dirty="0" smtClean="0"/>
              <a:t>pi</a:t>
            </a:r>
            <a:r>
              <a:rPr lang="zh-CN" altLang="en-US" dirty="0" smtClean="0"/>
              <a:t>这样的变量以及诸如</a:t>
            </a:r>
            <a:r>
              <a:rPr lang="en-US" altLang="zh-CN" dirty="0" smtClean="0"/>
              <a:t>sin</a:t>
            </a:r>
            <a:r>
              <a:rPr lang="zh-CN" altLang="en-US" dirty="0" smtClean="0"/>
              <a:t>和</a:t>
            </a:r>
            <a:r>
              <a:rPr lang="en-US" altLang="zh-CN" dirty="0" err="1" smtClean="0"/>
              <a:t>exp</a:t>
            </a:r>
            <a:r>
              <a:rPr lang="zh-CN" altLang="en-US" dirty="0" smtClean="0"/>
              <a:t>这样的函数，会发生错误。</a:t>
            </a:r>
            <a:endParaRPr lang="en-US" altLang="zh-CN" dirty="0" smtClean="0"/>
          </a:p>
          <a:p>
            <a:pPr>
              <a:lnSpc>
                <a:spcPct val="130000"/>
              </a:lnSpc>
            </a:pPr>
            <a:endParaRPr lang="en-US" altLang="zh-CN" dirty="0"/>
          </a:p>
          <a:p>
            <a:pPr>
              <a:lnSpc>
                <a:spcPct val="130000"/>
              </a:lnSpc>
            </a:pPr>
            <a:endParaRPr lang="en-US" altLang="zh-CN" dirty="0" smtClean="0"/>
          </a:p>
          <a:p>
            <a:pPr>
              <a:lnSpc>
                <a:spcPct val="130000"/>
              </a:lnSpc>
            </a:pPr>
            <a:r>
              <a:rPr lang="en-US" altLang="zh-CN" dirty="0" smtClean="0"/>
              <a:t>&gt;&gt;&gt; from math import pi</a:t>
            </a:r>
          </a:p>
          <a:p>
            <a:pPr>
              <a:lnSpc>
                <a:spcPct val="130000"/>
              </a:lnSpc>
            </a:pPr>
            <a:r>
              <a:rPr lang="zh-CN" altLang="en-US" dirty="0" smtClean="0"/>
              <a:t>可以直接访问</a:t>
            </a:r>
            <a:r>
              <a:rPr lang="en-US" altLang="zh-CN" dirty="0" smtClean="0"/>
              <a:t>pi</a:t>
            </a:r>
          </a:p>
          <a:p>
            <a:pPr>
              <a:lnSpc>
                <a:spcPct val="130000"/>
              </a:lnSpc>
            </a:pPr>
            <a:endParaRPr lang="en-US" altLang="zh-CN" dirty="0"/>
          </a:p>
          <a:p>
            <a:pPr>
              <a:lnSpc>
                <a:spcPct val="130000"/>
              </a:lnSpc>
            </a:pPr>
            <a:r>
              <a:rPr lang="zh-CN" altLang="en-US" dirty="0" smtClean="0"/>
              <a:t>或者使用星号</a:t>
            </a:r>
            <a:endParaRPr lang="en-US" altLang="zh-CN" dirty="0" smtClean="0"/>
          </a:p>
          <a:p>
            <a:pPr>
              <a:lnSpc>
                <a:spcPct val="130000"/>
              </a:lnSpc>
            </a:pPr>
            <a:r>
              <a:rPr lang="en-US" altLang="zh-CN" dirty="0" smtClean="0"/>
              <a:t>&gt;&gt;&gt; from math import *</a:t>
            </a:r>
            <a:endParaRPr lang="en-US" altLang="zh-CN" dirty="0" smtClean="0"/>
          </a:p>
          <a:p>
            <a:pPr>
              <a:lnSpc>
                <a:spcPct val="130000"/>
              </a:lnSpc>
            </a:pPr>
            <a:r>
              <a:rPr lang="en-US" altLang="zh-CN" dirty="0" smtClean="0"/>
              <a:t> </a:t>
            </a:r>
            <a:endParaRPr lang="zh-CN"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6" y="1495695"/>
            <a:ext cx="5120549" cy="129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840" y="3118060"/>
            <a:ext cx="22383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630" y="4194362"/>
            <a:ext cx="32956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616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3.4 </a:t>
            </a:r>
            <a:r>
              <a:rPr lang="zh-CN" altLang="en-US" dirty="0" smtClean="0"/>
              <a:t>构建组合</a:t>
            </a:r>
            <a:endParaRPr lang="zh-CN" altLang="en-US" dirty="0"/>
          </a:p>
        </p:txBody>
      </p:sp>
      <p:sp>
        <p:nvSpPr>
          <p:cNvPr id="10" name="文本框 9">
            <a:extLst/>
          </p:cNvPr>
          <p:cNvSpPr txBox="1"/>
          <p:nvPr/>
        </p:nvSpPr>
        <p:spPr>
          <a:xfrm>
            <a:off x="532929" y="1495695"/>
            <a:ext cx="4652682" cy="424090"/>
          </a:xfrm>
          <a:prstGeom prst="rect">
            <a:avLst/>
          </a:prstGeom>
          <a:noFill/>
        </p:spPr>
        <p:txBody>
          <a:bodyPr wrap="square">
            <a:spAutoFit/>
          </a:bodyPr>
          <a:lstStyle/>
          <a:p>
            <a:pPr>
              <a:lnSpc>
                <a:spcPct val="130000"/>
              </a:lnSpc>
            </a:pPr>
            <a:r>
              <a:rPr lang="zh-CN" altLang="en-US" dirty="0"/>
              <a:t>基本元素 </a:t>
            </a:r>
            <a:r>
              <a:rPr lang="en-US" altLang="zh-CN" dirty="0"/>
              <a:t>— </a:t>
            </a:r>
            <a:r>
              <a:rPr lang="zh-CN" altLang="en-US" dirty="0"/>
              <a:t>变量、表达式和</a:t>
            </a:r>
            <a:r>
              <a:rPr lang="zh-CN" altLang="en-US" dirty="0" smtClean="0"/>
              <a:t>语句组合起来</a:t>
            </a:r>
            <a:endParaRPr lang="zh-CN" altLang="zh-CN" dirty="0"/>
          </a:p>
        </p:txBody>
      </p:sp>
      <p:sp>
        <p:nvSpPr>
          <p:cNvPr id="2" name="矩形 1"/>
          <p:cNvSpPr/>
          <p:nvPr/>
        </p:nvSpPr>
        <p:spPr>
          <a:xfrm>
            <a:off x="5807363" y="1495695"/>
            <a:ext cx="4754828" cy="369332"/>
          </a:xfrm>
          <a:prstGeom prst="rect">
            <a:avLst/>
          </a:prstGeom>
        </p:spPr>
        <p:txBody>
          <a:bodyPr wrap="none">
            <a:spAutoFit/>
          </a:bodyPr>
          <a:lstStyle/>
          <a:p>
            <a:r>
              <a:rPr lang="en-US" altLang="zh-CN" dirty="0"/>
              <a:t>x = math . sin ( degrees / 360.0 * 2 * math . pi </a:t>
            </a:r>
            <a:endParaRPr lang="zh-CN" altLang="en-US" dirty="0"/>
          </a:p>
        </p:txBody>
      </p:sp>
      <p:sp>
        <p:nvSpPr>
          <p:cNvPr id="3" name="矩形 2"/>
          <p:cNvSpPr/>
          <p:nvPr/>
        </p:nvSpPr>
        <p:spPr>
          <a:xfrm>
            <a:off x="5807363" y="2222358"/>
            <a:ext cx="3627916" cy="369332"/>
          </a:xfrm>
          <a:prstGeom prst="rect">
            <a:avLst/>
          </a:prstGeom>
        </p:spPr>
        <p:txBody>
          <a:bodyPr wrap="none">
            <a:spAutoFit/>
          </a:bodyPr>
          <a:lstStyle/>
          <a:p>
            <a:r>
              <a:rPr lang="en-US" altLang="zh-CN" dirty="0"/>
              <a:t>x = math . </a:t>
            </a:r>
            <a:r>
              <a:rPr lang="en-US" altLang="zh-CN" dirty="0" err="1"/>
              <a:t>exp</a:t>
            </a:r>
            <a:r>
              <a:rPr lang="en-US" altLang="zh-CN" dirty="0"/>
              <a:t> ( math . log ( x +1) )</a:t>
            </a:r>
            <a:endParaRPr lang="zh-CN" altLang="en-US" dirty="0"/>
          </a:p>
        </p:txBody>
      </p:sp>
      <p:sp>
        <p:nvSpPr>
          <p:cNvPr id="4" name="矩形 3"/>
          <p:cNvSpPr/>
          <p:nvPr/>
        </p:nvSpPr>
        <p:spPr>
          <a:xfrm>
            <a:off x="5807363" y="3508602"/>
            <a:ext cx="6096000" cy="923330"/>
          </a:xfrm>
          <a:prstGeom prst="rect">
            <a:avLst/>
          </a:prstGeom>
        </p:spPr>
        <p:txBody>
          <a:bodyPr>
            <a:spAutoFit/>
          </a:bodyPr>
          <a:lstStyle/>
          <a:p>
            <a:r>
              <a:rPr lang="en-US" altLang="zh-CN" dirty="0" smtClean="0"/>
              <a:t>&gt;&gt;&gt; </a:t>
            </a:r>
            <a:r>
              <a:rPr lang="en-US" altLang="zh-CN" dirty="0"/>
              <a:t>minutes = hours * 60 # right </a:t>
            </a:r>
            <a:endParaRPr lang="en-US" altLang="zh-CN" dirty="0" smtClean="0"/>
          </a:p>
          <a:p>
            <a:r>
              <a:rPr lang="en-US" altLang="zh-CN" dirty="0" smtClean="0"/>
              <a:t>&gt;&gt;&gt; </a:t>
            </a:r>
            <a:r>
              <a:rPr lang="en-US" altLang="zh-CN" dirty="0"/>
              <a:t>hours * 60 = minutes # wrong ! </a:t>
            </a:r>
            <a:endParaRPr lang="en-US" altLang="zh-CN" dirty="0" smtClean="0"/>
          </a:p>
          <a:p>
            <a:r>
              <a:rPr lang="en-US" altLang="zh-CN" dirty="0" err="1" smtClean="0"/>
              <a:t>SyntaxError</a:t>
            </a:r>
            <a:r>
              <a:rPr lang="en-US" altLang="zh-CN" dirty="0" smtClean="0"/>
              <a:t> </a:t>
            </a:r>
            <a:r>
              <a:rPr lang="en-US" altLang="zh-CN" dirty="0"/>
              <a:t>: can 't␣ assign ␣to␣ operator </a:t>
            </a:r>
            <a:endParaRPr lang="zh-CN" altLang="en-US" dirty="0"/>
          </a:p>
        </p:txBody>
      </p:sp>
    </p:spTree>
    <p:extLst>
      <p:ext uri="{BB962C8B-B14F-4D97-AF65-F5344CB8AC3E}">
        <p14:creationId xmlns:p14="http://schemas.microsoft.com/office/powerpoint/2010/main" val="3231816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4802182" y="1841939"/>
            <a:ext cx="6687976" cy="3816429"/>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zh-CN" altLang="en-US" dirty="0" smtClean="0"/>
              <a:t>语法的含义</a:t>
            </a:r>
            <a:r>
              <a:rPr lang="zh-CN" altLang="en-US" dirty="0"/>
              <a:t>是：</a:t>
            </a:r>
          </a:p>
          <a:p>
            <a:pPr marL="285750" indent="-285750">
              <a:lnSpc>
                <a:spcPct val="130000"/>
              </a:lnSpc>
              <a:spcBef>
                <a:spcPts val="600"/>
              </a:spcBef>
              <a:spcAft>
                <a:spcPts val="600"/>
              </a:spcAft>
              <a:buClr>
                <a:srgbClr val="1B3868"/>
              </a:buClr>
              <a:defRPr/>
            </a:pPr>
            <a:r>
              <a:rPr lang="zh-CN" altLang="en-US" dirty="0"/>
              <a:t>（</a:t>
            </a:r>
            <a:r>
              <a:rPr lang="en-US" altLang="zh-CN" dirty="0"/>
              <a:t>1</a:t>
            </a:r>
            <a:r>
              <a:rPr lang="zh-CN" altLang="en-US" dirty="0"/>
              <a:t>）定义函数的关键字是</a:t>
            </a:r>
            <a:r>
              <a:rPr lang="en-US" altLang="zh-CN" dirty="0" err="1"/>
              <a:t>def</a:t>
            </a:r>
            <a:r>
              <a:rPr lang="zh-CN" altLang="en-US" dirty="0"/>
              <a:t>，后面是函数名和参数。</a:t>
            </a:r>
          </a:p>
          <a:p>
            <a:pPr marL="285750" indent="-285750">
              <a:lnSpc>
                <a:spcPct val="130000"/>
              </a:lnSpc>
              <a:spcBef>
                <a:spcPts val="600"/>
              </a:spcBef>
              <a:spcAft>
                <a:spcPts val="600"/>
              </a:spcAft>
              <a:buClr>
                <a:srgbClr val="1B3868"/>
              </a:buClr>
              <a:defRPr/>
            </a:pPr>
            <a:r>
              <a:rPr lang="zh-CN" altLang="en-US" dirty="0"/>
              <a:t>（</a:t>
            </a:r>
            <a:r>
              <a:rPr lang="en-US" altLang="zh-CN" dirty="0"/>
              <a:t>2</a:t>
            </a:r>
            <a:r>
              <a:rPr lang="zh-CN" altLang="en-US" dirty="0"/>
              <a:t>）参数必须放在用小括号（）中间，可以没有参数，但是括号必须保留。</a:t>
            </a:r>
          </a:p>
          <a:p>
            <a:pPr marL="285750" indent="-285750">
              <a:lnSpc>
                <a:spcPct val="130000"/>
              </a:lnSpc>
              <a:spcBef>
                <a:spcPts val="600"/>
              </a:spcBef>
              <a:spcAft>
                <a:spcPts val="600"/>
              </a:spcAft>
              <a:buClr>
                <a:srgbClr val="1B3868"/>
              </a:buClr>
              <a:defRPr/>
            </a:pPr>
            <a:r>
              <a:rPr lang="zh-CN" altLang="en-US" dirty="0"/>
              <a:t>（</a:t>
            </a:r>
            <a:r>
              <a:rPr lang="en-US" altLang="zh-CN" dirty="0"/>
              <a:t>3</a:t>
            </a:r>
            <a:r>
              <a:rPr lang="zh-CN" altLang="en-US" dirty="0"/>
              <a:t>）括号后面的冒号是必须的，标志函数内容的开始。</a:t>
            </a:r>
          </a:p>
          <a:p>
            <a:pPr marL="285750" indent="-285750">
              <a:lnSpc>
                <a:spcPct val="130000"/>
              </a:lnSpc>
              <a:spcBef>
                <a:spcPts val="600"/>
              </a:spcBef>
              <a:spcAft>
                <a:spcPts val="600"/>
              </a:spcAft>
              <a:buClr>
                <a:srgbClr val="1B3868"/>
              </a:buClr>
              <a:defRPr/>
            </a:pPr>
            <a:r>
              <a:rPr lang="zh-CN" altLang="en-US" dirty="0"/>
              <a:t>（</a:t>
            </a:r>
            <a:r>
              <a:rPr lang="en-US" altLang="zh-CN" dirty="0"/>
              <a:t>4</a:t>
            </a:r>
            <a:r>
              <a:rPr lang="zh-CN" altLang="en-US" dirty="0"/>
              <a:t>）以缩进表示函数体的范围。</a:t>
            </a:r>
          </a:p>
          <a:p>
            <a:pPr marL="285750" indent="-285750">
              <a:lnSpc>
                <a:spcPct val="130000"/>
              </a:lnSpc>
              <a:spcBef>
                <a:spcPts val="600"/>
              </a:spcBef>
              <a:spcAft>
                <a:spcPts val="600"/>
              </a:spcAft>
              <a:buClr>
                <a:srgbClr val="1B3868"/>
              </a:buClr>
              <a:defRPr/>
            </a:pPr>
            <a:r>
              <a:rPr lang="zh-CN" altLang="en-US" dirty="0"/>
              <a:t>（</a:t>
            </a:r>
            <a:r>
              <a:rPr lang="en-US" altLang="zh-CN" dirty="0"/>
              <a:t>5</a:t>
            </a:r>
            <a:r>
              <a:rPr lang="zh-CN" altLang="en-US" dirty="0"/>
              <a:t>）</a:t>
            </a:r>
            <a:r>
              <a:rPr lang="en-US" altLang="zh-CN" dirty="0"/>
              <a:t>return [</a:t>
            </a:r>
            <a:r>
              <a:rPr lang="zh-CN" altLang="en-US" dirty="0"/>
              <a:t>表达式</a:t>
            </a:r>
            <a:r>
              <a:rPr lang="en-US" altLang="zh-CN" dirty="0"/>
              <a:t>] </a:t>
            </a:r>
            <a:r>
              <a:rPr lang="zh-CN" altLang="en-US" dirty="0"/>
              <a:t>语句表示函数结束，并且返回表达式的值。</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4267033" y="127025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3.5 </a:t>
            </a:r>
            <a:r>
              <a:rPr lang="zh-CN" altLang="en-US" dirty="0" smtClean="0"/>
              <a:t>增加新函数</a:t>
            </a:r>
            <a:endParaRPr lang="zh-CN" altLang="en-US" dirty="0"/>
          </a:p>
        </p:txBody>
      </p:sp>
      <p:sp>
        <p:nvSpPr>
          <p:cNvPr id="20485" name="文本框 7"/>
          <p:cNvSpPr txBox="1">
            <a:spLocks noChangeArrowheads="1"/>
          </p:cNvSpPr>
          <p:nvPr/>
        </p:nvSpPr>
        <p:spPr bwMode="auto">
          <a:xfrm>
            <a:off x="4953949" y="1472607"/>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说明</a:t>
            </a:r>
            <a:endParaRPr lang="zh-CN" altLang="en-US" sz="1800" b="1" dirty="0">
              <a:solidFill>
                <a:srgbClr val="1B3868"/>
              </a:solidFill>
            </a:endParaRPr>
          </a:p>
        </p:txBody>
      </p:sp>
      <p:cxnSp>
        <p:nvCxnSpPr>
          <p:cNvPr id="14" name="直接连接符 13">
            <a:extLst/>
          </p:cNvPr>
          <p:cNvCxnSpPr/>
          <p:nvPr/>
        </p:nvCxnSpPr>
        <p:spPr>
          <a:xfrm>
            <a:off x="4953949" y="185678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语法格式</a:t>
            </a:r>
          </a:p>
        </p:txBody>
      </p:sp>
      <p:sp>
        <p:nvSpPr>
          <p:cNvPr id="10" name="文本框 9">
            <a:extLst/>
          </p:cNvPr>
          <p:cNvSpPr txBox="1"/>
          <p:nvPr/>
        </p:nvSpPr>
        <p:spPr>
          <a:xfrm>
            <a:off x="240820" y="2138276"/>
            <a:ext cx="3339298" cy="1480405"/>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dirty="0" err="1" smtClean="0"/>
              <a:t>def</a:t>
            </a:r>
            <a:r>
              <a:rPr lang="en-US" altLang="zh-CN" dirty="0" smtClean="0"/>
              <a:t> </a:t>
            </a:r>
            <a:r>
              <a:rPr lang="zh-CN" altLang="en-US" dirty="0"/>
              <a:t>函数名</a:t>
            </a:r>
            <a:r>
              <a:rPr lang="en-US" altLang="zh-CN" dirty="0"/>
              <a:t>([</a:t>
            </a:r>
            <a:r>
              <a:rPr lang="zh-CN" altLang="en-US" dirty="0"/>
              <a:t>参数</a:t>
            </a:r>
            <a:r>
              <a:rPr lang="en-US" altLang="zh-CN" dirty="0"/>
              <a:t>])</a:t>
            </a:r>
            <a:r>
              <a:rPr lang="zh-CN" altLang="en-US" dirty="0"/>
              <a:t>：</a:t>
            </a:r>
          </a:p>
          <a:p>
            <a:pPr marL="285750" indent="285750">
              <a:lnSpc>
                <a:spcPct val="130000"/>
              </a:lnSpc>
              <a:spcBef>
                <a:spcPts val="600"/>
              </a:spcBef>
              <a:spcAft>
                <a:spcPts val="600"/>
              </a:spcAft>
              <a:buClr>
                <a:srgbClr val="1B3868"/>
              </a:buClr>
              <a:defRPr/>
            </a:pPr>
            <a:r>
              <a:rPr lang="en-US" altLang="zh-CN" dirty="0" smtClean="0"/>
              <a:t>	</a:t>
            </a:r>
            <a:r>
              <a:rPr lang="zh-CN" altLang="en-US" dirty="0" smtClean="0"/>
              <a:t>函数</a:t>
            </a:r>
            <a:r>
              <a:rPr lang="zh-CN" altLang="en-US" dirty="0"/>
              <a:t>体</a:t>
            </a:r>
          </a:p>
          <a:p>
            <a:pPr marL="285750" indent="285750">
              <a:lnSpc>
                <a:spcPct val="130000"/>
              </a:lnSpc>
              <a:spcBef>
                <a:spcPts val="600"/>
              </a:spcBef>
              <a:spcAft>
                <a:spcPts val="600"/>
              </a:spcAft>
              <a:buClr>
                <a:srgbClr val="1B3868"/>
              </a:buClr>
              <a:defRPr/>
            </a:pPr>
            <a:r>
              <a:rPr lang="en-US" altLang="zh-CN" dirty="0" smtClean="0"/>
              <a:t>	return </a:t>
            </a:r>
            <a:r>
              <a:rPr lang="en-US" altLang="zh-CN" dirty="0"/>
              <a:t>[</a:t>
            </a:r>
            <a:r>
              <a:rPr lang="zh-CN" altLang="en-US" dirty="0"/>
              <a:t>表达式</a:t>
            </a:r>
            <a:r>
              <a:rPr lang="en-US" altLang="zh-CN" dirty="0"/>
              <a:t>]</a:t>
            </a:r>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52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25147" y="4378951"/>
            <a:ext cx="11037938" cy="1994392"/>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dirty="0"/>
              <a:t>&gt;&gt;&gt; </a:t>
            </a:r>
            <a:r>
              <a:rPr lang="en-US" altLang="zh-CN" dirty="0" err="1"/>
              <a:t>def</a:t>
            </a:r>
            <a:r>
              <a:rPr lang="en-US" altLang="zh-CN" dirty="0"/>
              <a:t> </a:t>
            </a:r>
            <a:r>
              <a:rPr lang="en-US" altLang="zh-CN" dirty="0" err="1"/>
              <a:t>print_lyrics</a:t>
            </a:r>
            <a:r>
              <a:rPr lang="en-US" altLang="zh-CN" dirty="0"/>
              <a:t> () : </a:t>
            </a:r>
            <a:endParaRPr lang="en-US" altLang="zh-CN" dirty="0" smtClean="0"/>
          </a:p>
          <a:p>
            <a:pPr marL="285750" indent="-285750">
              <a:lnSpc>
                <a:spcPct val="130000"/>
              </a:lnSpc>
              <a:spcBef>
                <a:spcPts val="600"/>
              </a:spcBef>
              <a:spcAft>
                <a:spcPts val="600"/>
              </a:spcAft>
              <a:buClr>
                <a:srgbClr val="1B3868"/>
              </a:buClr>
              <a:defRPr/>
            </a:pPr>
            <a:r>
              <a:rPr lang="en-US" altLang="zh-CN" dirty="0" smtClean="0"/>
              <a:t>... </a:t>
            </a:r>
            <a:r>
              <a:rPr lang="en-US" altLang="zh-CN" dirty="0"/>
              <a:t>print ("</a:t>
            </a:r>
            <a:r>
              <a:rPr lang="en-US" altLang="zh-CN" dirty="0" err="1"/>
              <a:t>I'm␣a</a:t>
            </a:r>
            <a:r>
              <a:rPr lang="en-US" altLang="zh-CN" dirty="0"/>
              <a:t>␣ lumberjack ,␣and ␣I'm␣ okay .") </a:t>
            </a:r>
            <a:endParaRPr lang="en-US" altLang="zh-CN" dirty="0" smtClean="0"/>
          </a:p>
          <a:p>
            <a:pPr marL="285750" indent="-285750">
              <a:lnSpc>
                <a:spcPct val="130000"/>
              </a:lnSpc>
              <a:spcBef>
                <a:spcPts val="600"/>
              </a:spcBef>
              <a:spcAft>
                <a:spcPts val="600"/>
              </a:spcAft>
              <a:buClr>
                <a:srgbClr val="1B3868"/>
              </a:buClr>
              <a:defRPr/>
            </a:pPr>
            <a:r>
              <a:rPr lang="en-US" altLang="zh-CN" dirty="0" smtClean="0"/>
              <a:t>... </a:t>
            </a:r>
            <a:r>
              <a:rPr lang="en-US" altLang="zh-CN" dirty="0"/>
              <a:t>print ("I␣ sleep ␣ all ␣ night ␣and ␣I␣ work ␣all ␣day .") </a:t>
            </a:r>
            <a:endParaRPr lang="en-US" altLang="zh-CN" dirty="0" smtClean="0"/>
          </a:p>
          <a:p>
            <a:pPr marL="285750" indent="-285750">
              <a:lnSpc>
                <a:spcPct val="130000"/>
              </a:lnSpc>
              <a:spcBef>
                <a:spcPts val="600"/>
              </a:spcBef>
              <a:spcAft>
                <a:spcPts val="600"/>
              </a:spcAft>
              <a:buClr>
                <a:srgbClr val="1B3868"/>
              </a:buClr>
              <a:defRPr/>
            </a:pPr>
            <a:r>
              <a:rPr lang="en-US" altLang="zh-CN" dirty="0" smtClean="0"/>
              <a:t>... </a:t>
            </a: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flipH="1">
            <a:off x="804154" y="3812597"/>
            <a:ext cx="10858931" cy="1"/>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a:t>3.5 </a:t>
            </a:r>
            <a:r>
              <a:rPr lang="zh-CN" altLang="en-US" dirty="0"/>
              <a:t>增加新函数</a:t>
            </a:r>
          </a:p>
        </p:txBody>
      </p:sp>
      <p:sp>
        <p:nvSpPr>
          <p:cNvPr id="20485" name="文本框 7"/>
          <p:cNvSpPr txBox="1">
            <a:spLocks noChangeArrowheads="1"/>
          </p:cNvSpPr>
          <p:nvPr/>
        </p:nvSpPr>
        <p:spPr bwMode="auto">
          <a:xfrm>
            <a:off x="776914" y="4009619"/>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交互式模式</a:t>
            </a:r>
            <a:endParaRPr lang="zh-CN" altLang="en-US" sz="1800" b="1" dirty="0">
              <a:solidFill>
                <a:srgbClr val="1B3868"/>
              </a:solidFill>
            </a:endParaRPr>
          </a:p>
        </p:txBody>
      </p:sp>
      <p:cxnSp>
        <p:nvCxnSpPr>
          <p:cNvPr id="14" name="直接连接符 13">
            <a:extLst/>
          </p:cNvPr>
          <p:cNvCxnSpPr/>
          <p:nvPr/>
        </p:nvCxnSpPr>
        <p:spPr>
          <a:xfrm>
            <a:off x="776914" y="439379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脚本模式</a:t>
            </a:r>
            <a:endParaRPr lang="zh-CN" altLang="en-US" sz="1800" b="1" dirty="0">
              <a:solidFill>
                <a:srgbClr val="1B3868"/>
              </a:solidFill>
            </a:endParaRPr>
          </a:p>
        </p:txBody>
      </p:sp>
      <p:sp>
        <p:nvSpPr>
          <p:cNvPr id="10" name="文本框 9">
            <a:extLst/>
          </p:cNvPr>
          <p:cNvSpPr txBox="1"/>
          <p:nvPr/>
        </p:nvSpPr>
        <p:spPr>
          <a:xfrm>
            <a:off x="240819" y="2138276"/>
            <a:ext cx="7819868" cy="1480405"/>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dirty="0" err="1"/>
              <a:t>def</a:t>
            </a:r>
            <a:r>
              <a:rPr lang="en-US" altLang="zh-CN" dirty="0"/>
              <a:t> </a:t>
            </a:r>
            <a:r>
              <a:rPr lang="en-US" altLang="zh-CN" dirty="0" err="1"/>
              <a:t>print_lyrics</a:t>
            </a:r>
            <a:r>
              <a:rPr lang="en-US" altLang="zh-CN" dirty="0"/>
              <a:t> () : </a:t>
            </a:r>
            <a:endParaRPr lang="en-US" altLang="zh-CN" dirty="0" smtClean="0"/>
          </a:p>
          <a:p>
            <a:pPr marL="285750" indent="285750">
              <a:lnSpc>
                <a:spcPct val="130000"/>
              </a:lnSpc>
              <a:spcBef>
                <a:spcPts val="600"/>
              </a:spcBef>
              <a:spcAft>
                <a:spcPts val="600"/>
              </a:spcAft>
              <a:buClr>
                <a:srgbClr val="1B3868"/>
              </a:buClr>
              <a:defRPr/>
            </a:pPr>
            <a:r>
              <a:rPr lang="en-US" altLang="zh-CN" dirty="0"/>
              <a:t> </a:t>
            </a:r>
            <a:r>
              <a:rPr lang="en-US" altLang="zh-CN" dirty="0" smtClean="0"/>
              <a:t>   print </a:t>
            </a:r>
            <a:r>
              <a:rPr lang="en-US" altLang="zh-CN" dirty="0"/>
              <a:t>("</a:t>
            </a:r>
            <a:r>
              <a:rPr lang="en-US" altLang="zh-CN" dirty="0" err="1"/>
              <a:t>I'm␣a</a:t>
            </a:r>
            <a:r>
              <a:rPr lang="en-US" altLang="zh-CN" dirty="0"/>
              <a:t>␣ lumberjack ,␣and ␣I'm␣ okay .") </a:t>
            </a:r>
            <a:endParaRPr lang="en-US" altLang="zh-CN" dirty="0" smtClean="0"/>
          </a:p>
          <a:p>
            <a:pPr marL="285750" indent="285750">
              <a:lnSpc>
                <a:spcPct val="130000"/>
              </a:lnSpc>
              <a:spcBef>
                <a:spcPts val="600"/>
              </a:spcBef>
              <a:spcAft>
                <a:spcPts val="600"/>
              </a:spcAft>
              <a:buClr>
                <a:srgbClr val="1B3868"/>
              </a:buClr>
              <a:defRPr/>
            </a:pPr>
            <a:r>
              <a:rPr lang="en-US" altLang="zh-CN" dirty="0"/>
              <a:t> </a:t>
            </a:r>
            <a:r>
              <a:rPr lang="en-US" altLang="zh-CN" dirty="0" smtClean="0"/>
              <a:t>   print </a:t>
            </a:r>
            <a:r>
              <a:rPr lang="en-US" altLang="zh-CN" dirty="0"/>
              <a:t>("I␣ sleep ␣all ␣ night ␣and ␣I␣ work ␣all ␣day .")</a:t>
            </a:r>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315199" y="4040560"/>
            <a:ext cx="4518211" cy="1200329"/>
          </a:xfrm>
          <a:prstGeom prst="rect">
            <a:avLst/>
          </a:prstGeom>
        </p:spPr>
        <p:txBody>
          <a:bodyPr wrap="square">
            <a:spAutoFit/>
          </a:bodyPr>
          <a:lstStyle/>
          <a:p>
            <a:r>
              <a:rPr lang="zh-CN" altLang="en-US" dirty="0"/>
              <a:t>在交互模式下键入函数定义，每空一行解释器就会打印三个句点 </a:t>
            </a:r>
            <a:r>
              <a:rPr lang="en-US" altLang="zh-CN" dirty="0"/>
              <a:t>...</a:t>
            </a:r>
            <a:r>
              <a:rPr lang="zh-CN" altLang="en-US" dirty="0"/>
              <a:t>，让你知道 定义并没有结束。为了结束函数定义，你必须输入一个空行。</a:t>
            </a:r>
          </a:p>
        </p:txBody>
      </p:sp>
      <p:sp>
        <p:nvSpPr>
          <p:cNvPr id="7" name="矩形 6"/>
          <p:cNvSpPr/>
          <p:nvPr/>
        </p:nvSpPr>
        <p:spPr>
          <a:xfrm>
            <a:off x="6704906" y="1313553"/>
            <a:ext cx="5262979" cy="1200329"/>
          </a:xfrm>
          <a:prstGeom prst="rect">
            <a:avLst/>
          </a:prstGeom>
        </p:spPr>
        <p:txBody>
          <a:bodyPr wrap="none">
            <a:spAutoFit/>
          </a:bodyPr>
          <a:lstStyle/>
          <a:p>
            <a:r>
              <a:rPr lang="zh-CN" altLang="en-US" dirty="0"/>
              <a:t>调用新函数的语法，和调用内建函数的语法相同</a:t>
            </a:r>
            <a:r>
              <a:rPr lang="zh-CN" altLang="en-US" dirty="0" smtClean="0"/>
              <a:t>：</a:t>
            </a:r>
            <a:endParaRPr lang="en-US" altLang="zh-CN" dirty="0" smtClean="0"/>
          </a:p>
          <a:p>
            <a:r>
              <a:rPr lang="en-US" altLang="zh-CN" dirty="0"/>
              <a:t>&gt;&gt;&gt; </a:t>
            </a:r>
            <a:r>
              <a:rPr lang="en-US" altLang="zh-CN" dirty="0" err="1"/>
              <a:t>print_lyrics</a:t>
            </a:r>
            <a:r>
              <a:rPr lang="en-US" altLang="zh-CN" dirty="0"/>
              <a:t> () </a:t>
            </a:r>
            <a:endParaRPr lang="en-US" altLang="zh-CN" dirty="0" smtClean="0"/>
          </a:p>
          <a:p>
            <a:r>
              <a:rPr lang="en-US" altLang="zh-CN" dirty="0" err="1" smtClean="0"/>
              <a:t>I'm</a:t>
            </a:r>
            <a:r>
              <a:rPr lang="en-US" altLang="zh-CN" dirty="0" err="1"/>
              <a:t>␣a</a:t>
            </a:r>
            <a:r>
              <a:rPr lang="en-US" altLang="zh-CN" dirty="0"/>
              <a:t>␣ lumberjack ,␣ and ␣I'm okay . </a:t>
            </a:r>
            <a:endParaRPr lang="en-US" altLang="zh-CN" dirty="0" smtClean="0"/>
          </a:p>
          <a:p>
            <a:r>
              <a:rPr lang="en-US" altLang="zh-CN" dirty="0" smtClean="0"/>
              <a:t>I </a:t>
            </a:r>
            <a:r>
              <a:rPr lang="en-US" altLang="zh-CN" dirty="0"/>
              <a:t>sleep all night and I work all day .</a:t>
            </a:r>
            <a:endParaRPr lang="zh-CN" altLang="en-US" dirty="0"/>
          </a:p>
        </p:txBody>
      </p:sp>
      <p:sp>
        <p:nvSpPr>
          <p:cNvPr id="8" name="矩形 7"/>
          <p:cNvSpPr/>
          <p:nvPr/>
        </p:nvSpPr>
        <p:spPr>
          <a:xfrm>
            <a:off x="7498973" y="5376147"/>
            <a:ext cx="4150661" cy="1200329"/>
          </a:xfrm>
          <a:prstGeom prst="rect">
            <a:avLst/>
          </a:prstGeom>
        </p:spPr>
        <p:txBody>
          <a:bodyPr wrap="square">
            <a:spAutoFit/>
          </a:bodyPr>
          <a:lstStyle/>
          <a:p>
            <a:r>
              <a:rPr lang="zh-CN" altLang="en-US" dirty="0"/>
              <a:t>定义一个函数会创建一个函数对象 </a:t>
            </a:r>
            <a:r>
              <a:rPr lang="en-US" altLang="zh-CN" dirty="0"/>
              <a:t>(function object)</a:t>
            </a:r>
            <a:r>
              <a:rPr lang="zh-CN" altLang="en-US" dirty="0"/>
              <a:t>，其类型是 </a:t>
            </a:r>
            <a:r>
              <a:rPr lang="en-US" altLang="zh-CN" dirty="0"/>
              <a:t>function</a:t>
            </a:r>
            <a:r>
              <a:rPr lang="zh-CN" altLang="en-US" dirty="0" smtClean="0"/>
              <a:t>：</a:t>
            </a:r>
            <a:endParaRPr lang="en-US" altLang="zh-CN" dirty="0" smtClean="0"/>
          </a:p>
          <a:p>
            <a:r>
              <a:rPr lang="en-US" altLang="zh-CN" dirty="0"/>
              <a:t>&gt;&gt;&gt; type ( </a:t>
            </a:r>
            <a:r>
              <a:rPr lang="en-US" altLang="zh-CN" dirty="0" err="1"/>
              <a:t>print_lyrics</a:t>
            </a:r>
            <a:r>
              <a:rPr lang="en-US" altLang="zh-CN" dirty="0"/>
              <a:t> ) </a:t>
            </a:r>
            <a:endParaRPr lang="en-US" altLang="zh-CN" dirty="0" smtClean="0"/>
          </a:p>
          <a:p>
            <a:r>
              <a:rPr lang="en-US" altLang="zh-CN" dirty="0"/>
              <a:t>&lt;class 'function '&gt;</a:t>
            </a:r>
            <a:endParaRPr lang="zh-CN" altLang="en-US" dirty="0"/>
          </a:p>
        </p:txBody>
      </p:sp>
    </p:spTree>
    <p:extLst>
      <p:ext uri="{BB962C8B-B14F-4D97-AF65-F5344CB8AC3E}">
        <p14:creationId xmlns:p14="http://schemas.microsoft.com/office/powerpoint/2010/main" val="19279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49780" y="1858522"/>
            <a:ext cx="3716176" cy="3790140"/>
          </a:xfrm>
          <a:prstGeom prst="rect">
            <a:avLst/>
          </a:prstGeom>
          <a:noFill/>
        </p:spPr>
        <p:txBody>
          <a:bodyPr wrap="square">
            <a:spAutoFit/>
          </a:bodyPr>
          <a:lstStyle/>
          <a:p>
            <a:pPr marL="285750" indent="-285750">
              <a:spcBef>
                <a:spcPts val="600"/>
              </a:spcBef>
              <a:spcAft>
                <a:spcPts val="600"/>
              </a:spcAft>
              <a:buClr>
                <a:srgbClr val="1B3868"/>
              </a:buClr>
              <a:defRPr/>
            </a:pPr>
            <a:r>
              <a:rPr lang="pt-BR" altLang="zh-CN" dirty="0"/>
              <a:t>def comp (a,b):</a:t>
            </a:r>
          </a:p>
          <a:p>
            <a:pPr marL="285750" indent="-285750">
              <a:spcBef>
                <a:spcPts val="600"/>
              </a:spcBef>
              <a:spcAft>
                <a:spcPts val="600"/>
              </a:spcAft>
              <a:buClr>
                <a:srgbClr val="1B3868"/>
              </a:buClr>
              <a:defRPr/>
            </a:pPr>
            <a:r>
              <a:rPr lang="pt-BR" altLang="zh-CN" dirty="0"/>
              <a:t>    if a &gt; b:</a:t>
            </a:r>
          </a:p>
          <a:p>
            <a:pPr marL="285750" indent="-285750">
              <a:spcBef>
                <a:spcPts val="600"/>
              </a:spcBef>
              <a:spcAft>
                <a:spcPts val="600"/>
              </a:spcAft>
              <a:buClr>
                <a:srgbClr val="1B3868"/>
              </a:buClr>
              <a:defRPr/>
            </a:pPr>
            <a:r>
              <a:rPr lang="pt-BR" altLang="zh-CN" dirty="0"/>
              <a:t>        r = b</a:t>
            </a:r>
          </a:p>
          <a:p>
            <a:pPr marL="285750" indent="-285750">
              <a:spcBef>
                <a:spcPts val="600"/>
              </a:spcBef>
              <a:spcAft>
                <a:spcPts val="600"/>
              </a:spcAft>
              <a:buClr>
                <a:srgbClr val="1B3868"/>
              </a:buClr>
              <a:defRPr/>
            </a:pPr>
            <a:r>
              <a:rPr lang="pt-BR" altLang="zh-CN" dirty="0"/>
              <a:t>    else:</a:t>
            </a:r>
          </a:p>
          <a:p>
            <a:pPr marL="285750" indent="-285750">
              <a:spcBef>
                <a:spcPts val="600"/>
              </a:spcBef>
              <a:spcAft>
                <a:spcPts val="600"/>
              </a:spcAft>
              <a:buClr>
                <a:srgbClr val="1B3868"/>
              </a:buClr>
              <a:defRPr/>
            </a:pPr>
            <a:r>
              <a:rPr lang="pt-BR" altLang="zh-CN" dirty="0"/>
              <a:t>        r = a</a:t>
            </a:r>
          </a:p>
          <a:p>
            <a:pPr marL="285750" indent="-285750">
              <a:spcBef>
                <a:spcPts val="600"/>
              </a:spcBef>
              <a:spcAft>
                <a:spcPts val="600"/>
              </a:spcAft>
              <a:buClr>
                <a:srgbClr val="1B3868"/>
              </a:buClr>
              <a:defRPr/>
            </a:pPr>
            <a:r>
              <a:rPr lang="pt-BR" altLang="zh-CN" dirty="0"/>
              <a:t>    return r</a:t>
            </a:r>
          </a:p>
          <a:p>
            <a:pPr marL="285750" indent="-285750">
              <a:spcBef>
                <a:spcPts val="600"/>
              </a:spcBef>
              <a:spcAft>
                <a:spcPts val="600"/>
              </a:spcAft>
              <a:buClr>
                <a:srgbClr val="1B3868"/>
              </a:buClr>
              <a:defRPr/>
            </a:pPr>
            <a:r>
              <a:rPr lang="pt-BR" altLang="zh-CN" dirty="0"/>
              <a:t>S = comp (10,20)</a:t>
            </a:r>
          </a:p>
          <a:p>
            <a:pPr marL="285750" indent="-285750">
              <a:spcBef>
                <a:spcPts val="600"/>
              </a:spcBef>
              <a:spcAft>
                <a:spcPts val="600"/>
              </a:spcAft>
              <a:buClr>
                <a:srgbClr val="1B3868"/>
              </a:buClr>
              <a:defRPr/>
            </a:pPr>
            <a:r>
              <a:rPr lang="pt-BR" altLang="zh-CN" dirty="0"/>
              <a:t>print(S)</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a:t>3.5 </a:t>
            </a:r>
            <a:r>
              <a:rPr lang="zh-CN" altLang="en-US" dirty="0"/>
              <a:t>增加新函数</a:t>
            </a:r>
          </a:p>
        </p:txBody>
      </p:sp>
      <p:sp>
        <p:nvSpPr>
          <p:cNvPr id="20485" name="文本框 7"/>
          <p:cNvSpPr txBox="1">
            <a:spLocks noChangeArrowheads="1"/>
          </p:cNvSpPr>
          <p:nvPr/>
        </p:nvSpPr>
        <p:spPr bwMode="auto">
          <a:xfrm>
            <a:off x="615710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6157107" y="185852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函数调用</a:t>
            </a:r>
            <a:endParaRPr lang="zh-CN" altLang="en-US" sz="1800" b="1" dirty="0">
              <a:solidFill>
                <a:srgbClr val="1B3868"/>
              </a:solidFill>
            </a:endParaRPr>
          </a:p>
        </p:txBody>
      </p:sp>
      <p:sp>
        <p:nvSpPr>
          <p:cNvPr id="10" name="文本框 9">
            <a:extLst/>
          </p:cNvPr>
          <p:cNvSpPr txBox="1"/>
          <p:nvPr/>
        </p:nvSpPr>
        <p:spPr>
          <a:xfrm>
            <a:off x="532929" y="2213008"/>
            <a:ext cx="4652682" cy="1504386"/>
          </a:xfrm>
          <a:prstGeom prst="rect">
            <a:avLst/>
          </a:prstGeom>
          <a:noFill/>
        </p:spPr>
        <p:txBody>
          <a:bodyPr wrap="square">
            <a:spAutoFit/>
          </a:bodyPr>
          <a:lstStyle/>
          <a:p>
            <a:pPr>
              <a:lnSpc>
                <a:spcPct val="130000"/>
              </a:lnSpc>
            </a:pPr>
            <a:r>
              <a:rPr lang="zh-CN" altLang="en-US" dirty="0"/>
              <a:t>函数定义好之后，就可以使用函数来完成相应的功能。一般是通过“函数名（实参）”的形式调用一个函数。</a:t>
            </a:r>
            <a:endParaRPr lang="en-US" altLang="zh-CN" dirty="0"/>
          </a:p>
          <a:p>
            <a:pPr>
              <a:lnSpc>
                <a:spcPct val="130000"/>
              </a:lnSpc>
            </a:pPr>
            <a:r>
              <a:rPr lang="en-US" altLang="zh-CN" dirty="0"/>
              <a:t> </a:t>
            </a:r>
            <a:endParaRPr lang="zh-CN" altLang="zh-CN"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697295" y="4242342"/>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697295" y="461167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00765" y="4892661"/>
            <a:ext cx="428322" cy="369332"/>
          </a:xfrm>
          <a:prstGeom prst="rect">
            <a:avLst/>
          </a:prstGeom>
        </p:spPr>
        <p:txBody>
          <a:bodyPr wrap="none">
            <a:spAutoFit/>
          </a:bodyPr>
          <a:lstStyle/>
          <a:p>
            <a:r>
              <a:rPr lang="en-US" altLang="zh-CN" dirty="0"/>
              <a:t>10</a:t>
            </a:r>
            <a:endParaRPr lang="zh-CN" altLang="en-US" dirty="0"/>
          </a:p>
        </p:txBody>
      </p:sp>
      <p:sp>
        <p:nvSpPr>
          <p:cNvPr id="3" name="矩形 2"/>
          <p:cNvSpPr/>
          <p:nvPr/>
        </p:nvSpPr>
        <p:spPr>
          <a:xfrm>
            <a:off x="5935630" y="5463996"/>
            <a:ext cx="4695516" cy="369332"/>
          </a:xfrm>
          <a:prstGeom prst="rect">
            <a:avLst/>
          </a:prstGeom>
        </p:spPr>
        <p:txBody>
          <a:bodyPr wrap="none">
            <a:spAutoFit/>
          </a:bodyPr>
          <a:lstStyle/>
          <a:p>
            <a:r>
              <a:rPr lang="zh-CN" altLang="en-US" dirty="0"/>
              <a:t>函数定义必须在 其第一次被调用之前执行。 </a:t>
            </a:r>
          </a:p>
        </p:txBody>
      </p:sp>
    </p:spTree>
    <p:extLst>
      <p:ext uri="{BB962C8B-B14F-4D97-AF65-F5344CB8AC3E}">
        <p14:creationId xmlns:p14="http://schemas.microsoft.com/office/powerpoint/2010/main" val="330700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p:cNvPr>
          <p:cNvCxnSpPr>
            <a:cxnSpLocks/>
          </p:cNvCxnSpPr>
          <p:nvPr/>
        </p:nvCxnSpPr>
        <p:spPr>
          <a:xfrm>
            <a:off x="43913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3.6 </a:t>
            </a:r>
            <a:r>
              <a:rPr lang="zh-CN" altLang="en-US" dirty="0" smtClean="0"/>
              <a:t>形参</a:t>
            </a:r>
            <a:r>
              <a:rPr lang="zh-CN" altLang="en-US" dirty="0"/>
              <a:t>和实参</a:t>
            </a:r>
          </a:p>
        </p:txBody>
      </p:sp>
      <p:sp>
        <p:nvSpPr>
          <p:cNvPr id="10" name="文本框 9">
            <a:extLst/>
          </p:cNvPr>
          <p:cNvSpPr txBox="1"/>
          <p:nvPr/>
        </p:nvSpPr>
        <p:spPr>
          <a:xfrm>
            <a:off x="532929" y="2213008"/>
            <a:ext cx="4652682" cy="812530"/>
          </a:xfrm>
          <a:prstGeom prst="rect">
            <a:avLst/>
          </a:prstGeom>
          <a:noFill/>
        </p:spPr>
        <p:txBody>
          <a:bodyPr wrap="square">
            <a:spAutoFit/>
          </a:bodyPr>
          <a:lstStyle/>
          <a:p>
            <a:pPr>
              <a:lnSpc>
                <a:spcPct val="130000"/>
              </a:lnSpc>
            </a:pPr>
            <a:r>
              <a:rPr lang="zh-CN" altLang="en-US" dirty="0"/>
              <a:t>在函数内部，实参被赋给称作形参 </a:t>
            </a:r>
            <a:r>
              <a:rPr lang="en-US" altLang="zh-CN" dirty="0"/>
              <a:t>(parameters) </a:t>
            </a:r>
            <a:r>
              <a:rPr lang="zh-CN" altLang="en-US" dirty="0"/>
              <a:t>的变量。</a:t>
            </a:r>
            <a:r>
              <a:rPr lang="en-US" altLang="zh-CN" dirty="0" smtClean="0"/>
              <a:t> </a:t>
            </a:r>
            <a:endParaRPr lang="zh-CN" altLang="zh-CN" dirty="0"/>
          </a:p>
        </p:txBody>
      </p:sp>
      <p:sp>
        <p:nvSpPr>
          <p:cNvPr id="6" name="矩形 5"/>
          <p:cNvSpPr/>
          <p:nvPr/>
        </p:nvSpPr>
        <p:spPr>
          <a:xfrm>
            <a:off x="4535553" y="1305694"/>
            <a:ext cx="3541354" cy="1200329"/>
          </a:xfrm>
          <a:prstGeom prst="rect">
            <a:avLst/>
          </a:prstGeom>
        </p:spPr>
        <p:txBody>
          <a:bodyPr wrap="none">
            <a:spAutoFit/>
          </a:bodyPr>
          <a:lstStyle/>
          <a:p>
            <a:r>
              <a:rPr lang="en-US" altLang="zh-CN" sz="2400" dirty="0" err="1" smtClean="0"/>
              <a:t>def</a:t>
            </a:r>
            <a:r>
              <a:rPr lang="en-US" altLang="zh-CN" sz="2400" dirty="0" smtClean="0"/>
              <a:t> </a:t>
            </a:r>
            <a:r>
              <a:rPr lang="en-US" altLang="zh-CN" sz="2400" dirty="0" err="1"/>
              <a:t>print_twice</a:t>
            </a:r>
            <a:r>
              <a:rPr lang="en-US" altLang="zh-CN" sz="2400" dirty="0"/>
              <a:t> ( </a:t>
            </a:r>
            <a:r>
              <a:rPr lang="en-US" altLang="zh-CN" sz="2400" dirty="0" err="1"/>
              <a:t>bruce</a:t>
            </a:r>
            <a:r>
              <a:rPr lang="en-US" altLang="zh-CN" sz="2400" dirty="0"/>
              <a:t> ) : </a:t>
            </a:r>
            <a:endParaRPr lang="en-US" altLang="zh-CN" sz="2400" dirty="0" smtClean="0"/>
          </a:p>
          <a:p>
            <a:r>
              <a:rPr lang="en-US" altLang="zh-CN" sz="2400" dirty="0"/>
              <a:t> </a:t>
            </a:r>
            <a:r>
              <a:rPr lang="en-US" altLang="zh-CN" sz="2400" dirty="0" smtClean="0"/>
              <a:t>   print </a:t>
            </a:r>
            <a:r>
              <a:rPr lang="en-US" altLang="zh-CN" sz="2400" dirty="0"/>
              <a:t>( </a:t>
            </a:r>
            <a:r>
              <a:rPr lang="en-US" altLang="zh-CN" sz="2400" dirty="0" err="1"/>
              <a:t>bruce</a:t>
            </a:r>
            <a:r>
              <a:rPr lang="en-US" altLang="zh-CN" sz="2400" dirty="0"/>
              <a:t> ) </a:t>
            </a:r>
            <a:endParaRPr lang="en-US" altLang="zh-CN" sz="2400" dirty="0" smtClean="0"/>
          </a:p>
          <a:p>
            <a:r>
              <a:rPr lang="en-US" altLang="zh-CN" sz="2400" dirty="0"/>
              <a:t> </a:t>
            </a:r>
            <a:r>
              <a:rPr lang="en-US" altLang="zh-CN" sz="2400" dirty="0" smtClean="0"/>
              <a:t>   print </a:t>
            </a:r>
            <a:r>
              <a:rPr lang="en-US" altLang="zh-CN" sz="2400" dirty="0"/>
              <a:t>( </a:t>
            </a:r>
            <a:r>
              <a:rPr lang="en-US" altLang="zh-CN" sz="2400" dirty="0" err="1"/>
              <a:t>bruce</a:t>
            </a:r>
            <a:r>
              <a:rPr lang="en-US" altLang="zh-CN" sz="2400" dirty="0"/>
              <a:t> ) </a:t>
            </a:r>
            <a:endParaRPr lang="zh-CN" altLang="en-US" sz="2400" dirty="0"/>
          </a:p>
        </p:txBody>
      </p:sp>
      <p:sp>
        <p:nvSpPr>
          <p:cNvPr id="7" name="矩形 6"/>
          <p:cNvSpPr/>
          <p:nvPr/>
        </p:nvSpPr>
        <p:spPr>
          <a:xfrm>
            <a:off x="4643717" y="2729720"/>
            <a:ext cx="6096000" cy="3416320"/>
          </a:xfrm>
          <a:prstGeom prst="rect">
            <a:avLst/>
          </a:prstGeom>
        </p:spPr>
        <p:txBody>
          <a:bodyPr>
            <a:spAutoFit/>
          </a:bodyPr>
          <a:lstStyle/>
          <a:p>
            <a:r>
              <a:rPr lang="en-US" altLang="zh-CN" sz="2400" dirty="0"/>
              <a:t>&gt;&gt;&gt; </a:t>
            </a:r>
            <a:r>
              <a:rPr lang="en-US" altLang="zh-CN" sz="2400" dirty="0" err="1"/>
              <a:t>print_twice</a:t>
            </a:r>
            <a:r>
              <a:rPr lang="en-US" altLang="zh-CN" sz="2400" dirty="0"/>
              <a:t> ('Spam ') </a:t>
            </a:r>
            <a:endParaRPr lang="en-US" altLang="zh-CN" sz="2400" dirty="0" smtClean="0"/>
          </a:p>
          <a:p>
            <a:r>
              <a:rPr lang="en-US" altLang="zh-CN" sz="2400" dirty="0" smtClean="0"/>
              <a:t>Spam </a:t>
            </a:r>
          </a:p>
          <a:p>
            <a:r>
              <a:rPr lang="en-US" altLang="zh-CN" sz="2400" dirty="0" smtClean="0"/>
              <a:t>Spam </a:t>
            </a:r>
          </a:p>
          <a:p>
            <a:r>
              <a:rPr lang="en-US" altLang="zh-CN" sz="2400" dirty="0" smtClean="0"/>
              <a:t>&gt;&gt;&gt; </a:t>
            </a:r>
            <a:r>
              <a:rPr lang="en-US" altLang="zh-CN" sz="2400" dirty="0" err="1"/>
              <a:t>print_twice</a:t>
            </a:r>
            <a:r>
              <a:rPr lang="en-US" altLang="zh-CN" sz="2400" dirty="0"/>
              <a:t> (42) </a:t>
            </a:r>
            <a:endParaRPr lang="en-US" altLang="zh-CN" sz="2400" dirty="0" smtClean="0"/>
          </a:p>
          <a:p>
            <a:r>
              <a:rPr lang="en-US" altLang="zh-CN" sz="2400" dirty="0" smtClean="0"/>
              <a:t>42 </a:t>
            </a:r>
          </a:p>
          <a:p>
            <a:r>
              <a:rPr lang="en-US" altLang="zh-CN" sz="2400" dirty="0" smtClean="0"/>
              <a:t>42 </a:t>
            </a:r>
          </a:p>
          <a:p>
            <a:r>
              <a:rPr lang="en-US" altLang="zh-CN" sz="2400" dirty="0" smtClean="0"/>
              <a:t>&gt;&gt;&gt; </a:t>
            </a:r>
            <a:r>
              <a:rPr lang="en-US" altLang="zh-CN" sz="2400" dirty="0" err="1"/>
              <a:t>print_twice</a:t>
            </a:r>
            <a:r>
              <a:rPr lang="en-US" altLang="zh-CN" sz="2400" dirty="0"/>
              <a:t> ( math . pi ) </a:t>
            </a:r>
            <a:endParaRPr lang="en-US" altLang="zh-CN" sz="2400" dirty="0" smtClean="0"/>
          </a:p>
          <a:p>
            <a:r>
              <a:rPr lang="en-US" altLang="zh-CN" sz="2400" dirty="0" smtClean="0"/>
              <a:t>3.14159265359 </a:t>
            </a:r>
          </a:p>
          <a:p>
            <a:r>
              <a:rPr lang="en-US" altLang="zh-CN" sz="2400" dirty="0" smtClean="0"/>
              <a:t>3.14159265359</a:t>
            </a:r>
            <a:endParaRPr lang="zh-CN" altLang="en-US" sz="2400" dirty="0"/>
          </a:p>
        </p:txBody>
      </p:sp>
    </p:spTree>
    <p:extLst>
      <p:ext uri="{BB962C8B-B14F-4D97-AF65-F5344CB8AC3E}">
        <p14:creationId xmlns:p14="http://schemas.microsoft.com/office/powerpoint/2010/main" val="3345733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255924" y="1486857"/>
            <a:ext cx="5458779" cy="2474524"/>
          </a:xfrm>
          <a:prstGeom prst="rect">
            <a:avLst/>
          </a:prstGeom>
          <a:noFill/>
        </p:spPr>
        <p:txBody>
          <a:bodyPr wrap="square">
            <a:spAutoFit/>
          </a:bodyPr>
          <a:lstStyle/>
          <a:p>
            <a:pPr marL="742950" lvl="1" indent="-285750">
              <a:lnSpc>
                <a:spcPct val="130000"/>
              </a:lnSpc>
              <a:spcBef>
                <a:spcPts val="600"/>
              </a:spcBef>
              <a:spcAft>
                <a:spcPts val="600"/>
              </a:spcAft>
              <a:buClr>
                <a:srgbClr val="1B3868"/>
              </a:buClr>
              <a:defRPr/>
            </a:pPr>
            <a:r>
              <a:rPr lang="en-US" altLang="zh-CN" sz="2400" b="1" dirty="0" smtClean="0">
                <a:solidFill>
                  <a:srgbClr val="C00000"/>
                </a:solidFill>
                <a:latin typeface="等线"/>
                <a:ea typeface="等线" panose="02010600030101010101" pitchFamily="2" charset="-122"/>
              </a:rPr>
              <a:t>if </a:t>
            </a:r>
            <a:r>
              <a:rPr lang="zh-CN" altLang="en-US" sz="2400" b="1" dirty="0">
                <a:solidFill>
                  <a:srgbClr val="C00000"/>
                </a:solidFill>
                <a:latin typeface="等线"/>
                <a:ea typeface="等线" panose="02010600030101010101" pitchFamily="2" charset="-122"/>
              </a:rPr>
              <a:t>条件表达式：</a:t>
            </a:r>
          </a:p>
          <a:p>
            <a:pPr marL="742950" lvl="1" indent="-285750">
              <a:lnSpc>
                <a:spcPct val="130000"/>
              </a:lnSpc>
              <a:spcBef>
                <a:spcPts val="600"/>
              </a:spcBef>
              <a:spcAft>
                <a:spcPts val="600"/>
              </a:spcAft>
              <a:buClr>
                <a:srgbClr val="1B3868"/>
              </a:buClr>
              <a:defRPr/>
            </a:pPr>
            <a:r>
              <a:rPr lang="zh-CN" altLang="en-US" sz="2400" b="1" dirty="0" smtClean="0">
                <a:solidFill>
                  <a:srgbClr val="C00000"/>
                </a:solidFill>
                <a:latin typeface="等线"/>
                <a:ea typeface="等线" panose="02010600030101010101" pitchFamily="2" charset="-122"/>
              </a:rPr>
              <a:t>    执行</a:t>
            </a:r>
            <a:r>
              <a:rPr lang="zh-CN" altLang="en-US" sz="2400" b="1" dirty="0">
                <a:solidFill>
                  <a:srgbClr val="C00000"/>
                </a:solidFill>
                <a:latin typeface="等线"/>
                <a:ea typeface="等线" panose="02010600030101010101" pitchFamily="2" charset="-122"/>
              </a:rPr>
              <a:t>语句</a:t>
            </a:r>
          </a:p>
          <a:p>
            <a:pPr marL="742950" lvl="1" indent="-285750">
              <a:lnSpc>
                <a:spcPct val="130000"/>
              </a:lnSpc>
              <a:spcBef>
                <a:spcPts val="600"/>
              </a:spcBef>
              <a:spcAft>
                <a:spcPts val="600"/>
              </a:spcAft>
              <a:buClr>
                <a:srgbClr val="1B3868"/>
              </a:buClr>
              <a:defRPr/>
            </a:pPr>
            <a:r>
              <a:rPr lang="en-US" altLang="zh-CN" sz="2400" b="1" dirty="0" smtClean="0">
                <a:solidFill>
                  <a:srgbClr val="C00000"/>
                </a:solidFill>
                <a:latin typeface="等线"/>
                <a:ea typeface="等线" panose="02010600030101010101" pitchFamily="2" charset="-122"/>
              </a:rPr>
              <a:t>     … </a:t>
            </a:r>
            <a:r>
              <a:rPr lang="en-US" altLang="zh-CN" sz="2400" b="1" dirty="0">
                <a:solidFill>
                  <a:srgbClr val="C00000"/>
                </a:solidFill>
                <a:latin typeface="等线"/>
                <a:ea typeface="等线" panose="02010600030101010101" pitchFamily="2" charset="-122"/>
              </a:rPr>
              <a:t>…</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2</a:t>
            </a:r>
            <a:r>
              <a:rPr lang="zh-CN" altLang="zh-CN" dirty="0" smtClean="0"/>
              <a:t>.1  if</a:t>
            </a:r>
            <a:r>
              <a:rPr lang="zh-CN" altLang="zh-CN" dirty="0"/>
              <a:t>语句</a:t>
            </a:r>
          </a:p>
        </p:txBody>
      </p:sp>
      <p:sp>
        <p:nvSpPr>
          <p:cNvPr id="3" name="矩形 2"/>
          <p:cNvSpPr/>
          <p:nvPr/>
        </p:nvSpPr>
        <p:spPr>
          <a:xfrm>
            <a:off x="5807075" y="5568859"/>
            <a:ext cx="4171335" cy="369332"/>
          </a:xfrm>
          <a:prstGeom prst="rect">
            <a:avLst/>
          </a:prstGeom>
        </p:spPr>
        <p:txBody>
          <a:bodyPr wrap="none">
            <a:spAutoFit/>
          </a:bodyPr>
          <a:lstStyle/>
          <a:p>
            <a:r>
              <a:rPr lang="zh-CN" altLang="en-US" dirty="0"/>
              <a:t>注意</a:t>
            </a:r>
            <a:r>
              <a:rPr lang="zh-CN" altLang="en-US" dirty="0" smtClean="0"/>
              <a:t>：执行语句块是</a:t>
            </a:r>
            <a:r>
              <a:rPr lang="zh-CN" altLang="en-US" dirty="0"/>
              <a:t>用缩进来表示的。 </a:t>
            </a:r>
          </a:p>
        </p:txBody>
      </p:sp>
      <p:sp>
        <p:nvSpPr>
          <p:cNvPr id="9" name="文本框 3">
            <a:extLst/>
          </p:cNvPr>
          <p:cNvSpPr txBox="1"/>
          <p:nvPr/>
        </p:nvSpPr>
        <p:spPr>
          <a:xfrm>
            <a:off x="6283604" y="1290991"/>
            <a:ext cx="5477126" cy="3742563"/>
          </a:xfrm>
          <a:prstGeom prst="rect">
            <a:avLst/>
          </a:prstGeom>
          <a:noFill/>
        </p:spPr>
        <p:txBody>
          <a:bodyPr wrap="square">
            <a:spAutoFit/>
          </a:bodyPr>
          <a:lstStyle/>
          <a:p>
            <a:pPr marL="285750" lvl="0" indent="-285750" algn="just">
              <a:lnSpc>
                <a:spcPct val="130000"/>
              </a:lnSpc>
              <a:spcBef>
                <a:spcPts val="600"/>
              </a:spcBef>
              <a:spcAft>
                <a:spcPts val="600"/>
              </a:spcAft>
              <a:buClr>
                <a:srgbClr val="1B3868"/>
              </a:buClr>
              <a:defRPr/>
            </a:pPr>
            <a:r>
              <a:rPr lang="zh-CN" altLang="en-US" sz="2400" dirty="0" smtClean="0">
                <a:solidFill>
                  <a:prstClr val="black"/>
                </a:solidFill>
                <a:latin typeface="等线"/>
                <a:ea typeface="等线" panose="02010600030101010101" pitchFamily="2" charset="-122"/>
              </a:rPr>
              <a:t>    </a:t>
            </a:r>
            <a:r>
              <a:rPr lang="en-US" altLang="zh-CN" sz="2400" dirty="0" smtClean="0">
                <a:solidFill>
                  <a:prstClr val="black"/>
                </a:solidFill>
                <a:latin typeface="等线"/>
                <a:ea typeface="等线" panose="02010600030101010101" pitchFamily="2" charset="-122"/>
              </a:rPr>
              <a:t>if </a:t>
            </a:r>
            <a:r>
              <a:rPr lang="zh-CN" altLang="en-US" sz="2400" dirty="0" smtClean="0">
                <a:solidFill>
                  <a:prstClr val="black"/>
                </a:solidFill>
                <a:latin typeface="等线"/>
                <a:ea typeface="等线" panose="02010600030101010101" pitchFamily="2" charset="-122"/>
              </a:rPr>
              <a:t>条件表达式</a:t>
            </a:r>
            <a:r>
              <a:rPr lang="en-US" altLang="zh-CN" sz="2400" dirty="0" smtClean="0">
                <a:solidFill>
                  <a:prstClr val="black"/>
                </a:solidFill>
                <a:latin typeface="等线"/>
                <a:ea typeface="等线" panose="02010600030101010101" pitchFamily="2" charset="-122"/>
              </a:rPr>
              <a:t>:</a:t>
            </a:r>
          </a:p>
          <a:p>
            <a:pPr marL="742950" lvl="1" indent="-285750">
              <a:lnSpc>
                <a:spcPct val="130000"/>
              </a:lnSpc>
              <a:spcBef>
                <a:spcPts val="600"/>
              </a:spcBef>
              <a:spcAft>
                <a:spcPts val="600"/>
              </a:spcAft>
              <a:buClr>
                <a:srgbClr val="1B3868"/>
              </a:buClr>
              <a:defRPr/>
            </a:pPr>
            <a:r>
              <a:rPr lang="en-US" altLang="zh-CN" sz="2400" dirty="0" smtClean="0">
                <a:solidFill>
                  <a:prstClr val="black"/>
                </a:solidFill>
                <a:latin typeface="等线"/>
                <a:ea typeface="等线" panose="02010600030101010101" pitchFamily="2" charset="-122"/>
              </a:rPr>
              <a:t>    </a:t>
            </a:r>
            <a:r>
              <a:rPr lang="zh-CN" altLang="en-US" sz="2400" dirty="0" smtClean="0">
                <a:solidFill>
                  <a:prstClr val="black"/>
                </a:solidFill>
                <a:latin typeface="等线"/>
                <a:ea typeface="等线" panose="02010600030101010101" pitchFamily="2" charset="-122"/>
              </a:rPr>
              <a:t>执行语句</a:t>
            </a:r>
            <a:r>
              <a:rPr lang="en-US" altLang="zh-CN" sz="2400" dirty="0" smtClean="0">
                <a:solidFill>
                  <a:prstClr val="black"/>
                </a:solidFill>
                <a:latin typeface="等线"/>
                <a:ea typeface="等线" panose="02010600030101010101" pitchFamily="2" charset="-122"/>
              </a:rPr>
              <a:t>1</a:t>
            </a:r>
          </a:p>
          <a:p>
            <a:pPr marL="742950" lvl="1" indent="-285750">
              <a:lnSpc>
                <a:spcPct val="130000"/>
              </a:lnSpc>
              <a:spcBef>
                <a:spcPts val="600"/>
              </a:spcBef>
              <a:spcAft>
                <a:spcPts val="600"/>
              </a:spcAft>
              <a:buClr>
                <a:srgbClr val="1B3868"/>
              </a:buClr>
              <a:defRPr/>
            </a:pPr>
            <a:r>
              <a:rPr lang="en-US" altLang="zh-CN" sz="2400" dirty="0" smtClean="0">
                <a:solidFill>
                  <a:prstClr val="black"/>
                </a:solidFill>
                <a:latin typeface="等线"/>
                <a:ea typeface="等线" panose="02010600030101010101" pitchFamily="2" charset="-122"/>
              </a:rPr>
              <a:t>    … …</a:t>
            </a:r>
          </a:p>
          <a:p>
            <a:pPr marL="742950" lvl="1" indent="-285750">
              <a:lnSpc>
                <a:spcPct val="130000"/>
              </a:lnSpc>
              <a:spcBef>
                <a:spcPts val="600"/>
              </a:spcBef>
              <a:spcAft>
                <a:spcPts val="600"/>
              </a:spcAft>
              <a:buClr>
                <a:srgbClr val="1B3868"/>
              </a:buClr>
              <a:defRPr/>
            </a:pPr>
            <a:r>
              <a:rPr lang="en-US" altLang="zh-CN" sz="2400" dirty="0" smtClean="0">
                <a:solidFill>
                  <a:prstClr val="black"/>
                </a:solidFill>
                <a:latin typeface="等线"/>
                <a:ea typeface="等线" panose="02010600030101010101" pitchFamily="2" charset="-122"/>
              </a:rPr>
              <a:t>else:</a:t>
            </a:r>
          </a:p>
          <a:p>
            <a:pPr marL="742950" lvl="1" indent="-285750">
              <a:lnSpc>
                <a:spcPct val="130000"/>
              </a:lnSpc>
              <a:spcBef>
                <a:spcPts val="600"/>
              </a:spcBef>
              <a:spcAft>
                <a:spcPts val="600"/>
              </a:spcAft>
              <a:buClr>
                <a:srgbClr val="1B3868"/>
              </a:buClr>
              <a:defRPr/>
            </a:pPr>
            <a:r>
              <a:rPr lang="en-US" altLang="zh-CN" sz="2400" dirty="0" smtClean="0">
                <a:solidFill>
                  <a:prstClr val="black"/>
                </a:solidFill>
                <a:latin typeface="等线"/>
                <a:ea typeface="等线" panose="02010600030101010101" pitchFamily="2" charset="-122"/>
              </a:rPr>
              <a:t>    </a:t>
            </a:r>
            <a:r>
              <a:rPr lang="zh-CN" altLang="en-US" sz="2400" dirty="0" smtClean="0">
                <a:solidFill>
                  <a:prstClr val="black"/>
                </a:solidFill>
                <a:latin typeface="等线"/>
                <a:ea typeface="等线" panose="02010600030101010101" pitchFamily="2" charset="-122"/>
              </a:rPr>
              <a:t>执行语句</a:t>
            </a:r>
            <a:r>
              <a:rPr lang="en-US" altLang="zh-CN" sz="2400" dirty="0" smtClean="0">
                <a:solidFill>
                  <a:prstClr val="black"/>
                </a:solidFill>
                <a:latin typeface="等线"/>
                <a:ea typeface="等线" panose="02010600030101010101" pitchFamily="2" charset="-122"/>
              </a:rPr>
              <a:t>2</a:t>
            </a:r>
          </a:p>
          <a:p>
            <a:pPr marL="742950" lvl="1" indent="-285750">
              <a:lnSpc>
                <a:spcPct val="130000"/>
              </a:lnSpc>
              <a:spcBef>
                <a:spcPts val="600"/>
              </a:spcBef>
              <a:spcAft>
                <a:spcPts val="600"/>
              </a:spcAft>
              <a:buClr>
                <a:srgbClr val="1B3868"/>
              </a:buClr>
              <a:defRPr/>
            </a:pPr>
            <a:r>
              <a:rPr lang="en-US" altLang="zh-CN" sz="2400" dirty="0" smtClean="0">
                <a:solidFill>
                  <a:prstClr val="black"/>
                </a:solidFill>
                <a:latin typeface="等线"/>
                <a:ea typeface="等线" panose="02010600030101010101" pitchFamily="2" charset="-122"/>
              </a:rPr>
              <a:t>    … … </a:t>
            </a:r>
            <a:endParaRPr lang="en-US" altLang="zh-CN" sz="2400" dirty="0">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140369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p:cNvPr>
          <p:cNvCxnSpPr>
            <a:cxnSpLocks/>
          </p:cNvCxnSpPr>
          <p:nvPr/>
        </p:nvCxnSpPr>
        <p:spPr>
          <a:xfrm>
            <a:off x="43913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3.6 </a:t>
            </a:r>
            <a:r>
              <a:rPr lang="zh-CN" altLang="en-US" dirty="0" smtClean="0"/>
              <a:t>形参</a:t>
            </a:r>
            <a:r>
              <a:rPr lang="zh-CN" altLang="en-US" dirty="0"/>
              <a:t>和实参</a:t>
            </a:r>
          </a:p>
        </p:txBody>
      </p:sp>
      <p:sp>
        <p:nvSpPr>
          <p:cNvPr id="10" name="文本框 9">
            <a:extLst/>
          </p:cNvPr>
          <p:cNvSpPr txBox="1"/>
          <p:nvPr/>
        </p:nvSpPr>
        <p:spPr>
          <a:xfrm>
            <a:off x="532929" y="2213008"/>
            <a:ext cx="4652682" cy="812530"/>
          </a:xfrm>
          <a:prstGeom prst="rect">
            <a:avLst/>
          </a:prstGeom>
          <a:noFill/>
        </p:spPr>
        <p:txBody>
          <a:bodyPr wrap="square">
            <a:spAutoFit/>
          </a:bodyPr>
          <a:lstStyle/>
          <a:p>
            <a:pPr>
              <a:lnSpc>
                <a:spcPct val="130000"/>
              </a:lnSpc>
            </a:pPr>
            <a:r>
              <a:rPr lang="zh-CN" altLang="en-US" dirty="0"/>
              <a:t>在函数内部，实参被赋给称作形参 </a:t>
            </a:r>
            <a:r>
              <a:rPr lang="en-US" altLang="zh-CN" dirty="0"/>
              <a:t>(parameters) </a:t>
            </a:r>
            <a:r>
              <a:rPr lang="zh-CN" altLang="en-US" dirty="0"/>
              <a:t>的变量。</a:t>
            </a:r>
            <a:r>
              <a:rPr lang="en-US" altLang="zh-CN" dirty="0" smtClean="0"/>
              <a:t> </a:t>
            </a:r>
            <a:endParaRPr lang="zh-CN" altLang="zh-CN" dirty="0"/>
          </a:p>
        </p:txBody>
      </p:sp>
      <p:sp>
        <p:nvSpPr>
          <p:cNvPr id="6" name="矩形 5"/>
          <p:cNvSpPr/>
          <p:nvPr/>
        </p:nvSpPr>
        <p:spPr>
          <a:xfrm>
            <a:off x="4535553" y="1305694"/>
            <a:ext cx="5702202" cy="2308324"/>
          </a:xfrm>
          <a:prstGeom prst="rect">
            <a:avLst/>
          </a:prstGeom>
        </p:spPr>
        <p:txBody>
          <a:bodyPr wrap="none">
            <a:spAutoFit/>
          </a:bodyPr>
          <a:lstStyle/>
          <a:p>
            <a:r>
              <a:rPr lang="en-US" altLang="zh-CN" sz="2400" dirty="0"/>
              <a:t>&gt;&gt;&gt; </a:t>
            </a:r>
            <a:r>
              <a:rPr lang="en-US" altLang="zh-CN" sz="2400" dirty="0" err="1"/>
              <a:t>print_twice</a:t>
            </a:r>
            <a:r>
              <a:rPr lang="en-US" altLang="zh-CN" sz="2400" dirty="0"/>
              <a:t> ('Spam ␣'*4)</a:t>
            </a:r>
          </a:p>
          <a:p>
            <a:r>
              <a:rPr lang="en-US" altLang="zh-CN" sz="2400" dirty="0"/>
              <a:t>Spam </a:t>
            </a:r>
            <a:r>
              <a:rPr lang="en-US" altLang="zh-CN" sz="2400" dirty="0" err="1"/>
              <a:t>Spam</a:t>
            </a:r>
            <a:r>
              <a:rPr lang="en-US" altLang="zh-CN" sz="2400" dirty="0"/>
              <a:t> </a:t>
            </a:r>
            <a:r>
              <a:rPr lang="en-US" altLang="zh-CN" sz="2400" dirty="0" err="1"/>
              <a:t>Spam</a:t>
            </a:r>
            <a:r>
              <a:rPr lang="en-US" altLang="zh-CN" sz="2400" dirty="0"/>
              <a:t> </a:t>
            </a:r>
            <a:r>
              <a:rPr lang="en-US" altLang="zh-CN" sz="2400" dirty="0" err="1"/>
              <a:t>Spam</a:t>
            </a:r>
            <a:endParaRPr lang="en-US" altLang="zh-CN" sz="2400" dirty="0"/>
          </a:p>
          <a:p>
            <a:r>
              <a:rPr lang="en-US" altLang="zh-CN" sz="2400" dirty="0"/>
              <a:t>Spam </a:t>
            </a:r>
            <a:r>
              <a:rPr lang="en-US" altLang="zh-CN" sz="2400" dirty="0" err="1"/>
              <a:t>Spam</a:t>
            </a:r>
            <a:r>
              <a:rPr lang="en-US" altLang="zh-CN" sz="2400" dirty="0"/>
              <a:t> </a:t>
            </a:r>
            <a:r>
              <a:rPr lang="en-US" altLang="zh-CN" sz="2400" dirty="0" err="1"/>
              <a:t>Spam</a:t>
            </a:r>
            <a:r>
              <a:rPr lang="en-US" altLang="zh-CN" sz="2400" dirty="0"/>
              <a:t> </a:t>
            </a:r>
            <a:r>
              <a:rPr lang="en-US" altLang="zh-CN" sz="2400" dirty="0" err="1"/>
              <a:t>Spam</a:t>
            </a:r>
            <a:endParaRPr lang="en-US" altLang="zh-CN" sz="2400" dirty="0"/>
          </a:p>
          <a:p>
            <a:r>
              <a:rPr lang="en-US" altLang="zh-CN" sz="2400" dirty="0"/>
              <a:t>&gt;&gt;&gt; </a:t>
            </a:r>
            <a:r>
              <a:rPr lang="en-US" altLang="zh-CN" sz="2400" dirty="0" err="1"/>
              <a:t>print_twice</a:t>
            </a:r>
            <a:r>
              <a:rPr lang="en-US" altLang="zh-CN" sz="2400" dirty="0"/>
              <a:t> ( math . </a:t>
            </a:r>
            <a:r>
              <a:rPr lang="en-US" altLang="zh-CN" sz="2400" dirty="0" err="1"/>
              <a:t>cos</a:t>
            </a:r>
            <a:r>
              <a:rPr lang="en-US" altLang="zh-CN" sz="2400" dirty="0"/>
              <a:t> ( math . pi ) )</a:t>
            </a:r>
          </a:p>
          <a:p>
            <a:r>
              <a:rPr lang="en-US" altLang="zh-CN" sz="2400" dirty="0"/>
              <a:t>−1.0</a:t>
            </a:r>
          </a:p>
          <a:p>
            <a:r>
              <a:rPr lang="en-US" altLang="zh-CN" sz="2400" dirty="0"/>
              <a:t>−1.0</a:t>
            </a:r>
            <a:endParaRPr lang="zh-CN" altLang="en-US" sz="2400" dirty="0"/>
          </a:p>
        </p:txBody>
      </p:sp>
      <p:sp>
        <p:nvSpPr>
          <p:cNvPr id="2" name="矩形 1"/>
          <p:cNvSpPr/>
          <p:nvPr/>
        </p:nvSpPr>
        <p:spPr>
          <a:xfrm>
            <a:off x="4634164" y="3720335"/>
            <a:ext cx="6688260" cy="1569660"/>
          </a:xfrm>
          <a:prstGeom prst="rect">
            <a:avLst/>
          </a:prstGeom>
        </p:spPr>
        <p:txBody>
          <a:bodyPr wrap="square">
            <a:spAutoFit/>
          </a:bodyPr>
          <a:lstStyle/>
          <a:p>
            <a:r>
              <a:rPr lang="en-US" altLang="zh-CN" sz="2400" dirty="0"/>
              <a:t>&gt;&gt;&gt; </a:t>
            </a:r>
            <a:r>
              <a:rPr lang="en-US" altLang="zh-CN" sz="2400" dirty="0" err="1"/>
              <a:t>michael</a:t>
            </a:r>
            <a:r>
              <a:rPr lang="en-US" altLang="zh-CN" sz="2400" dirty="0"/>
              <a:t> = 'Eric ,␣the ␣ half ␣</a:t>
            </a:r>
            <a:r>
              <a:rPr lang="en-US" altLang="zh-CN" sz="2400" dirty="0" err="1"/>
              <a:t>a␣bee</a:t>
            </a:r>
            <a:r>
              <a:rPr lang="en-US" altLang="zh-CN" sz="2400" dirty="0"/>
              <a:t> .' </a:t>
            </a:r>
            <a:endParaRPr lang="en-US" altLang="zh-CN" sz="2400" dirty="0" smtClean="0"/>
          </a:p>
          <a:p>
            <a:r>
              <a:rPr lang="en-US" altLang="zh-CN" sz="2400" dirty="0" smtClean="0"/>
              <a:t>&gt;&gt;&gt; </a:t>
            </a:r>
            <a:r>
              <a:rPr lang="en-US" altLang="zh-CN" sz="2400" dirty="0" err="1"/>
              <a:t>print_twice</a:t>
            </a:r>
            <a:r>
              <a:rPr lang="en-US" altLang="zh-CN" sz="2400" dirty="0"/>
              <a:t> ( </a:t>
            </a:r>
            <a:r>
              <a:rPr lang="en-US" altLang="zh-CN" sz="2400" dirty="0" err="1"/>
              <a:t>michael</a:t>
            </a:r>
            <a:r>
              <a:rPr lang="en-US" altLang="zh-CN" sz="2400" dirty="0"/>
              <a:t> ) </a:t>
            </a:r>
            <a:endParaRPr lang="en-US" altLang="zh-CN" sz="2400" dirty="0" smtClean="0"/>
          </a:p>
          <a:p>
            <a:r>
              <a:rPr lang="en-US" altLang="zh-CN" sz="2400" dirty="0" smtClean="0"/>
              <a:t>Eric </a:t>
            </a:r>
            <a:r>
              <a:rPr lang="en-US" altLang="zh-CN" sz="2400" dirty="0"/>
              <a:t>, the half a bee . </a:t>
            </a:r>
            <a:endParaRPr lang="en-US" altLang="zh-CN" sz="2400" dirty="0" smtClean="0"/>
          </a:p>
          <a:p>
            <a:r>
              <a:rPr lang="en-US" altLang="zh-CN" sz="2400" dirty="0" smtClean="0"/>
              <a:t>Eric </a:t>
            </a:r>
            <a:r>
              <a:rPr lang="en-US" altLang="zh-CN" sz="2400" dirty="0"/>
              <a:t>, the half a bee . </a:t>
            </a:r>
            <a:endParaRPr lang="zh-CN" altLang="en-US" sz="2400" dirty="0"/>
          </a:p>
        </p:txBody>
      </p:sp>
    </p:spTree>
    <p:extLst>
      <p:ext uri="{BB962C8B-B14F-4D97-AF65-F5344CB8AC3E}">
        <p14:creationId xmlns:p14="http://schemas.microsoft.com/office/powerpoint/2010/main" val="114802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5120019" y="1858522"/>
            <a:ext cx="3716176" cy="1527982"/>
          </a:xfrm>
          <a:prstGeom prst="rect">
            <a:avLst/>
          </a:prstGeom>
          <a:noFill/>
        </p:spPr>
        <p:txBody>
          <a:bodyPr wrap="square">
            <a:spAutoFit/>
          </a:bodyPr>
          <a:lstStyle/>
          <a:p>
            <a:r>
              <a:rPr lang="en-US" altLang="zh-CN" dirty="0" err="1"/>
              <a:t>def</a:t>
            </a:r>
            <a:r>
              <a:rPr lang="en-US" altLang="zh-CN" dirty="0"/>
              <a:t> func2(</a:t>
            </a:r>
            <a:r>
              <a:rPr lang="en-US" altLang="zh-CN" dirty="0" err="1"/>
              <a:t>a,b</a:t>
            </a:r>
            <a:r>
              <a:rPr lang="en-US" altLang="zh-CN" dirty="0"/>
              <a:t>):</a:t>
            </a:r>
            <a:endParaRPr lang="zh-CN" altLang="zh-CN" dirty="0"/>
          </a:p>
          <a:p>
            <a:r>
              <a:rPr lang="en-US" altLang="zh-CN" dirty="0"/>
              <a:t>    print(</a:t>
            </a:r>
            <a:r>
              <a:rPr lang="en-US" altLang="zh-CN" dirty="0" err="1"/>
              <a:t>a+b</a:t>
            </a:r>
            <a:r>
              <a:rPr lang="en-US" altLang="zh-CN" dirty="0"/>
              <a:t>)  </a:t>
            </a:r>
            <a:endParaRPr lang="zh-CN" altLang="zh-CN" dirty="0"/>
          </a:p>
          <a:p>
            <a:r>
              <a:rPr lang="en-US" altLang="zh-CN" dirty="0"/>
              <a:t> </a:t>
            </a:r>
            <a:endParaRPr lang="zh-CN" altLang="zh-CN" dirty="0"/>
          </a:p>
          <a:p>
            <a:r>
              <a:rPr lang="en-US" altLang="zh-CN" dirty="0"/>
              <a:t>func2(10)</a:t>
            </a:r>
            <a:endParaRPr lang="zh-CN" altLang="zh-CN" dirty="0"/>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4724232" y="1474344"/>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3.6 </a:t>
            </a:r>
            <a:r>
              <a:rPr lang="zh-CN" altLang="en-US" dirty="0" smtClean="0"/>
              <a:t>必须</a:t>
            </a:r>
            <a:r>
              <a:rPr lang="zh-CN" altLang="en-US" dirty="0"/>
              <a:t>参数</a:t>
            </a:r>
          </a:p>
        </p:txBody>
      </p:sp>
      <p:sp>
        <p:nvSpPr>
          <p:cNvPr id="20485" name="文本框 7"/>
          <p:cNvSpPr txBox="1">
            <a:spLocks noChangeArrowheads="1"/>
          </p:cNvSpPr>
          <p:nvPr/>
        </p:nvSpPr>
        <p:spPr bwMode="auto">
          <a:xfrm>
            <a:off x="5127346"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a:t>
            </a:r>
            <a:r>
              <a:rPr lang="en-US" altLang="zh-CN" sz="1800" b="1" dirty="0" smtClean="0">
                <a:solidFill>
                  <a:srgbClr val="1B3868"/>
                </a:solidFill>
              </a:rPr>
              <a:t>1</a:t>
            </a:r>
            <a:r>
              <a:rPr lang="zh-CN" altLang="en-US" sz="1800" b="1" dirty="0" smtClean="0">
                <a:solidFill>
                  <a:srgbClr val="1B3868"/>
                </a:solidFill>
              </a:rPr>
              <a:t>如下：</a:t>
            </a:r>
            <a:endParaRPr lang="zh-CN" altLang="en-US" sz="1800" b="1" dirty="0">
              <a:solidFill>
                <a:srgbClr val="1B3868"/>
              </a:solidFill>
            </a:endParaRPr>
          </a:p>
        </p:txBody>
      </p:sp>
      <p:cxnSp>
        <p:nvCxnSpPr>
          <p:cNvPr id="14" name="直接连接符 13">
            <a:extLst/>
          </p:cNvPr>
          <p:cNvCxnSpPr/>
          <p:nvPr/>
        </p:nvCxnSpPr>
        <p:spPr>
          <a:xfrm>
            <a:off x="5127346" y="185852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说明</a:t>
            </a:r>
            <a:endParaRPr lang="zh-CN" altLang="en-US" sz="1800" b="1" dirty="0">
              <a:solidFill>
                <a:srgbClr val="1B3868"/>
              </a:solidFill>
            </a:endParaRPr>
          </a:p>
        </p:txBody>
      </p:sp>
      <p:sp>
        <p:nvSpPr>
          <p:cNvPr id="10" name="文本框 9">
            <a:extLst/>
          </p:cNvPr>
          <p:cNvSpPr txBox="1"/>
          <p:nvPr/>
        </p:nvSpPr>
        <p:spPr>
          <a:xfrm>
            <a:off x="532929" y="2213008"/>
            <a:ext cx="3894692" cy="2012859"/>
          </a:xfrm>
          <a:prstGeom prst="rect">
            <a:avLst/>
          </a:prstGeom>
          <a:noFill/>
        </p:spPr>
        <p:txBody>
          <a:bodyPr wrap="square">
            <a:spAutoFit/>
          </a:bodyPr>
          <a:lstStyle/>
          <a:p>
            <a:pPr>
              <a:lnSpc>
                <a:spcPct val="130000"/>
              </a:lnSpc>
            </a:pPr>
            <a:r>
              <a:rPr lang="zh-CN" altLang="en-US" sz="2400" dirty="0"/>
              <a:t>必须参数是指调用函数时传入的参数必须和函数定义时的参数一一对应。如果缺少参数程序会报错。</a:t>
            </a:r>
            <a:endParaRPr lang="zh-CN" altLang="zh-CN" sz="2400"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5127346" y="3781162"/>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5127346" y="415049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105126" y="4427008"/>
            <a:ext cx="6449201" cy="1200329"/>
          </a:xfrm>
          <a:prstGeom prst="rect">
            <a:avLst/>
          </a:prstGeom>
        </p:spPr>
        <p:txBody>
          <a:bodyPr wrap="none">
            <a:spAutoFit/>
          </a:bodyPr>
          <a:lstStyle/>
          <a:p>
            <a:r>
              <a:rPr lang="en-US" altLang="zh-CN" dirty="0" err="1"/>
              <a:t>Traceback</a:t>
            </a:r>
            <a:r>
              <a:rPr lang="en-US" altLang="zh-CN" dirty="0"/>
              <a:t> (most recent call last):</a:t>
            </a:r>
          </a:p>
          <a:p>
            <a:r>
              <a:rPr lang="en-US" altLang="zh-CN" dirty="0"/>
              <a:t>  File "F:/pythontest/hanshu/func-test.py", line 44, in &lt;module&gt;</a:t>
            </a:r>
          </a:p>
          <a:p>
            <a:r>
              <a:rPr lang="en-US" altLang="zh-CN" dirty="0"/>
              <a:t>    func2(10)</a:t>
            </a:r>
          </a:p>
          <a:p>
            <a:r>
              <a:rPr lang="en-US" altLang="zh-CN" dirty="0" err="1"/>
              <a:t>TypeError</a:t>
            </a:r>
            <a:r>
              <a:rPr lang="en-US" altLang="zh-CN" dirty="0"/>
              <a:t>: func2() missing 1 required positional argument: 'b'</a:t>
            </a:r>
          </a:p>
        </p:txBody>
      </p:sp>
    </p:spTree>
    <p:extLst>
      <p:ext uri="{BB962C8B-B14F-4D97-AF65-F5344CB8AC3E}">
        <p14:creationId xmlns:p14="http://schemas.microsoft.com/office/powerpoint/2010/main" val="138815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226924" y="1858522"/>
            <a:ext cx="3716176" cy="1200329"/>
          </a:xfrm>
          <a:prstGeom prst="rect">
            <a:avLst/>
          </a:prstGeom>
          <a:noFill/>
        </p:spPr>
        <p:txBody>
          <a:bodyPr wrap="square">
            <a:spAutoFit/>
          </a:bodyPr>
          <a:lstStyle/>
          <a:p>
            <a:r>
              <a:rPr lang="en-US" altLang="zh-CN" dirty="0" err="1"/>
              <a:t>def</a:t>
            </a:r>
            <a:r>
              <a:rPr lang="en-US" altLang="zh-CN" dirty="0"/>
              <a:t> func2(</a:t>
            </a:r>
            <a:r>
              <a:rPr lang="en-US" altLang="zh-CN" dirty="0" err="1"/>
              <a:t>a,b</a:t>
            </a:r>
            <a:r>
              <a:rPr lang="en-US" altLang="zh-CN" dirty="0"/>
              <a:t>=20):</a:t>
            </a:r>
            <a:endParaRPr lang="zh-CN" altLang="zh-CN" dirty="0"/>
          </a:p>
          <a:p>
            <a:r>
              <a:rPr lang="en-US" altLang="zh-CN" dirty="0"/>
              <a:t>    print(</a:t>
            </a:r>
            <a:r>
              <a:rPr lang="en-US" altLang="zh-CN" dirty="0" err="1"/>
              <a:t>a+b</a:t>
            </a:r>
            <a:r>
              <a:rPr lang="en-US" altLang="zh-CN" dirty="0"/>
              <a:t>)</a:t>
            </a:r>
            <a:endParaRPr lang="zh-CN" altLang="zh-CN" dirty="0"/>
          </a:p>
          <a:p>
            <a:r>
              <a:rPr lang="en-US" altLang="zh-CN" dirty="0"/>
              <a:t> </a:t>
            </a:r>
            <a:endParaRPr lang="zh-CN" altLang="zh-CN" dirty="0"/>
          </a:p>
          <a:p>
            <a:r>
              <a:rPr lang="en-US" altLang="zh-CN" dirty="0"/>
              <a:t>func2(10)</a:t>
            </a:r>
            <a:endParaRPr lang="zh-CN" altLang="zh-CN" dirty="0"/>
          </a:p>
        </p:txBody>
      </p:sp>
      <p:cxnSp>
        <p:nvCxnSpPr>
          <p:cNvPr id="5" name="直接连接符 4">
            <a:extLst/>
          </p:cNvPr>
          <p:cNvCxnSpPr>
            <a:cxnSpLocks/>
          </p:cNvCxnSpPr>
          <p:nvPr/>
        </p:nvCxnSpPr>
        <p:spPr>
          <a:xfrm>
            <a:off x="5819105" y="145312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3.6 </a:t>
            </a:r>
            <a:r>
              <a:rPr lang="zh-CN" altLang="en-US" dirty="0" smtClean="0"/>
              <a:t>默认</a:t>
            </a:r>
            <a:r>
              <a:rPr lang="zh-CN" altLang="en-US" dirty="0"/>
              <a:t>参数</a:t>
            </a:r>
          </a:p>
        </p:txBody>
      </p:sp>
      <p:sp>
        <p:nvSpPr>
          <p:cNvPr id="20485" name="文本框 7"/>
          <p:cNvSpPr txBox="1">
            <a:spLocks noChangeArrowheads="1"/>
          </p:cNvSpPr>
          <p:nvPr/>
        </p:nvSpPr>
        <p:spPr bwMode="auto">
          <a:xfrm>
            <a:off x="6234251"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6234251" y="185852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说明</a:t>
            </a:r>
            <a:endParaRPr lang="zh-CN" altLang="en-US" sz="1800" b="1" dirty="0">
              <a:solidFill>
                <a:srgbClr val="1B3868"/>
              </a:solidFill>
            </a:endParaRPr>
          </a:p>
        </p:txBody>
      </p:sp>
      <p:sp>
        <p:nvSpPr>
          <p:cNvPr id="10" name="文本框 9">
            <a:extLst/>
          </p:cNvPr>
          <p:cNvSpPr txBox="1"/>
          <p:nvPr/>
        </p:nvSpPr>
        <p:spPr>
          <a:xfrm>
            <a:off x="460738" y="2213008"/>
            <a:ext cx="4943221" cy="3453253"/>
          </a:xfrm>
          <a:prstGeom prst="rect">
            <a:avLst/>
          </a:prstGeom>
          <a:noFill/>
        </p:spPr>
        <p:txBody>
          <a:bodyPr wrap="square">
            <a:spAutoFit/>
          </a:bodyPr>
          <a:lstStyle/>
          <a:p>
            <a:pPr>
              <a:lnSpc>
                <a:spcPct val="130000"/>
              </a:lnSpc>
            </a:pPr>
            <a:r>
              <a:rPr lang="zh-CN" altLang="en-US" sz="2400" dirty="0"/>
              <a:t>默认参数是指可以使用形如</a:t>
            </a:r>
            <a:r>
              <a:rPr lang="en-US" altLang="zh-CN" sz="2400" dirty="0"/>
              <a:t>function</a:t>
            </a:r>
            <a:r>
              <a:rPr lang="zh-CN" altLang="en-US" sz="2400" dirty="0"/>
              <a:t>（</a:t>
            </a:r>
            <a:r>
              <a:rPr lang="en-US" altLang="zh-CN" sz="2400" dirty="0"/>
              <a:t>x=10</a:t>
            </a:r>
            <a:r>
              <a:rPr lang="zh-CN" altLang="en-US" sz="2400" dirty="0"/>
              <a:t>）的方式给参数设置默认值，如果调用函数时没有传入该参数的值，则使用默认值。需要注意的是，设置参数时，必选参数在前，默认参数在后，否则</a:t>
            </a:r>
            <a:r>
              <a:rPr lang="en-US" altLang="zh-CN" sz="2400" dirty="0"/>
              <a:t>Python</a:t>
            </a:r>
            <a:r>
              <a:rPr lang="zh-CN" altLang="en-US" sz="2400" dirty="0"/>
              <a:t>的解释器会报错。</a:t>
            </a:r>
            <a:endParaRPr lang="zh-CN" altLang="zh-CN" sz="2400"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6234251" y="3781162"/>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6234251" y="415049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212031" y="4427008"/>
            <a:ext cx="428322" cy="369332"/>
          </a:xfrm>
          <a:prstGeom prst="rect">
            <a:avLst/>
          </a:prstGeom>
        </p:spPr>
        <p:txBody>
          <a:bodyPr wrap="none">
            <a:spAutoFit/>
          </a:bodyPr>
          <a:lstStyle/>
          <a:p>
            <a:r>
              <a:rPr lang="en-US" altLang="zh-CN" dirty="0"/>
              <a:t>30</a:t>
            </a:r>
            <a:endParaRPr lang="zh-CN" altLang="zh-CN" dirty="0"/>
          </a:p>
        </p:txBody>
      </p:sp>
    </p:spTree>
    <p:extLst>
      <p:ext uri="{BB962C8B-B14F-4D97-AF65-F5344CB8AC3E}">
        <p14:creationId xmlns:p14="http://schemas.microsoft.com/office/powerpoint/2010/main" val="91025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矩形 2"/>
          <p:cNvSpPr/>
          <p:nvPr/>
        </p:nvSpPr>
        <p:spPr>
          <a:xfrm>
            <a:off x="430306" y="1317812"/>
            <a:ext cx="11456894" cy="1938992"/>
          </a:xfrm>
          <a:prstGeom prst="rect">
            <a:avLst/>
          </a:prstGeom>
        </p:spPr>
        <p:txBody>
          <a:bodyPr wrap="square">
            <a:spAutoFit/>
          </a:bodyPr>
          <a:lstStyle/>
          <a:p>
            <a:r>
              <a:rPr lang="zh-CN" altLang="en-US" sz="2000" dirty="0"/>
              <a:t>编写一个名为</a:t>
            </a:r>
            <a:r>
              <a:rPr lang="en-US" altLang="zh-CN" sz="2000" dirty="0" err="1"/>
              <a:t>right_justify</a:t>
            </a:r>
            <a:r>
              <a:rPr lang="en-US" altLang="zh-CN" sz="2000" dirty="0"/>
              <a:t> </a:t>
            </a:r>
            <a:r>
              <a:rPr lang="zh-CN" altLang="en-US" sz="2000" dirty="0"/>
              <a:t>的函数，函数接受一个名为</a:t>
            </a:r>
            <a:r>
              <a:rPr lang="en-US" altLang="zh-CN" sz="2000" dirty="0"/>
              <a:t>s</a:t>
            </a:r>
            <a:r>
              <a:rPr lang="zh-CN" altLang="en-US" sz="2000" dirty="0"/>
              <a:t>的字符串作为形参， 并在打印足够多的前导空格 </a:t>
            </a:r>
            <a:r>
              <a:rPr lang="en-US" altLang="zh-CN" sz="2000" dirty="0"/>
              <a:t>(leading space) </a:t>
            </a:r>
            <a:r>
              <a:rPr lang="zh-CN" altLang="en-US" sz="2000" dirty="0"/>
              <a:t>之后打印这个字符串，使得字符串的最后 一个字母位于显示屏的第 </a:t>
            </a:r>
            <a:r>
              <a:rPr lang="en-US" altLang="zh-CN" sz="2000" dirty="0"/>
              <a:t>70 </a:t>
            </a:r>
            <a:r>
              <a:rPr lang="zh-CN" altLang="en-US" sz="2000" dirty="0"/>
              <a:t>列。 </a:t>
            </a:r>
            <a:endParaRPr lang="en-US" altLang="zh-CN" sz="2000" dirty="0" smtClean="0"/>
          </a:p>
          <a:p>
            <a:r>
              <a:rPr lang="en-US" altLang="zh-CN" sz="2000" dirty="0" smtClean="0"/>
              <a:t>&gt;&gt;&gt; </a:t>
            </a:r>
            <a:r>
              <a:rPr lang="en-US" altLang="zh-CN" sz="2000" dirty="0" err="1"/>
              <a:t>right_justify</a:t>
            </a:r>
            <a:r>
              <a:rPr lang="en-US" altLang="zh-CN" sz="2000" dirty="0"/>
              <a:t> ('</a:t>
            </a:r>
            <a:r>
              <a:rPr lang="en-US" altLang="zh-CN" sz="2000" dirty="0" err="1"/>
              <a:t>monty</a:t>
            </a:r>
            <a:r>
              <a:rPr lang="en-US" altLang="zh-CN" sz="2000" dirty="0"/>
              <a:t> ') </a:t>
            </a:r>
            <a:r>
              <a:rPr lang="en-US" altLang="zh-CN" sz="2000" dirty="0" err="1"/>
              <a:t>monty</a:t>
            </a:r>
            <a:r>
              <a:rPr lang="en-US" altLang="zh-CN" sz="2000" dirty="0"/>
              <a:t> </a:t>
            </a:r>
          </a:p>
          <a:p>
            <a:endParaRPr lang="en-US" altLang="zh-CN" sz="2000" dirty="0" smtClean="0"/>
          </a:p>
          <a:p>
            <a:r>
              <a:rPr lang="zh-CN" altLang="en-US" sz="2000" dirty="0" smtClean="0"/>
              <a:t>提示</a:t>
            </a:r>
            <a:r>
              <a:rPr lang="zh-CN" altLang="en-US" sz="2000" dirty="0"/>
              <a:t>：使用字符串拼接 </a:t>
            </a:r>
            <a:r>
              <a:rPr lang="en-US" altLang="zh-CN" sz="2000" dirty="0"/>
              <a:t>(string concatenation) </a:t>
            </a:r>
            <a:r>
              <a:rPr lang="zh-CN" altLang="en-US" sz="2000" dirty="0"/>
              <a:t>和重复。另外，</a:t>
            </a:r>
            <a:r>
              <a:rPr lang="en-US" altLang="zh-CN" sz="2000" dirty="0"/>
              <a:t>Python </a:t>
            </a:r>
            <a:r>
              <a:rPr lang="zh-CN" altLang="en-US" sz="2000" dirty="0"/>
              <a:t>提供了一个名叫</a:t>
            </a:r>
            <a:r>
              <a:rPr lang="en-US" altLang="zh-CN" sz="2000" dirty="0" err="1"/>
              <a:t>len</a:t>
            </a:r>
            <a:r>
              <a:rPr lang="en-US" altLang="zh-CN" sz="2000" dirty="0"/>
              <a:t> </a:t>
            </a:r>
            <a:r>
              <a:rPr lang="zh-CN" altLang="en-US" sz="2000" dirty="0"/>
              <a:t>的内建函数，可以返回一个字符串的长度，因此</a:t>
            </a:r>
            <a:r>
              <a:rPr lang="en-US" altLang="zh-CN" sz="2000" dirty="0" err="1"/>
              <a:t>len</a:t>
            </a:r>
            <a:r>
              <a:rPr lang="en-US" altLang="zh-CN" sz="2000" dirty="0"/>
              <a:t>('</a:t>
            </a:r>
            <a:r>
              <a:rPr lang="en-US" altLang="zh-CN" sz="2000" dirty="0" err="1"/>
              <a:t>allen</a:t>
            </a:r>
            <a:r>
              <a:rPr lang="en-US" altLang="zh-CN" sz="2000" dirty="0"/>
              <a:t>') </a:t>
            </a:r>
            <a:r>
              <a:rPr lang="zh-CN" altLang="en-US" sz="2000" dirty="0"/>
              <a:t>的值是 </a:t>
            </a:r>
            <a:r>
              <a:rPr lang="en-US" altLang="zh-CN" sz="2000" dirty="0"/>
              <a:t>5</a:t>
            </a:r>
            <a:r>
              <a:rPr lang="zh-CN" altLang="en-US" sz="2000" dirty="0"/>
              <a:t>。</a:t>
            </a:r>
          </a:p>
        </p:txBody>
      </p:sp>
    </p:spTree>
    <p:extLst>
      <p:ext uri="{BB962C8B-B14F-4D97-AF65-F5344CB8AC3E}">
        <p14:creationId xmlns:p14="http://schemas.microsoft.com/office/powerpoint/2010/main" val="4165043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矩形 2"/>
          <p:cNvSpPr/>
          <p:nvPr/>
        </p:nvSpPr>
        <p:spPr>
          <a:xfrm>
            <a:off x="430306" y="1317812"/>
            <a:ext cx="11456894" cy="5324535"/>
          </a:xfrm>
          <a:prstGeom prst="rect">
            <a:avLst/>
          </a:prstGeom>
        </p:spPr>
        <p:txBody>
          <a:bodyPr wrap="square">
            <a:spAutoFit/>
          </a:bodyPr>
          <a:lstStyle/>
          <a:p>
            <a:r>
              <a:rPr lang="zh-CN" altLang="en-US" sz="2000" dirty="0"/>
              <a:t>函数对象是一个可以赋值给变量的值，也可以作为实参传递。例如，</a:t>
            </a:r>
            <a:r>
              <a:rPr lang="en-US" altLang="zh-CN" sz="2000" dirty="0" err="1" smtClean="0"/>
              <a:t>do_twice</a:t>
            </a:r>
            <a:r>
              <a:rPr lang="zh-CN" altLang="en-US" sz="2000" dirty="0" smtClean="0"/>
              <a:t>函数</a:t>
            </a:r>
            <a:r>
              <a:rPr lang="zh-CN" altLang="en-US" sz="2000" dirty="0"/>
              <a:t>接受函数对象作为实参，并调用这个函数对象两次</a:t>
            </a:r>
            <a:r>
              <a:rPr lang="zh-CN" altLang="en-US" sz="2000" dirty="0" smtClean="0"/>
              <a:t>：</a:t>
            </a:r>
            <a:endParaRPr lang="zh-CN" altLang="en-US" sz="2000" dirty="0"/>
          </a:p>
          <a:p>
            <a:r>
              <a:rPr lang="en-US" altLang="zh-CN" sz="2000" dirty="0" err="1"/>
              <a:t>def</a:t>
            </a:r>
            <a:r>
              <a:rPr lang="en-US" altLang="zh-CN" sz="2000" dirty="0"/>
              <a:t> </a:t>
            </a:r>
            <a:r>
              <a:rPr lang="en-US" altLang="zh-CN" sz="2000" dirty="0" err="1"/>
              <a:t>do_twice</a:t>
            </a:r>
            <a:r>
              <a:rPr lang="en-US" altLang="zh-CN" sz="2000" dirty="0"/>
              <a:t> ( f ) :</a:t>
            </a:r>
          </a:p>
          <a:p>
            <a:r>
              <a:rPr lang="en-US" altLang="zh-CN" sz="2000" dirty="0" smtClean="0"/>
              <a:t>      f </a:t>
            </a:r>
            <a:r>
              <a:rPr lang="en-US" altLang="zh-CN" sz="2000" dirty="0"/>
              <a:t>()</a:t>
            </a:r>
          </a:p>
          <a:p>
            <a:r>
              <a:rPr lang="en-US" altLang="zh-CN" sz="2000" dirty="0" smtClean="0"/>
              <a:t>      f </a:t>
            </a:r>
            <a:r>
              <a:rPr lang="en-US" altLang="zh-CN" sz="2000" dirty="0"/>
              <a:t>()</a:t>
            </a:r>
          </a:p>
          <a:p>
            <a:endParaRPr lang="en-US" altLang="zh-CN" sz="2000" dirty="0"/>
          </a:p>
          <a:p>
            <a:r>
              <a:rPr lang="zh-CN" altLang="en-US" sz="2000" dirty="0"/>
              <a:t>下面这个示例使用</a:t>
            </a:r>
            <a:r>
              <a:rPr lang="en-US" altLang="zh-CN" sz="2000" dirty="0" err="1"/>
              <a:t>do_twice</a:t>
            </a:r>
            <a:r>
              <a:rPr lang="en-US" altLang="zh-CN" sz="2000" dirty="0"/>
              <a:t> </a:t>
            </a:r>
            <a:r>
              <a:rPr lang="zh-CN" altLang="en-US" sz="2000" dirty="0"/>
              <a:t>来调用名为</a:t>
            </a:r>
            <a:r>
              <a:rPr lang="en-US" altLang="zh-CN" sz="2000" dirty="0" err="1"/>
              <a:t>print_spam</a:t>
            </a:r>
            <a:r>
              <a:rPr lang="en-US" altLang="zh-CN" sz="2000" dirty="0"/>
              <a:t> </a:t>
            </a:r>
            <a:r>
              <a:rPr lang="zh-CN" altLang="en-US" sz="2000" dirty="0"/>
              <a:t>的函数两次</a:t>
            </a:r>
            <a:r>
              <a:rPr lang="zh-CN" altLang="en-US" sz="2000" dirty="0" smtClean="0"/>
              <a:t>。</a:t>
            </a:r>
            <a:endParaRPr lang="zh-CN" altLang="en-US" sz="2000" dirty="0"/>
          </a:p>
          <a:p>
            <a:r>
              <a:rPr lang="en-US" altLang="zh-CN" sz="2000" dirty="0" err="1"/>
              <a:t>def</a:t>
            </a:r>
            <a:r>
              <a:rPr lang="en-US" altLang="zh-CN" sz="2000" dirty="0"/>
              <a:t> </a:t>
            </a:r>
            <a:r>
              <a:rPr lang="en-US" altLang="zh-CN" sz="2000" dirty="0" err="1"/>
              <a:t>print_spam</a:t>
            </a:r>
            <a:r>
              <a:rPr lang="en-US" altLang="zh-CN" sz="2000" dirty="0"/>
              <a:t> () :</a:t>
            </a:r>
          </a:p>
          <a:p>
            <a:r>
              <a:rPr lang="en-US" altLang="zh-CN" sz="2000" dirty="0" smtClean="0"/>
              <a:t>      print </a:t>
            </a:r>
            <a:r>
              <a:rPr lang="en-US" altLang="zh-CN" sz="2000" dirty="0"/>
              <a:t>('spam ')</a:t>
            </a:r>
          </a:p>
          <a:p>
            <a:r>
              <a:rPr lang="en-US" altLang="zh-CN" sz="2000" dirty="0" err="1"/>
              <a:t>do_twice</a:t>
            </a:r>
            <a:r>
              <a:rPr lang="en-US" altLang="zh-CN" sz="2000" dirty="0"/>
              <a:t> ( </a:t>
            </a:r>
            <a:r>
              <a:rPr lang="en-US" altLang="zh-CN" sz="2000" dirty="0" err="1"/>
              <a:t>print_spam</a:t>
            </a:r>
            <a:r>
              <a:rPr lang="en-US" altLang="zh-CN" sz="2000" dirty="0"/>
              <a:t> )</a:t>
            </a:r>
          </a:p>
          <a:p>
            <a:endParaRPr lang="en-US" altLang="zh-CN" sz="2000" dirty="0"/>
          </a:p>
          <a:p>
            <a:r>
              <a:rPr lang="en-US" altLang="zh-CN" sz="2000" dirty="0"/>
              <a:t>1. </a:t>
            </a:r>
            <a:r>
              <a:rPr lang="zh-CN" altLang="en-US" sz="2000" dirty="0"/>
              <a:t>将这个示例写入脚本，并测试。</a:t>
            </a:r>
          </a:p>
          <a:p>
            <a:r>
              <a:rPr lang="en-US" altLang="zh-CN" sz="2000" dirty="0"/>
              <a:t>2. </a:t>
            </a:r>
            <a:r>
              <a:rPr lang="zh-CN" altLang="en-US" sz="2000" dirty="0"/>
              <a:t>修改</a:t>
            </a:r>
            <a:r>
              <a:rPr lang="en-US" altLang="zh-CN" sz="2000" dirty="0" err="1"/>
              <a:t>do_twice</a:t>
            </a:r>
            <a:r>
              <a:rPr lang="zh-CN" altLang="en-US" sz="2000" dirty="0"/>
              <a:t>，使其接受两个实参，一个是函数对象，另一个是值。然后调用这</a:t>
            </a:r>
            <a:r>
              <a:rPr lang="zh-CN" altLang="en-US" sz="2000" dirty="0" smtClean="0"/>
              <a:t>一函数</a:t>
            </a:r>
            <a:r>
              <a:rPr lang="zh-CN" altLang="en-US" sz="2000" dirty="0"/>
              <a:t>对象两次，将那个值传递给函数对象作为实参。</a:t>
            </a:r>
          </a:p>
          <a:p>
            <a:r>
              <a:rPr lang="en-US" altLang="zh-CN" sz="2000" dirty="0"/>
              <a:t>3</a:t>
            </a:r>
            <a:r>
              <a:rPr lang="en-US" altLang="zh-CN" sz="2000" dirty="0" smtClean="0"/>
              <a:t>. </a:t>
            </a:r>
            <a:r>
              <a:rPr lang="zh-CN" altLang="en-US" sz="2000" dirty="0"/>
              <a:t>定义一个名为</a:t>
            </a:r>
            <a:r>
              <a:rPr lang="en-US" altLang="zh-CN" sz="2000" dirty="0" err="1"/>
              <a:t>do_four</a:t>
            </a:r>
            <a:r>
              <a:rPr lang="en-US" altLang="zh-CN" sz="2000" dirty="0"/>
              <a:t> </a:t>
            </a:r>
            <a:r>
              <a:rPr lang="zh-CN" altLang="en-US" sz="2000" dirty="0"/>
              <a:t>的新函数，其接受一个函数对象和一个值作为实参。调用</a:t>
            </a:r>
            <a:r>
              <a:rPr lang="zh-CN" altLang="en-US" sz="2000" dirty="0" smtClean="0"/>
              <a:t>这个</a:t>
            </a:r>
            <a:r>
              <a:rPr lang="zh-CN" altLang="en-US" sz="2000" dirty="0"/>
              <a:t>函数对象四次，将那个值作为形参传递给它。函数体中应该只有两条语句，</a:t>
            </a:r>
            <a:r>
              <a:rPr lang="zh-CN" altLang="en-US" sz="2000" dirty="0" smtClean="0"/>
              <a:t>而不是</a:t>
            </a:r>
            <a:r>
              <a:rPr lang="zh-CN" altLang="en-US" sz="2000" dirty="0"/>
              <a:t>四条。</a:t>
            </a:r>
            <a:endParaRPr lang="en-US" altLang="zh-CN" sz="2000" dirty="0" smtClean="0"/>
          </a:p>
          <a:p>
            <a:endParaRPr lang="zh-CN" altLang="en-US" sz="2000" dirty="0"/>
          </a:p>
        </p:txBody>
      </p:sp>
    </p:spTree>
    <p:extLst>
      <p:ext uri="{BB962C8B-B14F-4D97-AF65-F5344CB8AC3E}">
        <p14:creationId xmlns:p14="http://schemas.microsoft.com/office/powerpoint/2010/main" val="133261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矩形 2"/>
          <p:cNvSpPr/>
          <p:nvPr/>
        </p:nvSpPr>
        <p:spPr>
          <a:xfrm>
            <a:off x="367553" y="1093695"/>
            <a:ext cx="11456894" cy="4093428"/>
          </a:xfrm>
          <a:prstGeom prst="rect">
            <a:avLst/>
          </a:prstGeom>
        </p:spPr>
        <p:txBody>
          <a:bodyPr wrap="square">
            <a:spAutoFit/>
          </a:bodyPr>
          <a:lstStyle/>
          <a:p>
            <a:r>
              <a:rPr lang="en-US" altLang="zh-CN" sz="2000" dirty="0"/>
              <a:t>1. </a:t>
            </a:r>
            <a:r>
              <a:rPr lang="zh-CN" altLang="en-US" sz="2000" dirty="0"/>
              <a:t>编写一个能画出如下网格 </a:t>
            </a:r>
            <a:r>
              <a:rPr lang="en-US" altLang="zh-CN" sz="2000" dirty="0"/>
              <a:t>(grid) </a:t>
            </a:r>
            <a:r>
              <a:rPr lang="zh-CN" altLang="en-US" sz="2000" dirty="0"/>
              <a:t>的函数：</a:t>
            </a:r>
          </a:p>
          <a:p>
            <a:endParaRPr lang="en-US" altLang="zh-CN" sz="2000" dirty="0" smtClean="0"/>
          </a:p>
          <a:p>
            <a:endParaRPr lang="en-US" altLang="zh-CN" sz="2000" dirty="0"/>
          </a:p>
          <a:p>
            <a:endParaRPr lang="en-US" altLang="zh-CN" sz="2000" dirty="0" smtClean="0"/>
          </a:p>
          <a:p>
            <a:endParaRPr lang="en-US" altLang="zh-CN" sz="2000" dirty="0"/>
          </a:p>
          <a:p>
            <a:r>
              <a:rPr lang="zh-CN" altLang="en-US" sz="2000" dirty="0" smtClean="0"/>
              <a:t>提示</a:t>
            </a:r>
            <a:r>
              <a:rPr lang="zh-CN" altLang="en-US" sz="2000" dirty="0"/>
              <a:t>：你可以使用一个用逗号分隔的值序列，在一行中打印出多个值：</a:t>
            </a:r>
          </a:p>
          <a:p>
            <a:r>
              <a:rPr lang="en-US" altLang="zh-CN" sz="2000" dirty="0" smtClean="0"/>
              <a:t>print </a:t>
            </a:r>
            <a:r>
              <a:rPr lang="en-US" altLang="zh-CN" sz="2000" dirty="0"/>
              <a:t>('+', '−')</a:t>
            </a:r>
          </a:p>
          <a:p>
            <a:r>
              <a:rPr lang="en-US" altLang="zh-CN" sz="2000" dirty="0" smtClean="0"/>
              <a:t>print </a:t>
            </a:r>
            <a:r>
              <a:rPr lang="zh-CN" altLang="en-US" sz="2000" dirty="0"/>
              <a:t>函数默认会自动换行，但是你可以阻止这个行为，只需要像下面这样将行</a:t>
            </a:r>
            <a:r>
              <a:rPr lang="zh-CN" altLang="en-US" sz="2000" dirty="0" smtClean="0"/>
              <a:t>结尾</a:t>
            </a:r>
            <a:r>
              <a:rPr lang="zh-CN" altLang="en-US" sz="2000" dirty="0"/>
              <a:t>变成一个空格：</a:t>
            </a:r>
          </a:p>
          <a:p>
            <a:r>
              <a:rPr lang="en-US" altLang="zh-CN" sz="2000" dirty="0" smtClean="0"/>
              <a:t>print </a:t>
            </a:r>
            <a:r>
              <a:rPr lang="en-US" altLang="zh-CN" sz="2000" dirty="0"/>
              <a:t>('+', end ='␣')</a:t>
            </a:r>
          </a:p>
          <a:p>
            <a:r>
              <a:rPr lang="en-US" altLang="zh-CN" sz="2000" dirty="0"/>
              <a:t>print ('−')</a:t>
            </a:r>
          </a:p>
          <a:p>
            <a:r>
              <a:rPr lang="zh-CN" altLang="en-US" sz="2000" dirty="0" smtClean="0"/>
              <a:t>这</a:t>
            </a:r>
            <a:r>
              <a:rPr lang="zh-CN" altLang="en-US" sz="2000" dirty="0"/>
              <a:t>两个语句的输出结果是</a:t>
            </a:r>
            <a:r>
              <a:rPr lang="en-US" altLang="zh-CN" sz="2000" dirty="0"/>
              <a:t>+ −'</a:t>
            </a:r>
            <a:r>
              <a:rPr lang="zh-CN" altLang="en-US" sz="2000" dirty="0"/>
              <a:t>。</a:t>
            </a:r>
          </a:p>
          <a:p>
            <a:r>
              <a:rPr lang="zh-CN" altLang="en-US" sz="2000" dirty="0"/>
              <a:t>一个没有传入实参的</a:t>
            </a:r>
            <a:r>
              <a:rPr lang="en-US" altLang="zh-CN" sz="2000" dirty="0"/>
              <a:t>print </a:t>
            </a:r>
            <a:r>
              <a:rPr lang="zh-CN" altLang="en-US" sz="2000" dirty="0"/>
              <a:t>语句会结束当前行，跳到下一行。</a:t>
            </a:r>
          </a:p>
          <a:p>
            <a:r>
              <a:rPr lang="en-US" altLang="zh-CN" sz="2000" dirty="0"/>
              <a:t>2. </a:t>
            </a:r>
            <a:r>
              <a:rPr lang="zh-CN" altLang="en-US" sz="2000" dirty="0"/>
              <a:t>编写一个能够画出四行四列的类似网格的函数。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34569"/>
            <a:ext cx="1752600" cy="166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445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7381956" y="1858522"/>
            <a:ext cx="3813083" cy="1754326"/>
          </a:xfrm>
          <a:prstGeom prst="rect">
            <a:avLst/>
          </a:prstGeom>
          <a:noFill/>
        </p:spPr>
        <p:txBody>
          <a:bodyPr wrap="square">
            <a:spAutoFit/>
          </a:bodyPr>
          <a:lstStyle/>
          <a:p>
            <a:r>
              <a:rPr lang="en-US" altLang="zh-CN" dirty="0" err="1"/>
              <a:t>def</a:t>
            </a:r>
            <a:r>
              <a:rPr lang="en-US" altLang="zh-CN" dirty="0"/>
              <a:t> func1(</a:t>
            </a:r>
            <a:r>
              <a:rPr lang="en-US" altLang="zh-CN" dirty="0" err="1"/>
              <a:t>a,b</a:t>
            </a:r>
            <a:r>
              <a:rPr lang="en-US" altLang="zh-CN" dirty="0"/>
              <a:t>):</a:t>
            </a:r>
            <a:endParaRPr lang="zh-CN" altLang="zh-CN" dirty="0"/>
          </a:p>
          <a:p>
            <a:r>
              <a:rPr lang="en-US" altLang="zh-CN" dirty="0"/>
              <a:t>    sum = </a:t>
            </a:r>
            <a:r>
              <a:rPr lang="en-US" altLang="zh-CN" dirty="0" err="1"/>
              <a:t>a+b</a:t>
            </a:r>
            <a:endParaRPr lang="zh-CN" altLang="zh-CN" dirty="0"/>
          </a:p>
          <a:p>
            <a:r>
              <a:rPr lang="en-US" altLang="zh-CN" dirty="0"/>
              <a:t>    return sum</a:t>
            </a:r>
            <a:endParaRPr lang="zh-CN" altLang="zh-CN" dirty="0"/>
          </a:p>
          <a:p>
            <a:r>
              <a:rPr lang="en-US" altLang="zh-CN" dirty="0"/>
              <a:t> </a:t>
            </a:r>
            <a:endParaRPr lang="zh-CN" altLang="zh-CN" dirty="0"/>
          </a:p>
          <a:p>
            <a:r>
              <a:rPr lang="en-US" altLang="zh-CN" dirty="0"/>
              <a:t>func1(10,20)</a:t>
            </a:r>
            <a:endParaRPr lang="zh-CN" altLang="zh-CN" dirty="0"/>
          </a:p>
          <a:p>
            <a:r>
              <a:rPr lang="en-US" altLang="zh-CN" dirty="0"/>
              <a:t>print(sum</a:t>
            </a:r>
            <a:r>
              <a:rPr lang="en-US" altLang="zh-CN" dirty="0" smtClean="0"/>
              <a:t>)      #sum</a:t>
            </a:r>
            <a:r>
              <a:rPr lang="zh-CN" altLang="en-US" dirty="0" smtClean="0"/>
              <a:t>是局部变量</a:t>
            </a:r>
            <a:endParaRPr lang="zh-CN" altLang="zh-CN" dirty="0"/>
          </a:p>
        </p:txBody>
      </p:sp>
      <p:cxnSp>
        <p:nvCxnSpPr>
          <p:cNvPr id="5" name="直接连接符 4">
            <a:extLst/>
          </p:cNvPr>
          <p:cNvCxnSpPr>
            <a:cxnSpLocks/>
          </p:cNvCxnSpPr>
          <p:nvPr/>
        </p:nvCxnSpPr>
        <p:spPr>
          <a:xfrm>
            <a:off x="6974137" y="145312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3.7 </a:t>
            </a:r>
            <a:r>
              <a:rPr lang="zh-CN" altLang="en-US" dirty="0" smtClean="0"/>
              <a:t>局部变量</a:t>
            </a:r>
            <a:endParaRPr lang="zh-CN" altLang="en-US" dirty="0"/>
          </a:p>
        </p:txBody>
      </p:sp>
      <p:sp>
        <p:nvSpPr>
          <p:cNvPr id="20485" name="文本框 7"/>
          <p:cNvSpPr txBox="1">
            <a:spLocks noChangeArrowheads="1"/>
          </p:cNvSpPr>
          <p:nvPr/>
        </p:nvSpPr>
        <p:spPr bwMode="auto">
          <a:xfrm>
            <a:off x="7389283" y="1474344"/>
            <a:ext cx="171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7389283" y="1858522"/>
            <a:ext cx="1257049"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spcAft>
                <a:spcPct val="0"/>
              </a:spcAft>
              <a:buNone/>
            </a:pPr>
            <a:r>
              <a:rPr lang="zh-CN" altLang="en-US" sz="1800" b="1" dirty="0">
                <a:solidFill>
                  <a:srgbClr val="1B3868"/>
                </a:solidFill>
              </a:rPr>
              <a:t>说明</a:t>
            </a:r>
          </a:p>
        </p:txBody>
      </p:sp>
      <p:sp>
        <p:nvSpPr>
          <p:cNvPr id="10" name="文本框 9">
            <a:extLst/>
          </p:cNvPr>
          <p:cNvSpPr txBox="1"/>
          <p:nvPr/>
        </p:nvSpPr>
        <p:spPr>
          <a:xfrm>
            <a:off x="618204" y="1989417"/>
            <a:ext cx="4580494" cy="812530"/>
          </a:xfrm>
          <a:prstGeom prst="rect">
            <a:avLst/>
          </a:prstGeom>
          <a:noFill/>
        </p:spPr>
        <p:txBody>
          <a:bodyPr wrap="square">
            <a:spAutoFit/>
          </a:bodyPr>
          <a:lstStyle/>
          <a:p>
            <a:pPr>
              <a:lnSpc>
                <a:spcPct val="130000"/>
              </a:lnSpc>
            </a:pPr>
            <a:r>
              <a:rPr lang="zh-CN" altLang="en-US" dirty="0"/>
              <a:t>定义在语句块作用域中的变量是局部变量，它只能在语句块的作用域范围内</a:t>
            </a:r>
            <a:r>
              <a:rPr lang="zh-CN" altLang="en-US" dirty="0" smtClean="0"/>
              <a:t>访问。</a:t>
            </a:r>
            <a:endParaRPr lang="zh-CN" altLang="zh-CN"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7381956" y="3939237"/>
            <a:ext cx="171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7381956" y="4308569"/>
            <a:ext cx="1257049"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381956" y="4440704"/>
            <a:ext cx="2834434" cy="369332"/>
          </a:xfrm>
          <a:prstGeom prst="rect">
            <a:avLst/>
          </a:prstGeom>
        </p:spPr>
        <p:txBody>
          <a:bodyPr wrap="square">
            <a:spAutoFit/>
          </a:bodyPr>
          <a:lstStyle/>
          <a:p>
            <a:r>
              <a:rPr lang="en-US" altLang="zh-CN" dirty="0"/>
              <a:t>&lt;built-in function sum&gt;</a:t>
            </a:r>
          </a:p>
        </p:txBody>
      </p:sp>
      <p:sp>
        <p:nvSpPr>
          <p:cNvPr id="17" name="文本框 7"/>
          <p:cNvSpPr txBox="1">
            <a:spLocks noChangeArrowheads="1"/>
          </p:cNvSpPr>
          <p:nvPr/>
        </p:nvSpPr>
        <p:spPr bwMode="auto">
          <a:xfrm>
            <a:off x="469932" y="3184609"/>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spcAft>
                <a:spcPct val="0"/>
              </a:spcAft>
              <a:buNone/>
            </a:pPr>
            <a:r>
              <a:rPr lang="zh-CN" altLang="en-US" sz="1800" b="1" dirty="0">
                <a:solidFill>
                  <a:srgbClr val="1B3868"/>
                </a:solidFill>
              </a:rPr>
              <a:t>注意</a:t>
            </a:r>
          </a:p>
        </p:txBody>
      </p:sp>
      <p:cxnSp>
        <p:nvCxnSpPr>
          <p:cNvPr id="18" name="直接连接符 17">
            <a:extLst/>
          </p:cNvPr>
          <p:cNvCxnSpPr/>
          <p:nvPr/>
        </p:nvCxnSpPr>
        <p:spPr>
          <a:xfrm>
            <a:off x="469932" y="355394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9" name="文本框 18">
            <a:extLst/>
          </p:cNvPr>
          <p:cNvSpPr txBox="1"/>
          <p:nvPr/>
        </p:nvSpPr>
        <p:spPr>
          <a:xfrm>
            <a:off x="625147" y="3683574"/>
            <a:ext cx="5715617" cy="2252924"/>
          </a:xfrm>
          <a:prstGeom prst="rect">
            <a:avLst/>
          </a:prstGeom>
          <a:noFill/>
        </p:spPr>
        <p:txBody>
          <a:bodyPr wrap="square">
            <a:spAutoFit/>
          </a:bodyPr>
          <a:lstStyle/>
          <a:p>
            <a:pPr>
              <a:lnSpc>
                <a:spcPct val="130000"/>
              </a:lnSpc>
            </a:pPr>
            <a:r>
              <a:rPr lang="zh-CN" altLang="en-US" dirty="0"/>
              <a:t>在</a:t>
            </a:r>
            <a:r>
              <a:rPr lang="en-US" altLang="zh-CN" dirty="0"/>
              <a:t>python</a:t>
            </a:r>
            <a:r>
              <a:rPr lang="zh-CN" altLang="en-US" dirty="0"/>
              <a:t>中并不是所有的语句块都会产生作用域，只有在函数（</a:t>
            </a:r>
            <a:r>
              <a:rPr lang="en-US" altLang="zh-CN" dirty="0" err="1"/>
              <a:t>def</a:t>
            </a:r>
            <a:r>
              <a:rPr lang="zh-CN" altLang="en-US" dirty="0"/>
              <a:t>），类（</a:t>
            </a:r>
            <a:r>
              <a:rPr lang="en-US" altLang="zh-CN" dirty="0"/>
              <a:t>class</a:t>
            </a:r>
            <a:r>
              <a:rPr lang="zh-CN" altLang="en-US" dirty="0"/>
              <a:t>）定义的语句块，才会产生作用域，也就是在这些语句块中定义的变量是局部变量。在</a:t>
            </a:r>
            <a:r>
              <a:rPr lang="en-US" altLang="zh-CN" dirty="0"/>
              <a:t>if-</a:t>
            </a:r>
            <a:r>
              <a:rPr lang="en-US" altLang="zh-CN" dirty="0" err="1"/>
              <a:t>elif</a:t>
            </a:r>
            <a:r>
              <a:rPr lang="en-US" altLang="zh-CN" dirty="0"/>
              <a:t>-else</a:t>
            </a:r>
            <a:r>
              <a:rPr lang="zh-CN" altLang="en-US" dirty="0"/>
              <a:t>、</a:t>
            </a:r>
            <a:r>
              <a:rPr lang="en-US" altLang="zh-CN" dirty="0"/>
              <a:t>for</a:t>
            </a:r>
            <a:r>
              <a:rPr lang="zh-CN" altLang="en-US" dirty="0"/>
              <a:t>、</a:t>
            </a:r>
            <a:r>
              <a:rPr lang="en-US" altLang="zh-CN" dirty="0"/>
              <a:t>while</a:t>
            </a:r>
            <a:r>
              <a:rPr lang="zh-CN" altLang="en-US" dirty="0"/>
              <a:t>等关键字定义的语句块中并不会产生作用域，也就是说这些语句块中定义的变量仍然是全局变量。</a:t>
            </a:r>
            <a:endParaRPr lang="zh-CN" altLang="zh-CN" dirty="0"/>
          </a:p>
        </p:txBody>
      </p:sp>
      <p:sp>
        <p:nvSpPr>
          <p:cNvPr id="20" name="文本框 9">
            <a:extLst/>
          </p:cNvPr>
          <p:cNvSpPr txBox="1"/>
          <p:nvPr/>
        </p:nvSpPr>
        <p:spPr>
          <a:xfrm>
            <a:off x="7252087" y="5123968"/>
            <a:ext cx="4580494" cy="812530"/>
          </a:xfrm>
          <a:prstGeom prst="rect">
            <a:avLst/>
          </a:prstGeom>
          <a:noFill/>
        </p:spPr>
        <p:txBody>
          <a:bodyPr wrap="square">
            <a:spAutoFit/>
          </a:bodyPr>
          <a:lstStyle/>
          <a:p>
            <a:pPr>
              <a:lnSpc>
                <a:spcPct val="130000"/>
              </a:lnSpc>
            </a:pPr>
            <a:r>
              <a:rPr lang="zh-CN" altLang="en-US" dirty="0"/>
              <a:t>当你在函数里面创建变量时，这个变量是局部的 </a:t>
            </a:r>
            <a:r>
              <a:rPr lang="en-US" altLang="zh-CN" dirty="0"/>
              <a:t>(local)</a:t>
            </a:r>
            <a:r>
              <a:rPr lang="zh-CN" altLang="en-US" dirty="0"/>
              <a:t>，也就是说它只在函数内部存 在。</a:t>
            </a:r>
            <a:endParaRPr lang="zh-CN" altLang="zh-CN" dirty="0"/>
          </a:p>
        </p:txBody>
      </p:sp>
    </p:spTree>
    <p:extLst>
      <p:ext uri="{BB962C8B-B14F-4D97-AF65-F5344CB8AC3E}">
        <p14:creationId xmlns:p14="http://schemas.microsoft.com/office/powerpoint/2010/main" val="100649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7381956" y="1858522"/>
            <a:ext cx="3813083" cy="2031325"/>
          </a:xfrm>
          <a:prstGeom prst="rect">
            <a:avLst/>
          </a:prstGeom>
          <a:noFill/>
        </p:spPr>
        <p:txBody>
          <a:bodyPr wrap="square">
            <a:spAutoFit/>
          </a:bodyPr>
          <a:lstStyle/>
          <a:p>
            <a:r>
              <a:rPr lang="en-US" altLang="zh-CN" dirty="0"/>
              <a:t>x=10</a:t>
            </a:r>
          </a:p>
          <a:p>
            <a:r>
              <a:rPr lang="en-US" altLang="zh-CN" dirty="0" err="1"/>
              <a:t>def</a:t>
            </a:r>
            <a:r>
              <a:rPr lang="en-US" altLang="zh-CN" dirty="0"/>
              <a:t> sum(b):</a:t>
            </a:r>
          </a:p>
          <a:p>
            <a:r>
              <a:rPr lang="en-US" altLang="zh-CN" dirty="0"/>
              <a:t>    a = </a:t>
            </a:r>
            <a:r>
              <a:rPr lang="en-US" altLang="zh-CN" dirty="0" err="1"/>
              <a:t>x+b</a:t>
            </a:r>
            <a:endParaRPr lang="en-US" altLang="zh-CN" dirty="0"/>
          </a:p>
          <a:p>
            <a:r>
              <a:rPr lang="en-US" altLang="zh-CN" dirty="0"/>
              <a:t>    print(a)</a:t>
            </a:r>
          </a:p>
          <a:p>
            <a:r>
              <a:rPr lang="en-US" altLang="zh-CN" dirty="0"/>
              <a:t>    </a:t>
            </a:r>
          </a:p>
          <a:p>
            <a:r>
              <a:rPr lang="en-US" altLang="zh-CN" dirty="0"/>
              <a:t>sum(20)</a:t>
            </a:r>
          </a:p>
          <a:p>
            <a:r>
              <a:rPr lang="en-US" altLang="zh-CN" dirty="0"/>
              <a:t>print(x)</a:t>
            </a:r>
          </a:p>
        </p:txBody>
      </p:sp>
      <p:cxnSp>
        <p:nvCxnSpPr>
          <p:cNvPr id="5" name="直接连接符 4">
            <a:extLst/>
          </p:cNvPr>
          <p:cNvCxnSpPr>
            <a:cxnSpLocks/>
          </p:cNvCxnSpPr>
          <p:nvPr/>
        </p:nvCxnSpPr>
        <p:spPr>
          <a:xfrm>
            <a:off x="6974137" y="145312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3.8  </a:t>
            </a:r>
            <a:r>
              <a:rPr lang="zh-CN" altLang="en-US" dirty="0" smtClean="0"/>
              <a:t>全局变量</a:t>
            </a:r>
            <a:endParaRPr lang="zh-CN" altLang="en-US" dirty="0"/>
          </a:p>
        </p:txBody>
      </p:sp>
      <p:sp>
        <p:nvSpPr>
          <p:cNvPr id="20485" name="文本框 7"/>
          <p:cNvSpPr txBox="1">
            <a:spLocks noChangeArrowheads="1"/>
          </p:cNvSpPr>
          <p:nvPr/>
        </p:nvSpPr>
        <p:spPr bwMode="auto">
          <a:xfrm>
            <a:off x="7389283" y="1474344"/>
            <a:ext cx="171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7389283" y="1858522"/>
            <a:ext cx="1257049"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spcAft>
                <a:spcPct val="0"/>
              </a:spcAft>
              <a:buNone/>
            </a:pPr>
            <a:r>
              <a:rPr lang="zh-CN" altLang="en-US" sz="1800" b="1" dirty="0">
                <a:solidFill>
                  <a:srgbClr val="1B3868"/>
                </a:solidFill>
              </a:rPr>
              <a:t>说明</a:t>
            </a:r>
          </a:p>
        </p:txBody>
      </p:sp>
      <p:sp>
        <p:nvSpPr>
          <p:cNvPr id="10" name="文本框 9">
            <a:extLst/>
          </p:cNvPr>
          <p:cNvSpPr txBox="1"/>
          <p:nvPr/>
        </p:nvSpPr>
        <p:spPr>
          <a:xfrm>
            <a:off x="625146" y="1983571"/>
            <a:ext cx="5258295" cy="812530"/>
          </a:xfrm>
          <a:prstGeom prst="rect">
            <a:avLst/>
          </a:prstGeom>
          <a:noFill/>
        </p:spPr>
        <p:txBody>
          <a:bodyPr wrap="square">
            <a:spAutoFit/>
          </a:bodyPr>
          <a:lstStyle/>
          <a:p>
            <a:pPr>
              <a:lnSpc>
                <a:spcPct val="130000"/>
              </a:lnSpc>
            </a:pPr>
            <a:r>
              <a:rPr lang="zh-CN" altLang="en-US" dirty="0"/>
              <a:t>在函数外定义的变量是全局变量。全局变量可以被所有函数访问，可以在程序的任意位置访问。</a:t>
            </a:r>
            <a:endParaRPr lang="zh-CN" altLang="zh-CN"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7381956" y="4251036"/>
            <a:ext cx="171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7381956" y="4620368"/>
            <a:ext cx="1257049"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381956" y="4752503"/>
            <a:ext cx="2834434" cy="646331"/>
          </a:xfrm>
          <a:prstGeom prst="rect">
            <a:avLst/>
          </a:prstGeom>
        </p:spPr>
        <p:txBody>
          <a:bodyPr wrap="square">
            <a:spAutoFit/>
          </a:bodyPr>
          <a:lstStyle/>
          <a:p>
            <a:r>
              <a:rPr lang="en-US" altLang="zh-CN" dirty="0"/>
              <a:t>30</a:t>
            </a:r>
          </a:p>
          <a:p>
            <a:r>
              <a:rPr lang="en-US" altLang="zh-CN" dirty="0"/>
              <a:t>10</a:t>
            </a:r>
          </a:p>
        </p:txBody>
      </p:sp>
    </p:spTree>
    <p:extLst>
      <p:ext uri="{BB962C8B-B14F-4D97-AF65-F5344CB8AC3E}">
        <p14:creationId xmlns:p14="http://schemas.microsoft.com/office/powerpoint/2010/main" val="417495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972882" y="1840950"/>
            <a:ext cx="3813083" cy="1754326"/>
          </a:xfrm>
          <a:prstGeom prst="rect">
            <a:avLst/>
          </a:prstGeom>
          <a:noFill/>
        </p:spPr>
        <p:txBody>
          <a:bodyPr wrap="square">
            <a:spAutoFit/>
          </a:bodyPr>
          <a:lstStyle/>
          <a:p>
            <a:r>
              <a:rPr lang="en-US" altLang="zh-CN" dirty="0" err="1"/>
              <a:t>def</a:t>
            </a:r>
            <a:r>
              <a:rPr lang="en-US" altLang="zh-CN" dirty="0"/>
              <a:t> </a:t>
            </a:r>
            <a:r>
              <a:rPr lang="en-US" altLang="zh-CN" dirty="0" err="1"/>
              <a:t>func</a:t>
            </a:r>
            <a:r>
              <a:rPr lang="en-US" altLang="zh-CN" dirty="0"/>
              <a:t>(b):</a:t>
            </a:r>
          </a:p>
          <a:p>
            <a:r>
              <a:rPr lang="en-US" altLang="zh-CN" dirty="0"/>
              <a:t>    global result</a:t>
            </a:r>
          </a:p>
          <a:p>
            <a:r>
              <a:rPr lang="en-US" altLang="zh-CN" dirty="0"/>
              <a:t>    result= b*2</a:t>
            </a:r>
          </a:p>
          <a:p>
            <a:r>
              <a:rPr lang="en-US" altLang="zh-CN" dirty="0"/>
              <a:t>    </a:t>
            </a:r>
          </a:p>
          <a:p>
            <a:r>
              <a:rPr lang="en-US" altLang="zh-CN" dirty="0" err="1"/>
              <a:t>func</a:t>
            </a:r>
            <a:r>
              <a:rPr lang="en-US" altLang="zh-CN" dirty="0"/>
              <a:t>(10)</a:t>
            </a:r>
          </a:p>
          <a:p>
            <a:r>
              <a:rPr lang="en-US" altLang="zh-CN" dirty="0"/>
              <a:t>print(result)</a:t>
            </a:r>
          </a:p>
        </p:txBody>
      </p:sp>
      <p:cxnSp>
        <p:nvCxnSpPr>
          <p:cNvPr id="5" name="直接连接符 4">
            <a:extLst/>
          </p:cNvPr>
          <p:cNvCxnSpPr>
            <a:cxnSpLocks/>
          </p:cNvCxnSpPr>
          <p:nvPr/>
        </p:nvCxnSpPr>
        <p:spPr>
          <a:xfrm>
            <a:off x="6565063" y="1435553"/>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3.8  </a:t>
            </a:r>
            <a:r>
              <a:rPr lang="zh-CN" altLang="en-US" dirty="0" smtClean="0"/>
              <a:t>全局变量</a:t>
            </a:r>
            <a:endParaRPr lang="zh-CN" altLang="en-US" dirty="0"/>
          </a:p>
        </p:txBody>
      </p:sp>
      <p:sp>
        <p:nvSpPr>
          <p:cNvPr id="20485" name="文本框 7"/>
          <p:cNvSpPr txBox="1">
            <a:spLocks noChangeArrowheads="1"/>
          </p:cNvSpPr>
          <p:nvPr/>
        </p:nvSpPr>
        <p:spPr bwMode="auto">
          <a:xfrm>
            <a:off x="6980209" y="1456772"/>
            <a:ext cx="171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6980209" y="1840950"/>
            <a:ext cx="1257049"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fontAlgn="base">
              <a:lnSpc>
                <a:spcPct val="100000"/>
              </a:lnSpc>
              <a:spcBef>
                <a:spcPct val="0"/>
              </a:spcBef>
              <a:spcAft>
                <a:spcPct val="0"/>
              </a:spcAft>
              <a:buNone/>
            </a:pPr>
            <a:r>
              <a:rPr lang="en-US" altLang="zh-CN" sz="1800" b="1" dirty="0">
                <a:solidFill>
                  <a:srgbClr val="1B3868"/>
                </a:solidFill>
              </a:rPr>
              <a:t>global</a:t>
            </a:r>
            <a:r>
              <a:rPr lang="zh-CN" altLang="en-US" sz="1800" b="1" dirty="0">
                <a:solidFill>
                  <a:srgbClr val="1B3868"/>
                </a:solidFill>
              </a:rPr>
              <a:t>关键字</a:t>
            </a:r>
          </a:p>
        </p:txBody>
      </p:sp>
      <p:sp>
        <p:nvSpPr>
          <p:cNvPr id="10" name="文本框 9">
            <a:extLst/>
          </p:cNvPr>
          <p:cNvSpPr txBox="1"/>
          <p:nvPr/>
        </p:nvSpPr>
        <p:spPr>
          <a:xfrm>
            <a:off x="625146" y="1983571"/>
            <a:ext cx="4548433" cy="812530"/>
          </a:xfrm>
          <a:prstGeom prst="rect">
            <a:avLst/>
          </a:prstGeom>
          <a:noFill/>
        </p:spPr>
        <p:txBody>
          <a:bodyPr wrap="square">
            <a:spAutoFit/>
          </a:bodyPr>
          <a:lstStyle/>
          <a:p>
            <a:pPr>
              <a:lnSpc>
                <a:spcPct val="130000"/>
              </a:lnSpc>
            </a:pPr>
            <a:r>
              <a:rPr lang="zh-CN" altLang="en-US" dirty="0"/>
              <a:t>如果需要在函数内部定义全局变量，可以使用</a:t>
            </a:r>
            <a:r>
              <a:rPr lang="en-US" altLang="zh-CN" dirty="0"/>
              <a:t>global</a:t>
            </a:r>
            <a:r>
              <a:rPr lang="zh-CN" altLang="en-US" dirty="0"/>
              <a:t>关键字。</a:t>
            </a:r>
            <a:endParaRPr lang="zh-CN" altLang="zh-CN"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6972882" y="4233464"/>
            <a:ext cx="17103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6972882" y="4602796"/>
            <a:ext cx="1257049"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972882" y="4734931"/>
            <a:ext cx="2834434" cy="369332"/>
          </a:xfrm>
          <a:prstGeom prst="rect">
            <a:avLst/>
          </a:prstGeom>
        </p:spPr>
        <p:txBody>
          <a:bodyPr wrap="square">
            <a:spAutoFit/>
          </a:bodyPr>
          <a:lstStyle/>
          <a:p>
            <a:r>
              <a:rPr lang="en-US" altLang="zh-CN" dirty="0"/>
              <a:t>20</a:t>
            </a:r>
          </a:p>
        </p:txBody>
      </p:sp>
    </p:spTree>
    <p:extLst>
      <p:ext uri="{BB962C8B-B14F-4D97-AF65-F5344CB8AC3E}">
        <p14:creationId xmlns:p14="http://schemas.microsoft.com/office/powerpoint/2010/main" val="383583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49780" y="1858522"/>
            <a:ext cx="3716176" cy="4681282"/>
          </a:xfrm>
          <a:prstGeom prst="rect">
            <a:avLst/>
          </a:prstGeom>
          <a:noFill/>
        </p:spPr>
        <p:txBody>
          <a:bodyPr wrap="square">
            <a:spAutoFit/>
          </a:bodyPr>
          <a:lstStyle/>
          <a:p>
            <a:pPr marL="285750" indent="-285750">
              <a:spcBef>
                <a:spcPts val="600"/>
              </a:spcBef>
              <a:spcAft>
                <a:spcPts val="600"/>
              </a:spcAft>
              <a:buClr>
                <a:srgbClr val="1B3868"/>
              </a:buClr>
              <a:defRPr/>
            </a:pPr>
            <a:r>
              <a:rPr lang="pt-BR" altLang="zh-CN" dirty="0"/>
              <a:t>def func1(a,b):</a:t>
            </a:r>
          </a:p>
          <a:p>
            <a:pPr marL="285750" indent="-285750">
              <a:spcBef>
                <a:spcPts val="600"/>
              </a:spcBef>
              <a:spcAft>
                <a:spcPts val="600"/>
              </a:spcAft>
              <a:buClr>
                <a:srgbClr val="1B3868"/>
              </a:buClr>
              <a:defRPr/>
            </a:pPr>
            <a:r>
              <a:rPr lang="pt-BR" altLang="zh-CN" dirty="0"/>
              <a:t>    sum = a+b</a:t>
            </a:r>
          </a:p>
          <a:p>
            <a:pPr marL="285750" indent="-285750">
              <a:spcBef>
                <a:spcPts val="600"/>
              </a:spcBef>
              <a:spcAft>
                <a:spcPts val="600"/>
              </a:spcAft>
              <a:buClr>
                <a:srgbClr val="1B3868"/>
              </a:buClr>
              <a:defRPr/>
            </a:pPr>
            <a:r>
              <a:rPr lang="pt-BR" altLang="zh-CN" dirty="0"/>
              <a:t>    return </a:t>
            </a:r>
            <a:r>
              <a:rPr lang="pt-BR" altLang="zh-CN" dirty="0" smtClean="0"/>
              <a:t>sum</a:t>
            </a:r>
            <a:endParaRPr lang="pt-BR" altLang="zh-CN" dirty="0"/>
          </a:p>
          <a:p>
            <a:pPr marL="285750" indent="-285750">
              <a:spcBef>
                <a:spcPts val="600"/>
              </a:spcBef>
              <a:spcAft>
                <a:spcPts val="600"/>
              </a:spcAft>
              <a:buClr>
                <a:srgbClr val="1B3868"/>
              </a:buClr>
              <a:defRPr/>
            </a:pPr>
            <a:r>
              <a:rPr lang="pt-BR" altLang="zh-CN" dirty="0"/>
              <a:t>def func2(a,b):</a:t>
            </a:r>
          </a:p>
          <a:p>
            <a:pPr marL="285750" indent="-285750">
              <a:spcBef>
                <a:spcPts val="600"/>
              </a:spcBef>
              <a:spcAft>
                <a:spcPts val="600"/>
              </a:spcAft>
              <a:buClr>
                <a:srgbClr val="1B3868"/>
              </a:buClr>
              <a:defRPr/>
            </a:pPr>
            <a:r>
              <a:rPr lang="pt-BR" altLang="zh-CN" dirty="0"/>
              <a:t>    sum = a+b</a:t>
            </a:r>
          </a:p>
          <a:p>
            <a:pPr marL="285750" indent="-285750">
              <a:spcBef>
                <a:spcPts val="600"/>
              </a:spcBef>
              <a:spcAft>
                <a:spcPts val="600"/>
              </a:spcAft>
              <a:buClr>
                <a:srgbClr val="1B3868"/>
              </a:buClr>
              <a:defRPr/>
            </a:pPr>
            <a:r>
              <a:rPr lang="pt-BR" altLang="zh-CN" dirty="0"/>
              <a:t>    </a:t>
            </a:r>
            <a:r>
              <a:rPr lang="pt-BR" altLang="zh-CN" dirty="0" smtClean="0"/>
              <a:t>return</a:t>
            </a:r>
            <a:endParaRPr lang="pt-BR" altLang="zh-CN" dirty="0"/>
          </a:p>
          <a:p>
            <a:pPr marL="285750" indent="-285750">
              <a:spcBef>
                <a:spcPts val="600"/>
              </a:spcBef>
              <a:spcAft>
                <a:spcPts val="600"/>
              </a:spcAft>
              <a:buClr>
                <a:srgbClr val="1B3868"/>
              </a:buClr>
              <a:defRPr/>
            </a:pPr>
            <a:r>
              <a:rPr lang="pt-BR" altLang="zh-CN" dirty="0"/>
              <a:t>S1=func1(10,20)</a:t>
            </a:r>
          </a:p>
          <a:p>
            <a:pPr marL="285750" indent="-285750">
              <a:spcBef>
                <a:spcPts val="600"/>
              </a:spcBef>
              <a:spcAft>
                <a:spcPts val="600"/>
              </a:spcAft>
              <a:buClr>
                <a:srgbClr val="1B3868"/>
              </a:buClr>
              <a:defRPr/>
            </a:pPr>
            <a:r>
              <a:rPr lang="pt-BR" altLang="zh-CN" dirty="0"/>
              <a:t>print(S1)</a:t>
            </a:r>
          </a:p>
          <a:p>
            <a:pPr marL="285750" indent="-285750">
              <a:spcBef>
                <a:spcPts val="600"/>
              </a:spcBef>
              <a:spcAft>
                <a:spcPts val="600"/>
              </a:spcAft>
              <a:buClr>
                <a:srgbClr val="1B3868"/>
              </a:buClr>
              <a:defRPr/>
            </a:pPr>
            <a:r>
              <a:rPr lang="pt-BR" altLang="zh-CN" dirty="0"/>
              <a:t>S2=func2(10,20)</a:t>
            </a:r>
          </a:p>
          <a:p>
            <a:pPr marL="285750" indent="-285750">
              <a:spcBef>
                <a:spcPts val="600"/>
              </a:spcBef>
              <a:spcAft>
                <a:spcPts val="600"/>
              </a:spcAft>
              <a:buClr>
                <a:srgbClr val="1B3868"/>
              </a:buClr>
              <a:defRPr/>
            </a:pPr>
            <a:r>
              <a:rPr lang="pt-BR" altLang="zh-CN" dirty="0"/>
              <a:t>print(S2)</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3.9  </a:t>
            </a:r>
            <a:r>
              <a:rPr lang="zh-CN" altLang="en-US" dirty="0"/>
              <a:t>函数返回值</a:t>
            </a:r>
          </a:p>
        </p:txBody>
      </p:sp>
      <p:sp>
        <p:nvSpPr>
          <p:cNvPr id="20485" name="文本框 7"/>
          <p:cNvSpPr txBox="1">
            <a:spLocks noChangeArrowheads="1"/>
          </p:cNvSpPr>
          <p:nvPr/>
        </p:nvSpPr>
        <p:spPr bwMode="auto">
          <a:xfrm>
            <a:off x="615710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6157107" y="185852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说明</a:t>
            </a:r>
            <a:endParaRPr lang="zh-CN" altLang="en-US" sz="1800" b="1" dirty="0">
              <a:solidFill>
                <a:srgbClr val="1B3868"/>
              </a:solidFill>
            </a:endParaRPr>
          </a:p>
        </p:txBody>
      </p:sp>
      <p:sp>
        <p:nvSpPr>
          <p:cNvPr id="10" name="文本框 9">
            <a:extLst/>
          </p:cNvPr>
          <p:cNvSpPr txBox="1"/>
          <p:nvPr/>
        </p:nvSpPr>
        <p:spPr>
          <a:xfrm>
            <a:off x="532929" y="2213008"/>
            <a:ext cx="4652682" cy="1144288"/>
          </a:xfrm>
          <a:prstGeom prst="rect">
            <a:avLst/>
          </a:prstGeom>
          <a:noFill/>
        </p:spPr>
        <p:txBody>
          <a:bodyPr wrap="square">
            <a:spAutoFit/>
          </a:bodyPr>
          <a:lstStyle/>
          <a:p>
            <a:pPr>
              <a:lnSpc>
                <a:spcPct val="130000"/>
              </a:lnSpc>
            </a:pPr>
            <a:r>
              <a:rPr lang="zh-CN" altLang="en-US" dirty="0"/>
              <a:t>在前面的函数定义中，</a:t>
            </a:r>
            <a:r>
              <a:rPr lang="en-US" altLang="zh-CN" dirty="0"/>
              <a:t>return [</a:t>
            </a:r>
            <a:r>
              <a:rPr lang="zh-CN" altLang="en-US" dirty="0"/>
              <a:t>表达式</a:t>
            </a:r>
            <a:r>
              <a:rPr lang="en-US" altLang="zh-CN" dirty="0"/>
              <a:t>] </a:t>
            </a:r>
            <a:r>
              <a:rPr lang="zh-CN" altLang="en-US" dirty="0"/>
              <a:t>语句用来返回函数值，如果没有定义返回值表达式，则返回值是</a:t>
            </a:r>
            <a:r>
              <a:rPr lang="en-US" altLang="zh-CN" dirty="0"/>
              <a:t>None</a:t>
            </a:r>
            <a:r>
              <a:rPr lang="zh-CN" altLang="en-US" dirty="0"/>
              <a:t>。</a:t>
            </a:r>
            <a:endParaRPr lang="zh-CN" altLang="zh-CN"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697295" y="4242342"/>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697295" y="461167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00765" y="4892661"/>
            <a:ext cx="731290" cy="646331"/>
          </a:xfrm>
          <a:prstGeom prst="rect">
            <a:avLst/>
          </a:prstGeom>
        </p:spPr>
        <p:txBody>
          <a:bodyPr wrap="none">
            <a:spAutoFit/>
          </a:bodyPr>
          <a:lstStyle/>
          <a:p>
            <a:r>
              <a:rPr lang="en-US" altLang="zh-CN" dirty="0"/>
              <a:t>30</a:t>
            </a:r>
          </a:p>
          <a:p>
            <a:r>
              <a:rPr lang="en-US" altLang="zh-CN" dirty="0"/>
              <a:t>None</a:t>
            </a:r>
          </a:p>
        </p:txBody>
      </p:sp>
    </p:spTree>
    <p:extLst>
      <p:ext uri="{BB962C8B-B14F-4D97-AF65-F5344CB8AC3E}">
        <p14:creationId xmlns:p14="http://schemas.microsoft.com/office/powerpoint/2010/main" val="15382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2532" name="标题 1"/>
          <p:cNvSpPr>
            <a:spLocks noGrp="1"/>
          </p:cNvSpPr>
          <p:nvPr>
            <p:ph type="title"/>
          </p:nvPr>
        </p:nvSpPr>
        <p:spPr>
          <a:xfrm>
            <a:off x="198438" y="411163"/>
            <a:ext cx="5222875" cy="511175"/>
          </a:xfrm>
        </p:spPr>
        <p:txBody>
          <a:bodyPr/>
          <a:lstStyle/>
          <a:p>
            <a:pPr eaLnBrk="1" hangingPunct="1"/>
            <a:r>
              <a:rPr lang="en-US" altLang="zh-CN" dirty="0" smtClean="0"/>
              <a:t>2.1   </a:t>
            </a:r>
            <a:r>
              <a:rPr lang="en-US" altLang="zh-CN" dirty="0"/>
              <a:t>if-</a:t>
            </a:r>
            <a:r>
              <a:rPr lang="en-US" altLang="zh-CN" dirty="0" err="1"/>
              <a:t>elif</a:t>
            </a:r>
            <a:r>
              <a:rPr lang="en-US" altLang="zh-CN" dirty="0"/>
              <a:t>-else</a:t>
            </a:r>
            <a:r>
              <a:rPr lang="zh-CN" altLang="en-US" dirty="0"/>
              <a:t>语句</a:t>
            </a:r>
            <a:endParaRPr lang="zh-CN" altLang="zh-CN" dirty="0" smtClean="0"/>
          </a:p>
        </p:txBody>
      </p:sp>
      <p:sp>
        <p:nvSpPr>
          <p:cNvPr id="10" name="文本框 9">
            <a:extLst/>
          </p:cNvPr>
          <p:cNvSpPr txBox="1"/>
          <p:nvPr/>
        </p:nvSpPr>
        <p:spPr>
          <a:xfrm>
            <a:off x="1024181" y="1312496"/>
            <a:ext cx="3920352" cy="4453270"/>
          </a:xfrm>
          <a:prstGeom prst="rect">
            <a:avLst/>
          </a:prstGeom>
          <a:noFill/>
        </p:spPr>
        <p:txBody>
          <a:bodyPr wrap="square">
            <a:spAutoFit/>
          </a:bodyPr>
          <a:lstStyle/>
          <a:p>
            <a:pPr marL="742950" lvl="1" indent="-285750" algn="just">
              <a:lnSpc>
                <a:spcPts val="1500"/>
              </a:lnSpc>
              <a:spcBef>
                <a:spcPts val="600"/>
              </a:spcBef>
              <a:spcAft>
                <a:spcPts val="600"/>
              </a:spcAft>
              <a:buClr>
                <a:srgbClr val="1B3868"/>
              </a:buClr>
              <a:defRPr/>
            </a:pPr>
            <a:r>
              <a:rPr lang="en-US" altLang="zh-CN" sz="2400" b="1" dirty="0" smtClean="0">
                <a:solidFill>
                  <a:srgbClr val="C00000"/>
                </a:solidFill>
              </a:rPr>
              <a:t>if </a:t>
            </a:r>
            <a:r>
              <a:rPr lang="zh-CN" altLang="en-US" sz="2400" dirty="0">
                <a:solidFill>
                  <a:prstClr val="black"/>
                </a:solidFill>
              </a:rPr>
              <a:t>条件表达式</a:t>
            </a:r>
            <a:r>
              <a:rPr lang="en-US" altLang="zh-CN" sz="2400" dirty="0" smtClean="0">
                <a:solidFill>
                  <a:prstClr val="black"/>
                </a:solidFill>
              </a:rPr>
              <a:t>1</a:t>
            </a:r>
            <a:r>
              <a:rPr lang="zh-CN" altLang="en-US" sz="2400" b="1" dirty="0" smtClean="0">
                <a:solidFill>
                  <a:srgbClr val="C00000"/>
                </a:solidFill>
              </a:rPr>
              <a:t>：</a:t>
            </a:r>
            <a:endParaRPr lang="en-US" altLang="zh-CN" sz="2400" b="1" dirty="0">
              <a:solidFill>
                <a:srgbClr val="C00000"/>
              </a:solidFill>
            </a:endParaRP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a:t>
            </a:r>
            <a:r>
              <a:rPr lang="zh-CN" altLang="en-US" sz="2400" dirty="0">
                <a:solidFill>
                  <a:prstClr val="black"/>
                </a:solidFill>
              </a:rPr>
              <a:t>执行语句</a:t>
            </a:r>
            <a:r>
              <a:rPr lang="en-US" altLang="zh-CN" sz="2400" dirty="0">
                <a:solidFill>
                  <a:prstClr val="black"/>
                </a:solidFill>
              </a:rPr>
              <a:t>1</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a:t>
            </a:r>
          </a:p>
          <a:p>
            <a:pPr marL="742950" lvl="1" indent="-285750" algn="just">
              <a:lnSpc>
                <a:spcPts val="1500"/>
              </a:lnSpc>
              <a:spcBef>
                <a:spcPts val="600"/>
              </a:spcBef>
              <a:spcAft>
                <a:spcPts val="600"/>
              </a:spcAft>
              <a:buClr>
                <a:srgbClr val="1B3868"/>
              </a:buClr>
              <a:defRPr/>
            </a:pPr>
            <a:r>
              <a:rPr lang="en-US" altLang="zh-CN" sz="2400" b="1" dirty="0" err="1">
                <a:solidFill>
                  <a:srgbClr val="C00000"/>
                </a:solidFill>
              </a:rPr>
              <a:t>elif</a:t>
            </a:r>
            <a:r>
              <a:rPr lang="en-US" altLang="zh-CN" sz="2400" dirty="0">
                <a:solidFill>
                  <a:prstClr val="black"/>
                </a:solidFill>
              </a:rPr>
              <a:t> </a:t>
            </a:r>
            <a:r>
              <a:rPr lang="zh-CN" altLang="en-US" sz="2400" dirty="0">
                <a:solidFill>
                  <a:prstClr val="black"/>
                </a:solidFill>
              </a:rPr>
              <a:t>条件表达式</a:t>
            </a:r>
            <a:r>
              <a:rPr lang="en-US" altLang="zh-CN" sz="2400" dirty="0">
                <a:solidFill>
                  <a:prstClr val="black"/>
                </a:solidFill>
              </a:rPr>
              <a:t>2</a:t>
            </a:r>
            <a:r>
              <a:rPr lang="zh-CN" altLang="en-US" sz="2400" b="1" dirty="0">
                <a:solidFill>
                  <a:srgbClr val="C00000"/>
                </a:solidFill>
              </a:rPr>
              <a:t>：</a:t>
            </a:r>
          </a:p>
          <a:p>
            <a:pPr marL="742950" lvl="1" indent="-285750" algn="just">
              <a:lnSpc>
                <a:spcPts val="1500"/>
              </a:lnSpc>
              <a:spcBef>
                <a:spcPts val="600"/>
              </a:spcBef>
              <a:spcAft>
                <a:spcPts val="600"/>
              </a:spcAft>
              <a:buClr>
                <a:srgbClr val="1B3868"/>
              </a:buClr>
              <a:defRPr/>
            </a:pPr>
            <a:r>
              <a:rPr lang="zh-CN" altLang="en-US" sz="2400" dirty="0">
                <a:solidFill>
                  <a:prstClr val="black"/>
                </a:solidFill>
              </a:rPr>
              <a:t>    执行语句</a:t>
            </a:r>
            <a:r>
              <a:rPr lang="en-US" altLang="zh-CN" sz="2400" dirty="0">
                <a:solidFill>
                  <a:prstClr val="black"/>
                </a:solidFill>
              </a:rPr>
              <a:t>2</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a:t>
            </a:r>
          </a:p>
          <a:p>
            <a:pPr marL="742950" lvl="1" indent="-285750" algn="just">
              <a:lnSpc>
                <a:spcPts val="1500"/>
              </a:lnSpc>
              <a:spcBef>
                <a:spcPts val="600"/>
              </a:spcBef>
              <a:spcAft>
                <a:spcPts val="600"/>
              </a:spcAft>
              <a:buClr>
                <a:srgbClr val="1B3868"/>
              </a:buClr>
              <a:defRPr/>
            </a:pPr>
            <a:r>
              <a:rPr lang="en-US" altLang="zh-CN" sz="2400" b="1" dirty="0" err="1">
                <a:solidFill>
                  <a:srgbClr val="C00000"/>
                </a:solidFill>
              </a:rPr>
              <a:t>elif</a:t>
            </a:r>
            <a:r>
              <a:rPr lang="en-US" altLang="zh-CN" sz="2400" b="1" dirty="0">
                <a:solidFill>
                  <a:srgbClr val="C00000"/>
                </a:solidFill>
              </a:rPr>
              <a:t> </a:t>
            </a:r>
            <a:r>
              <a:rPr lang="zh-CN" altLang="en-US" sz="2400" dirty="0">
                <a:solidFill>
                  <a:prstClr val="black"/>
                </a:solidFill>
              </a:rPr>
              <a:t>条件表达式</a:t>
            </a:r>
            <a:r>
              <a:rPr lang="en-US" altLang="zh-CN" sz="2400" dirty="0">
                <a:solidFill>
                  <a:prstClr val="black"/>
                </a:solidFill>
              </a:rPr>
              <a:t>3</a:t>
            </a:r>
            <a:r>
              <a:rPr lang="zh-CN" altLang="en-US" sz="2400" b="1" dirty="0">
                <a:solidFill>
                  <a:srgbClr val="C00000"/>
                </a:solidFill>
              </a:rPr>
              <a:t>：</a:t>
            </a:r>
          </a:p>
          <a:p>
            <a:pPr marL="742950" lvl="1" indent="-285750" algn="just">
              <a:lnSpc>
                <a:spcPts val="1500"/>
              </a:lnSpc>
              <a:spcBef>
                <a:spcPts val="600"/>
              </a:spcBef>
              <a:spcAft>
                <a:spcPts val="600"/>
              </a:spcAft>
              <a:buClr>
                <a:srgbClr val="1B3868"/>
              </a:buClr>
              <a:defRPr/>
            </a:pPr>
            <a:r>
              <a:rPr lang="zh-CN" altLang="en-US" sz="2400" dirty="0">
                <a:solidFill>
                  <a:prstClr val="black"/>
                </a:solidFill>
              </a:rPr>
              <a:t>    执行语句 </a:t>
            </a:r>
            <a:r>
              <a:rPr lang="en-US" altLang="zh-CN" sz="2400" dirty="0">
                <a:solidFill>
                  <a:prstClr val="black"/>
                </a:solidFill>
              </a:rPr>
              <a:t>3</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a:t>
            </a:r>
          </a:p>
          <a:p>
            <a:pPr marL="742950" lvl="1" indent="-285750" algn="just">
              <a:lnSpc>
                <a:spcPts val="1500"/>
              </a:lnSpc>
              <a:spcBef>
                <a:spcPts val="600"/>
              </a:spcBef>
              <a:spcAft>
                <a:spcPts val="600"/>
              </a:spcAft>
              <a:buClr>
                <a:srgbClr val="1B3868"/>
              </a:buClr>
              <a:defRPr/>
            </a:pPr>
            <a:r>
              <a:rPr lang="en-US" altLang="zh-CN" sz="2400" b="1" dirty="0">
                <a:solidFill>
                  <a:srgbClr val="C00000"/>
                </a:solidFill>
              </a:rPr>
              <a:t>else:</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a:t>
            </a:r>
            <a:r>
              <a:rPr lang="zh-CN" altLang="en-US" sz="2400" dirty="0">
                <a:solidFill>
                  <a:prstClr val="black"/>
                </a:solidFill>
              </a:rPr>
              <a:t>执行语句</a:t>
            </a:r>
            <a:r>
              <a:rPr lang="en-US" altLang="zh-CN" sz="2400" dirty="0">
                <a:solidFill>
                  <a:prstClr val="black"/>
                </a:solidFill>
              </a:rPr>
              <a:t>n</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 </a:t>
            </a:r>
            <a:endPar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endParaRPr>
          </a:p>
        </p:txBody>
      </p:sp>
      <p:sp>
        <p:nvSpPr>
          <p:cNvPr id="8" name="文本框 9">
            <a:extLst/>
          </p:cNvPr>
          <p:cNvSpPr txBox="1"/>
          <p:nvPr/>
        </p:nvSpPr>
        <p:spPr>
          <a:xfrm>
            <a:off x="6179608" y="1256237"/>
            <a:ext cx="5477126" cy="4107022"/>
          </a:xfrm>
          <a:prstGeom prst="rect">
            <a:avLst/>
          </a:prstGeom>
          <a:noFill/>
        </p:spPr>
        <p:txBody>
          <a:bodyPr wrap="square">
            <a:spAutoFit/>
          </a:bodyPr>
          <a:lstStyle/>
          <a:p>
            <a:pPr marL="742950" lvl="1" indent="-285750" algn="just">
              <a:lnSpc>
                <a:spcPts val="1500"/>
              </a:lnSpc>
              <a:spcBef>
                <a:spcPts val="600"/>
              </a:spcBef>
              <a:spcAft>
                <a:spcPts val="600"/>
              </a:spcAft>
              <a:buClr>
                <a:srgbClr val="1B3868"/>
              </a:buClr>
              <a:defRPr/>
            </a:pPr>
            <a:r>
              <a:rPr lang="en-US" altLang="zh-CN" sz="2400" dirty="0" smtClean="0">
                <a:solidFill>
                  <a:prstClr val="black"/>
                </a:solidFill>
              </a:rPr>
              <a:t>if </a:t>
            </a:r>
            <a:r>
              <a:rPr lang="zh-CN" altLang="en-US" sz="2400" dirty="0">
                <a:solidFill>
                  <a:prstClr val="black"/>
                </a:solidFill>
              </a:rPr>
              <a:t>条件表达式</a:t>
            </a:r>
            <a:r>
              <a:rPr lang="en-US" altLang="zh-CN" sz="2400" dirty="0">
                <a:solidFill>
                  <a:prstClr val="black"/>
                </a:solidFill>
              </a:rPr>
              <a:t>1:</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a:t>
            </a:r>
            <a:r>
              <a:rPr lang="zh-CN" altLang="en-US" sz="2400" dirty="0">
                <a:solidFill>
                  <a:prstClr val="black"/>
                </a:solidFill>
              </a:rPr>
              <a:t>执行语句</a:t>
            </a:r>
            <a:r>
              <a:rPr lang="en-US" altLang="zh-CN" sz="2400" dirty="0">
                <a:solidFill>
                  <a:prstClr val="black"/>
                </a:solidFill>
              </a:rPr>
              <a:t>1</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if </a:t>
            </a:r>
            <a:r>
              <a:rPr lang="zh-CN" altLang="en-US" sz="2400" dirty="0">
                <a:solidFill>
                  <a:prstClr val="black"/>
                </a:solidFill>
              </a:rPr>
              <a:t>条件表达式</a:t>
            </a:r>
            <a:r>
              <a:rPr lang="en-US" altLang="zh-CN" sz="2400" dirty="0">
                <a:solidFill>
                  <a:prstClr val="black"/>
                </a:solidFill>
              </a:rPr>
              <a:t>2</a:t>
            </a:r>
            <a:r>
              <a:rPr lang="zh-CN" altLang="en-US" sz="2400" dirty="0">
                <a:solidFill>
                  <a:prstClr val="black"/>
                </a:solidFill>
              </a:rPr>
              <a:t>；</a:t>
            </a:r>
          </a:p>
          <a:p>
            <a:pPr marL="742950" lvl="1" indent="-285750" algn="just">
              <a:lnSpc>
                <a:spcPts val="1500"/>
              </a:lnSpc>
              <a:spcBef>
                <a:spcPts val="600"/>
              </a:spcBef>
              <a:spcAft>
                <a:spcPts val="600"/>
              </a:spcAft>
              <a:buClr>
                <a:srgbClr val="1B3868"/>
              </a:buClr>
              <a:defRPr/>
            </a:pPr>
            <a:r>
              <a:rPr lang="zh-CN" altLang="en-US" sz="2400" dirty="0">
                <a:solidFill>
                  <a:prstClr val="black"/>
                </a:solidFill>
              </a:rPr>
              <a:t>        执行语句</a:t>
            </a:r>
            <a:r>
              <a:rPr lang="en-US" altLang="zh-CN" sz="2400" dirty="0">
                <a:solidFill>
                  <a:prstClr val="black"/>
                </a:solidFill>
              </a:rPr>
              <a:t>2</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else:</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a:t>
            </a:r>
            <a:r>
              <a:rPr lang="zh-CN" altLang="en-US" sz="2400" dirty="0">
                <a:solidFill>
                  <a:prstClr val="black"/>
                </a:solidFill>
              </a:rPr>
              <a:t>执行语句</a:t>
            </a:r>
            <a:r>
              <a:rPr lang="en-US" altLang="zh-CN" sz="2400" dirty="0">
                <a:solidFill>
                  <a:prstClr val="black"/>
                </a:solidFill>
              </a:rPr>
              <a:t>3</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else:</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a:t>
            </a:r>
            <a:r>
              <a:rPr lang="zh-CN" altLang="en-US" sz="2400" dirty="0">
                <a:solidFill>
                  <a:prstClr val="black"/>
                </a:solidFill>
              </a:rPr>
              <a:t>执行语句</a:t>
            </a:r>
            <a:r>
              <a:rPr lang="en-US" altLang="zh-CN" sz="2400" dirty="0">
                <a:solidFill>
                  <a:prstClr val="black"/>
                </a:solidFill>
              </a:rPr>
              <a:t>4</a:t>
            </a:r>
          </a:p>
          <a:p>
            <a:pPr marL="742950" lvl="1" indent="-285750" algn="just">
              <a:lnSpc>
                <a:spcPts val="1500"/>
              </a:lnSpc>
              <a:spcBef>
                <a:spcPts val="600"/>
              </a:spcBef>
              <a:spcAft>
                <a:spcPts val="600"/>
              </a:spcAft>
              <a:buClr>
                <a:srgbClr val="1B3868"/>
              </a:buClr>
              <a:defRPr/>
            </a:pPr>
            <a:r>
              <a:rPr lang="en-US" altLang="zh-CN" sz="2400" dirty="0">
                <a:solidFill>
                  <a:prstClr val="black"/>
                </a:solidFill>
              </a:rPr>
              <a:t>    … …</a:t>
            </a:r>
          </a:p>
        </p:txBody>
      </p:sp>
    </p:spTree>
    <p:extLst>
      <p:ext uri="{BB962C8B-B14F-4D97-AF65-F5344CB8AC3E}">
        <p14:creationId xmlns:p14="http://schemas.microsoft.com/office/powerpoint/2010/main" val="378163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49780" y="1858522"/>
            <a:ext cx="3716176" cy="2912977"/>
          </a:xfrm>
          <a:prstGeom prst="rect">
            <a:avLst/>
          </a:prstGeom>
          <a:noFill/>
        </p:spPr>
        <p:txBody>
          <a:bodyPr wrap="square">
            <a:spAutoFit/>
          </a:bodyPr>
          <a:lstStyle/>
          <a:p>
            <a:r>
              <a:rPr lang="en-US" altLang="zh-CN" dirty="0" err="1"/>
              <a:t>def</a:t>
            </a:r>
            <a:r>
              <a:rPr lang="en-US" altLang="zh-CN" dirty="0"/>
              <a:t> func3(</a:t>
            </a:r>
            <a:r>
              <a:rPr lang="en-US" altLang="zh-CN" dirty="0" err="1"/>
              <a:t>a,b</a:t>
            </a:r>
            <a:r>
              <a:rPr lang="en-US" altLang="zh-CN" dirty="0"/>
              <a:t>):</a:t>
            </a:r>
            <a:endParaRPr lang="zh-CN" altLang="zh-CN" dirty="0"/>
          </a:p>
          <a:p>
            <a:r>
              <a:rPr lang="en-US" altLang="zh-CN" dirty="0"/>
              <a:t>    s1 = </a:t>
            </a:r>
            <a:r>
              <a:rPr lang="en-US" altLang="zh-CN" dirty="0" err="1"/>
              <a:t>a+b</a:t>
            </a:r>
            <a:endParaRPr lang="zh-CN" altLang="zh-CN" dirty="0"/>
          </a:p>
          <a:p>
            <a:r>
              <a:rPr lang="en-US" altLang="zh-CN" dirty="0"/>
              <a:t>    s2 = a-b</a:t>
            </a:r>
            <a:endParaRPr lang="zh-CN" altLang="zh-CN" dirty="0"/>
          </a:p>
          <a:p>
            <a:r>
              <a:rPr lang="en-US" altLang="zh-CN" dirty="0"/>
              <a:t>    s3 = a*b</a:t>
            </a:r>
            <a:endParaRPr lang="zh-CN" altLang="zh-CN" dirty="0"/>
          </a:p>
          <a:p>
            <a:r>
              <a:rPr lang="en-US" altLang="zh-CN" dirty="0"/>
              <a:t>    s4 = a/b</a:t>
            </a:r>
            <a:endParaRPr lang="zh-CN" altLang="zh-CN" dirty="0"/>
          </a:p>
          <a:p>
            <a:r>
              <a:rPr lang="en-US" altLang="zh-CN" dirty="0"/>
              <a:t>    return s1,s2,s3,s4</a:t>
            </a:r>
            <a:endParaRPr lang="zh-CN" altLang="zh-CN" dirty="0"/>
          </a:p>
          <a:p>
            <a:r>
              <a:rPr lang="en-US" altLang="zh-CN" dirty="0"/>
              <a:t> </a:t>
            </a:r>
            <a:endParaRPr lang="zh-CN" altLang="zh-CN" dirty="0"/>
          </a:p>
          <a:p>
            <a:r>
              <a:rPr lang="en-US" altLang="zh-CN" dirty="0"/>
              <a:t>y = func3(10,20)</a:t>
            </a:r>
            <a:endParaRPr lang="zh-CN" altLang="zh-CN" dirty="0"/>
          </a:p>
          <a:p>
            <a:r>
              <a:rPr lang="en-US" altLang="zh-CN" dirty="0"/>
              <a:t>print(y)</a:t>
            </a:r>
            <a:endParaRPr lang="zh-CN" altLang="zh-CN" dirty="0"/>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5458159" y="1342442"/>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3649727" cy="511175"/>
          </a:xfrm>
        </p:spPr>
        <p:txBody>
          <a:bodyPr/>
          <a:lstStyle/>
          <a:p>
            <a:r>
              <a:rPr lang="en-US" altLang="zh-CN" dirty="0" smtClean="0"/>
              <a:t>3.9  </a:t>
            </a:r>
            <a:r>
              <a:rPr lang="zh-CN" altLang="en-US" dirty="0"/>
              <a:t>函数返回值</a:t>
            </a:r>
          </a:p>
        </p:txBody>
      </p:sp>
      <p:sp>
        <p:nvSpPr>
          <p:cNvPr id="20485" name="文本框 7"/>
          <p:cNvSpPr txBox="1">
            <a:spLocks noChangeArrowheads="1"/>
          </p:cNvSpPr>
          <p:nvPr/>
        </p:nvSpPr>
        <p:spPr bwMode="auto">
          <a:xfrm>
            <a:off x="615710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a:extLst/>
          </p:cNvPr>
          <p:cNvCxnSpPr/>
          <p:nvPr/>
        </p:nvCxnSpPr>
        <p:spPr>
          <a:xfrm>
            <a:off x="6157107" y="1858522"/>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25147" y="1474344"/>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说明</a:t>
            </a:r>
            <a:endParaRPr lang="zh-CN" altLang="en-US" sz="1800" b="1" dirty="0">
              <a:solidFill>
                <a:srgbClr val="1B3868"/>
              </a:solidFill>
            </a:endParaRPr>
          </a:p>
        </p:txBody>
      </p:sp>
      <p:sp>
        <p:nvSpPr>
          <p:cNvPr id="10" name="文本框 9">
            <a:extLst/>
          </p:cNvPr>
          <p:cNvSpPr txBox="1"/>
          <p:nvPr/>
        </p:nvSpPr>
        <p:spPr>
          <a:xfrm>
            <a:off x="532929" y="2213008"/>
            <a:ext cx="4652682" cy="1144288"/>
          </a:xfrm>
          <a:prstGeom prst="rect">
            <a:avLst/>
          </a:prstGeom>
          <a:noFill/>
        </p:spPr>
        <p:txBody>
          <a:bodyPr wrap="square">
            <a:spAutoFit/>
          </a:bodyPr>
          <a:lstStyle/>
          <a:p>
            <a:pPr>
              <a:lnSpc>
                <a:spcPct val="130000"/>
              </a:lnSpc>
            </a:pPr>
            <a:r>
              <a:rPr lang="en-US" altLang="zh-CN" dirty="0"/>
              <a:t>Python</a:t>
            </a:r>
            <a:r>
              <a:rPr lang="zh-CN" altLang="en-US" dirty="0"/>
              <a:t>中的函数，也允许有多个返回值，每个返回值之间以逗号间隔，以元组的形式返回。</a:t>
            </a:r>
            <a:endParaRPr lang="zh-CN" altLang="zh-CN" dirty="0"/>
          </a:p>
        </p:txBody>
      </p:sp>
      <p:cxnSp>
        <p:nvCxnSpPr>
          <p:cNvPr id="15" name="直接连接符 14">
            <a:extLst/>
          </p:cNvPr>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文本框 7"/>
          <p:cNvSpPr txBox="1">
            <a:spLocks noChangeArrowheads="1"/>
          </p:cNvSpPr>
          <p:nvPr/>
        </p:nvSpPr>
        <p:spPr bwMode="auto">
          <a:xfrm>
            <a:off x="697295" y="4242342"/>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运行结果如下</a:t>
            </a:r>
            <a:endParaRPr lang="zh-CN" altLang="en-US" sz="1800" b="1" dirty="0">
              <a:solidFill>
                <a:srgbClr val="1B3868"/>
              </a:solidFill>
            </a:endParaRPr>
          </a:p>
        </p:txBody>
      </p:sp>
      <p:cxnSp>
        <p:nvCxnSpPr>
          <p:cNvPr id="16" name="直接连接符 15">
            <a:extLst/>
          </p:cNvPr>
          <p:cNvCxnSpPr/>
          <p:nvPr/>
        </p:nvCxnSpPr>
        <p:spPr>
          <a:xfrm>
            <a:off x="697295" y="461167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00765" y="4892661"/>
            <a:ext cx="1923925" cy="369332"/>
          </a:xfrm>
          <a:prstGeom prst="rect">
            <a:avLst/>
          </a:prstGeom>
        </p:spPr>
        <p:txBody>
          <a:bodyPr wrap="none">
            <a:spAutoFit/>
          </a:bodyPr>
          <a:lstStyle/>
          <a:p>
            <a:r>
              <a:rPr lang="en-US" altLang="zh-CN" dirty="0"/>
              <a:t>(30, -10, 200, 0.5)</a:t>
            </a:r>
          </a:p>
        </p:txBody>
      </p:sp>
    </p:spTree>
    <p:extLst>
      <p:ext uri="{BB962C8B-B14F-4D97-AF65-F5344CB8AC3E}">
        <p14:creationId xmlns:p14="http://schemas.microsoft.com/office/powerpoint/2010/main" val="250248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3.10 </a:t>
            </a:r>
            <a:r>
              <a:rPr lang="zh-CN" altLang="en-US" dirty="0" smtClean="0"/>
              <a:t>为什么使用函数</a:t>
            </a:r>
            <a:endParaRPr lang="zh-CN" altLang="en-US" dirty="0"/>
          </a:p>
        </p:txBody>
      </p:sp>
      <p:sp>
        <p:nvSpPr>
          <p:cNvPr id="3" name="矩形 2"/>
          <p:cNvSpPr/>
          <p:nvPr/>
        </p:nvSpPr>
        <p:spPr>
          <a:xfrm>
            <a:off x="896471" y="1165412"/>
            <a:ext cx="9350188" cy="4468018"/>
          </a:xfrm>
          <a:prstGeom prst="rect">
            <a:avLst/>
          </a:prstGeom>
        </p:spPr>
        <p:txBody>
          <a:bodyPr wrap="square">
            <a:spAutoFit/>
          </a:bodyPr>
          <a:lstStyle/>
          <a:p>
            <a:pPr marL="285750" indent="-285750">
              <a:lnSpc>
                <a:spcPct val="150000"/>
              </a:lnSpc>
              <a:buFont typeface="Wingdings" pitchFamily="2" charset="2"/>
              <a:buChar char="l"/>
            </a:pPr>
            <a:r>
              <a:rPr lang="zh-CN" altLang="en-US" sz="2400" dirty="0"/>
              <a:t>创建一个新的函数可以让你给一组语句命名，这可以让你的程序更容易阅读和调 试</a:t>
            </a:r>
            <a:r>
              <a:rPr lang="zh-CN" altLang="en-US" sz="2400" dirty="0" smtClean="0"/>
              <a:t>。</a:t>
            </a:r>
            <a:endParaRPr lang="en-US" altLang="zh-CN" sz="2400" dirty="0" smtClean="0"/>
          </a:p>
          <a:p>
            <a:pPr marL="285750" indent="-285750">
              <a:lnSpc>
                <a:spcPct val="150000"/>
              </a:lnSpc>
              <a:buFont typeface="Wingdings" pitchFamily="2" charset="2"/>
              <a:buChar char="l"/>
            </a:pPr>
            <a:r>
              <a:rPr lang="zh-CN" altLang="en-US" sz="2400" dirty="0" smtClean="0"/>
              <a:t> 通过</a:t>
            </a:r>
            <a:r>
              <a:rPr lang="zh-CN" altLang="en-US" sz="2400" dirty="0"/>
              <a:t>消除重复的代码，函数精简了程序。以后，如果你要做个变动，你只需在一 处修改即可</a:t>
            </a:r>
            <a:r>
              <a:rPr lang="zh-CN" altLang="en-US" sz="2400" dirty="0" smtClean="0"/>
              <a:t>。</a:t>
            </a:r>
            <a:endParaRPr lang="en-US" altLang="zh-CN" sz="2400" dirty="0" smtClean="0"/>
          </a:p>
          <a:p>
            <a:pPr marL="285750" indent="-285750">
              <a:lnSpc>
                <a:spcPct val="150000"/>
              </a:lnSpc>
              <a:buFont typeface="Wingdings" pitchFamily="2" charset="2"/>
              <a:buChar char="l"/>
            </a:pPr>
            <a:r>
              <a:rPr lang="zh-CN" altLang="en-US" sz="2400" dirty="0" smtClean="0"/>
              <a:t> 将</a:t>
            </a:r>
            <a:r>
              <a:rPr lang="zh-CN" altLang="en-US" sz="2400" dirty="0"/>
              <a:t>一个长程序分解为多个函数，可以让你一次调试一部分，然后再将它们组合为 一个可行的整体</a:t>
            </a:r>
            <a:r>
              <a:rPr lang="zh-CN" altLang="en-US" sz="2400" dirty="0" smtClean="0"/>
              <a:t>。</a:t>
            </a:r>
            <a:endParaRPr lang="en-US" altLang="zh-CN" sz="2400" dirty="0" smtClean="0"/>
          </a:p>
          <a:p>
            <a:pPr marL="285750" indent="-285750">
              <a:lnSpc>
                <a:spcPct val="150000"/>
              </a:lnSpc>
              <a:buFont typeface="Wingdings" pitchFamily="2" charset="2"/>
              <a:buChar char="l"/>
            </a:pPr>
            <a:r>
              <a:rPr lang="zh-CN" altLang="en-US" sz="2400" dirty="0" smtClean="0"/>
              <a:t> 设计</a:t>
            </a:r>
            <a:r>
              <a:rPr lang="zh-CN" altLang="en-US" sz="2400" dirty="0"/>
              <a:t>良好的函数经常对多个程序都有帮助。一旦你写出并调试好一个函数，你就 可以重复使用它。</a:t>
            </a:r>
          </a:p>
        </p:txBody>
      </p:sp>
    </p:spTree>
    <p:extLst>
      <p:ext uri="{BB962C8B-B14F-4D97-AF65-F5344CB8AC3E}">
        <p14:creationId xmlns:p14="http://schemas.microsoft.com/office/powerpoint/2010/main" val="2178450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矩形 2"/>
          <p:cNvSpPr/>
          <p:nvPr/>
        </p:nvSpPr>
        <p:spPr>
          <a:xfrm>
            <a:off x="367553" y="1093695"/>
            <a:ext cx="11456894" cy="1015663"/>
          </a:xfrm>
          <a:prstGeom prst="rect">
            <a:avLst/>
          </a:prstGeom>
        </p:spPr>
        <p:txBody>
          <a:bodyPr wrap="square">
            <a:spAutoFit/>
          </a:bodyPr>
          <a:lstStyle/>
          <a:p>
            <a:r>
              <a:rPr lang="zh-CN" altLang="en-US" sz="2000" dirty="0" smtClean="0"/>
              <a:t>编写函数，计算传入的字符串中数字和字母的个数，并将它们的值返回给调用者。</a:t>
            </a:r>
            <a:endParaRPr lang="en-US" altLang="zh-CN" sz="2000" dirty="0" smtClean="0"/>
          </a:p>
          <a:p>
            <a:endParaRPr lang="en-US" altLang="zh-CN" sz="2000" dirty="0"/>
          </a:p>
          <a:p>
            <a:r>
              <a:rPr lang="zh-CN" altLang="en-US" sz="2000" dirty="0" smtClean="0"/>
              <a:t>提示：</a:t>
            </a:r>
            <a:r>
              <a:rPr lang="en-US" altLang="zh-CN" sz="2000" dirty="0" err="1" smtClean="0"/>
              <a:t>s.isdigit</a:t>
            </a:r>
            <a:r>
              <a:rPr lang="en-US" altLang="zh-CN" sz="2000" dirty="0" smtClean="0"/>
              <a:t>()</a:t>
            </a:r>
            <a:r>
              <a:rPr lang="zh-CN" altLang="en-US" sz="2000" dirty="0" smtClean="0"/>
              <a:t>判断是否是数字  </a:t>
            </a:r>
            <a:r>
              <a:rPr lang="en-US" altLang="zh-CN" sz="2000" dirty="0" err="1" smtClean="0"/>
              <a:t>s.isalpha</a:t>
            </a:r>
            <a:r>
              <a:rPr lang="en-US" altLang="zh-CN" sz="2000" dirty="0" smtClean="0"/>
              <a:t>()</a:t>
            </a:r>
            <a:r>
              <a:rPr lang="zh-CN" altLang="en-US" sz="2000" dirty="0" smtClean="0"/>
              <a:t>判断是否是字母</a:t>
            </a:r>
            <a:endParaRPr lang="zh-CN" altLang="en-US" sz="2000" dirty="0"/>
          </a:p>
        </p:txBody>
      </p:sp>
    </p:spTree>
    <p:extLst>
      <p:ext uri="{BB962C8B-B14F-4D97-AF65-F5344CB8AC3E}">
        <p14:creationId xmlns:p14="http://schemas.microsoft.com/office/powerpoint/2010/main" val="2531147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03567" y="818620"/>
            <a:ext cx="5275263" cy="5644622"/>
          </a:xfrm>
          <a:prstGeom prst="rect">
            <a:avLst/>
          </a:prstGeom>
          <a:noFill/>
        </p:spPr>
        <p:txBody>
          <a:bodyPr>
            <a:spAutoFit/>
          </a:bodyPr>
          <a:lstStyle/>
          <a:p>
            <a:pPr marL="742950" lvl="1" indent="-285750">
              <a:lnSpc>
                <a:spcPct val="130000"/>
              </a:lnSpc>
              <a:spcBef>
                <a:spcPts val="600"/>
              </a:spcBef>
              <a:spcAft>
                <a:spcPts val="600"/>
              </a:spcAft>
              <a:buClr>
                <a:srgbClr val="1B3868"/>
              </a:buClr>
              <a:defRPr/>
            </a:pPr>
            <a:r>
              <a:rPr lang="zh-CN" altLang="en-US" sz="2400" dirty="0" smtClean="0">
                <a:solidFill>
                  <a:prstClr val="black"/>
                </a:solidFill>
                <a:latin typeface="等线"/>
                <a:ea typeface="等线" panose="02010600030101010101" pitchFamily="2" charset="-122"/>
              </a:rPr>
              <a:t>代码</a:t>
            </a:r>
            <a:r>
              <a:rPr lang="zh-CN" altLang="en-US" sz="2400" dirty="0">
                <a:solidFill>
                  <a:prstClr val="black"/>
                </a:solidFill>
                <a:latin typeface="等线"/>
                <a:ea typeface="等线" panose="02010600030101010101" pitchFamily="2" charset="-122"/>
              </a:rPr>
              <a:t>如下：</a:t>
            </a:r>
            <a:endParaRPr lang="en-US" altLang="zh-CN" sz="2400" dirty="0">
              <a:solidFill>
                <a:prstClr val="black"/>
              </a:solidFill>
              <a:latin typeface="等线"/>
              <a:ea typeface="等线" panose="02010600030101010101" pitchFamily="2" charset="-122"/>
            </a:endParaRPr>
          </a:p>
          <a:p>
            <a:pPr marL="1200150" lvl="2" indent="-285750">
              <a:lnSpc>
                <a:spcPct val="130000"/>
              </a:lnSpc>
              <a:spcBef>
                <a:spcPts val="600"/>
              </a:spcBef>
              <a:spcAft>
                <a:spcPts val="600"/>
              </a:spcAft>
              <a:buClr>
                <a:srgbClr val="1B3868"/>
              </a:buClr>
              <a:defRPr/>
            </a:pPr>
            <a:r>
              <a:rPr lang="en-US" altLang="zh-CN" sz="2400" dirty="0">
                <a:solidFill>
                  <a:prstClr val="black"/>
                </a:solidFill>
                <a:latin typeface="等线"/>
                <a:ea typeface="等线" panose="02010600030101010101" pitchFamily="2" charset="-122"/>
              </a:rPr>
              <a:t>score = 95</a:t>
            </a:r>
          </a:p>
          <a:p>
            <a:pPr marL="1200150" lvl="2" indent="-285750">
              <a:lnSpc>
                <a:spcPct val="130000"/>
              </a:lnSpc>
              <a:spcBef>
                <a:spcPts val="600"/>
              </a:spcBef>
              <a:spcAft>
                <a:spcPts val="600"/>
              </a:spcAft>
              <a:buClr>
                <a:srgbClr val="1B3868"/>
              </a:buClr>
              <a:defRPr/>
            </a:pPr>
            <a:r>
              <a:rPr lang="en-US" altLang="zh-CN" sz="2400" dirty="0">
                <a:solidFill>
                  <a:prstClr val="black"/>
                </a:solidFill>
                <a:latin typeface="等线"/>
                <a:ea typeface="等线" panose="02010600030101010101" pitchFamily="2" charset="-122"/>
              </a:rPr>
              <a:t>if score &gt;= 90:</a:t>
            </a:r>
          </a:p>
          <a:p>
            <a:pPr marL="1200150" lvl="2" indent="-285750">
              <a:lnSpc>
                <a:spcPct val="130000"/>
              </a:lnSpc>
              <a:spcBef>
                <a:spcPts val="600"/>
              </a:spcBef>
              <a:spcAft>
                <a:spcPts val="600"/>
              </a:spcAft>
              <a:buClr>
                <a:srgbClr val="1B3868"/>
              </a:buClr>
              <a:defRPr/>
            </a:pPr>
            <a:r>
              <a:rPr lang="en-US" altLang="zh-CN" sz="2400" dirty="0" smtClean="0">
                <a:solidFill>
                  <a:prstClr val="black"/>
                </a:solidFill>
                <a:latin typeface="等线"/>
                <a:ea typeface="等线" panose="02010600030101010101" pitchFamily="2" charset="-122"/>
              </a:rPr>
              <a:t>    print</a:t>
            </a:r>
            <a:r>
              <a:rPr lang="en-US" altLang="zh-CN" sz="2400" dirty="0">
                <a:solidFill>
                  <a:prstClr val="black"/>
                </a:solidFill>
                <a:latin typeface="等线"/>
                <a:ea typeface="等线" panose="02010600030101010101" pitchFamily="2" charset="-122"/>
              </a:rPr>
              <a:t>("</a:t>
            </a:r>
            <a:r>
              <a:rPr lang="zh-CN" altLang="en-US" sz="2400" dirty="0">
                <a:solidFill>
                  <a:prstClr val="black"/>
                </a:solidFill>
                <a:latin typeface="等线"/>
                <a:ea typeface="等线" panose="02010600030101010101" pitchFamily="2" charset="-122"/>
              </a:rPr>
              <a:t>你的成绩是：优秀</a:t>
            </a:r>
            <a:r>
              <a:rPr lang="en-US" altLang="zh-CN" sz="2400" dirty="0">
                <a:solidFill>
                  <a:prstClr val="black"/>
                </a:solidFill>
                <a:latin typeface="等线"/>
                <a:ea typeface="等线" panose="02010600030101010101" pitchFamily="2" charset="-122"/>
              </a:rPr>
              <a:t>!")</a:t>
            </a:r>
          </a:p>
          <a:p>
            <a:pPr marL="1200150" lvl="2" indent="-285750">
              <a:lnSpc>
                <a:spcPct val="130000"/>
              </a:lnSpc>
              <a:spcBef>
                <a:spcPts val="600"/>
              </a:spcBef>
              <a:spcAft>
                <a:spcPts val="600"/>
              </a:spcAft>
              <a:buClr>
                <a:srgbClr val="1B3868"/>
              </a:buClr>
              <a:defRPr/>
            </a:pPr>
            <a:r>
              <a:rPr lang="en-US" altLang="zh-CN" sz="2400" dirty="0">
                <a:solidFill>
                  <a:prstClr val="black"/>
                </a:solidFill>
                <a:latin typeface="等线"/>
                <a:ea typeface="等线" panose="02010600030101010101" pitchFamily="2" charset="-122"/>
              </a:rPr>
              <a:t>    print("</a:t>
            </a:r>
            <a:r>
              <a:rPr lang="zh-CN" altLang="en-US" sz="2400" dirty="0">
                <a:solidFill>
                  <a:prstClr val="black"/>
                </a:solidFill>
                <a:latin typeface="等线"/>
                <a:ea typeface="等线" panose="02010600030101010101" pitchFamily="2" charset="-122"/>
              </a:rPr>
              <a:t>你获得了奖学金</a:t>
            </a:r>
            <a:r>
              <a:rPr lang="en-US" altLang="zh-CN" sz="2400" dirty="0" smtClean="0">
                <a:solidFill>
                  <a:prstClr val="black"/>
                </a:solidFill>
                <a:latin typeface="等线"/>
                <a:ea typeface="等线" panose="02010600030101010101" pitchFamily="2" charset="-122"/>
              </a:rPr>
              <a:t>!")</a:t>
            </a:r>
          </a:p>
          <a:p>
            <a:pPr marL="742950" lvl="1" indent="-285750">
              <a:lnSpc>
                <a:spcPct val="130000"/>
              </a:lnSpc>
              <a:spcBef>
                <a:spcPts val="600"/>
              </a:spcBef>
              <a:spcAft>
                <a:spcPts val="600"/>
              </a:spcAft>
              <a:buClr>
                <a:srgbClr val="1B3868"/>
              </a:buClr>
              <a:defRPr/>
            </a:pPr>
            <a:r>
              <a:rPr lang="zh-CN" altLang="en-US" sz="2400" dirty="0" smtClean="0">
                <a:solidFill>
                  <a:prstClr val="black"/>
                </a:solidFill>
                <a:latin typeface="等线"/>
                <a:ea typeface="等线" panose="02010600030101010101" pitchFamily="2" charset="-122"/>
              </a:rPr>
              <a:t>程序运行结果：</a:t>
            </a:r>
            <a:endParaRPr lang="en-US" altLang="zh-CN" sz="2400" dirty="0" smtClean="0">
              <a:solidFill>
                <a:prstClr val="black"/>
              </a:solidFill>
              <a:latin typeface="等线"/>
              <a:ea typeface="等线" panose="02010600030101010101" pitchFamily="2" charset="-122"/>
            </a:endParaRPr>
          </a:p>
          <a:p>
            <a:pPr marL="1200150" lvl="2" indent="-285750">
              <a:lnSpc>
                <a:spcPct val="130000"/>
              </a:lnSpc>
              <a:spcBef>
                <a:spcPts val="600"/>
              </a:spcBef>
              <a:spcAft>
                <a:spcPts val="600"/>
              </a:spcAft>
              <a:buClr>
                <a:srgbClr val="1B3868"/>
              </a:buClr>
              <a:defRPr/>
            </a:pPr>
            <a:r>
              <a:rPr lang="zh-CN" altLang="en-US" sz="2400" dirty="0" smtClean="0">
                <a:solidFill>
                  <a:prstClr val="black"/>
                </a:solidFill>
                <a:latin typeface="等线"/>
                <a:ea typeface="等线" panose="02010600030101010101" pitchFamily="2" charset="-122"/>
              </a:rPr>
              <a:t>你</a:t>
            </a:r>
            <a:r>
              <a:rPr lang="zh-CN" altLang="en-US" sz="2400" dirty="0">
                <a:solidFill>
                  <a:prstClr val="black"/>
                </a:solidFill>
                <a:latin typeface="等线"/>
                <a:ea typeface="等线" panose="02010600030101010101" pitchFamily="2" charset="-122"/>
              </a:rPr>
              <a:t>的成绩是：优秀</a:t>
            </a:r>
            <a:r>
              <a:rPr lang="en-US" altLang="zh-CN" sz="2400" dirty="0">
                <a:solidFill>
                  <a:prstClr val="black"/>
                </a:solidFill>
                <a:latin typeface="等线"/>
                <a:ea typeface="等线" panose="02010600030101010101" pitchFamily="2" charset="-122"/>
              </a:rPr>
              <a:t>!</a:t>
            </a:r>
          </a:p>
          <a:p>
            <a:pPr marL="1200150" lvl="2" indent="-285750">
              <a:lnSpc>
                <a:spcPct val="130000"/>
              </a:lnSpc>
              <a:spcBef>
                <a:spcPts val="600"/>
              </a:spcBef>
              <a:spcAft>
                <a:spcPts val="600"/>
              </a:spcAft>
              <a:buClr>
                <a:srgbClr val="1B3868"/>
              </a:buClr>
              <a:defRPr/>
            </a:pPr>
            <a:r>
              <a:rPr lang="zh-CN" altLang="en-US" sz="2400" dirty="0">
                <a:solidFill>
                  <a:prstClr val="black"/>
                </a:solidFill>
                <a:latin typeface="等线"/>
                <a:ea typeface="等线" panose="02010600030101010101" pitchFamily="2" charset="-122"/>
              </a:rPr>
              <a:t>你获得了奖学金</a:t>
            </a:r>
            <a:r>
              <a:rPr lang="en-US" altLang="zh-CN" sz="2400" dirty="0">
                <a:solidFill>
                  <a:prstClr val="black"/>
                </a:solidFill>
                <a:latin typeface="等线"/>
                <a:ea typeface="等线" panose="02010600030101010101" pitchFamily="2" charset="-122"/>
              </a:rPr>
              <a:t>!</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1508" name="标题 1"/>
          <p:cNvSpPr>
            <a:spLocks noGrp="1"/>
          </p:cNvSpPr>
          <p:nvPr>
            <p:ph type="title"/>
          </p:nvPr>
        </p:nvSpPr>
        <p:spPr>
          <a:xfrm>
            <a:off x="198438" y="411163"/>
            <a:ext cx="5168900" cy="511175"/>
          </a:xfrm>
        </p:spPr>
        <p:txBody>
          <a:bodyPr/>
          <a:lstStyle/>
          <a:p>
            <a:pPr eaLnBrk="1" hangingPunct="1"/>
            <a:r>
              <a:rPr lang="en-US" altLang="zh-CN" dirty="0"/>
              <a:t>2</a:t>
            </a:r>
            <a:r>
              <a:rPr lang="zh-CN" altLang="zh-CN" dirty="0" smtClean="0"/>
              <a:t>.1  </a:t>
            </a:r>
            <a:r>
              <a:rPr lang="zh-CN" altLang="zh-CN" dirty="0"/>
              <a:t>简单if语句</a:t>
            </a:r>
            <a:endParaRPr lang="zh-CN" altLang="zh-CN" dirty="0" smtClean="0"/>
          </a:p>
        </p:txBody>
      </p:sp>
      <p:pic>
        <p:nvPicPr>
          <p:cNvPr id="3" name="图片 2"/>
          <p:cNvPicPr>
            <a:picLocks noChangeAspect="1"/>
          </p:cNvPicPr>
          <p:nvPr/>
        </p:nvPicPr>
        <p:blipFill>
          <a:blip r:embed="rId2"/>
          <a:stretch>
            <a:fillRect/>
          </a:stretch>
        </p:blipFill>
        <p:spPr>
          <a:xfrm>
            <a:off x="740661" y="1793875"/>
            <a:ext cx="4794952" cy="3155574"/>
          </a:xfrm>
          <a:prstGeom prst="rect">
            <a:avLst/>
          </a:prstGeom>
        </p:spPr>
      </p:pic>
    </p:spTree>
    <p:extLst>
      <p:ext uri="{BB962C8B-B14F-4D97-AF65-F5344CB8AC3E}">
        <p14:creationId xmlns:p14="http://schemas.microsoft.com/office/powerpoint/2010/main" val="1716684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03567" y="821831"/>
            <a:ext cx="5275263" cy="5600251"/>
          </a:xfrm>
          <a:prstGeom prst="rect">
            <a:avLst/>
          </a:prstGeom>
          <a:noFill/>
        </p:spPr>
        <p:txBody>
          <a:bodyPr>
            <a:spAutoFit/>
          </a:bodyPr>
          <a:lstStyle/>
          <a:p>
            <a:pPr marL="742950" lvl="1" indent="-285750">
              <a:lnSpc>
                <a:spcPct val="130000"/>
              </a:lnSpc>
              <a:spcBef>
                <a:spcPts val="600"/>
              </a:spcBef>
              <a:spcAft>
                <a:spcPts val="600"/>
              </a:spcAft>
              <a:buClr>
                <a:srgbClr val="1B3868"/>
              </a:buClr>
              <a:defRPr/>
            </a:pPr>
            <a:r>
              <a:rPr lang="zh-CN" altLang="en-US" sz="2400" dirty="0">
                <a:solidFill>
                  <a:prstClr val="black"/>
                </a:solidFill>
              </a:rPr>
              <a:t>代码如下</a:t>
            </a:r>
            <a:r>
              <a:rPr lang="zh-CN" altLang="en-US" sz="2400" dirty="0" smtClean="0">
                <a:solidFill>
                  <a:prstClr val="black"/>
                </a:solidFill>
              </a:rPr>
              <a:t>：</a:t>
            </a:r>
            <a:endParaRPr lang="en-US" altLang="zh-CN" sz="2400" dirty="0" smtClean="0">
              <a:solidFill>
                <a:prstClr val="black"/>
              </a:solidFill>
            </a:endParaRPr>
          </a:p>
          <a:p>
            <a:pPr marL="1200150" lvl="2" indent="-285750">
              <a:lnSpc>
                <a:spcPct val="130000"/>
              </a:lnSpc>
              <a:spcBef>
                <a:spcPts val="600"/>
              </a:spcBef>
              <a:spcAft>
                <a:spcPts val="600"/>
              </a:spcAft>
              <a:buClr>
                <a:srgbClr val="1B3868"/>
              </a:buClr>
              <a:defRPr/>
            </a:pPr>
            <a:r>
              <a:rPr lang="en-US" altLang="zh-CN" sz="2400" dirty="0" smtClean="0">
                <a:solidFill>
                  <a:prstClr val="black"/>
                </a:solidFill>
              </a:rPr>
              <a:t>score </a:t>
            </a:r>
            <a:r>
              <a:rPr lang="en-US" altLang="zh-CN" sz="2400" dirty="0">
                <a:solidFill>
                  <a:prstClr val="black"/>
                </a:solidFill>
              </a:rPr>
              <a:t>= 55</a:t>
            </a:r>
          </a:p>
          <a:p>
            <a:pPr marL="1200150" lvl="2" indent="-285750">
              <a:lnSpc>
                <a:spcPct val="130000"/>
              </a:lnSpc>
              <a:spcBef>
                <a:spcPts val="600"/>
              </a:spcBef>
              <a:spcAft>
                <a:spcPts val="600"/>
              </a:spcAft>
              <a:buClr>
                <a:srgbClr val="1B3868"/>
              </a:buClr>
              <a:defRPr/>
            </a:pPr>
            <a:r>
              <a:rPr lang="en-US" altLang="zh-CN" sz="2400" dirty="0">
                <a:solidFill>
                  <a:prstClr val="black"/>
                </a:solidFill>
              </a:rPr>
              <a:t>if score &gt;= 60:</a:t>
            </a:r>
          </a:p>
          <a:p>
            <a:pPr marL="1200150" lvl="2" indent="-285750">
              <a:lnSpc>
                <a:spcPct val="130000"/>
              </a:lnSpc>
              <a:spcBef>
                <a:spcPts val="600"/>
              </a:spcBef>
              <a:spcAft>
                <a:spcPts val="600"/>
              </a:spcAft>
              <a:buClr>
                <a:srgbClr val="1B3868"/>
              </a:buClr>
              <a:defRPr/>
            </a:pPr>
            <a:r>
              <a:rPr lang="en-US" altLang="zh-CN" sz="2400" dirty="0">
                <a:solidFill>
                  <a:prstClr val="black"/>
                </a:solidFill>
              </a:rPr>
              <a:t>    print("</a:t>
            </a:r>
            <a:r>
              <a:rPr lang="zh-CN" altLang="en-US" sz="2400" dirty="0">
                <a:solidFill>
                  <a:prstClr val="black"/>
                </a:solidFill>
              </a:rPr>
              <a:t>你考试及格了</a:t>
            </a:r>
            <a:r>
              <a:rPr lang="en-US" altLang="zh-CN" sz="2400" dirty="0">
                <a:solidFill>
                  <a:prstClr val="black"/>
                </a:solidFill>
              </a:rPr>
              <a:t>!")</a:t>
            </a:r>
          </a:p>
          <a:p>
            <a:pPr marL="1200150" lvl="2" indent="-285750">
              <a:lnSpc>
                <a:spcPct val="130000"/>
              </a:lnSpc>
              <a:spcBef>
                <a:spcPts val="600"/>
              </a:spcBef>
              <a:spcAft>
                <a:spcPts val="600"/>
              </a:spcAft>
              <a:buClr>
                <a:srgbClr val="1B3868"/>
              </a:buClr>
              <a:defRPr/>
            </a:pPr>
            <a:r>
              <a:rPr lang="en-US" altLang="zh-CN" sz="2400" dirty="0">
                <a:solidFill>
                  <a:prstClr val="black"/>
                </a:solidFill>
              </a:rPr>
              <a:t>else:</a:t>
            </a:r>
          </a:p>
          <a:p>
            <a:pPr marL="1200150" lvl="2" indent="-285750">
              <a:lnSpc>
                <a:spcPct val="130000"/>
              </a:lnSpc>
              <a:spcBef>
                <a:spcPts val="600"/>
              </a:spcBef>
              <a:spcAft>
                <a:spcPts val="600"/>
              </a:spcAft>
              <a:buClr>
                <a:srgbClr val="1B3868"/>
              </a:buClr>
              <a:defRPr/>
            </a:pPr>
            <a:r>
              <a:rPr lang="en-US" altLang="zh-CN" sz="2400" dirty="0">
                <a:solidFill>
                  <a:prstClr val="black"/>
                </a:solidFill>
              </a:rPr>
              <a:t>    print("</a:t>
            </a:r>
            <a:r>
              <a:rPr lang="zh-CN" altLang="en-US" sz="2400" dirty="0">
                <a:solidFill>
                  <a:prstClr val="black"/>
                </a:solidFill>
              </a:rPr>
              <a:t>你考试不及格！</a:t>
            </a:r>
            <a:r>
              <a:rPr lang="en-US" altLang="zh-CN" sz="2400" dirty="0">
                <a:solidFill>
                  <a:prstClr val="black"/>
                </a:solidFill>
              </a:rPr>
              <a:t>")</a:t>
            </a:r>
          </a:p>
          <a:p>
            <a:pPr marL="742950" lvl="1" indent="-285750">
              <a:lnSpc>
                <a:spcPct val="130000"/>
              </a:lnSpc>
              <a:spcBef>
                <a:spcPts val="600"/>
              </a:spcBef>
              <a:spcAft>
                <a:spcPts val="600"/>
              </a:spcAft>
              <a:buClr>
                <a:srgbClr val="1B3868"/>
              </a:buClr>
              <a:defRPr/>
            </a:pPr>
            <a:r>
              <a:rPr lang="zh-CN" altLang="en-US" sz="2400" dirty="0">
                <a:solidFill>
                  <a:prstClr val="black"/>
                </a:solidFill>
              </a:rPr>
              <a:t>程序运行结果如下：</a:t>
            </a:r>
          </a:p>
          <a:p>
            <a:pPr marL="1200150" lvl="2" indent="-285750">
              <a:lnSpc>
                <a:spcPct val="130000"/>
              </a:lnSpc>
              <a:spcBef>
                <a:spcPts val="600"/>
              </a:spcBef>
              <a:spcAft>
                <a:spcPts val="600"/>
              </a:spcAft>
              <a:buClr>
                <a:srgbClr val="1B3868"/>
              </a:buClr>
              <a:defRPr/>
            </a:pPr>
            <a:r>
              <a:rPr lang="zh-CN" altLang="en-US" sz="2400" dirty="0">
                <a:solidFill>
                  <a:prstClr val="black"/>
                </a:solidFill>
              </a:rPr>
              <a:t>你考试不及格！</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1508" name="标题 1"/>
          <p:cNvSpPr>
            <a:spLocks noGrp="1"/>
          </p:cNvSpPr>
          <p:nvPr>
            <p:ph type="title"/>
          </p:nvPr>
        </p:nvSpPr>
        <p:spPr>
          <a:xfrm>
            <a:off x="198438" y="411163"/>
            <a:ext cx="5168900" cy="511175"/>
          </a:xfrm>
        </p:spPr>
        <p:txBody>
          <a:bodyPr/>
          <a:lstStyle/>
          <a:p>
            <a:pPr eaLnBrk="1" hangingPunct="1"/>
            <a:r>
              <a:rPr lang="en-US" altLang="zh-CN" dirty="0"/>
              <a:t>2</a:t>
            </a:r>
            <a:r>
              <a:rPr lang="zh-CN" altLang="zh-CN" dirty="0" smtClean="0"/>
              <a:t>.1 </a:t>
            </a:r>
            <a:r>
              <a:rPr lang="en-US" altLang="zh-CN" dirty="0"/>
              <a:t>if-else </a:t>
            </a:r>
            <a:r>
              <a:rPr lang="zh-CN" altLang="en-US" dirty="0"/>
              <a:t>语句</a:t>
            </a:r>
            <a:endParaRPr lang="zh-CN" altLang="zh-CN" dirty="0" smtClean="0"/>
          </a:p>
        </p:txBody>
      </p:sp>
      <p:pic>
        <p:nvPicPr>
          <p:cNvPr id="2" name="图片 1"/>
          <p:cNvPicPr>
            <a:picLocks noChangeAspect="1"/>
          </p:cNvPicPr>
          <p:nvPr/>
        </p:nvPicPr>
        <p:blipFill>
          <a:blip r:embed="rId2"/>
          <a:stretch>
            <a:fillRect/>
          </a:stretch>
        </p:blipFill>
        <p:spPr>
          <a:xfrm>
            <a:off x="1103646" y="1870480"/>
            <a:ext cx="3444291" cy="3457798"/>
          </a:xfrm>
          <a:prstGeom prst="rect">
            <a:avLst/>
          </a:prstGeom>
        </p:spPr>
      </p:pic>
    </p:spTree>
    <p:extLst>
      <p:ext uri="{BB962C8B-B14F-4D97-AF65-F5344CB8AC3E}">
        <p14:creationId xmlns:p14="http://schemas.microsoft.com/office/powerpoint/2010/main" val="4015344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87788" y="1177429"/>
            <a:ext cx="5275263" cy="5375574"/>
          </a:xfrm>
          <a:prstGeom prst="rect">
            <a:avLst/>
          </a:prstGeom>
          <a:noFill/>
        </p:spPr>
        <p:txBody>
          <a:bodyPr>
            <a:spAutoFit/>
          </a:bodyPr>
          <a:lstStyle/>
          <a:p>
            <a:pPr marL="742950" lvl="1" indent="-285750">
              <a:lnSpc>
                <a:spcPts val="1500"/>
              </a:lnSpc>
              <a:spcBef>
                <a:spcPts val="600"/>
              </a:spcBef>
              <a:spcAft>
                <a:spcPts val="600"/>
              </a:spcAft>
              <a:buClr>
                <a:srgbClr val="1B3868"/>
              </a:buClr>
              <a:defRPr/>
            </a:pPr>
            <a:r>
              <a:rPr lang="zh-CN" altLang="en-US" sz="2400" dirty="0">
                <a:solidFill>
                  <a:prstClr val="black"/>
                </a:solidFill>
              </a:rPr>
              <a:t>代码如下</a:t>
            </a:r>
            <a:r>
              <a:rPr lang="zh-CN" altLang="en-US" sz="2400" dirty="0" smtClean="0">
                <a:solidFill>
                  <a:prstClr val="black"/>
                </a:solidFill>
              </a:rPr>
              <a:t>：</a:t>
            </a:r>
            <a:endParaRPr lang="en-US" altLang="zh-CN" sz="2400" dirty="0" smtClean="0">
              <a:solidFill>
                <a:prstClr val="black"/>
              </a:solidFill>
            </a:endParaRPr>
          </a:p>
          <a:p>
            <a:pPr marL="1200150" lvl="2" indent="-285750">
              <a:lnSpc>
                <a:spcPts val="1500"/>
              </a:lnSpc>
              <a:spcBef>
                <a:spcPts val="600"/>
              </a:spcBef>
              <a:spcAft>
                <a:spcPts val="600"/>
              </a:spcAft>
              <a:buClr>
                <a:srgbClr val="1B3868"/>
              </a:buClr>
              <a:defRPr/>
            </a:pPr>
            <a:r>
              <a:rPr lang="en-US" altLang="zh-CN" sz="2400" dirty="0" smtClean="0">
                <a:solidFill>
                  <a:prstClr val="black"/>
                </a:solidFill>
              </a:rPr>
              <a:t>score </a:t>
            </a:r>
            <a:r>
              <a:rPr lang="en-US" altLang="zh-CN" sz="2400" dirty="0">
                <a:solidFill>
                  <a:prstClr val="black"/>
                </a:solidFill>
              </a:rPr>
              <a:t>= 95</a:t>
            </a:r>
          </a:p>
          <a:p>
            <a:pPr marL="1200150" lvl="2" indent="-285750">
              <a:lnSpc>
                <a:spcPts val="1500"/>
              </a:lnSpc>
              <a:spcBef>
                <a:spcPts val="600"/>
              </a:spcBef>
              <a:spcAft>
                <a:spcPts val="600"/>
              </a:spcAft>
              <a:buClr>
                <a:srgbClr val="1B3868"/>
              </a:buClr>
              <a:defRPr/>
            </a:pPr>
            <a:r>
              <a:rPr lang="en-US" altLang="zh-CN" sz="2400" dirty="0">
                <a:solidFill>
                  <a:prstClr val="black"/>
                </a:solidFill>
              </a:rPr>
              <a:t>if score &gt;= 95:</a:t>
            </a:r>
          </a:p>
          <a:p>
            <a:pPr marL="1200150" lvl="2" indent="-285750">
              <a:lnSpc>
                <a:spcPts val="1500"/>
              </a:lnSpc>
              <a:spcBef>
                <a:spcPts val="600"/>
              </a:spcBef>
              <a:spcAft>
                <a:spcPts val="600"/>
              </a:spcAft>
              <a:buClr>
                <a:srgbClr val="1B3868"/>
              </a:buClr>
              <a:defRPr/>
            </a:pPr>
            <a:r>
              <a:rPr lang="en-US" altLang="zh-CN" sz="2400" dirty="0">
                <a:solidFill>
                  <a:prstClr val="black"/>
                </a:solidFill>
              </a:rPr>
              <a:t>    print("</a:t>
            </a:r>
            <a:r>
              <a:rPr lang="zh-CN" altLang="en-US" sz="2400" dirty="0">
                <a:solidFill>
                  <a:prstClr val="black"/>
                </a:solidFill>
              </a:rPr>
              <a:t>优秀</a:t>
            </a:r>
            <a:r>
              <a:rPr lang="en-US" altLang="zh-CN" sz="2400" dirty="0">
                <a:solidFill>
                  <a:prstClr val="black"/>
                </a:solidFill>
              </a:rPr>
              <a:t>")</a:t>
            </a:r>
          </a:p>
          <a:p>
            <a:pPr marL="1200150" lvl="2" indent="-285750">
              <a:lnSpc>
                <a:spcPts val="1500"/>
              </a:lnSpc>
              <a:spcBef>
                <a:spcPts val="600"/>
              </a:spcBef>
              <a:spcAft>
                <a:spcPts val="600"/>
              </a:spcAft>
              <a:buClr>
                <a:srgbClr val="1B3868"/>
              </a:buClr>
              <a:defRPr/>
            </a:pPr>
            <a:r>
              <a:rPr lang="en-US" altLang="zh-CN" sz="2400" dirty="0" err="1">
                <a:solidFill>
                  <a:prstClr val="black"/>
                </a:solidFill>
              </a:rPr>
              <a:t>elif</a:t>
            </a:r>
            <a:r>
              <a:rPr lang="en-US" altLang="zh-CN" sz="2400" dirty="0">
                <a:solidFill>
                  <a:prstClr val="black"/>
                </a:solidFill>
              </a:rPr>
              <a:t> score &gt;= 80:</a:t>
            </a:r>
          </a:p>
          <a:p>
            <a:pPr marL="1200150" lvl="2" indent="-285750">
              <a:lnSpc>
                <a:spcPts val="1500"/>
              </a:lnSpc>
              <a:spcBef>
                <a:spcPts val="600"/>
              </a:spcBef>
              <a:spcAft>
                <a:spcPts val="600"/>
              </a:spcAft>
              <a:buClr>
                <a:srgbClr val="1B3868"/>
              </a:buClr>
              <a:defRPr/>
            </a:pPr>
            <a:r>
              <a:rPr lang="en-US" altLang="zh-CN" sz="2400" dirty="0">
                <a:solidFill>
                  <a:prstClr val="black"/>
                </a:solidFill>
              </a:rPr>
              <a:t>    print("</a:t>
            </a:r>
            <a:r>
              <a:rPr lang="zh-CN" altLang="en-US" sz="2400" dirty="0">
                <a:solidFill>
                  <a:prstClr val="black"/>
                </a:solidFill>
              </a:rPr>
              <a:t>良好</a:t>
            </a:r>
            <a:r>
              <a:rPr lang="en-US" altLang="zh-CN" sz="2400" dirty="0">
                <a:solidFill>
                  <a:prstClr val="black"/>
                </a:solidFill>
              </a:rPr>
              <a:t>")</a:t>
            </a:r>
          </a:p>
          <a:p>
            <a:pPr marL="1200150" lvl="2" indent="-285750">
              <a:lnSpc>
                <a:spcPts val="1500"/>
              </a:lnSpc>
              <a:spcBef>
                <a:spcPts val="600"/>
              </a:spcBef>
              <a:spcAft>
                <a:spcPts val="600"/>
              </a:spcAft>
              <a:buClr>
                <a:srgbClr val="1B3868"/>
              </a:buClr>
              <a:defRPr/>
            </a:pPr>
            <a:r>
              <a:rPr lang="en-US" altLang="zh-CN" sz="2400" dirty="0" err="1">
                <a:solidFill>
                  <a:prstClr val="black"/>
                </a:solidFill>
              </a:rPr>
              <a:t>elif</a:t>
            </a:r>
            <a:r>
              <a:rPr lang="en-US" altLang="zh-CN" sz="2400" dirty="0">
                <a:solidFill>
                  <a:prstClr val="black"/>
                </a:solidFill>
              </a:rPr>
              <a:t> score &gt;= 70:</a:t>
            </a:r>
          </a:p>
          <a:p>
            <a:pPr marL="1200150" lvl="2" indent="-285750">
              <a:lnSpc>
                <a:spcPts val="1500"/>
              </a:lnSpc>
              <a:spcBef>
                <a:spcPts val="600"/>
              </a:spcBef>
              <a:spcAft>
                <a:spcPts val="600"/>
              </a:spcAft>
              <a:buClr>
                <a:srgbClr val="1B3868"/>
              </a:buClr>
              <a:defRPr/>
            </a:pPr>
            <a:r>
              <a:rPr lang="en-US" altLang="zh-CN" sz="2400" dirty="0">
                <a:solidFill>
                  <a:prstClr val="black"/>
                </a:solidFill>
              </a:rPr>
              <a:t>    print("</a:t>
            </a:r>
            <a:r>
              <a:rPr lang="zh-CN" altLang="en-US" sz="2400" dirty="0">
                <a:solidFill>
                  <a:prstClr val="black"/>
                </a:solidFill>
              </a:rPr>
              <a:t>中等</a:t>
            </a:r>
            <a:r>
              <a:rPr lang="en-US" altLang="zh-CN" sz="2400" dirty="0">
                <a:solidFill>
                  <a:prstClr val="black"/>
                </a:solidFill>
              </a:rPr>
              <a:t>")</a:t>
            </a:r>
          </a:p>
          <a:p>
            <a:pPr marL="1200150" lvl="2" indent="-285750">
              <a:lnSpc>
                <a:spcPts val="1500"/>
              </a:lnSpc>
              <a:spcBef>
                <a:spcPts val="600"/>
              </a:spcBef>
              <a:spcAft>
                <a:spcPts val="600"/>
              </a:spcAft>
              <a:buClr>
                <a:srgbClr val="1B3868"/>
              </a:buClr>
              <a:defRPr/>
            </a:pPr>
            <a:r>
              <a:rPr lang="en-US" altLang="zh-CN" sz="2400" dirty="0" err="1">
                <a:solidFill>
                  <a:prstClr val="black"/>
                </a:solidFill>
              </a:rPr>
              <a:t>elif</a:t>
            </a:r>
            <a:r>
              <a:rPr lang="en-US" altLang="zh-CN" sz="2400" dirty="0">
                <a:solidFill>
                  <a:prstClr val="black"/>
                </a:solidFill>
              </a:rPr>
              <a:t> score &gt;= 60:</a:t>
            </a:r>
          </a:p>
          <a:p>
            <a:pPr marL="1200150" lvl="2" indent="-285750">
              <a:lnSpc>
                <a:spcPts val="1500"/>
              </a:lnSpc>
              <a:spcBef>
                <a:spcPts val="600"/>
              </a:spcBef>
              <a:spcAft>
                <a:spcPts val="600"/>
              </a:spcAft>
              <a:buClr>
                <a:srgbClr val="1B3868"/>
              </a:buClr>
              <a:defRPr/>
            </a:pPr>
            <a:r>
              <a:rPr lang="en-US" altLang="zh-CN" sz="2400" dirty="0">
                <a:solidFill>
                  <a:prstClr val="black"/>
                </a:solidFill>
              </a:rPr>
              <a:t>    print("</a:t>
            </a:r>
            <a:r>
              <a:rPr lang="zh-CN" altLang="en-US" sz="2400" dirty="0">
                <a:solidFill>
                  <a:prstClr val="black"/>
                </a:solidFill>
              </a:rPr>
              <a:t>及格</a:t>
            </a:r>
            <a:r>
              <a:rPr lang="en-US" altLang="zh-CN" sz="2400" dirty="0">
                <a:solidFill>
                  <a:prstClr val="black"/>
                </a:solidFill>
              </a:rPr>
              <a:t>")</a:t>
            </a:r>
          </a:p>
          <a:p>
            <a:pPr marL="1200150" lvl="2" indent="-285750">
              <a:lnSpc>
                <a:spcPts val="1500"/>
              </a:lnSpc>
              <a:spcBef>
                <a:spcPts val="600"/>
              </a:spcBef>
              <a:spcAft>
                <a:spcPts val="600"/>
              </a:spcAft>
              <a:buClr>
                <a:srgbClr val="1B3868"/>
              </a:buClr>
              <a:defRPr/>
            </a:pPr>
            <a:r>
              <a:rPr lang="en-US" altLang="zh-CN" sz="2400" dirty="0">
                <a:solidFill>
                  <a:prstClr val="black"/>
                </a:solidFill>
              </a:rPr>
              <a:t>else:</a:t>
            </a:r>
          </a:p>
          <a:p>
            <a:pPr marL="1200150" lvl="2" indent="-285750">
              <a:lnSpc>
                <a:spcPts val="1500"/>
              </a:lnSpc>
              <a:spcBef>
                <a:spcPts val="600"/>
              </a:spcBef>
              <a:spcAft>
                <a:spcPts val="600"/>
              </a:spcAft>
              <a:buClr>
                <a:srgbClr val="1B3868"/>
              </a:buClr>
              <a:defRPr/>
            </a:pPr>
            <a:r>
              <a:rPr lang="en-US" altLang="zh-CN" sz="2400" dirty="0">
                <a:solidFill>
                  <a:prstClr val="black"/>
                </a:solidFill>
              </a:rPr>
              <a:t>    print("</a:t>
            </a:r>
            <a:r>
              <a:rPr lang="zh-CN" altLang="en-US" sz="2400" dirty="0">
                <a:solidFill>
                  <a:prstClr val="black"/>
                </a:solidFill>
              </a:rPr>
              <a:t>不及格</a:t>
            </a:r>
            <a:r>
              <a:rPr lang="en-US" altLang="zh-CN" sz="2400" dirty="0">
                <a:solidFill>
                  <a:prstClr val="black"/>
                </a:solidFill>
              </a:rPr>
              <a:t>")</a:t>
            </a:r>
          </a:p>
          <a:p>
            <a:pPr marL="742950" lvl="1" indent="-285750">
              <a:lnSpc>
                <a:spcPts val="1500"/>
              </a:lnSpc>
              <a:spcBef>
                <a:spcPts val="600"/>
              </a:spcBef>
              <a:spcAft>
                <a:spcPts val="600"/>
              </a:spcAft>
              <a:buClr>
                <a:srgbClr val="1B3868"/>
              </a:buClr>
              <a:defRPr/>
            </a:pPr>
            <a:r>
              <a:rPr lang="zh-CN" altLang="en-US" sz="2400" dirty="0">
                <a:solidFill>
                  <a:prstClr val="black"/>
                </a:solidFill>
              </a:rPr>
              <a:t>程序运行结果：</a:t>
            </a:r>
          </a:p>
          <a:p>
            <a:pPr marL="1200150" lvl="2" indent="-285750">
              <a:lnSpc>
                <a:spcPts val="1500"/>
              </a:lnSpc>
              <a:spcBef>
                <a:spcPts val="600"/>
              </a:spcBef>
              <a:spcAft>
                <a:spcPts val="600"/>
              </a:spcAft>
              <a:buClr>
                <a:srgbClr val="1B3868"/>
              </a:buClr>
              <a:defRPr/>
            </a:pPr>
            <a:r>
              <a:rPr lang="zh-CN" altLang="en-US" sz="2400" dirty="0">
                <a:solidFill>
                  <a:prstClr val="black"/>
                </a:solidFill>
              </a:rPr>
              <a:t>优秀</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1508" name="标题 1"/>
          <p:cNvSpPr>
            <a:spLocks noGrp="1"/>
          </p:cNvSpPr>
          <p:nvPr>
            <p:ph type="title"/>
          </p:nvPr>
        </p:nvSpPr>
        <p:spPr>
          <a:xfrm>
            <a:off x="198438" y="411163"/>
            <a:ext cx="5168900" cy="511175"/>
          </a:xfrm>
        </p:spPr>
        <p:txBody>
          <a:bodyPr/>
          <a:lstStyle/>
          <a:p>
            <a:pPr eaLnBrk="1" hangingPunct="1"/>
            <a:r>
              <a:rPr lang="en-US" altLang="zh-CN" dirty="0"/>
              <a:t>2</a:t>
            </a:r>
            <a:r>
              <a:rPr lang="zh-CN" altLang="zh-CN" dirty="0" smtClean="0"/>
              <a:t>.1</a:t>
            </a:r>
            <a:r>
              <a:rPr lang="en-US" altLang="zh-CN" dirty="0" smtClean="0"/>
              <a:t>  if-</a:t>
            </a:r>
            <a:r>
              <a:rPr lang="en-US" altLang="zh-CN" dirty="0" err="1" smtClean="0"/>
              <a:t>elif</a:t>
            </a:r>
            <a:r>
              <a:rPr lang="en-US" altLang="zh-CN" dirty="0" smtClean="0"/>
              <a:t>-else</a:t>
            </a:r>
            <a:r>
              <a:rPr lang="zh-CN" altLang="en-US" dirty="0"/>
              <a:t>语句</a:t>
            </a:r>
            <a:endParaRPr lang="zh-CN" altLang="zh-CN" dirty="0" smtClean="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4085" y="1603232"/>
            <a:ext cx="2665252" cy="3824058"/>
          </a:xfrm>
          <a:prstGeom prst="rect">
            <a:avLst/>
          </a:prstGeom>
        </p:spPr>
      </p:pic>
    </p:spTree>
    <p:extLst>
      <p:ext uri="{BB962C8B-B14F-4D97-AF65-F5344CB8AC3E}">
        <p14:creationId xmlns:p14="http://schemas.microsoft.com/office/powerpoint/2010/main" val="804006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87789" y="1504436"/>
            <a:ext cx="5275263" cy="4785926"/>
          </a:xfrm>
          <a:prstGeom prst="rect">
            <a:avLst/>
          </a:prstGeom>
          <a:noFill/>
        </p:spPr>
        <p:txBody>
          <a:bodyPr>
            <a:spAutoFit/>
          </a:bodyPr>
          <a:lstStyle/>
          <a:p>
            <a:pPr marL="742950" lvl="1" indent="-285750">
              <a:lnSpc>
                <a:spcPts val="1500"/>
              </a:lnSpc>
              <a:spcBef>
                <a:spcPts val="600"/>
              </a:spcBef>
              <a:spcAft>
                <a:spcPts val="600"/>
              </a:spcAft>
              <a:buClr>
                <a:srgbClr val="1B3868"/>
              </a:buClr>
              <a:defRPr/>
            </a:pPr>
            <a:r>
              <a:rPr lang="zh-CN" altLang="en-US" dirty="0">
                <a:solidFill>
                  <a:prstClr val="black"/>
                </a:solidFill>
              </a:rPr>
              <a:t>代码如下</a:t>
            </a:r>
            <a:r>
              <a:rPr lang="zh-CN" altLang="en-US" dirty="0" smtClean="0">
                <a:solidFill>
                  <a:prstClr val="black"/>
                </a:solidFill>
              </a:rPr>
              <a:t>：</a:t>
            </a:r>
            <a:endParaRPr lang="en-US" altLang="zh-CN" dirty="0" smtClean="0">
              <a:solidFill>
                <a:prstClr val="black"/>
              </a:solidFill>
            </a:endParaRPr>
          </a:p>
          <a:p>
            <a:pPr marL="1200150" lvl="2" indent="-285750">
              <a:lnSpc>
                <a:spcPts val="1500"/>
              </a:lnSpc>
              <a:spcBef>
                <a:spcPts val="600"/>
              </a:spcBef>
              <a:spcAft>
                <a:spcPts val="600"/>
              </a:spcAft>
              <a:buClr>
                <a:srgbClr val="1B3868"/>
              </a:buClr>
              <a:defRPr/>
            </a:pPr>
            <a:r>
              <a:rPr lang="en-US" altLang="zh-CN" dirty="0">
                <a:solidFill>
                  <a:prstClr val="black"/>
                </a:solidFill>
              </a:rPr>
              <a:t>score = 95</a:t>
            </a:r>
          </a:p>
          <a:p>
            <a:pPr marL="1200150" lvl="2" indent="-285750">
              <a:lnSpc>
                <a:spcPts val="1500"/>
              </a:lnSpc>
              <a:spcBef>
                <a:spcPts val="600"/>
              </a:spcBef>
              <a:spcAft>
                <a:spcPts val="600"/>
              </a:spcAft>
              <a:buClr>
                <a:srgbClr val="1B3868"/>
              </a:buClr>
              <a:defRPr/>
            </a:pPr>
            <a:r>
              <a:rPr lang="en-US" altLang="zh-CN" dirty="0">
                <a:solidFill>
                  <a:prstClr val="black"/>
                </a:solidFill>
              </a:rPr>
              <a:t>if score &gt;= 60:</a:t>
            </a:r>
          </a:p>
          <a:p>
            <a:pPr marL="1200150" lvl="2" indent="-285750">
              <a:lnSpc>
                <a:spcPts val="1500"/>
              </a:lnSpc>
              <a:spcBef>
                <a:spcPts val="600"/>
              </a:spcBef>
              <a:spcAft>
                <a:spcPts val="600"/>
              </a:spcAft>
              <a:buClr>
                <a:srgbClr val="1B3868"/>
              </a:buClr>
              <a:defRPr/>
            </a:pPr>
            <a:r>
              <a:rPr lang="en-US" altLang="zh-CN" dirty="0">
                <a:solidFill>
                  <a:prstClr val="black"/>
                </a:solidFill>
              </a:rPr>
              <a:t>    print("</a:t>
            </a:r>
            <a:r>
              <a:rPr lang="zh-CN" altLang="en-US" dirty="0">
                <a:solidFill>
                  <a:prstClr val="black"/>
                </a:solidFill>
              </a:rPr>
              <a:t>及格</a:t>
            </a:r>
            <a:r>
              <a:rPr lang="en-US" altLang="zh-CN" dirty="0">
                <a:solidFill>
                  <a:prstClr val="black"/>
                </a:solidFill>
              </a:rPr>
              <a:t>")</a:t>
            </a:r>
          </a:p>
          <a:p>
            <a:pPr marL="1200150" lvl="2" indent="-285750">
              <a:lnSpc>
                <a:spcPts val="1500"/>
              </a:lnSpc>
              <a:spcBef>
                <a:spcPts val="600"/>
              </a:spcBef>
              <a:spcAft>
                <a:spcPts val="600"/>
              </a:spcAft>
              <a:buClr>
                <a:srgbClr val="1B3868"/>
              </a:buClr>
              <a:defRPr/>
            </a:pPr>
            <a:r>
              <a:rPr lang="en-US" altLang="zh-CN" dirty="0" err="1">
                <a:solidFill>
                  <a:prstClr val="black"/>
                </a:solidFill>
              </a:rPr>
              <a:t>elif</a:t>
            </a:r>
            <a:r>
              <a:rPr lang="en-US" altLang="zh-CN" dirty="0">
                <a:solidFill>
                  <a:prstClr val="black"/>
                </a:solidFill>
              </a:rPr>
              <a:t> score &gt;= 70:</a:t>
            </a:r>
          </a:p>
          <a:p>
            <a:pPr marL="1200150" lvl="2" indent="-285750">
              <a:lnSpc>
                <a:spcPts val="1500"/>
              </a:lnSpc>
              <a:spcBef>
                <a:spcPts val="600"/>
              </a:spcBef>
              <a:spcAft>
                <a:spcPts val="600"/>
              </a:spcAft>
              <a:buClr>
                <a:srgbClr val="1B3868"/>
              </a:buClr>
              <a:defRPr/>
            </a:pPr>
            <a:r>
              <a:rPr lang="en-US" altLang="zh-CN" dirty="0">
                <a:solidFill>
                  <a:prstClr val="black"/>
                </a:solidFill>
              </a:rPr>
              <a:t>    print("</a:t>
            </a:r>
            <a:r>
              <a:rPr lang="zh-CN" altLang="en-US" dirty="0">
                <a:solidFill>
                  <a:prstClr val="black"/>
                </a:solidFill>
              </a:rPr>
              <a:t>中等</a:t>
            </a:r>
            <a:r>
              <a:rPr lang="en-US" altLang="zh-CN" dirty="0">
                <a:solidFill>
                  <a:prstClr val="black"/>
                </a:solidFill>
              </a:rPr>
              <a:t>")</a:t>
            </a:r>
          </a:p>
          <a:p>
            <a:pPr marL="1200150" lvl="2" indent="-285750">
              <a:lnSpc>
                <a:spcPts val="1500"/>
              </a:lnSpc>
              <a:spcBef>
                <a:spcPts val="600"/>
              </a:spcBef>
              <a:spcAft>
                <a:spcPts val="600"/>
              </a:spcAft>
              <a:buClr>
                <a:srgbClr val="1B3868"/>
              </a:buClr>
              <a:defRPr/>
            </a:pPr>
            <a:r>
              <a:rPr lang="en-US" altLang="zh-CN" dirty="0" err="1">
                <a:solidFill>
                  <a:prstClr val="black"/>
                </a:solidFill>
              </a:rPr>
              <a:t>elif</a:t>
            </a:r>
            <a:r>
              <a:rPr lang="en-US" altLang="zh-CN" dirty="0">
                <a:solidFill>
                  <a:prstClr val="black"/>
                </a:solidFill>
              </a:rPr>
              <a:t> score &gt;= 80:</a:t>
            </a:r>
          </a:p>
          <a:p>
            <a:pPr marL="1200150" lvl="2" indent="-285750">
              <a:lnSpc>
                <a:spcPts val="1500"/>
              </a:lnSpc>
              <a:spcBef>
                <a:spcPts val="600"/>
              </a:spcBef>
              <a:spcAft>
                <a:spcPts val="600"/>
              </a:spcAft>
              <a:buClr>
                <a:srgbClr val="1B3868"/>
              </a:buClr>
              <a:defRPr/>
            </a:pPr>
            <a:r>
              <a:rPr lang="en-US" altLang="zh-CN" dirty="0">
                <a:solidFill>
                  <a:prstClr val="black"/>
                </a:solidFill>
              </a:rPr>
              <a:t>    print("</a:t>
            </a:r>
            <a:r>
              <a:rPr lang="zh-CN" altLang="en-US" dirty="0">
                <a:solidFill>
                  <a:prstClr val="black"/>
                </a:solidFill>
              </a:rPr>
              <a:t>良好</a:t>
            </a:r>
            <a:r>
              <a:rPr lang="en-US" altLang="zh-CN" dirty="0">
                <a:solidFill>
                  <a:prstClr val="black"/>
                </a:solidFill>
              </a:rPr>
              <a:t>")</a:t>
            </a:r>
          </a:p>
          <a:p>
            <a:pPr marL="1200150" lvl="2" indent="-285750">
              <a:lnSpc>
                <a:spcPts val="1500"/>
              </a:lnSpc>
              <a:spcBef>
                <a:spcPts val="600"/>
              </a:spcBef>
              <a:spcAft>
                <a:spcPts val="600"/>
              </a:spcAft>
              <a:buClr>
                <a:srgbClr val="1B3868"/>
              </a:buClr>
              <a:defRPr/>
            </a:pPr>
            <a:r>
              <a:rPr lang="en-US" altLang="zh-CN" dirty="0" err="1">
                <a:solidFill>
                  <a:prstClr val="black"/>
                </a:solidFill>
              </a:rPr>
              <a:t>elif</a:t>
            </a:r>
            <a:r>
              <a:rPr lang="en-US" altLang="zh-CN" dirty="0">
                <a:solidFill>
                  <a:prstClr val="black"/>
                </a:solidFill>
              </a:rPr>
              <a:t> score &gt;= 90:</a:t>
            </a:r>
          </a:p>
          <a:p>
            <a:pPr marL="1200150" lvl="2" indent="-285750">
              <a:lnSpc>
                <a:spcPts val="1500"/>
              </a:lnSpc>
              <a:spcBef>
                <a:spcPts val="600"/>
              </a:spcBef>
              <a:spcAft>
                <a:spcPts val="600"/>
              </a:spcAft>
              <a:buClr>
                <a:srgbClr val="1B3868"/>
              </a:buClr>
              <a:defRPr/>
            </a:pPr>
            <a:r>
              <a:rPr lang="en-US" altLang="zh-CN" dirty="0">
                <a:solidFill>
                  <a:prstClr val="black"/>
                </a:solidFill>
              </a:rPr>
              <a:t>    print("</a:t>
            </a:r>
            <a:r>
              <a:rPr lang="zh-CN" altLang="en-US" dirty="0">
                <a:solidFill>
                  <a:prstClr val="black"/>
                </a:solidFill>
              </a:rPr>
              <a:t>优秀</a:t>
            </a:r>
            <a:r>
              <a:rPr lang="en-US" altLang="zh-CN" dirty="0">
                <a:solidFill>
                  <a:prstClr val="black"/>
                </a:solidFill>
              </a:rPr>
              <a:t>")</a:t>
            </a:r>
          </a:p>
          <a:p>
            <a:pPr marL="1200150" lvl="2" indent="-285750">
              <a:lnSpc>
                <a:spcPts val="1500"/>
              </a:lnSpc>
              <a:spcBef>
                <a:spcPts val="600"/>
              </a:spcBef>
              <a:spcAft>
                <a:spcPts val="600"/>
              </a:spcAft>
              <a:buClr>
                <a:srgbClr val="1B3868"/>
              </a:buClr>
              <a:defRPr/>
            </a:pPr>
            <a:r>
              <a:rPr lang="en-US" altLang="zh-CN" dirty="0">
                <a:solidFill>
                  <a:prstClr val="black"/>
                </a:solidFill>
              </a:rPr>
              <a:t>else:</a:t>
            </a:r>
          </a:p>
          <a:p>
            <a:pPr marL="1200150" lvl="2" indent="-285750">
              <a:lnSpc>
                <a:spcPts val="1500"/>
              </a:lnSpc>
              <a:spcBef>
                <a:spcPts val="600"/>
              </a:spcBef>
              <a:spcAft>
                <a:spcPts val="600"/>
              </a:spcAft>
              <a:buClr>
                <a:srgbClr val="1B3868"/>
              </a:buClr>
              <a:defRPr/>
            </a:pPr>
            <a:r>
              <a:rPr lang="en-US" altLang="zh-CN" dirty="0">
                <a:solidFill>
                  <a:prstClr val="black"/>
                </a:solidFill>
              </a:rPr>
              <a:t>    print('</a:t>
            </a:r>
            <a:r>
              <a:rPr lang="zh-CN" altLang="en-US" dirty="0">
                <a:solidFill>
                  <a:prstClr val="black"/>
                </a:solidFill>
              </a:rPr>
              <a:t>未及格</a:t>
            </a:r>
            <a:r>
              <a:rPr lang="en-US" altLang="zh-CN" dirty="0">
                <a:solidFill>
                  <a:prstClr val="black"/>
                </a:solidFill>
              </a:rPr>
              <a:t>')</a:t>
            </a:r>
          </a:p>
          <a:p>
            <a:pPr marL="742950" lvl="1" indent="-285750">
              <a:lnSpc>
                <a:spcPts val="1500"/>
              </a:lnSpc>
              <a:spcBef>
                <a:spcPts val="600"/>
              </a:spcBef>
              <a:spcAft>
                <a:spcPts val="600"/>
              </a:spcAft>
              <a:buClr>
                <a:srgbClr val="1B3868"/>
              </a:buClr>
              <a:defRPr/>
            </a:pPr>
            <a:r>
              <a:rPr lang="zh-CN" altLang="en-US" dirty="0" smtClean="0">
                <a:solidFill>
                  <a:prstClr val="black"/>
                </a:solidFill>
              </a:rPr>
              <a:t>程序运行</a:t>
            </a:r>
            <a:r>
              <a:rPr lang="zh-CN" altLang="en-US" dirty="0">
                <a:solidFill>
                  <a:prstClr val="black"/>
                </a:solidFill>
              </a:rPr>
              <a:t>结果：</a:t>
            </a:r>
          </a:p>
          <a:p>
            <a:pPr marL="1200150" lvl="2" indent="-285750">
              <a:lnSpc>
                <a:spcPts val="1500"/>
              </a:lnSpc>
              <a:spcBef>
                <a:spcPts val="600"/>
              </a:spcBef>
              <a:spcAft>
                <a:spcPts val="600"/>
              </a:spcAft>
              <a:buClr>
                <a:srgbClr val="1B3868"/>
              </a:buClr>
              <a:defRPr/>
            </a:pPr>
            <a:r>
              <a:rPr lang="zh-CN" altLang="en-US" dirty="0">
                <a:solidFill>
                  <a:prstClr val="black"/>
                </a:solidFill>
              </a:rPr>
              <a:t>及格</a:t>
            </a: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1508" name="标题 1"/>
          <p:cNvSpPr>
            <a:spLocks noGrp="1"/>
          </p:cNvSpPr>
          <p:nvPr>
            <p:ph type="title"/>
          </p:nvPr>
        </p:nvSpPr>
        <p:spPr>
          <a:xfrm>
            <a:off x="198438" y="411163"/>
            <a:ext cx="5168900" cy="511175"/>
          </a:xfrm>
        </p:spPr>
        <p:txBody>
          <a:bodyPr/>
          <a:lstStyle/>
          <a:p>
            <a:pPr eaLnBrk="1" hangingPunct="1"/>
            <a:r>
              <a:rPr lang="en-US" altLang="zh-CN" dirty="0"/>
              <a:t>2</a:t>
            </a:r>
            <a:r>
              <a:rPr lang="zh-CN" altLang="zh-CN" dirty="0" smtClean="0"/>
              <a:t>.1</a:t>
            </a:r>
            <a:r>
              <a:rPr lang="en-US" altLang="zh-CN" dirty="0" smtClean="0"/>
              <a:t>  if-</a:t>
            </a:r>
            <a:r>
              <a:rPr lang="en-US" altLang="zh-CN" dirty="0" err="1" smtClean="0"/>
              <a:t>elif</a:t>
            </a:r>
            <a:r>
              <a:rPr lang="en-US" altLang="zh-CN" dirty="0" smtClean="0"/>
              <a:t>-else</a:t>
            </a:r>
            <a:r>
              <a:rPr lang="zh-CN" altLang="en-US" dirty="0" smtClean="0"/>
              <a:t>语句</a:t>
            </a:r>
            <a:endParaRPr lang="zh-CN" altLang="zh-CN" dirty="0" smtClean="0"/>
          </a:p>
        </p:txBody>
      </p:sp>
      <p:sp>
        <p:nvSpPr>
          <p:cNvPr id="21509" name="文本框 7"/>
          <p:cNvSpPr txBox="1">
            <a:spLocks noChangeArrowheads="1"/>
          </p:cNvSpPr>
          <p:nvPr/>
        </p:nvSpPr>
        <p:spPr bwMode="auto">
          <a:xfrm>
            <a:off x="6449542" y="922338"/>
            <a:ext cx="3106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if-</a:t>
            </a:r>
            <a:r>
              <a:rPr lang="en-US" altLang="zh-CN" sz="1800" b="1" dirty="0" err="1" smtClean="0">
                <a:solidFill>
                  <a:srgbClr val="1B3868"/>
                </a:solidFill>
              </a:rPr>
              <a:t>elif</a:t>
            </a:r>
            <a:r>
              <a:rPr lang="en-US" altLang="zh-CN" sz="1800" b="1" dirty="0" smtClean="0">
                <a:solidFill>
                  <a:srgbClr val="1B3868"/>
                </a:solidFill>
              </a:rPr>
              <a:t>-else</a:t>
            </a:r>
            <a:r>
              <a:rPr lang="zh-CN" altLang="en-US" sz="1800" b="1" dirty="0" smtClean="0">
                <a:solidFill>
                  <a:srgbClr val="1B3868"/>
                </a:solidFill>
              </a:rPr>
              <a:t>语句错误示例</a:t>
            </a:r>
            <a:endParaRPr kumimoji="0" lang="zh-CN" altLang="en-US" sz="1800" b="1" i="0" u="none" strike="noStrike" kern="1200" cap="none" spc="0" normalizeH="0" baseline="0" noProof="0" dirty="0" smtClean="0">
              <a:ln>
                <a:noFill/>
              </a:ln>
              <a:solidFill>
                <a:srgbClr val="1B3868"/>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a:extLst/>
          </p:cNvPr>
          <p:cNvCxnSpPr/>
          <p:nvPr/>
        </p:nvCxnSpPr>
        <p:spPr>
          <a:xfrm>
            <a:off x="6457895" y="132322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95961" y="4324921"/>
            <a:ext cx="5220758" cy="1200329"/>
          </a:xfrm>
          <a:prstGeom prst="rect">
            <a:avLst/>
          </a:prstGeom>
        </p:spPr>
        <p:txBody>
          <a:bodyPr wrap="square">
            <a:spAutoFit/>
          </a:bodyPr>
          <a:lstStyle/>
          <a:p>
            <a:r>
              <a:rPr lang="en-US" altLang="zh-CN" dirty="0" smtClean="0"/>
              <a:t>Python</a:t>
            </a:r>
            <a:r>
              <a:rPr lang="zh-CN" altLang="en-US" dirty="0" smtClean="0"/>
              <a:t>条件判断语句是从上往下依次检查每个条件表达式，如果遇到了一个条件表达式的值为</a:t>
            </a:r>
            <a:r>
              <a:rPr lang="en-US" altLang="zh-CN" dirty="0" smtClean="0"/>
              <a:t>True</a:t>
            </a:r>
            <a:r>
              <a:rPr lang="zh-CN" altLang="en-US" dirty="0" smtClean="0"/>
              <a:t>，那么后面所有的条件表达式都不会被执行，因此在写条件判断时一定要注意判断的顺序。</a:t>
            </a:r>
            <a:endParaRPr lang="zh-CN" altLang="en-US" dirty="0"/>
          </a:p>
        </p:txBody>
      </p:sp>
      <p:pic>
        <p:nvPicPr>
          <p:cNvPr id="3" name="图片 2"/>
          <p:cNvPicPr>
            <a:picLocks noChangeAspect="1"/>
          </p:cNvPicPr>
          <p:nvPr/>
        </p:nvPicPr>
        <p:blipFill>
          <a:blip r:embed="rId2"/>
          <a:stretch>
            <a:fillRect/>
          </a:stretch>
        </p:blipFill>
        <p:spPr>
          <a:xfrm>
            <a:off x="1396917" y="1703387"/>
            <a:ext cx="3125254" cy="1978275"/>
          </a:xfrm>
          <a:prstGeom prst="rect">
            <a:avLst/>
          </a:prstGeom>
        </p:spPr>
      </p:pic>
    </p:spTree>
    <p:extLst>
      <p:ext uri="{BB962C8B-B14F-4D97-AF65-F5344CB8AC3E}">
        <p14:creationId xmlns:p14="http://schemas.microsoft.com/office/powerpoint/2010/main" val="1956675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p:cNvPr>
          <p:cNvSpPr txBox="1"/>
          <p:nvPr/>
        </p:nvSpPr>
        <p:spPr>
          <a:xfrm>
            <a:off x="6182590" y="879758"/>
            <a:ext cx="5862654" cy="5686172"/>
          </a:xfrm>
          <a:prstGeom prst="rect">
            <a:avLst/>
          </a:prstGeom>
          <a:noFill/>
        </p:spPr>
        <p:txBody>
          <a:bodyPr wrap="square">
            <a:spAutoFit/>
          </a:bodyPr>
          <a:lstStyle/>
          <a:p>
            <a:pPr marL="742950" lvl="1" indent="-285750">
              <a:lnSpc>
                <a:spcPts val="1500"/>
              </a:lnSpc>
              <a:spcBef>
                <a:spcPts val="600"/>
              </a:spcBef>
              <a:spcAft>
                <a:spcPts val="600"/>
              </a:spcAft>
              <a:buClr>
                <a:srgbClr val="1B3868"/>
              </a:buClr>
              <a:defRPr/>
            </a:pPr>
            <a:r>
              <a:rPr lang="zh-CN" altLang="en-US" sz="2000" dirty="0">
                <a:solidFill>
                  <a:prstClr val="black"/>
                </a:solidFill>
              </a:rPr>
              <a:t>代码如下</a:t>
            </a:r>
            <a:r>
              <a:rPr lang="zh-CN" altLang="en-US" sz="2000" dirty="0" smtClean="0">
                <a:solidFill>
                  <a:prstClr val="black"/>
                </a:solidFill>
              </a:rPr>
              <a:t>：</a:t>
            </a:r>
            <a:endParaRPr lang="en-US" altLang="zh-CN" sz="2000" dirty="0" smtClean="0">
              <a:solidFill>
                <a:prstClr val="black"/>
              </a:solidFill>
            </a:endParaRPr>
          </a:p>
          <a:p>
            <a:pPr marL="1200150" lvl="2" indent="-285750">
              <a:lnSpc>
                <a:spcPts val="1500"/>
              </a:lnSpc>
              <a:spcBef>
                <a:spcPts val="600"/>
              </a:spcBef>
              <a:spcAft>
                <a:spcPts val="600"/>
              </a:spcAft>
              <a:buClr>
                <a:srgbClr val="1B3868"/>
              </a:buClr>
              <a:defRPr/>
            </a:pPr>
            <a:r>
              <a:rPr lang="en-US" altLang="zh-CN" sz="2000" dirty="0">
                <a:solidFill>
                  <a:prstClr val="black"/>
                </a:solidFill>
              </a:rPr>
              <a:t>station = </a:t>
            </a:r>
            <a:r>
              <a:rPr lang="en-US" altLang="zh-CN" sz="2000" dirty="0" err="1">
                <a:solidFill>
                  <a:prstClr val="black"/>
                </a:solidFill>
              </a:rPr>
              <a:t>int</a:t>
            </a:r>
            <a:r>
              <a:rPr lang="en-US" altLang="zh-CN" sz="2000" dirty="0">
                <a:solidFill>
                  <a:prstClr val="black"/>
                </a:solidFill>
              </a:rPr>
              <a:t>(input('</a:t>
            </a:r>
            <a:r>
              <a:rPr lang="zh-CN" altLang="en-US" sz="2000" dirty="0">
                <a:solidFill>
                  <a:prstClr val="black"/>
                </a:solidFill>
              </a:rPr>
              <a:t>请输入乘车站数：</a:t>
            </a:r>
            <a:r>
              <a:rPr lang="en-US" altLang="zh-CN" sz="2000" dirty="0">
                <a:solidFill>
                  <a:prstClr val="black"/>
                </a:solidFill>
              </a:rPr>
              <a:t>'))</a:t>
            </a:r>
          </a:p>
          <a:p>
            <a:pPr marL="1200150" lvl="2" indent="-285750">
              <a:lnSpc>
                <a:spcPts val="1500"/>
              </a:lnSpc>
              <a:spcBef>
                <a:spcPts val="600"/>
              </a:spcBef>
              <a:spcAft>
                <a:spcPts val="600"/>
              </a:spcAft>
              <a:buClr>
                <a:srgbClr val="1B3868"/>
              </a:buClr>
              <a:defRPr/>
            </a:pPr>
            <a:r>
              <a:rPr lang="en-US" altLang="zh-CN" sz="2000" dirty="0">
                <a:solidFill>
                  <a:prstClr val="black"/>
                </a:solidFill>
              </a:rPr>
              <a:t>people = </a:t>
            </a:r>
            <a:r>
              <a:rPr lang="en-US" altLang="zh-CN" sz="2000" dirty="0" err="1">
                <a:solidFill>
                  <a:prstClr val="black"/>
                </a:solidFill>
              </a:rPr>
              <a:t>int</a:t>
            </a:r>
            <a:r>
              <a:rPr lang="en-US" altLang="zh-CN" sz="2000" dirty="0">
                <a:solidFill>
                  <a:prstClr val="black"/>
                </a:solidFill>
              </a:rPr>
              <a:t>(input('</a:t>
            </a:r>
            <a:r>
              <a:rPr lang="zh-CN" altLang="en-US" sz="2000" dirty="0">
                <a:solidFill>
                  <a:prstClr val="black"/>
                </a:solidFill>
              </a:rPr>
              <a:t>请输入乘车人数：</a:t>
            </a:r>
            <a:r>
              <a:rPr lang="en-US" altLang="zh-CN" sz="2000" dirty="0">
                <a:solidFill>
                  <a:prstClr val="black"/>
                </a:solidFill>
              </a:rPr>
              <a:t>'))</a:t>
            </a:r>
          </a:p>
          <a:p>
            <a:pPr marL="1200150" lvl="2" indent="-285750">
              <a:lnSpc>
                <a:spcPts val="1500"/>
              </a:lnSpc>
              <a:spcBef>
                <a:spcPts val="600"/>
              </a:spcBef>
              <a:spcAft>
                <a:spcPts val="600"/>
              </a:spcAft>
              <a:buClr>
                <a:srgbClr val="1B3868"/>
              </a:buClr>
              <a:defRPr/>
            </a:pPr>
            <a:r>
              <a:rPr lang="en-US" altLang="zh-CN" sz="2000" dirty="0">
                <a:solidFill>
                  <a:prstClr val="black"/>
                </a:solidFill>
              </a:rPr>
              <a:t>if station &lt;= 9:</a:t>
            </a:r>
          </a:p>
          <a:p>
            <a:pPr marL="1200150" lvl="2" indent="-285750">
              <a:lnSpc>
                <a:spcPts val="1500"/>
              </a:lnSpc>
              <a:spcBef>
                <a:spcPts val="600"/>
              </a:spcBef>
              <a:spcAft>
                <a:spcPts val="600"/>
              </a:spcAft>
              <a:buClr>
                <a:srgbClr val="1B3868"/>
              </a:buClr>
              <a:defRPr/>
            </a:pPr>
            <a:r>
              <a:rPr lang="en-US" altLang="zh-CN" sz="2000" dirty="0">
                <a:solidFill>
                  <a:prstClr val="black"/>
                </a:solidFill>
              </a:rPr>
              <a:t>    if station &lt;= 4:</a:t>
            </a:r>
          </a:p>
          <a:p>
            <a:pPr marL="1200150" lvl="2" indent="-285750">
              <a:lnSpc>
                <a:spcPts val="1500"/>
              </a:lnSpc>
              <a:spcBef>
                <a:spcPts val="600"/>
              </a:spcBef>
              <a:spcAft>
                <a:spcPts val="600"/>
              </a:spcAft>
              <a:buClr>
                <a:srgbClr val="1B3868"/>
              </a:buClr>
              <a:defRPr/>
            </a:pPr>
            <a:r>
              <a:rPr lang="en-US" altLang="zh-CN" sz="2000" dirty="0">
                <a:solidFill>
                  <a:prstClr val="black"/>
                </a:solidFill>
              </a:rPr>
              <a:t>        money = people*3</a:t>
            </a:r>
          </a:p>
          <a:p>
            <a:pPr marL="1200150" lvl="2" indent="-285750">
              <a:lnSpc>
                <a:spcPts val="1500"/>
              </a:lnSpc>
              <a:spcBef>
                <a:spcPts val="600"/>
              </a:spcBef>
              <a:spcAft>
                <a:spcPts val="600"/>
              </a:spcAft>
              <a:buClr>
                <a:srgbClr val="1B3868"/>
              </a:buClr>
              <a:defRPr/>
            </a:pPr>
            <a:r>
              <a:rPr lang="en-US" altLang="zh-CN" sz="2000" dirty="0">
                <a:solidFill>
                  <a:prstClr val="black"/>
                </a:solidFill>
              </a:rPr>
              <a:t>    else:</a:t>
            </a:r>
          </a:p>
          <a:p>
            <a:pPr marL="1200150" lvl="2" indent="-285750">
              <a:lnSpc>
                <a:spcPts val="1500"/>
              </a:lnSpc>
              <a:spcBef>
                <a:spcPts val="600"/>
              </a:spcBef>
              <a:spcAft>
                <a:spcPts val="600"/>
              </a:spcAft>
              <a:buClr>
                <a:srgbClr val="1B3868"/>
              </a:buClr>
              <a:defRPr/>
            </a:pPr>
            <a:r>
              <a:rPr lang="en-US" altLang="zh-CN" sz="2000" dirty="0">
                <a:solidFill>
                  <a:prstClr val="black"/>
                </a:solidFill>
              </a:rPr>
              <a:t>        money = people*4</a:t>
            </a:r>
          </a:p>
          <a:p>
            <a:pPr marL="1200150" lvl="2" indent="-285750">
              <a:lnSpc>
                <a:spcPts val="1500"/>
              </a:lnSpc>
              <a:spcBef>
                <a:spcPts val="600"/>
              </a:spcBef>
              <a:spcAft>
                <a:spcPts val="600"/>
              </a:spcAft>
              <a:buClr>
                <a:srgbClr val="1B3868"/>
              </a:buClr>
              <a:defRPr/>
            </a:pPr>
            <a:r>
              <a:rPr lang="en-US" altLang="zh-CN" sz="2000" dirty="0">
                <a:solidFill>
                  <a:prstClr val="black"/>
                </a:solidFill>
              </a:rPr>
              <a:t>else:</a:t>
            </a:r>
          </a:p>
          <a:p>
            <a:pPr marL="1200150" lvl="2" indent="-285750">
              <a:lnSpc>
                <a:spcPts val="1500"/>
              </a:lnSpc>
              <a:spcBef>
                <a:spcPts val="600"/>
              </a:spcBef>
              <a:spcAft>
                <a:spcPts val="600"/>
              </a:spcAft>
              <a:buClr>
                <a:srgbClr val="1B3868"/>
              </a:buClr>
              <a:defRPr/>
            </a:pPr>
            <a:r>
              <a:rPr lang="en-US" altLang="zh-CN" sz="2000" dirty="0">
                <a:solidFill>
                  <a:prstClr val="black"/>
                </a:solidFill>
              </a:rPr>
              <a:t>    money = people*5</a:t>
            </a:r>
          </a:p>
          <a:p>
            <a:pPr marL="1200150" lvl="2" indent="-285750">
              <a:lnSpc>
                <a:spcPts val="1500"/>
              </a:lnSpc>
              <a:spcBef>
                <a:spcPts val="600"/>
              </a:spcBef>
              <a:spcAft>
                <a:spcPts val="600"/>
              </a:spcAft>
              <a:buClr>
                <a:srgbClr val="1B3868"/>
              </a:buClr>
              <a:defRPr/>
            </a:pPr>
            <a:r>
              <a:rPr lang="en-US" altLang="zh-CN" sz="2000" dirty="0">
                <a:solidFill>
                  <a:prstClr val="black"/>
                </a:solidFill>
              </a:rPr>
              <a:t>print("</a:t>
            </a:r>
            <a:r>
              <a:rPr lang="zh-CN" altLang="en-US" sz="2000" dirty="0">
                <a:solidFill>
                  <a:prstClr val="black"/>
                </a:solidFill>
              </a:rPr>
              <a:t>应付钱数为：</a:t>
            </a:r>
            <a:r>
              <a:rPr lang="en-US" altLang="zh-CN" sz="2000" dirty="0">
                <a:solidFill>
                  <a:prstClr val="black"/>
                </a:solidFill>
              </a:rPr>
              <a:t>", money)</a:t>
            </a:r>
          </a:p>
          <a:p>
            <a:pPr marL="742950" lvl="1" indent="-285750">
              <a:lnSpc>
                <a:spcPts val="1500"/>
              </a:lnSpc>
              <a:spcBef>
                <a:spcPts val="600"/>
              </a:spcBef>
              <a:spcAft>
                <a:spcPts val="600"/>
              </a:spcAft>
              <a:buClr>
                <a:srgbClr val="1B3868"/>
              </a:buClr>
              <a:defRPr/>
            </a:pPr>
            <a:r>
              <a:rPr lang="zh-CN" altLang="en-US" sz="2000" dirty="0" smtClean="0">
                <a:solidFill>
                  <a:prstClr val="black"/>
                </a:solidFill>
              </a:rPr>
              <a:t>程序运行</a:t>
            </a:r>
            <a:r>
              <a:rPr lang="zh-CN" altLang="en-US" sz="2000" dirty="0">
                <a:solidFill>
                  <a:prstClr val="black"/>
                </a:solidFill>
              </a:rPr>
              <a:t>结果：</a:t>
            </a:r>
          </a:p>
          <a:p>
            <a:pPr marL="1200150" lvl="2" indent="-285750">
              <a:lnSpc>
                <a:spcPts val="1500"/>
              </a:lnSpc>
              <a:spcBef>
                <a:spcPts val="600"/>
              </a:spcBef>
              <a:spcAft>
                <a:spcPts val="600"/>
              </a:spcAft>
              <a:buClr>
                <a:srgbClr val="1B3868"/>
              </a:buClr>
              <a:defRPr/>
            </a:pPr>
            <a:r>
              <a:rPr lang="zh-CN" altLang="en-US" sz="2000" dirty="0">
                <a:solidFill>
                  <a:prstClr val="black"/>
                </a:solidFill>
              </a:rPr>
              <a:t>请输入乘车站数：</a:t>
            </a:r>
            <a:r>
              <a:rPr lang="en-US" altLang="zh-CN" sz="2000" dirty="0">
                <a:solidFill>
                  <a:prstClr val="black"/>
                </a:solidFill>
              </a:rPr>
              <a:t>4</a:t>
            </a:r>
          </a:p>
          <a:p>
            <a:pPr marL="1200150" lvl="2" indent="-285750">
              <a:lnSpc>
                <a:spcPts val="1500"/>
              </a:lnSpc>
              <a:spcBef>
                <a:spcPts val="600"/>
              </a:spcBef>
              <a:spcAft>
                <a:spcPts val="600"/>
              </a:spcAft>
              <a:buClr>
                <a:srgbClr val="1B3868"/>
              </a:buClr>
              <a:defRPr/>
            </a:pPr>
            <a:r>
              <a:rPr lang="zh-CN" altLang="en-US" sz="2000" dirty="0">
                <a:solidFill>
                  <a:prstClr val="black"/>
                </a:solidFill>
              </a:rPr>
              <a:t>请输入乘车人数：</a:t>
            </a:r>
            <a:r>
              <a:rPr lang="en-US" altLang="zh-CN" sz="2000" dirty="0">
                <a:solidFill>
                  <a:prstClr val="black"/>
                </a:solidFill>
              </a:rPr>
              <a:t>2</a:t>
            </a:r>
          </a:p>
          <a:p>
            <a:pPr marL="1200150" lvl="2" indent="-285750">
              <a:lnSpc>
                <a:spcPts val="1500"/>
              </a:lnSpc>
              <a:spcBef>
                <a:spcPts val="600"/>
              </a:spcBef>
              <a:spcAft>
                <a:spcPts val="600"/>
              </a:spcAft>
              <a:buClr>
                <a:srgbClr val="1B3868"/>
              </a:buClr>
              <a:defRPr/>
            </a:pPr>
            <a:r>
              <a:rPr lang="zh-CN" altLang="en-US" sz="2000" dirty="0">
                <a:solidFill>
                  <a:prstClr val="black"/>
                </a:solidFill>
              </a:rPr>
              <a:t>应付钱数为： </a:t>
            </a:r>
            <a:r>
              <a:rPr lang="en-US" altLang="zh-CN" sz="2000" dirty="0">
                <a:solidFill>
                  <a:prstClr val="black"/>
                </a:solidFill>
              </a:rPr>
              <a:t>6</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tabLst/>
              <a:defRPr/>
            </a:pPr>
            <a:endParaRPr kumimoji="0" lang="en-US" altLang="zh-CN" sz="20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endParaRPr>
          </a:p>
        </p:txBody>
      </p:sp>
      <p:cxnSp>
        <p:nvCxnSpPr>
          <p:cNvPr id="5" name="直接连接符 4">
            <a:extLst/>
          </p:cNvPr>
          <p:cNvCxnSpPr>
            <a:cxnSpLocks/>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1508" name="标题 1"/>
          <p:cNvSpPr>
            <a:spLocks noGrp="1"/>
          </p:cNvSpPr>
          <p:nvPr>
            <p:ph type="title"/>
          </p:nvPr>
        </p:nvSpPr>
        <p:spPr>
          <a:xfrm>
            <a:off x="198438" y="411163"/>
            <a:ext cx="5168900" cy="511175"/>
          </a:xfrm>
        </p:spPr>
        <p:txBody>
          <a:bodyPr/>
          <a:lstStyle/>
          <a:p>
            <a:pPr eaLnBrk="1" hangingPunct="1"/>
            <a:r>
              <a:rPr lang="en-US" altLang="zh-CN" dirty="0" smtClean="0"/>
              <a:t>2.1 </a:t>
            </a:r>
            <a:r>
              <a:rPr lang="en-US" altLang="zh-CN" dirty="0"/>
              <a:t>if</a:t>
            </a:r>
            <a:r>
              <a:rPr lang="zh-CN" altLang="en-US" dirty="0"/>
              <a:t>嵌套语句</a:t>
            </a:r>
            <a:endParaRPr lang="zh-CN" altLang="zh-CN" dirty="0" smtClean="0"/>
          </a:p>
        </p:txBody>
      </p:sp>
      <p:sp>
        <p:nvSpPr>
          <p:cNvPr id="2" name="矩形 1"/>
          <p:cNvSpPr/>
          <p:nvPr/>
        </p:nvSpPr>
        <p:spPr>
          <a:xfrm>
            <a:off x="521369" y="4114381"/>
            <a:ext cx="5145505" cy="1712135"/>
          </a:xfrm>
          <a:prstGeom prst="rect">
            <a:avLst/>
          </a:prstGeom>
        </p:spPr>
        <p:txBody>
          <a:bodyPr wrap="square">
            <a:spAutoFit/>
          </a:bodyPr>
          <a:lstStyle/>
          <a:p>
            <a:pPr marL="285750" indent="285750" algn="just">
              <a:lnSpc>
                <a:spcPct val="150000"/>
              </a:lnSpc>
              <a:spcBef>
                <a:spcPts val="600"/>
              </a:spcBef>
              <a:spcAft>
                <a:spcPts val="600"/>
              </a:spcAft>
              <a:buClr>
                <a:srgbClr val="1B3868"/>
              </a:buClr>
              <a:defRPr/>
            </a:pPr>
            <a:r>
              <a:rPr lang="zh-CN" altLang="en-US" dirty="0">
                <a:solidFill>
                  <a:prstClr val="black"/>
                </a:solidFill>
              </a:rPr>
              <a:t>某城市地铁车票售价规定：乘</a:t>
            </a:r>
            <a:r>
              <a:rPr lang="en-US" altLang="zh-CN" dirty="0">
                <a:solidFill>
                  <a:prstClr val="black"/>
                </a:solidFill>
              </a:rPr>
              <a:t>1~4</a:t>
            </a:r>
            <a:r>
              <a:rPr lang="zh-CN" altLang="en-US" dirty="0">
                <a:solidFill>
                  <a:prstClr val="black"/>
                </a:solidFill>
              </a:rPr>
              <a:t>站，</a:t>
            </a:r>
            <a:r>
              <a:rPr lang="en-US" altLang="zh-CN" dirty="0">
                <a:solidFill>
                  <a:prstClr val="black"/>
                </a:solidFill>
              </a:rPr>
              <a:t>3</a:t>
            </a:r>
            <a:r>
              <a:rPr lang="zh-CN" altLang="en-US" dirty="0">
                <a:solidFill>
                  <a:prstClr val="black"/>
                </a:solidFill>
              </a:rPr>
              <a:t>元</a:t>
            </a:r>
            <a:r>
              <a:rPr lang="en-US" altLang="zh-CN" dirty="0">
                <a:solidFill>
                  <a:prstClr val="black"/>
                </a:solidFill>
              </a:rPr>
              <a:t>/</a:t>
            </a:r>
            <a:r>
              <a:rPr lang="zh-CN" altLang="en-US" dirty="0">
                <a:solidFill>
                  <a:prstClr val="black"/>
                </a:solidFill>
              </a:rPr>
              <a:t>位，乘</a:t>
            </a:r>
            <a:r>
              <a:rPr lang="en-US" altLang="zh-CN" dirty="0">
                <a:solidFill>
                  <a:prstClr val="black"/>
                </a:solidFill>
              </a:rPr>
              <a:t>5~9</a:t>
            </a:r>
            <a:r>
              <a:rPr lang="zh-CN" altLang="en-US" dirty="0">
                <a:solidFill>
                  <a:prstClr val="black"/>
                </a:solidFill>
              </a:rPr>
              <a:t>站，</a:t>
            </a:r>
            <a:r>
              <a:rPr lang="en-US" altLang="zh-CN" dirty="0">
                <a:solidFill>
                  <a:prstClr val="black"/>
                </a:solidFill>
              </a:rPr>
              <a:t>4</a:t>
            </a:r>
            <a:r>
              <a:rPr lang="zh-CN" altLang="en-US" dirty="0">
                <a:solidFill>
                  <a:prstClr val="black"/>
                </a:solidFill>
              </a:rPr>
              <a:t>元</a:t>
            </a:r>
            <a:r>
              <a:rPr lang="en-US" altLang="zh-CN" dirty="0">
                <a:solidFill>
                  <a:prstClr val="black"/>
                </a:solidFill>
              </a:rPr>
              <a:t>/</a:t>
            </a:r>
            <a:r>
              <a:rPr lang="zh-CN" altLang="en-US" dirty="0">
                <a:solidFill>
                  <a:prstClr val="black"/>
                </a:solidFill>
              </a:rPr>
              <a:t>位，乘</a:t>
            </a:r>
            <a:r>
              <a:rPr lang="en-US" altLang="zh-CN" dirty="0">
                <a:solidFill>
                  <a:prstClr val="black"/>
                </a:solidFill>
              </a:rPr>
              <a:t>9</a:t>
            </a:r>
            <a:r>
              <a:rPr lang="zh-CN" altLang="en-US" dirty="0">
                <a:solidFill>
                  <a:prstClr val="black"/>
                </a:solidFill>
              </a:rPr>
              <a:t>站以上，</a:t>
            </a:r>
            <a:r>
              <a:rPr lang="en-US" altLang="zh-CN" dirty="0">
                <a:solidFill>
                  <a:prstClr val="black"/>
                </a:solidFill>
              </a:rPr>
              <a:t>5</a:t>
            </a:r>
            <a:r>
              <a:rPr lang="zh-CN" altLang="en-US" dirty="0">
                <a:solidFill>
                  <a:prstClr val="black"/>
                </a:solidFill>
              </a:rPr>
              <a:t>元</a:t>
            </a:r>
            <a:r>
              <a:rPr lang="en-US" altLang="zh-CN" dirty="0">
                <a:solidFill>
                  <a:prstClr val="black"/>
                </a:solidFill>
              </a:rPr>
              <a:t>/</a:t>
            </a:r>
            <a:r>
              <a:rPr lang="zh-CN" altLang="en-US" dirty="0">
                <a:solidFill>
                  <a:prstClr val="black"/>
                </a:solidFill>
              </a:rPr>
              <a:t>位。要求写程序，按照输入的人数和站数，输出应付款。</a:t>
            </a:r>
          </a:p>
        </p:txBody>
      </p:sp>
      <p:pic>
        <p:nvPicPr>
          <p:cNvPr id="3" name="图片 2"/>
          <p:cNvPicPr>
            <a:picLocks noChangeAspect="1"/>
          </p:cNvPicPr>
          <p:nvPr/>
        </p:nvPicPr>
        <p:blipFill>
          <a:blip r:embed="rId2"/>
          <a:stretch>
            <a:fillRect/>
          </a:stretch>
        </p:blipFill>
        <p:spPr>
          <a:xfrm>
            <a:off x="1427246" y="1526381"/>
            <a:ext cx="3333750" cy="2114550"/>
          </a:xfrm>
          <a:prstGeom prst="rect">
            <a:avLst/>
          </a:prstGeom>
        </p:spPr>
      </p:pic>
    </p:spTree>
    <p:extLst>
      <p:ext uri="{BB962C8B-B14F-4D97-AF65-F5344CB8AC3E}">
        <p14:creationId xmlns:p14="http://schemas.microsoft.com/office/powerpoint/2010/main" val="2653726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3340</Words>
  <Application>Microsoft Office PowerPoint</Application>
  <PresentationFormat>自定义</PresentationFormat>
  <Paragraphs>484</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Python语言</vt:lpstr>
      <vt:lpstr>2 控制语句</vt:lpstr>
      <vt:lpstr>2.1  if语句</vt:lpstr>
      <vt:lpstr>2.1   if-elif-else语句</vt:lpstr>
      <vt:lpstr>2.1  简单if语句</vt:lpstr>
      <vt:lpstr>2.1 if-else 语句</vt:lpstr>
      <vt:lpstr>2.1  if-elif-else语句</vt:lpstr>
      <vt:lpstr>2.1  if-elif-else语句</vt:lpstr>
      <vt:lpstr>2.1 if嵌套语句</vt:lpstr>
      <vt:lpstr>练习</vt:lpstr>
      <vt:lpstr>2.2  for循环</vt:lpstr>
      <vt:lpstr>2.2 for循环嵌套</vt:lpstr>
      <vt:lpstr>2.3 while循环</vt:lpstr>
      <vt:lpstr>2.3 while循环嵌套</vt:lpstr>
      <vt:lpstr>练习</vt:lpstr>
      <vt:lpstr>2.4 break语句</vt:lpstr>
      <vt:lpstr>2.5 pass语句</vt:lpstr>
      <vt:lpstr>2.6 else语句</vt:lpstr>
      <vt:lpstr>Python语言进阶</vt:lpstr>
      <vt:lpstr>3 Python函数</vt:lpstr>
      <vt:lpstr>3.1 函数的调用</vt:lpstr>
      <vt:lpstr>3.2 类型转换函数</vt:lpstr>
      <vt:lpstr>3.3 数学函数</vt:lpstr>
      <vt:lpstr>使用from导入模块</vt:lpstr>
      <vt:lpstr>3.4 构建组合</vt:lpstr>
      <vt:lpstr>3.5 增加新函数</vt:lpstr>
      <vt:lpstr>3.5 增加新函数</vt:lpstr>
      <vt:lpstr>3.5 增加新函数</vt:lpstr>
      <vt:lpstr>3.6 形参和实参</vt:lpstr>
      <vt:lpstr>3.6 形参和实参</vt:lpstr>
      <vt:lpstr>3.6 必须参数</vt:lpstr>
      <vt:lpstr>3.6 默认参数</vt:lpstr>
      <vt:lpstr>练习</vt:lpstr>
      <vt:lpstr>练习</vt:lpstr>
      <vt:lpstr>练习</vt:lpstr>
      <vt:lpstr>3.7 局部变量</vt:lpstr>
      <vt:lpstr>3.8  全局变量</vt:lpstr>
      <vt:lpstr>3.8  全局变量</vt:lpstr>
      <vt:lpstr>3.9  函数返回值</vt:lpstr>
      <vt:lpstr>3.9  函数返回值</vt:lpstr>
      <vt:lpstr>3.10 为什么使用函数</vt:lpstr>
      <vt:lpstr>练习</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weiwei</dc:creator>
  <cp:lastModifiedBy>zhang</cp:lastModifiedBy>
  <cp:revision>98</cp:revision>
  <dcterms:created xsi:type="dcterms:W3CDTF">2019-08-01T01:41:38Z</dcterms:created>
  <dcterms:modified xsi:type="dcterms:W3CDTF">2021-09-26T00:39:50Z</dcterms:modified>
</cp:coreProperties>
</file>