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58" autoAdjust="0"/>
  </p:normalViewPr>
  <p:slideViewPr>
    <p:cSldViewPr snapToGrid="0">
      <p:cViewPr varScale="1">
        <p:scale>
          <a:sx n="70" d="100"/>
          <a:sy n="70" d="100"/>
        </p:scale>
        <p:origin x="-32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6D544-0281-498E-97A9-FA611A790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08F8-0436-40C1-8EA2-3338FDC04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8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4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3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-11332" y="0"/>
            <a:ext cx="12203332" cy="6858000"/>
          </a:xfrm>
          <a:prstGeom prst="rect">
            <a:avLst/>
          </a:prstGeom>
          <a:gradFill>
            <a:gsLst>
              <a:gs pos="0">
                <a:srgbClr val="203A6B"/>
              </a:gs>
              <a:gs pos="75000">
                <a:srgbClr val="203A6B">
                  <a:alpha val="84000"/>
                </a:srgbClr>
              </a:gs>
              <a:gs pos="38000">
                <a:srgbClr val="203A6B">
                  <a:alpha val="74000"/>
                </a:srgbClr>
              </a:gs>
              <a:gs pos="100000">
                <a:srgbClr val="203A6B">
                  <a:alpha val="9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63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1112" y="5764213"/>
            <a:ext cx="12215813" cy="111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15"/>
          <p:cNvSpPr/>
          <p:nvPr/>
        </p:nvSpPr>
        <p:spPr>
          <a:xfrm>
            <a:off x="0" y="398463"/>
            <a:ext cx="3162300" cy="804863"/>
          </a:xfrm>
          <a:custGeom>
            <a:avLst/>
            <a:gdLst>
              <a:gd name="connsiteX0" fmla="*/ 0 w 2662725"/>
              <a:gd name="connsiteY0" fmla="*/ 0 h 646332"/>
              <a:gd name="connsiteX1" fmla="*/ 2501142 w 2662725"/>
              <a:gd name="connsiteY1" fmla="*/ 0 h 646332"/>
              <a:gd name="connsiteX2" fmla="*/ 2662725 w 2662725"/>
              <a:gd name="connsiteY2" fmla="*/ 646332 h 646332"/>
              <a:gd name="connsiteX3" fmla="*/ 0 w 2662725"/>
              <a:gd name="connsiteY3" fmla="*/ 646332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725" h="646332">
                <a:moveTo>
                  <a:pt x="0" y="0"/>
                </a:moveTo>
                <a:lnTo>
                  <a:pt x="2501142" y="0"/>
                </a:lnTo>
                <a:lnTo>
                  <a:pt x="2662725" y="646332"/>
                </a:lnTo>
                <a:lnTo>
                  <a:pt x="0" y="646332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8650" y="1193800"/>
            <a:ext cx="361950" cy="36195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836150" y="-373062"/>
            <a:ext cx="933450" cy="935038"/>
          </a:xfrm>
          <a:prstGeom prst="ellipse">
            <a:avLst/>
          </a:pr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14913" y="360363"/>
            <a:ext cx="719138" cy="7191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331913" y="6350000"/>
            <a:ext cx="350838" cy="3508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-11332" y="443878"/>
            <a:ext cx="2983132" cy="714177"/>
          </a:xfrm>
        </p:spPr>
        <p:txBody>
          <a:bodyPr>
            <a:normAutofit/>
          </a:bodyPr>
          <a:lstStyle>
            <a:lvl1pPr algn="ctr">
              <a:defRPr sz="2400" b="1" i="0" spc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2021/10/26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3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9798050" y="-352425"/>
            <a:ext cx="1009650" cy="10096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1435894" y="-284956"/>
            <a:ext cx="46038" cy="2520950"/>
          </a:xfrm>
          <a:prstGeom prst="rect">
            <a:avLst/>
          </a:prstGeom>
          <a:gradFill>
            <a:gsLst>
              <a:gs pos="71000">
                <a:srgbClr val="1B3868"/>
              </a:gs>
              <a:gs pos="100000">
                <a:schemeClr val="bg1"/>
              </a:gs>
              <a:gs pos="1000">
                <a:srgbClr val="1B386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6765925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0" y="0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8300" y="410845"/>
            <a:ext cx="3269343" cy="511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2021/10/26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4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4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9AD9-DF67-4A9E-A8A5-673C38722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</a:rPr>
              <a:t>Python</a:t>
            </a:r>
            <a:r>
              <a:rPr lang="zh-CN" altLang="en-US" sz="3200" dirty="0" smtClean="0">
                <a:solidFill>
                  <a:srgbClr val="000000"/>
                </a:solidFill>
              </a:rPr>
              <a:t>语言基础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1176338" y="3379788"/>
            <a:ext cx="98393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4000" spc="300" dirty="0" smtClean="0">
                <a:latin typeface="微软雅黑 Light"/>
              </a:rPr>
              <a:t>第</a:t>
            </a:r>
            <a:r>
              <a:rPr lang="en-US" altLang="zh-CN" sz="4000" spc="300" dirty="0">
                <a:latin typeface="微软雅黑 Light"/>
              </a:rPr>
              <a:t>8</a:t>
            </a:r>
            <a:r>
              <a:rPr lang="zh-CN" altLang="en-US" sz="4000" spc="300" dirty="0" smtClean="0">
                <a:latin typeface="微软雅黑 Light"/>
              </a:rPr>
              <a:t>章 字符串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73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6765" y="1824321"/>
            <a:ext cx="6210054" cy="22520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altLang="zh-CN" sz="2400" dirty="0" smtClean="0"/>
              <a:t>&gt;&gt;&gt; </a:t>
            </a:r>
            <a:r>
              <a:rPr lang="it-IT" altLang="zh-CN" sz="2400" dirty="0"/>
              <a:t>'a' in 'banana '</a:t>
            </a:r>
          </a:p>
          <a:p>
            <a:pPr>
              <a:lnSpc>
                <a:spcPct val="150000"/>
              </a:lnSpc>
              <a:defRPr/>
            </a:pPr>
            <a:r>
              <a:rPr lang="it-IT" altLang="zh-CN" sz="2400" dirty="0"/>
              <a:t>True</a:t>
            </a:r>
          </a:p>
          <a:p>
            <a:pPr>
              <a:lnSpc>
                <a:spcPct val="150000"/>
              </a:lnSpc>
              <a:defRPr/>
            </a:pPr>
            <a:r>
              <a:rPr lang="it-IT" altLang="zh-CN" sz="2400" dirty="0"/>
              <a:t>&gt;&gt;&gt; 'seed ' in 'banana '</a:t>
            </a:r>
          </a:p>
          <a:p>
            <a:pPr>
              <a:lnSpc>
                <a:spcPct val="150000"/>
              </a:lnSpc>
              <a:defRPr/>
            </a:pPr>
            <a:r>
              <a:rPr lang="it-IT" altLang="zh-CN" sz="2400" dirty="0"/>
              <a:t>False</a:t>
            </a:r>
            <a:endParaRPr lang="en-US" altLang="zh-CN" sz="24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.9 </a:t>
            </a:r>
            <a:r>
              <a:rPr lang="en-US" altLang="zh-CN" dirty="0"/>
              <a:t>in </a:t>
            </a:r>
            <a:r>
              <a:rPr lang="zh-CN" altLang="en-US" dirty="0"/>
              <a:t>运算符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556" y="1214026"/>
            <a:ext cx="3815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单词 </a:t>
            </a:r>
            <a:r>
              <a:rPr lang="en-US" altLang="zh-CN" sz="2400" dirty="0"/>
              <a:t>in </a:t>
            </a:r>
            <a:r>
              <a:rPr lang="zh-CN" altLang="en-US" sz="2400" dirty="0"/>
              <a:t>是一个布尔运算符，接受两个字符串。如果第一个作为子串出现在第二个中，</a:t>
            </a:r>
            <a:r>
              <a:rPr lang="zh-CN" altLang="en-US" sz="2400" dirty="0" smtClean="0"/>
              <a:t>则返回 </a:t>
            </a:r>
            <a:r>
              <a:rPr lang="en-US" altLang="zh-CN" sz="2400" dirty="0" smtClean="0"/>
              <a:t>True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8748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6765" y="1824321"/>
            <a:ext cx="6210054" cy="22520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in_both</a:t>
            </a:r>
            <a:r>
              <a:rPr lang="en-US" altLang="zh-CN" sz="2400" dirty="0"/>
              <a:t> ( word1 , word2 ) 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for </a:t>
            </a:r>
            <a:r>
              <a:rPr lang="en-US" altLang="zh-CN" sz="2400" dirty="0"/>
              <a:t>letter in word1 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    if </a:t>
            </a:r>
            <a:r>
              <a:rPr lang="en-US" altLang="zh-CN" sz="2400" dirty="0"/>
              <a:t>letter in word2 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        print </a:t>
            </a:r>
            <a:r>
              <a:rPr lang="en-US" altLang="zh-CN" sz="2400" dirty="0"/>
              <a:t>( letter )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.9 </a:t>
            </a:r>
            <a:r>
              <a:rPr lang="en-US" altLang="zh-CN" dirty="0"/>
              <a:t>in </a:t>
            </a:r>
            <a:r>
              <a:rPr lang="zh-CN" altLang="en-US" dirty="0"/>
              <a:t>运算符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556" y="1214026"/>
            <a:ext cx="3815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编写一个函数，该函数有两个形参字符串，对于 </a:t>
            </a:r>
            <a:r>
              <a:rPr lang="en-US" altLang="zh-CN" sz="2400" dirty="0"/>
              <a:t>(</a:t>
            </a:r>
            <a:r>
              <a:rPr lang="zh-CN" altLang="en-US" sz="2400" dirty="0"/>
              <a:t>每个</a:t>
            </a:r>
            <a:r>
              <a:rPr lang="en-US" altLang="zh-CN" sz="2400" dirty="0"/>
              <a:t>) </a:t>
            </a:r>
            <a:r>
              <a:rPr lang="zh-CN" altLang="en-US" sz="2400" dirty="0"/>
              <a:t>在 </a:t>
            </a:r>
            <a:r>
              <a:rPr lang="en-US" altLang="zh-CN" sz="2400" dirty="0"/>
              <a:t>(</a:t>
            </a:r>
            <a:r>
              <a:rPr lang="zh-CN" altLang="en-US" sz="2400" dirty="0"/>
              <a:t>第一个</a:t>
            </a:r>
            <a:r>
              <a:rPr lang="en-US" altLang="zh-CN" sz="2400" dirty="0"/>
              <a:t>) </a:t>
            </a:r>
            <a:r>
              <a:rPr lang="zh-CN" altLang="en-US" sz="2400" dirty="0" smtClean="0"/>
              <a:t>单词字符串中</a:t>
            </a:r>
            <a:r>
              <a:rPr lang="zh-CN" altLang="en-US" sz="2400" dirty="0"/>
              <a:t>的字母，如果 </a:t>
            </a:r>
            <a:r>
              <a:rPr lang="en-US" altLang="zh-CN" sz="2400" dirty="0"/>
              <a:t>(</a:t>
            </a:r>
            <a:r>
              <a:rPr lang="zh-CN" altLang="en-US" sz="2400" dirty="0"/>
              <a:t>该</a:t>
            </a:r>
            <a:r>
              <a:rPr lang="en-US" altLang="zh-CN" sz="2400" dirty="0"/>
              <a:t>) </a:t>
            </a:r>
            <a:r>
              <a:rPr lang="zh-CN" altLang="en-US" sz="2400" dirty="0"/>
              <a:t>字母 </a:t>
            </a:r>
            <a:r>
              <a:rPr lang="en-US" altLang="zh-CN" sz="2400" dirty="0"/>
              <a:t>(</a:t>
            </a:r>
            <a:r>
              <a:rPr lang="zh-CN" altLang="en-US" sz="2400" dirty="0"/>
              <a:t>出现</a:t>
            </a:r>
            <a:r>
              <a:rPr lang="en-US" altLang="zh-CN" sz="2400" dirty="0"/>
              <a:t>) </a:t>
            </a:r>
            <a:r>
              <a:rPr lang="zh-CN" altLang="en-US" sz="2400" dirty="0"/>
              <a:t>在 </a:t>
            </a:r>
            <a:r>
              <a:rPr lang="en-US" altLang="zh-CN" sz="2400" dirty="0"/>
              <a:t>(</a:t>
            </a:r>
            <a:r>
              <a:rPr lang="zh-CN" altLang="en-US" sz="2400" dirty="0"/>
              <a:t>第二个</a:t>
            </a:r>
            <a:r>
              <a:rPr lang="en-US" altLang="zh-CN" sz="2400" dirty="0"/>
              <a:t>) </a:t>
            </a:r>
            <a:r>
              <a:rPr lang="zh-CN" altLang="en-US" sz="2400" dirty="0" smtClean="0"/>
              <a:t>单词字符串中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打印 </a:t>
            </a:r>
            <a:r>
              <a:rPr lang="en-US" altLang="zh-CN" sz="2400" dirty="0"/>
              <a:t>(</a:t>
            </a:r>
            <a:r>
              <a:rPr lang="zh-CN" altLang="en-US" sz="2400" dirty="0"/>
              <a:t>该</a:t>
            </a:r>
            <a:r>
              <a:rPr lang="en-US" altLang="zh-CN" sz="2400" dirty="0"/>
              <a:t>) </a:t>
            </a:r>
            <a:r>
              <a:rPr lang="zh-CN" altLang="en-US" sz="2400" dirty="0"/>
              <a:t>字母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5243688" y="4445680"/>
            <a:ext cx="4743606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in_both</a:t>
            </a:r>
            <a:r>
              <a:rPr lang="en-US" altLang="zh-CN" sz="2400" dirty="0"/>
              <a:t> ('apples ', 'oranges ') </a:t>
            </a:r>
            <a:endParaRPr lang="en-US" altLang="zh-CN" sz="2400" dirty="0" smtClean="0"/>
          </a:p>
          <a:p>
            <a:r>
              <a:rPr lang="en-US" altLang="zh-CN" sz="2400" dirty="0" smtClean="0"/>
              <a:t>a </a:t>
            </a:r>
          </a:p>
          <a:p>
            <a:r>
              <a:rPr lang="en-US" altLang="zh-CN" sz="2400" dirty="0" smtClean="0"/>
              <a:t>e </a:t>
            </a:r>
          </a:p>
          <a:p>
            <a:r>
              <a:rPr lang="en-US" altLang="zh-CN" sz="2400" dirty="0" smtClean="0"/>
              <a:t>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1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97120" y="674473"/>
            <a:ext cx="7114258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if word == 'banana 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print </a:t>
            </a:r>
            <a:r>
              <a:rPr lang="en-US" altLang="zh-CN" sz="2400" dirty="0"/>
              <a:t>('All ␣right ,␣ bananas </a:t>
            </a:r>
            <a:r>
              <a:rPr lang="en-US" altLang="zh-CN" sz="2400" dirty="0" smtClean="0"/>
              <a:t>.')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 smtClean="0"/>
              <a:t>elif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word &lt; 'banana 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print </a:t>
            </a:r>
            <a:r>
              <a:rPr lang="en-US" altLang="zh-CN" sz="2400" dirty="0"/>
              <a:t>('Your ␣word ,␣' + word + ',␣ comes ␣ before ␣ banana .')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/>
              <a:t>elif</a:t>
            </a:r>
            <a:r>
              <a:rPr lang="en-US" altLang="zh-CN" sz="2400" dirty="0"/>
              <a:t> word &gt; 'banana 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print </a:t>
            </a:r>
            <a:r>
              <a:rPr lang="en-US" altLang="zh-CN" sz="2400" dirty="0"/>
              <a:t>('Your ␣word ,␣' + word + ',␣ comes ␣ after ␣ banana .')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else 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print </a:t>
            </a:r>
            <a:r>
              <a:rPr lang="en-US" altLang="zh-CN" sz="2400" dirty="0"/>
              <a:t>('All ␣right ,␣ bananas .')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.10 </a:t>
            </a:r>
            <a:r>
              <a:rPr lang="zh-CN" altLang="en-US" dirty="0" smtClean="0"/>
              <a:t>字符串</a:t>
            </a:r>
            <a:r>
              <a:rPr lang="zh-CN" altLang="en-US" dirty="0"/>
              <a:t>比较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556" y="1214026"/>
            <a:ext cx="3815644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关系运算符也适用于字符串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620889" y="3033176"/>
            <a:ext cx="36463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Python </a:t>
            </a:r>
            <a:r>
              <a:rPr lang="zh-CN" altLang="en-US" sz="2400" dirty="0"/>
              <a:t>处理大写和小写字母的方式和人不同。所有的大写字母出现在所有小写字母之 前</a:t>
            </a:r>
          </a:p>
        </p:txBody>
      </p:sp>
    </p:spTree>
    <p:extLst>
      <p:ext uri="{BB962C8B-B14F-4D97-AF65-F5344CB8AC3E}">
        <p14:creationId xmlns:p14="http://schemas.microsoft.com/office/powerpoint/2010/main" val="19208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3"/>
          <p:cNvSpPr txBox="1"/>
          <p:nvPr/>
        </p:nvSpPr>
        <p:spPr>
          <a:xfrm>
            <a:off x="1176338" y="3379788"/>
            <a:ext cx="98393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4000" spc="300" dirty="0" smtClean="0">
                <a:latin typeface="微软雅黑 Light"/>
              </a:rPr>
              <a:t>第</a:t>
            </a:r>
            <a:r>
              <a:rPr lang="en-US" altLang="zh-CN" sz="4000" spc="300" dirty="0">
                <a:latin typeface="微软雅黑 Light"/>
              </a:rPr>
              <a:t>9</a:t>
            </a:r>
            <a:r>
              <a:rPr lang="zh-CN" altLang="en-US" sz="4000" spc="300" dirty="0" smtClean="0">
                <a:latin typeface="微软雅黑 Light"/>
              </a:rPr>
              <a:t>章 文字游戏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12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82629" y="324518"/>
            <a:ext cx="4167858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fin = open ('words .txt </a:t>
            </a:r>
            <a:r>
              <a:rPr lang="en-US" altLang="zh-CN" sz="2400" dirty="0" smtClean="0"/>
              <a:t>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fin . </a:t>
            </a:r>
            <a:r>
              <a:rPr lang="en-US" altLang="zh-CN" sz="2400" dirty="0" err="1"/>
              <a:t>readline</a:t>
            </a:r>
            <a:r>
              <a:rPr lang="en-US" altLang="zh-CN" sz="2400" dirty="0"/>
              <a:t> ()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'</a:t>
            </a:r>
            <a:r>
              <a:rPr lang="en-US" altLang="zh-CN" sz="2400" dirty="0" err="1" smtClean="0"/>
              <a:t>aa</a:t>
            </a:r>
            <a:r>
              <a:rPr lang="en-US" altLang="zh-CN" sz="2400" dirty="0" smtClean="0"/>
              <a:t>\r\n‘</a:t>
            </a:r>
          </a:p>
          <a:p>
            <a:pPr>
              <a:lnSpc>
                <a:spcPct val="150000"/>
              </a:lnSpc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fin . </a:t>
            </a:r>
            <a:r>
              <a:rPr lang="en-US" altLang="zh-CN" sz="2400" dirty="0" err="1"/>
              <a:t>readline</a:t>
            </a:r>
            <a:r>
              <a:rPr lang="en-US" altLang="zh-CN" sz="2400" dirty="0"/>
              <a:t> ()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'</a:t>
            </a:r>
            <a:r>
              <a:rPr lang="en-US" altLang="zh-CN" sz="2400" dirty="0" err="1"/>
              <a:t>aah</a:t>
            </a:r>
            <a:r>
              <a:rPr lang="en-US" altLang="zh-CN" sz="2400" dirty="0"/>
              <a:t> \</a:t>
            </a:r>
            <a:r>
              <a:rPr lang="en-US" altLang="zh-CN" sz="2400" dirty="0" smtClean="0"/>
              <a:t>r\n‘</a:t>
            </a:r>
          </a:p>
          <a:p>
            <a:pPr>
              <a:lnSpc>
                <a:spcPct val="150000"/>
              </a:lnSpc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line = fin . </a:t>
            </a:r>
            <a:r>
              <a:rPr lang="en-US" altLang="zh-CN" sz="2400" dirty="0" err="1"/>
              <a:t>readline</a:t>
            </a:r>
            <a:r>
              <a:rPr lang="en-US" altLang="zh-CN" sz="2400" dirty="0"/>
              <a:t> ()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word = line . strip ()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word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'</a:t>
            </a:r>
            <a:r>
              <a:rPr lang="en-US" altLang="zh-CN" sz="2400" dirty="0" err="1"/>
              <a:t>aahed</a:t>
            </a:r>
            <a:r>
              <a:rPr lang="en-US" altLang="zh-CN" sz="2400" dirty="0"/>
              <a:t> '</a:t>
            </a:r>
            <a:endParaRPr lang="en-US" altLang="zh-CN" sz="24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9.1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 smtClean="0"/>
              <a:t>读取</a:t>
            </a:r>
            <a:r>
              <a:rPr lang="zh-CN" altLang="en-US" dirty="0"/>
              <a:t>单词列表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1556" y="1214026"/>
            <a:ext cx="3815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内建函数 </a:t>
            </a:r>
            <a:r>
              <a:rPr lang="en-US" altLang="zh-CN" sz="2400" dirty="0"/>
              <a:t>open </a:t>
            </a:r>
            <a:r>
              <a:rPr lang="zh-CN" altLang="en-US" sz="2400" dirty="0"/>
              <a:t>接受文件名作为形参，并返回一个文件对象 </a:t>
            </a:r>
            <a:r>
              <a:rPr lang="en-US" altLang="zh-CN" sz="2400" dirty="0"/>
              <a:t>(file object)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以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使用它</a:t>
            </a:r>
            <a:r>
              <a:rPr lang="zh-CN" altLang="en-US" sz="2400" dirty="0" smtClean="0"/>
              <a:t>读取文件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51556" y="3873480"/>
            <a:ext cx="37366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readline</a:t>
            </a:r>
            <a:r>
              <a:rPr lang="zh-CN" altLang="en-US" sz="2400" dirty="0"/>
              <a:t>，其 从文件中读取字符直到碰到新行，并将结果作为字符串返回</a:t>
            </a:r>
          </a:p>
        </p:txBody>
      </p:sp>
      <p:sp>
        <p:nvSpPr>
          <p:cNvPr id="7" name="矩形 6"/>
          <p:cNvSpPr/>
          <p:nvPr/>
        </p:nvSpPr>
        <p:spPr>
          <a:xfrm>
            <a:off x="8895641" y="2494342"/>
            <a:ext cx="33979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dk1"/>
                </a:solidFill>
              </a:rPr>
              <a:t>fin = open ('words . </a:t>
            </a:r>
            <a:r>
              <a:rPr lang="en-US" altLang="zh-CN" sz="2400" dirty="0">
                <a:solidFill>
                  <a:schemeClr val="dk1"/>
                </a:solidFill>
              </a:rPr>
              <a:t>txt ') </a:t>
            </a:r>
            <a:endParaRPr lang="en-US" altLang="zh-CN" sz="2400" dirty="0" smtClean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dk1"/>
                </a:solidFill>
              </a:rPr>
              <a:t>for </a:t>
            </a:r>
            <a:r>
              <a:rPr lang="en-US" altLang="zh-CN" sz="2400" dirty="0">
                <a:solidFill>
                  <a:schemeClr val="dk1"/>
                </a:solidFill>
              </a:rPr>
              <a:t>line in fin : </a:t>
            </a:r>
            <a:endParaRPr lang="en-US" altLang="zh-CN" sz="2400" dirty="0" smtClean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dk1"/>
                </a:solidFill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</a:rPr>
              <a:t>   word </a:t>
            </a:r>
            <a:r>
              <a:rPr lang="en-US" altLang="zh-CN" sz="2400" dirty="0">
                <a:solidFill>
                  <a:schemeClr val="dk1"/>
                </a:solidFill>
              </a:rPr>
              <a:t>= line . strip () </a:t>
            </a:r>
            <a:endParaRPr lang="en-US" altLang="zh-CN" sz="2400" dirty="0" smtClean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dk1"/>
                </a:solidFill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</a:rPr>
              <a:t>   print </a:t>
            </a:r>
            <a:r>
              <a:rPr lang="en-US" altLang="zh-CN" sz="2400" dirty="0">
                <a:solidFill>
                  <a:schemeClr val="dk1"/>
                </a:solidFill>
              </a:rPr>
              <a:t>( word ) 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95021" y="1828800"/>
            <a:ext cx="98664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编程写一个程序，使得它可以读取</a:t>
            </a:r>
            <a:r>
              <a:rPr lang="en-US" altLang="zh-CN" sz="3200" dirty="0"/>
              <a:t>words.txt </a:t>
            </a:r>
            <a:r>
              <a:rPr lang="zh-CN" altLang="en-US" sz="3200" dirty="0"/>
              <a:t>，然后只打印出那些长度超过 </a:t>
            </a:r>
            <a:r>
              <a:rPr lang="en-US" altLang="zh-CN" sz="3200" dirty="0"/>
              <a:t>20 </a:t>
            </a:r>
            <a:r>
              <a:rPr lang="zh-CN" altLang="en-US" sz="3200" dirty="0"/>
              <a:t>个字符的单词 </a:t>
            </a:r>
            <a:r>
              <a:rPr lang="en-US" altLang="zh-CN" sz="3200" dirty="0"/>
              <a:t>(</a:t>
            </a:r>
            <a:r>
              <a:rPr lang="zh-CN" altLang="en-US" sz="3200" dirty="0"/>
              <a:t>不包括空格</a:t>
            </a:r>
            <a:r>
              <a:rPr lang="en-US" altLang="zh-CN" sz="3200" dirty="0"/>
              <a:t>)</a:t>
            </a:r>
            <a:r>
              <a:rPr lang="zh-CN" altLang="en-US" sz="3200" dirty="0"/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1343374" y="3614135"/>
            <a:ext cx="33979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dk1"/>
                </a:solidFill>
              </a:rPr>
              <a:t>fin = open ('words . </a:t>
            </a:r>
            <a:r>
              <a:rPr lang="en-US" altLang="zh-CN" sz="2400" dirty="0">
                <a:solidFill>
                  <a:schemeClr val="dk1"/>
                </a:solidFill>
              </a:rPr>
              <a:t>txt ') </a:t>
            </a:r>
            <a:endParaRPr lang="en-US" altLang="zh-CN" sz="2400" dirty="0" smtClean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dk1"/>
                </a:solidFill>
              </a:rPr>
              <a:t>for </a:t>
            </a:r>
            <a:r>
              <a:rPr lang="en-US" altLang="zh-CN" sz="2400" dirty="0">
                <a:solidFill>
                  <a:schemeClr val="dk1"/>
                </a:solidFill>
              </a:rPr>
              <a:t>line in fin : </a:t>
            </a:r>
            <a:endParaRPr lang="en-US" altLang="zh-CN" sz="2400" dirty="0" smtClean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dk1"/>
                </a:solidFill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</a:rPr>
              <a:t>   word </a:t>
            </a:r>
            <a:r>
              <a:rPr lang="en-US" altLang="zh-CN" sz="2400" dirty="0">
                <a:solidFill>
                  <a:schemeClr val="dk1"/>
                </a:solidFill>
              </a:rPr>
              <a:t>= line . strip () </a:t>
            </a:r>
            <a:endParaRPr lang="en-US" altLang="zh-CN" sz="2400" dirty="0" smtClean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dk1"/>
                </a:solidFill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</a:rPr>
              <a:t>   print </a:t>
            </a:r>
            <a:r>
              <a:rPr lang="en-US" altLang="zh-CN" sz="2400" dirty="0">
                <a:solidFill>
                  <a:schemeClr val="dk1"/>
                </a:solidFill>
              </a:rPr>
              <a:t>( word ) 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4756" y="1253067"/>
            <a:ext cx="108260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写</a:t>
            </a:r>
            <a:r>
              <a:rPr lang="zh-CN" altLang="en-US" sz="3200" dirty="0"/>
              <a:t>一个叫做</a:t>
            </a:r>
            <a:r>
              <a:rPr lang="en-US" altLang="zh-CN" sz="3200" dirty="0" err="1"/>
              <a:t>has_no_e</a:t>
            </a:r>
            <a:r>
              <a:rPr lang="en-US" altLang="zh-CN" sz="3200" dirty="0"/>
              <a:t> </a:t>
            </a:r>
            <a:r>
              <a:rPr lang="zh-CN" altLang="en-US" sz="3200" dirty="0"/>
              <a:t>的函数，如果给定的单词中不包含字符 “</a:t>
            </a:r>
            <a:r>
              <a:rPr lang="en-US" altLang="zh-CN" sz="3200" dirty="0"/>
              <a:t>e”</a:t>
            </a:r>
            <a:r>
              <a:rPr lang="zh-CN" altLang="en-US" sz="3200" dirty="0"/>
              <a:t>，返回</a:t>
            </a:r>
            <a:r>
              <a:rPr lang="en-US" altLang="zh-CN" sz="3200" dirty="0"/>
              <a:t>True </a:t>
            </a:r>
            <a:r>
              <a:rPr lang="zh-CN" altLang="en-US" sz="3200" dirty="0"/>
              <a:t>。 </a:t>
            </a:r>
            <a:endParaRPr lang="en-US" altLang="zh-CN" sz="3200" dirty="0" smtClean="0"/>
          </a:p>
          <a:p>
            <a:r>
              <a:rPr lang="zh-CN" altLang="en-US" sz="3200" dirty="0" smtClean="0"/>
              <a:t>修改</a:t>
            </a:r>
            <a:r>
              <a:rPr lang="zh-CN" altLang="en-US" sz="3200" dirty="0"/>
              <a:t>上一节中的程序，只打印不包含 “</a:t>
            </a:r>
            <a:r>
              <a:rPr lang="en-US" altLang="zh-CN" sz="3200" dirty="0"/>
              <a:t>e” </a:t>
            </a:r>
            <a:r>
              <a:rPr lang="zh-CN" altLang="en-US" sz="3200" dirty="0"/>
              <a:t>的单词，并且计算列表中不含 “</a:t>
            </a:r>
            <a:r>
              <a:rPr lang="en-US" altLang="zh-CN" sz="3200" dirty="0"/>
              <a:t>e” </a:t>
            </a:r>
            <a:r>
              <a:rPr lang="zh-CN" altLang="en-US" sz="3200" dirty="0"/>
              <a:t>单词的</a:t>
            </a:r>
            <a:r>
              <a:rPr lang="zh-CN" altLang="en-US" sz="3200" dirty="0" smtClean="0"/>
              <a:t>比例</a:t>
            </a:r>
            <a:r>
              <a:rPr lang="zh-CN" altLang="en-US" sz="3200" dirty="0"/>
              <a:t>。 </a:t>
            </a:r>
          </a:p>
        </p:txBody>
      </p:sp>
      <p:sp>
        <p:nvSpPr>
          <p:cNvPr id="5" name="矩形 4"/>
          <p:cNvSpPr/>
          <p:nvPr/>
        </p:nvSpPr>
        <p:spPr>
          <a:xfrm>
            <a:off x="654756" y="3537003"/>
            <a:ext cx="3793066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has_no_e</a:t>
            </a:r>
            <a:r>
              <a:rPr lang="en-US" altLang="zh-CN" sz="2800" dirty="0"/>
              <a:t> ( word ) :</a:t>
            </a:r>
          </a:p>
          <a:p>
            <a:r>
              <a:rPr lang="en-US" altLang="zh-CN" sz="2800" dirty="0" smtClean="0"/>
              <a:t>    for </a:t>
            </a:r>
            <a:r>
              <a:rPr lang="en-US" altLang="zh-CN" sz="2800" dirty="0"/>
              <a:t>letter in word :</a:t>
            </a:r>
          </a:p>
          <a:p>
            <a:r>
              <a:rPr lang="en-US" altLang="zh-CN" sz="2800" dirty="0" smtClean="0"/>
              <a:t>        if </a:t>
            </a:r>
            <a:r>
              <a:rPr lang="en-US" altLang="zh-CN" sz="2800" dirty="0"/>
              <a:t>letter == 'e':</a:t>
            </a:r>
          </a:p>
          <a:p>
            <a:r>
              <a:rPr lang="en-US" altLang="zh-CN" sz="2800" dirty="0" smtClean="0"/>
              <a:t>            return </a:t>
            </a:r>
            <a:r>
              <a:rPr lang="en-US" altLang="zh-CN" sz="2800" dirty="0"/>
              <a:t>False</a:t>
            </a:r>
          </a:p>
          <a:p>
            <a:r>
              <a:rPr lang="en-US" altLang="zh-CN" sz="2800" dirty="0" smtClean="0"/>
              <a:t>    return </a:t>
            </a:r>
            <a:r>
              <a:rPr lang="en-US" altLang="zh-CN" sz="2800" dirty="0"/>
              <a:t>True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886222" y="3585737"/>
            <a:ext cx="51816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 smtClean="0"/>
              <a:t>def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avoids ( word , forbidden ) :</a:t>
            </a:r>
          </a:p>
          <a:p>
            <a:r>
              <a:rPr lang="en-US" altLang="zh-CN" sz="2800" dirty="0" smtClean="0"/>
              <a:t>    for </a:t>
            </a:r>
            <a:r>
              <a:rPr lang="en-US" altLang="zh-CN" sz="2800" dirty="0"/>
              <a:t>letter in word :</a:t>
            </a:r>
          </a:p>
          <a:p>
            <a:r>
              <a:rPr lang="en-US" altLang="zh-CN" sz="2800" dirty="0" smtClean="0"/>
              <a:t>        if </a:t>
            </a:r>
            <a:r>
              <a:rPr lang="en-US" altLang="zh-CN" sz="2800" dirty="0"/>
              <a:t>letter in forbidden :</a:t>
            </a:r>
          </a:p>
          <a:p>
            <a:r>
              <a:rPr lang="en-US" altLang="zh-CN" sz="2800" dirty="0" smtClean="0"/>
              <a:t>            return </a:t>
            </a:r>
            <a:r>
              <a:rPr lang="en-US" altLang="zh-CN" sz="2800" dirty="0"/>
              <a:t>False</a:t>
            </a:r>
          </a:p>
          <a:p>
            <a:r>
              <a:rPr lang="en-US" altLang="zh-CN" sz="2800" dirty="0" smtClean="0"/>
              <a:t>    return </a:t>
            </a:r>
            <a:r>
              <a:rPr lang="en-US" altLang="zh-CN" sz="2800" dirty="0"/>
              <a:t>True</a:t>
            </a:r>
            <a:endParaRPr lang="zh-CN" altLang="en-US" sz="2800" dirty="0"/>
          </a:p>
        </p:txBody>
      </p:sp>
      <p:sp>
        <p:nvSpPr>
          <p:cNvPr id="8" name="右箭头 7"/>
          <p:cNvSpPr/>
          <p:nvPr/>
        </p:nvSpPr>
        <p:spPr>
          <a:xfrm>
            <a:off x="4447822" y="4278489"/>
            <a:ext cx="2438400" cy="10385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通用化（任何字符串）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2531" y="1309511"/>
            <a:ext cx="114356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修改程序</a:t>
            </a:r>
            <a:r>
              <a:rPr lang="zh-CN" altLang="en-US" sz="3200" dirty="0"/>
              <a:t>，提示用户输入一个禁止使用的字符，然后打印不包含这些字符的单词</a:t>
            </a:r>
            <a:r>
              <a:rPr lang="zh-CN" altLang="en-US" sz="3200" dirty="0" smtClean="0"/>
              <a:t>的数量。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74133" y="3314803"/>
            <a:ext cx="51816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 smtClean="0"/>
              <a:t>def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avoids ( word , forbidden ) :</a:t>
            </a:r>
          </a:p>
          <a:p>
            <a:r>
              <a:rPr lang="en-US" altLang="zh-CN" sz="2800" dirty="0" smtClean="0"/>
              <a:t>    for </a:t>
            </a:r>
            <a:r>
              <a:rPr lang="en-US" altLang="zh-CN" sz="2800" dirty="0"/>
              <a:t>letter in word :</a:t>
            </a:r>
          </a:p>
          <a:p>
            <a:r>
              <a:rPr lang="en-US" altLang="zh-CN" sz="2800" dirty="0" smtClean="0"/>
              <a:t>        if </a:t>
            </a:r>
            <a:r>
              <a:rPr lang="en-US" altLang="zh-CN" sz="2800" dirty="0"/>
              <a:t>letter in forbidden :</a:t>
            </a:r>
          </a:p>
          <a:p>
            <a:r>
              <a:rPr lang="en-US" altLang="zh-CN" sz="2800" dirty="0" smtClean="0"/>
              <a:t>            return </a:t>
            </a:r>
            <a:r>
              <a:rPr lang="en-US" altLang="zh-CN" sz="2800" dirty="0"/>
              <a:t>False</a:t>
            </a:r>
          </a:p>
          <a:p>
            <a:r>
              <a:rPr lang="en-US" altLang="zh-CN" sz="2800" dirty="0" smtClean="0"/>
              <a:t>    return </a:t>
            </a:r>
            <a:r>
              <a:rPr lang="en-US" altLang="zh-CN" sz="2800" dirty="0"/>
              <a:t>True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08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1199" y="1388533"/>
            <a:ext cx="11142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编写一个名为</a:t>
            </a:r>
            <a:r>
              <a:rPr lang="en-US" altLang="zh-CN" sz="3200" dirty="0" err="1"/>
              <a:t>uses_only</a:t>
            </a:r>
            <a:r>
              <a:rPr lang="en-US" altLang="zh-CN" sz="3200" dirty="0"/>
              <a:t> </a:t>
            </a:r>
            <a:r>
              <a:rPr lang="zh-CN" altLang="en-US" sz="3200" dirty="0"/>
              <a:t>的函数，接受一个单词和一个字符串。如果该单词 只包括此字符串中的字符，则返回</a:t>
            </a:r>
            <a:r>
              <a:rPr lang="en-US" altLang="zh-CN" sz="3200" dirty="0"/>
              <a:t>True</a:t>
            </a:r>
            <a:r>
              <a:rPr lang="zh-CN" altLang="en-US" sz="3200" dirty="0"/>
              <a:t>。你能只用</a:t>
            </a:r>
            <a:r>
              <a:rPr lang="en-US" altLang="zh-CN" sz="3200" dirty="0"/>
              <a:t>"</a:t>
            </a:r>
            <a:r>
              <a:rPr lang="en-US" altLang="zh-CN" sz="3200" dirty="0" err="1"/>
              <a:t>acefhlo</a:t>
            </a:r>
            <a:r>
              <a:rPr lang="en-US" altLang="zh-CN" sz="3200" dirty="0"/>
              <a:t>" </a:t>
            </a:r>
            <a:r>
              <a:rPr lang="zh-CN" altLang="en-US" sz="3200" dirty="0"/>
              <a:t>这几个字符造一个句子么？ 除了 “</a:t>
            </a:r>
            <a:r>
              <a:rPr lang="en-US" altLang="zh-CN" sz="3200" dirty="0"/>
              <a:t>Hoe alfalfa” </a:t>
            </a:r>
            <a:r>
              <a:rPr lang="zh-CN" altLang="en-US" sz="3200" dirty="0"/>
              <a:t>外</a:t>
            </a:r>
          </a:p>
        </p:txBody>
      </p:sp>
      <p:sp>
        <p:nvSpPr>
          <p:cNvPr id="4" name="矩形 3"/>
          <p:cNvSpPr/>
          <p:nvPr/>
        </p:nvSpPr>
        <p:spPr>
          <a:xfrm>
            <a:off x="361243" y="3548291"/>
            <a:ext cx="544124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uses_only</a:t>
            </a:r>
            <a:r>
              <a:rPr lang="en-US" altLang="zh-CN" sz="2800" dirty="0"/>
              <a:t> ( word , available ) :</a:t>
            </a:r>
          </a:p>
          <a:p>
            <a:r>
              <a:rPr lang="en-US" altLang="zh-CN" sz="2800" dirty="0" smtClean="0"/>
              <a:t>    for </a:t>
            </a:r>
            <a:r>
              <a:rPr lang="en-US" altLang="zh-CN" sz="2800" dirty="0"/>
              <a:t>letter in word :</a:t>
            </a:r>
          </a:p>
          <a:p>
            <a:r>
              <a:rPr lang="en-US" altLang="zh-CN" sz="2800" dirty="0" smtClean="0"/>
              <a:t>        if </a:t>
            </a:r>
            <a:r>
              <a:rPr lang="en-US" altLang="zh-CN" sz="2800" dirty="0"/>
              <a:t>letter not in available :</a:t>
            </a:r>
          </a:p>
          <a:p>
            <a:r>
              <a:rPr lang="en-US" altLang="zh-CN" sz="2800" dirty="0" smtClean="0"/>
              <a:t>            return </a:t>
            </a:r>
            <a:r>
              <a:rPr lang="en-US" altLang="zh-CN" sz="2800" dirty="0"/>
              <a:t>False</a:t>
            </a:r>
          </a:p>
          <a:p>
            <a:r>
              <a:rPr lang="en-US" altLang="zh-CN" sz="2800" dirty="0" smtClean="0"/>
              <a:t>    return </a:t>
            </a:r>
            <a:r>
              <a:rPr lang="en-US" altLang="zh-CN" sz="2800" dirty="0"/>
              <a:t>True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603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2178" y="1467556"/>
            <a:ext cx="111534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编写一个名为</a:t>
            </a:r>
            <a:r>
              <a:rPr lang="en-US" altLang="zh-CN" sz="2800" dirty="0" err="1"/>
              <a:t>uses_all</a:t>
            </a:r>
            <a:r>
              <a:rPr lang="en-US" altLang="zh-CN" sz="2800" dirty="0"/>
              <a:t> </a:t>
            </a:r>
            <a:r>
              <a:rPr lang="zh-CN" altLang="en-US" sz="2800" dirty="0"/>
              <a:t>的函数，接受一个单词和一个必须使用的字符组成 的字符串。如果该单词包括此字符串中的全部字符至少一次，则返回</a:t>
            </a:r>
            <a:r>
              <a:rPr lang="en-US" altLang="zh-CN" sz="2800" dirty="0"/>
              <a:t>True</a:t>
            </a:r>
            <a:r>
              <a:rPr lang="zh-CN" altLang="en-US" sz="2800" dirty="0"/>
              <a:t>。你能统计出 多少单词包含了所有的元音字符</a:t>
            </a:r>
            <a:r>
              <a:rPr lang="en-US" altLang="zh-CN" sz="2800" dirty="0" err="1"/>
              <a:t>aeiou</a:t>
            </a:r>
            <a:r>
              <a:rPr lang="zh-CN" altLang="en-US" sz="2800" dirty="0"/>
              <a:t>吗？如果换成</a:t>
            </a:r>
            <a:r>
              <a:rPr lang="en-US" altLang="zh-CN" sz="2800" dirty="0" err="1"/>
              <a:t>aeiouy</a:t>
            </a:r>
            <a:r>
              <a:rPr lang="en-US" altLang="zh-CN" sz="2800" dirty="0"/>
              <a:t> </a:t>
            </a:r>
            <a:r>
              <a:rPr lang="zh-CN" altLang="en-US" sz="2800" dirty="0"/>
              <a:t>呢？ </a:t>
            </a:r>
          </a:p>
        </p:txBody>
      </p:sp>
      <p:sp>
        <p:nvSpPr>
          <p:cNvPr id="4" name="矩形 3"/>
          <p:cNvSpPr/>
          <p:nvPr/>
        </p:nvSpPr>
        <p:spPr>
          <a:xfrm>
            <a:off x="750711" y="3567837"/>
            <a:ext cx="5226756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 smtClean="0"/>
              <a:t>def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uses_all</a:t>
            </a:r>
            <a:r>
              <a:rPr lang="en-US" altLang="zh-CN" sz="2800" dirty="0"/>
              <a:t> ( word , required ) :</a:t>
            </a:r>
          </a:p>
          <a:p>
            <a:r>
              <a:rPr lang="en-US" altLang="zh-CN" sz="2800" dirty="0" smtClean="0"/>
              <a:t>    for </a:t>
            </a:r>
            <a:r>
              <a:rPr lang="en-US" altLang="zh-CN" sz="2800" dirty="0"/>
              <a:t>letter in required :</a:t>
            </a:r>
          </a:p>
          <a:p>
            <a:r>
              <a:rPr lang="en-US" altLang="zh-CN" sz="2800" dirty="0" smtClean="0"/>
              <a:t>        if </a:t>
            </a:r>
            <a:r>
              <a:rPr lang="en-US" altLang="zh-CN" sz="2800" dirty="0"/>
              <a:t>letter not in word :</a:t>
            </a:r>
          </a:p>
          <a:p>
            <a:r>
              <a:rPr lang="en-US" altLang="zh-CN" sz="2800" dirty="0" smtClean="0"/>
              <a:t>            return </a:t>
            </a:r>
            <a:r>
              <a:rPr lang="en-US" altLang="zh-CN" sz="2800" dirty="0"/>
              <a:t>False</a:t>
            </a:r>
          </a:p>
          <a:p>
            <a:r>
              <a:rPr lang="en-US" altLang="zh-CN" sz="2800" dirty="0" smtClean="0"/>
              <a:t>    return </a:t>
            </a:r>
            <a:r>
              <a:rPr lang="en-US" altLang="zh-CN" sz="2800" dirty="0"/>
              <a:t>True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50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8720" y="1249035"/>
            <a:ext cx="621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fruit = 'banana ' </a:t>
            </a:r>
            <a:endParaRPr lang="en-US" altLang="zh-CN" sz="24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letter = fruit [1] </a:t>
            </a:r>
            <a:endParaRPr kumimoji="0" lang="zh-CN" altLang="zh-CN" sz="2400" kern="1200" cap="none" normalizeH="0" baseline="0" noProof="0" dirty="0" smtClean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 </a:t>
            </a:r>
            <a:r>
              <a:rPr lang="zh-CN" altLang="en-US" dirty="0" smtClean="0"/>
              <a:t>字符串</a:t>
            </a:r>
            <a:r>
              <a:rPr lang="zh-CN" altLang="en-US" dirty="0"/>
              <a:t>是一个序列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0183" y="146287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字符串是由字符组成的序列</a:t>
            </a:r>
          </a:p>
        </p:txBody>
      </p:sp>
      <p:sp>
        <p:nvSpPr>
          <p:cNvPr id="7" name="矩形 6"/>
          <p:cNvSpPr/>
          <p:nvPr/>
        </p:nvSpPr>
        <p:spPr>
          <a:xfrm>
            <a:off x="5102379" y="3059668"/>
            <a:ext cx="31197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 </a:t>
            </a:r>
            <a:endParaRPr lang="en-US" altLang="zh-CN" sz="2400" dirty="0" smtClean="0"/>
          </a:p>
          <a:p>
            <a:r>
              <a:rPr lang="en-US" altLang="zh-CN" sz="2400" dirty="0" smtClean="0"/>
              <a:t>&gt;&gt;&gt; </a:t>
            </a:r>
            <a:r>
              <a:rPr lang="en-US" altLang="zh-CN" sz="2400" dirty="0"/>
              <a:t>fruit [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]  # </a:t>
            </a:r>
            <a:r>
              <a:rPr lang="en-US" altLang="zh-CN" sz="2400" dirty="0"/>
              <a:t>'a' </a:t>
            </a:r>
            <a:endParaRPr lang="en-US" altLang="zh-CN" sz="2400" dirty="0" smtClean="0"/>
          </a:p>
          <a:p>
            <a:r>
              <a:rPr lang="en-US" altLang="zh-CN" sz="2400" dirty="0" smtClean="0"/>
              <a:t>&gt;&gt;&gt; </a:t>
            </a:r>
            <a:r>
              <a:rPr lang="en-US" altLang="zh-CN" sz="2400" dirty="0"/>
              <a:t>fruit [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+1] </a:t>
            </a:r>
            <a:r>
              <a:rPr lang="en-US" altLang="zh-CN" sz="2400" dirty="0" smtClean="0"/>
              <a:t>  #'n</a:t>
            </a:r>
            <a:r>
              <a:rPr lang="en-US" altLang="zh-CN" sz="2400" dirty="0"/>
              <a:t>'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4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422" y="1422400"/>
            <a:ext cx="113566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编写一个名为</a:t>
            </a:r>
            <a:r>
              <a:rPr lang="en-US" altLang="zh-CN" sz="2800" dirty="0" err="1"/>
              <a:t>is_abecedarian</a:t>
            </a:r>
            <a:r>
              <a:rPr lang="en-US" altLang="zh-CN" sz="2800" dirty="0"/>
              <a:t> </a:t>
            </a:r>
            <a:r>
              <a:rPr lang="zh-CN" altLang="en-US" sz="2800" dirty="0"/>
              <a:t>的函数，如果单词中的字符以字符表的顺序</a:t>
            </a:r>
            <a:r>
              <a:rPr lang="zh-CN" altLang="en-US" sz="2800" dirty="0" smtClean="0"/>
              <a:t>出现 </a:t>
            </a:r>
            <a:r>
              <a:rPr lang="en-US" altLang="zh-CN" sz="2800" dirty="0"/>
              <a:t>(</a:t>
            </a:r>
            <a:r>
              <a:rPr lang="zh-CN" altLang="en-US" sz="2800" dirty="0"/>
              <a:t>允许重复字符</a:t>
            </a:r>
            <a:r>
              <a:rPr lang="en-US" altLang="zh-CN" sz="2800" dirty="0"/>
              <a:t>)</a:t>
            </a:r>
            <a:r>
              <a:rPr lang="zh-CN" altLang="en-US" sz="2800" dirty="0"/>
              <a:t>，则返回</a:t>
            </a:r>
            <a:r>
              <a:rPr lang="en-US" altLang="zh-CN" sz="2800" dirty="0"/>
              <a:t>True </a:t>
            </a:r>
            <a:r>
              <a:rPr lang="zh-CN" altLang="en-US" sz="2800" dirty="0"/>
              <a:t>。有多少个具备这种特征的单词？</a:t>
            </a:r>
          </a:p>
        </p:txBody>
      </p:sp>
      <p:sp>
        <p:nvSpPr>
          <p:cNvPr id="6" name="矩形 5"/>
          <p:cNvSpPr/>
          <p:nvPr/>
        </p:nvSpPr>
        <p:spPr>
          <a:xfrm>
            <a:off x="112888" y="2706849"/>
            <a:ext cx="46736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is_abecedarian</a:t>
            </a:r>
            <a:r>
              <a:rPr lang="en-US" altLang="zh-CN" sz="2800" dirty="0"/>
              <a:t> ( word ) :</a:t>
            </a:r>
          </a:p>
          <a:p>
            <a:r>
              <a:rPr lang="en-US" altLang="zh-CN" sz="2800" dirty="0" smtClean="0"/>
              <a:t>    previous </a:t>
            </a:r>
            <a:r>
              <a:rPr lang="en-US" altLang="zh-CN" sz="2800" dirty="0"/>
              <a:t>= word [0]</a:t>
            </a:r>
          </a:p>
          <a:p>
            <a:r>
              <a:rPr lang="en-US" altLang="zh-CN" sz="2800" dirty="0" smtClean="0"/>
              <a:t>    for </a:t>
            </a:r>
            <a:r>
              <a:rPr lang="en-US" altLang="zh-CN" sz="2800" dirty="0"/>
              <a:t>c in word :</a:t>
            </a:r>
          </a:p>
          <a:p>
            <a:r>
              <a:rPr lang="en-US" altLang="zh-CN" sz="2800" dirty="0" smtClean="0"/>
              <a:t>        if </a:t>
            </a:r>
            <a:r>
              <a:rPr lang="en-US" altLang="zh-CN" sz="2800" dirty="0"/>
              <a:t>c &lt; previous :</a:t>
            </a:r>
          </a:p>
          <a:p>
            <a:r>
              <a:rPr lang="en-US" altLang="zh-CN" sz="2800" dirty="0" smtClean="0"/>
              <a:t>            return </a:t>
            </a:r>
            <a:r>
              <a:rPr lang="en-US" altLang="zh-CN" sz="2800" dirty="0"/>
              <a:t>False</a:t>
            </a:r>
          </a:p>
          <a:p>
            <a:r>
              <a:rPr lang="en-US" altLang="zh-CN" sz="2800" dirty="0" smtClean="0"/>
              <a:t>        previous </a:t>
            </a:r>
            <a:r>
              <a:rPr lang="en-US" altLang="zh-CN" sz="2800" dirty="0"/>
              <a:t>= c</a:t>
            </a:r>
          </a:p>
          <a:p>
            <a:r>
              <a:rPr lang="en-US" altLang="zh-CN" sz="2800" dirty="0" smtClean="0"/>
              <a:t>    return </a:t>
            </a:r>
            <a:r>
              <a:rPr lang="en-US" altLang="zh-CN" sz="2800" dirty="0"/>
              <a:t>True</a:t>
            </a:r>
          </a:p>
        </p:txBody>
      </p:sp>
      <p:sp>
        <p:nvSpPr>
          <p:cNvPr id="8" name="矩形 7"/>
          <p:cNvSpPr/>
          <p:nvPr/>
        </p:nvSpPr>
        <p:spPr>
          <a:xfrm>
            <a:off x="5023555" y="2706849"/>
            <a:ext cx="6524978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is_abecedarian</a:t>
            </a:r>
            <a:r>
              <a:rPr lang="en-US" altLang="zh-CN" sz="2800" dirty="0"/>
              <a:t> ( word ) :</a:t>
            </a:r>
          </a:p>
          <a:p>
            <a:r>
              <a:rPr lang="en-US" altLang="zh-CN" sz="2800" dirty="0" smtClean="0"/>
              <a:t>    if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 ( word ) &lt;= 1:</a:t>
            </a:r>
          </a:p>
          <a:p>
            <a:r>
              <a:rPr lang="en-US" altLang="zh-CN" sz="2800" dirty="0" smtClean="0"/>
              <a:t>        return </a:t>
            </a:r>
            <a:r>
              <a:rPr lang="en-US" altLang="zh-CN" sz="2800" dirty="0"/>
              <a:t>True</a:t>
            </a:r>
          </a:p>
          <a:p>
            <a:r>
              <a:rPr lang="en-US" altLang="zh-CN" sz="2800" dirty="0" smtClean="0"/>
              <a:t>    if </a:t>
            </a:r>
            <a:r>
              <a:rPr lang="en-US" altLang="zh-CN" sz="2800" dirty="0"/>
              <a:t>word [0] &gt; word [1]:</a:t>
            </a:r>
          </a:p>
          <a:p>
            <a:r>
              <a:rPr lang="en-US" altLang="zh-CN" sz="2800" dirty="0" smtClean="0"/>
              <a:t>        return </a:t>
            </a:r>
            <a:r>
              <a:rPr lang="en-US" altLang="zh-CN" sz="2800" dirty="0"/>
              <a:t>False</a:t>
            </a:r>
          </a:p>
          <a:p>
            <a:r>
              <a:rPr lang="en-US" altLang="zh-CN" sz="2800" dirty="0" smtClean="0"/>
              <a:t>    return </a:t>
            </a:r>
            <a:r>
              <a:rPr lang="en-US" altLang="zh-CN" sz="2800" dirty="0" err="1"/>
              <a:t>is_abecedarian</a:t>
            </a:r>
            <a:r>
              <a:rPr lang="en-US" altLang="zh-CN" sz="2800" dirty="0"/>
              <a:t> ( word [1:])</a:t>
            </a:r>
          </a:p>
        </p:txBody>
      </p:sp>
    </p:spTree>
    <p:extLst>
      <p:ext uri="{BB962C8B-B14F-4D97-AF65-F5344CB8AC3E}">
        <p14:creationId xmlns:p14="http://schemas.microsoft.com/office/powerpoint/2010/main" val="42880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8720" y="1249035"/>
            <a:ext cx="62100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fruit = 'banana 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( fruit 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6</a:t>
            </a:r>
            <a:endParaRPr kumimoji="0" lang="zh-CN" altLang="zh-CN" sz="2400" kern="1200" cap="none" normalizeH="0" baseline="0" noProof="0" dirty="0" smtClean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.2 </a:t>
            </a:r>
            <a:r>
              <a:rPr lang="en-US" altLang="zh-CN" dirty="0" err="1"/>
              <a:t>len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0183" y="1462877"/>
            <a:ext cx="3814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len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是一个内建函数</a:t>
            </a:r>
            <a:r>
              <a:rPr lang="zh-CN" altLang="en-US" sz="2400" dirty="0" smtClean="0"/>
              <a:t>，返回</a:t>
            </a:r>
            <a:r>
              <a:rPr lang="zh-CN" altLang="en-US" sz="2400" dirty="0"/>
              <a:t>字符串中的字符的数量</a:t>
            </a:r>
          </a:p>
        </p:txBody>
      </p:sp>
      <p:sp>
        <p:nvSpPr>
          <p:cNvPr id="7" name="矩形 6"/>
          <p:cNvSpPr/>
          <p:nvPr/>
        </p:nvSpPr>
        <p:spPr>
          <a:xfrm>
            <a:off x="5102379" y="3059668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如何获得</a:t>
            </a:r>
            <a:r>
              <a:rPr lang="zh-CN" altLang="en-US" sz="2400" dirty="0"/>
              <a:t>某个字符串中最后一个</a:t>
            </a:r>
            <a:r>
              <a:rPr lang="zh-CN" altLang="en-US" sz="2400" dirty="0" smtClean="0"/>
              <a:t>字符？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899377" y="425426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&gt;&gt;&gt;fruit</a:t>
            </a:r>
            <a:r>
              <a:rPr lang="en-US" altLang="zh-CN" sz="2400" dirty="0"/>
              <a:t>[−1] </a:t>
            </a:r>
            <a:endParaRPr lang="en-US" altLang="zh-CN" sz="2400" dirty="0" smtClean="0"/>
          </a:p>
          <a:p>
            <a:r>
              <a:rPr lang="en-US" altLang="zh-CN" sz="2400" dirty="0" smtClean="0"/>
              <a:t>&gt;&gt;&gt;fruit</a:t>
            </a:r>
            <a:r>
              <a:rPr lang="en-US" altLang="zh-CN" sz="2400" dirty="0"/>
              <a:t>[−2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84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8720" y="1214026"/>
            <a:ext cx="621005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index = 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while index &lt;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( fruit ) 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letter </a:t>
            </a:r>
            <a:r>
              <a:rPr lang="en-US" altLang="zh-CN" sz="2400" dirty="0"/>
              <a:t>= fruit [ index 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print </a:t>
            </a:r>
            <a:r>
              <a:rPr lang="en-US" altLang="zh-CN" sz="2400" dirty="0"/>
              <a:t>( letter 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index </a:t>
            </a:r>
            <a:r>
              <a:rPr lang="en-US" altLang="zh-CN" sz="2400" dirty="0"/>
              <a:t>= index + 1</a:t>
            </a:r>
            <a:endParaRPr kumimoji="0" lang="zh-CN" altLang="zh-CN" sz="2400" kern="1200" cap="none" normalizeH="0" baseline="0" noProof="0" dirty="0" smtClean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.3 </a:t>
            </a:r>
            <a:r>
              <a:rPr lang="zh-CN" altLang="en-US" dirty="0" smtClean="0"/>
              <a:t>使用 </a:t>
            </a:r>
            <a:r>
              <a:rPr lang="en-US" altLang="zh-CN" dirty="0"/>
              <a:t>for </a:t>
            </a:r>
            <a:r>
              <a:rPr lang="zh-CN" altLang="en-US" dirty="0"/>
              <a:t>循环遍历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0183" y="1462877"/>
            <a:ext cx="3814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编写一个函数，接受一个字符串作为实参，按照</a:t>
            </a:r>
            <a:r>
              <a:rPr lang="zh-CN" altLang="en-US" sz="2400" dirty="0" smtClean="0"/>
              <a:t>从</a:t>
            </a:r>
            <a:r>
              <a:rPr lang="zh-CN" altLang="en-US" sz="2400" dirty="0"/>
              <a:t>前</a:t>
            </a:r>
            <a:r>
              <a:rPr lang="zh-CN" altLang="en-US" sz="2400" dirty="0" smtClean="0"/>
              <a:t>向后的</a:t>
            </a:r>
            <a:r>
              <a:rPr lang="zh-CN" altLang="en-US" sz="2400" dirty="0"/>
              <a:t>顺序显示字 符，每行只显示一个。 </a:t>
            </a:r>
          </a:p>
        </p:txBody>
      </p:sp>
      <p:sp>
        <p:nvSpPr>
          <p:cNvPr id="3" name="矩形 2"/>
          <p:cNvSpPr/>
          <p:nvPr/>
        </p:nvSpPr>
        <p:spPr>
          <a:xfrm>
            <a:off x="4998720" y="4505868"/>
            <a:ext cx="25058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/>
              <a:t>for letter in fruit :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print </a:t>
            </a:r>
            <a:r>
              <a:rPr lang="en-US" altLang="zh-CN" sz="2400" dirty="0"/>
              <a:t>( letter 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64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8720" y="1214026"/>
            <a:ext cx="621005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s = 'Monty </a:t>
            </a:r>
            <a:r>
              <a:rPr lang="en-US" altLang="zh-CN" sz="2400" dirty="0" smtClean="0"/>
              <a:t>Python </a:t>
            </a:r>
            <a:r>
              <a:rPr lang="en-US" altLang="zh-CN" sz="2400" dirty="0"/>
              <a:t>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s [0:5]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'Monty 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s [6:12]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'Python '</a:t>
            </a:r>
            <a:endParaRPr kumimoji="0" lang="zh-CN" altLang="zh-CN" sz="2400" kern="1200" cap="none" normalizeH="0" baseline="0" noProof="0" dirty="0" smtClean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.4 </a:t>
            </a:r>
            <a:r>
              <a:rPr lang="zh-CN" altLang="en-US" dirty="0" smtClean="0"/>
              <a:t>字符串</a:t>
            </a:r>
            <a:r>
              <a:rPr lang="zh-CN" altLang="en-US" dirty="0"/>
              <a:t>切片 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0183" y="1462877"/>
            <a:ext cx="3814128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字符串的一个片段被称作切片 </a:t>
            </a:r>
            <a:r>
              <a:rPr lang="en-US" altLang="zh-CN" sz="2400" dirty="0"/>
              <a:t>(slice)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998720" y="4505868"/>
            <a:ext cx="2993127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altLang="zh-CN" sz="2400" dirty="0" smtClean="0"/>
              <a:t>&gt;&gt;&gt; </a:t>
            </a:r>
            <a:r>
              <a:rPr lang="sv-SE" altLang="zh-CN" sz="2400" dirty="0"/>
              <a:t>fruit = 'banana '</a:t>
            </a:r>
          </a:p>
          <a:p>
            <a:r>
              <a:rPr lang="sv-SE" altLang="zh-CN" sz="2400" dirty="0"/>
              <a:t>&gt;&gt;&gt; fruit [:3]</a:t>
            </a:r>
          </a:p>
          <a:p>
            <a:r>
              <a:rPr lang="sv-SE" altLang="zh-CN" sz="2400" dirty="0"/>
              <a:t>'ban '</a:t>
            </a:r>
          </a:p>
          <a:p>
            <a:r>
              <a:rPr lang="sv-SE" altLang="zh-CN" sz="2400" dirty="0"/>
              <a:t>&gt;&gt;&gt; fruit [3:]</a:t>
            </a:r>
          </a:p>
          <a:p>
            <a:r>
              <a:rPr lang="sv-SE" altLang="zh-CN" sz="2400" dirty="0"/>
              <a:t>'ana '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84580" y="2801034"/>
            <a:ext cx="37253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操作符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n:m</a:t>
            </a:r>
            <a:r>
              <a:rPr lang="en-US" altLang="zh-CN" sz="2400" dirty="0"/>
              <a:t>] </a:t>
            </a:r>
            <a:r>
              <a:rPr lang="zh-CN" altLang="en-US" sz="2400" dirty="0"/>
              <a:t>返回从第 </a:t>
            </a:r>
            <a:r>
              <a:rPr lang="en-US" altLang="zh-CN" sz="2400" dirty="0"/>
              <a:t>n </a:t>
            </a:r>
            <a:r>
              <a:rPr lang="zh-CN" altLang="en-US" sz="2400" dirty="0"/>
              <a:t>个字符到第 </a:t>
            </a:r>
            <a:r>
              <a:rPr lang="en-US" altLang="zh-CN" sz="2400" dirty="0"/>
              <a:t>m </a:t>
            </a:r>
            <a:r>
              <a:rPr lang="zh-CN" altLang="en-US" sz="2400" dirty="0"/>
              <a:t>个字符的字符串片段，包括第一个，但是不包括 最后一个。</a:t>
            </a:r>
          </a:p>
        </p:txBody>
      </p:sp>
      <p:sp>
        <p:nvSpPr>
          <p:cNvPr id="7" name="矩形 6"/>
          <p:cNvSpPr/>
          <p:nvPr/>
        </p:nvSpPr>
        <p:spPr>
          <a:xfrm>
            <a:off x="406399" y="4518547"/>
            <a:ext cx="386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如果省略</a:t>
            </a:r>
            <a:r>
              <a:rPr lang="zh-CN" altLang="en-US" sz="2400" dirty="0"/>
              <a:t>第一个索引 </a:t>
            </a:r>
            <a:r>
              <a:rPr lang="en-US" altLang="zh-CN" sz="2400" dirty="0"/>
              <a:t>(</a:t>
            </a:r>
            <a:r>
              <a:rPr lang="zh-CN" altLang="en-US" sz="2400" dirty="0"/>
              <a:t>冒号前面的值</a:t>
            </a:r>
            <a:r>
              <a:rPr lang="en-US" altLang="zh-CN" sz="2400" dirty="0"/>
              <a:t>)</a:t>
            </a:r>
            <a:r>
              <a:rPr lang="zh-CN" altLang="en-US" sz="2400" dirty="0"/>
              <a:t>，切片起始于字符串头部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如果省略</a:t>
            </a:r>
            <a:r>
              <a:rPr lang="zh-CN" altLang="en-US" sz="2400" dirty="0"/>
              <a:t>第二个索 引，切片一直到字符串结尾：</a:t>
            </a:r>
          </a:p>
        </p:txBody>
      </p:sp>
      <p:sp>
        <p:nvSpPr>
          <p:cNvPr id="8" name="矩形 7"/>
          <p:cNvSpPr/>
          <p:nvPr/>
        </p:nvSpPr>
        <p:spPr>
          <a:xfrm>
            <a:off x="8267529" y="4534259"/>
            <a:ext cx="354065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&gt;&gt;&gt; fruit = 'banana ' &gt;&gt;&gt; fruit [3:3] ''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83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8720" y="1214026"/>
            <a:ext cx="621005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greeting = </a:t>
            </a:r>
            <a:r>
              <a:rPr lang="en-US" altLang="zh-CN" sz="2400" dirty="0" smtClean="0"/>
              <a:t>'</a:t>
            </a:r>
            <a:r>
              <a:rPr lang="en-US" altLang="zh-CN" sz="2400" dirty="0" err="1" smtClean="0"/>
              <a:t>Hello,world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!'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new_greeting</a:t>
            </a:r>
            <a:r>
              <a:rPr lang="en-US" altLang="zh-CN" sz="2400" dirty="0"/>
              <a:t> = 'J' + greeting [1:]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new_greeting</a:t>
            </a:r>
            <a:endParaRPr lang="en-US" altLang="zh-CN" sz="2400" dirty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'</a:t>
            </a:r>
            <a:r>
              <a:rPr lang="en-US" altLang="zh-CN" sz="2400" dirty="0" err="1" smtClean="0"/>
              <a:t>Jello,world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!'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.5 </a:t>
            </a:r>
            <a:r>
              <a:rPr lang="zh-CN" altLang="en-US" dirty="0" smtClean="0"/>
              <a:t>字符串</a:t>
            </a:r>
            <a:r>
              <a:rPr lang="zh-CN" altLang="en-US" dirty="0"/>
              <a:t>是不可变的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03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8720" y="1214026"/>
            <a:ext cx="6210054" cy="39078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find ( word , letter ) 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index </a:t>
            </a:r>
            <a:r>
              <a:rPr lang="en-US" altLang="zh-CN" sz="2400" dirty="0"/>
              <a:t>= 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while </a:t>
            </a:r>
            <a:r>
              <a:rPr lang="en-US" altLang="zh-CN" sz="2400" dirty="0"/>
              <a:t>index &lt;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( word ) 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    if </a:t>
            </a:r>
            <a:r>
              <a:rPr lang="en-US" altLang="zh-CN" sz="2400" dirty="0"/>
              <a:t>word [ index ] == letter 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        return </a:t>
            </a:r>
            <a:r>
              <a:rPr lang="en-US" altLang="zh-CN" sz="2400" dirty="0"/>
              <a:t>index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    index </a:t>
            </a:r>
            <a:r>
              <a:rPr lang="en-US" altLang="zh-CN" sz="2400" dirty="0"/>
              <a:t>= index + 1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return </a:t>
            </a:r>
            <a:r>
              <a:rPr lang="en-US" altLang="zh-CN" sz="2400" dirty="0"/>
              <a:t>−1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.6 </a:t>
            </a:r>
            <a:r>
              <a:rPr lang="zh-CN" altLang="en-US" dirty="0" smtClean="0"/>
              <a:t>搜索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556" y="1693333"/>
            <a:ext cx="3815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编写一个函数，该函数有两个形参，一个用来接收某偶一个字符串，一个用来接收要查找的字母。如果找到则返回字母在字符串中的索引，如果无法找到，则返回</a:t>
            </a:r>
            <a:r>
              <a:rPr lang="en-US" altLang="zh-CN" sz="2400" dirty="0" smtClean="0"/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17696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8720" y="1214026"/>
            <a:ext cx="621005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count(word, count):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for </a:t>
            </a:r>
            <a:r>
              <a:rPr lang="en-US" altLang="zh-CN" sz="2400" dirty="0"/>
              <a:t>letter in word 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     if </a:t>
            </a:r>
            <a:r>
              <a:rPr lang="en-US" altLang="zh-CN" sz="2400" dirty="0"/>
              <a:t>letter == 'a':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        count </a:t>
            </a:r>
            <a:r>
              <a:rPr lang="en-US" altLang="zh-CN" sz="2400" dirty="0"/>
              <a:t>= count + 1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    print </a:t>
            </a:r>
            <a:r>
              <a:rPr lang="en-US" altLang="zh-CN" sz="2400" dirty="0"/>
              <a:t>( count )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.7 </a:t>
            </a:r>
            <a:r>
              <a:rPr lang="zh-CN" altLang="en-US" dirty="0" smtClean="0"/>
              <a:t>循环</a:t>
            </a:r>
            <a:r>
              <a:rPr lang="zh-CN" altLang="en-US" dirty="0"/>
              <a:t>和计数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556" y="1693333"/>
            <a:ext cx="3815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编写一个函数，该函数有两个形参，一个用来接收字符串，一个用来接收查找的字母。函数打印字母在字符串中出现的次数。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8033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8720" y="157535"/>
            <a:ext cx="621005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word = 'banana 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new_word</a:t>
            </a:r>
            <a:r>
              <a:rPr lang="en-US" altLang="zh-CN" sz="2400" dirty="0"/>
              <a:t> = word . upper ()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new_word</a:t>
            </a:r>
            <a:endParaRPr lang="en-US" altLang="zh-CN" sz="2400" dirty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'BANANA '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8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.8 </a:t>
            </a:r>
            <a:r>
              <a:rPr lang="zh-CN" altLang="en-US" dirty="0" smtClean="0"/>
              <a:t>字符串</a:t>
            </a:r>
            <a:r>
              <a:rPr lang="zh-CN" altLang="en-US" dirty="0"/>
              <a:t>方法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556" y="1214026"/>
            <a:ext cx="3815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upper </a:t>
            </a:r>
            <a:r>
              <a:rPr lang="zh-CN" altLang="en-US" sz="2400" dirty="0"/>
              <a:t>方法接受一个字符串，并返回一个都是</a:t>
            </a:r>
            <a:r>
              <a:rPr lang="zh-CN" altLang="en-US" sz="2400" dirty="0" smtClean="0"/>
              <a:t>大写字母的</a:t>
            </a:r>
            <a:r>
              <a:rPr lang="zh-CN" altLang="en-US" sz="2400" dirty="0"/>
              <a:t>新字符串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find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, start, end</a:t>
            </a:r>
            <a:r>
              <a:rPr lang="zh-CN" altLang="en-US" sz="2400" dirty="0" smtClean="0"/>
              <a:t>）接收一个子字符串后一个字符，接收从何处开始的索引，接收结束查找的索引，返回查找的结果索引。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998720" y="2354746"/>
            <a:ext cx="6096000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dirty="0" smtClean="0"/>
              <a:t>&gt;&gt;&gt; </a:t>
            </a:r>
            <a:r>
              <a:rPr lang="en-US" altLang="zh-CN" sz="2400" dirty="0"/>
              <a:t>word = 'banana ' </a:t>
            </a:r>
            <a:endParaRPr lang="en-US" altLang="zh-CN" sz="2400" dirty="0" smtClean="0"/>
          </a:p>
          <a:p>
            <a:r>
              <a:rPr lang="en-US" altLang="zh-CN" sz="2400" dirty="0" smtClean="0"/>
              <a:t>&gt;&gt;&gt; </a:t>
            </a:r>
            <a:r>
              <a:rPr lang="en-US" altLang="zh-CN" sz="2400" dirty="0"/>
              <a:t>index = word . find ('a') </a:t>
            </a:r>
            <a:endParaRPr lang="en-US" altLang="zh-CN" sz="2400" dirty="0" smtClean="0"/>
          </a:p>
          <a:p>
            <a:r>
              <a:rPr lang="en-US" altLang="zh-CN" sz="2400" dirty="0" smtClean="0"/>
              <a:t>&gt;&gt;&gt; </a:t>
            </a:r>
            <a:r>
              <a:rPr lang="en-US" altLang="zh-CN" sz="2400" dirty="0"/>
              <a:t>index 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endParaRPr lang="en-US" altLang="zh-CN" sz="2400" dirty="0"/>
          </a:p>
          <a:p>
            <a:r>
              <a:rPr lang="en-US" altLang="zh-CN" sz="2400" dirty="0"/>
              <a:t>&gt;&gt;&gt; word . find ('</a:t>
            </a:r>
            <a:r>
              <a:rPr lang="en-US" altLang="zh-CN" sz="2400" dirty="0" err="1"/>
              <a:t>na</a:t>
            </a:r>
            <a:r>
              <a:rPr lang="en-US" altLang="zh-CN" sz="2400" dirty="0"/>
              <a:t> ')</a:t>
            </a:r>
          </a:p>
          <a:p>
            <a:r>
              <a:rPr lang="en-US" altLang="zh-CN" sz="2400" dirty="0" smtClean="0"/>
              <a:t>2</a:t>
            </a:r>
          </a:p>
          <a:p>
            <a:r>
              <a:rPr lang="en-US" altLang="zh-CN" sz="2400" dirty="0"/>
              <a:t>&gt;&gt;&gt; name = 'bob '</a:t>
            </a:r>
          </a:p>
          <a:p>
            <a:r>
              <a:rPr lang="en-US" altLang="zh-CN" sz="2400" dirty="0"/>
              <a:t>&gt;&gt;&gt; name . find ('b', 1 , 2)</a:t>
            </a:r>
          </a:p>
          <a:p>
            <a:r>
              <a:rPr lang="en-US" altLang="zh-CN" sz="2400" dirty="0"/>
              <a:t>−</a:t>
            </a:r>
            <a:r>
              <a:rPr lang="en-US" altLang="zh-CN" sz="2400" dirty="0" smtClean="0"/>
              <a:t>1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word . find ('</a:t>
            </a:r>
            <a:r>
              <a:rPr lang="en-US" altLang="zh-CN" sz="2400" dirty="0" err="1"/>
              <a:t>na</a:t>
            </a:r>
            <a:r>
              <a:rPr lang="en-US" altLang="zh-CN" sz="2400" dirty="0"/>
              <a:t> ', 3)</a:t>
            </a:r>
          </a:p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34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1461</Words>
  <Application>Microsoft Office PowerPoint</Application>
  <PresentationFormat>自定义</PresentationFormat>
  <Paragraphs>179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Python语言基础</vt:lpstr>
      <vt:lpstr>8.1 字符串是一个序列</vt:lpstr>
      <vt:lpstr>8.2 len</vt:lpstr>
      <vt:lpstr>8.3 使用 for 循环遍历</vt:lpstr>
      <vt:lpstr>8.4 字符串切片 </vt:lpstr>
      <vt:lpstr>8.5 字符串是不可变的</vt:lpstr>
      <vt:lpstr>8.6 搜索</vt:lpstr>
      <vt:lpstr>8.7 循环和计数</vt:lpstr>
      <vt:lpstr>8.8 字符串方法</vt:lpstr>
      <vt:lpstr>8.9 in 运算符</vt:lpstr>
      <vt:lpstr>8.9 in 运算符</vt:lpstr>
      <vt:lpstr>8.10 字符串比较</vt:lpstr>
      <vt:lpstr>PowerPoint 演示文稿</vt:lpstr>
      <vt:lpstr>9.1 读取单词列表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weiwei</dc:creator>
  <cp:lastModifiedBy>zhang</cp:lastModifiedBy>
  <cp:revision>114</cp:revision>
  <dcterms:created xsi:type="dcterms:W3CDTF">2019-08-01T01:41:38Z</dcterms:created>
  <dcterms:modified xsi:type="dcterms:W3CDTF">2021-10-26T14:16:35Z</dcterms:modified>
</cp:coreProperties>
</file>