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680" r:id="rId2"/>
    <p:sldId id="392" r:id="rId3"/>
    <p:sldId id="768" r:id="rId4"/>
    <p:sldId id="394" r:id="rId5"/>
    <p:sldId id="395" r:id="rId6"/>
    <p:sldId id="397" r:id="rId7"/>
    <p:sldId id="398" r:id="rId8"/>
    <p:sldId id="399" r:id="rId9"/>
    <p:sldId id="769" r:id="rId10"/>
    <p:sldId id="400" r:id="rId11"/>
    <p:sldId id="401" r:id="rId12"/>
    <p:sldId id="770" r:id="rId13"/>
    <p:sldId id="772" r:id="rId14"/>
    <p:sldId id="773" r:id="rId15"/>
    <p:sldId id="774" r:id="rId16"/>
    <p:sldId id="771" r:id="rId17"/>
    <p:sldId id="402" r:id="rId18"/>
    <p:sldId id="756" r:id="rId19"/>
    <p:sldId id="758" r:id="rId20"/>
    <p:sldId id="757" r:id="rId21"/>
    <p:sldId id="759" r:id="rId22"/>
    <p:sldId id="760" r:id="rId23"/>
    <p:sldId id="761" r:id="rId24"/>
    <p:sldId id="775" r:id="rId25"/>
    <p:sldId id="762" r:id="rId26"/>
    <p:sldId id="764" r:id="rId27"/>
    <p:sldId id="765" r:id="rId28"/>
    <p:sldId id="766" r:id="rId29"/>
    <p:sldId id="776" r:id="rId30"/>
    <p:sldId id="777" r:id="rId31"/>
    <p:sldId id="778" r:id="rId32"/>
    <p:sldId id="779" r:id="rId33"/>
    <p:sldId id="780" r:id="rId34"/>
    <p:sldId id="781" r:id="rId35"/>
    <p:sldId id="784" r:id="rId36"/>
    <p:sldId id="782" r:id="rId37"/>
    <p:sldId id="783"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7022" autoAdjust="0"/>
  </p:normalViewPr>
  <p:slideViewPr>
    <p:cSldViewPr snapToGrid="0">
      <p:cViewPr varScale="1">
        <p:scale>
          <a:sx n="73" d="100"/>
          <a:sy n="73" d="100"/>
        </p:scale>
        <p:origin x="-220"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6D544-0281-498E-97A9-FA611A790984}" type="datetimeFigureOut">
              <a:rPr lang="zh-CN" altLang="en-US" smtClean="0"/>
              <a:t>2021/11/07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008F8-0436-40C1-8EA2-3338FDC04F5D}" type="slidenum">
              <a:rPr lang="zh-CN" altLang="en-US" smtClean="0"/>
              <a:t>‹#›</a:t>
            </a:fld>
            <a:endParaRPr lang="zh-CN" altLang="en-US"/>
          </a:p>
        </p:txBody>
      </p:sp>
    </p:spTree>
    <p:extLst>
      <p:ext uri="{BB962C8B-B14F-4D97-AF65-F5344CB8AC3E}">
        <p14:creationId xmlns:p14="http://schemas.microsoft.com/office/powerpoint/2010/main" val="2873983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t>2021/11/07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303214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t>2021/11/07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318822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t>2021/11/07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4127036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pic>
        <p:nvPicPr>
          <p:cNvPr id="5122" name="图片 6"/>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8" name="矩形 7"/>
          <p:cNvSpPr/>
          <p:nvPr/>
        </p:nvSpPr>
        <p:spPr>
          <a:xfrm>
            <a:off x="-11332" y="0"/>
            <a:ext cx="12203332" cy="6858000"/>
          </a:xfrm>
          <a:prstGeom prst="rect">
            <a:avLst/>
          </a:prstGeom>
          <a:gradFill>
            <a:gsLst>
              <a:gs pos="0">
                <a:srgbClr val="203A6B"/>
              </a:gs>
              <a:gs pos="75000">
                <a:srgbClr val="203A6B">
                  <a:alpha val="84000"/>
                </a:srgbClr>
              </a:gs>
              <a:gs pos="38000">
                <a:srgbClr val="203A6B">
                  <a:alpha val="74000"/>
                </a:srgbClr>
              </a:gs>
              <a:gs pos="100000">
                <a:srgbClr val="203A6B">
                  <a:alpha val="95000"/>
                </a:srgb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0" y="0"/>
            <a:ext cx="12192000" cy="1630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11112" y="5764213"/>
            <a:ext cx="12215813" cy="1116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 name="任意多边形: 形状 15"/>
          <p:cNvSpPr/>
          <p:nvPr/>
        </p:nvSpPr>
        <p:spPr>
          <a:xfrm>
            <a:off x="0" y="398463"/>
            <a:ext cx="3162300" cy="804863"/>
          </a:xfrm>
          <a:custGeom>
            <a:avLst/>
            <a:gdLst>
              <a:gd name="connsiteX0" fmla="*/ 0 w 2662725"/>
              <a:gd name="connsiteY0" fmla="*/ 0 h 646332"/>
              <a:gd name="connsiteX1" fmla="*/ 2501142 w 2662725"/>
              <a:gd name="connsiteY1" fmla="*/ 0 h 646332"/>
              <a:gd name="connsiteX2" fmla="*/ 2662725 w 2662725"/>
              <a:gd name="connsiteY2" fmla="*/ 646332 h 646332"/>
              <a:gd name="connsiteX3" fmla="*/ 0 w 2662725"/>
              <a:gd name="connsiteY3" fmla="*/ 646332 h 646332"/>
            </a:gdLst>
            <a:ahLst/>
            <a:cxnLst>
              <a:cxn ang="0">
                <a:pos x="connsiteX0" y="connsiteY0"/>
              </a:cxn>
              <a:cxn ang="0">
                <a:pos x="connsiteX1" y="connsiteY1"/>
              </a:cxn>
              <a:cxn ang="0">
                <a:pos x="connsiteX2" y="connsiteY2"/>
              </a:cxn>
              <a:cxn ang="0">
                <a:pos x="connsiteX3" y="connsiteY3"/>
              </a:cxn>
            </a:cxnLst>
            <a:rect l="l" t="t" r="r" b="b"/>
            <a:pathLst>
              <a:path w="2662725" h="646332">
                <a:moveTo>
                  <a:pt x="0" y="0"/>
                </a:moveTo>
                <a:lnTo>
                  <a:pt x="2501142" y="0"/>
                </a:lnTo>
                <a:lnTo>
                  <a:pt x="2662725" y="646332"/>
                </a:lnTo>
                <a:lnTo>
                  <a:pt x="0" y="646332"/>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nvSpPr>
        <p:spPr>
          <a:xfrm>
            <a:off x="8248650" y="1193800"/>
            <a:ext cx="361950" cy="361950"/>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3" name="椭圆 12"/>
          <p:cNvSpPr/>
          <p:nvPr/>
        </p:nvSpPr>
        <p:spPr>
          <a:xfrm>
            <a:off x="9836150" y="-373062"/>
            <a:ext cx="933450" cy="935038"/>
          </a:xfrm>
          <a:prstGeom prst="ellipse">
            <a:avLst/>
          </a:pr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4" name="椭圆 13"/>
          <p:cNvSpPr/>
          <p:nvPr/>
        </p:nvSpPr>
        <p:spPr>
          <a:xfrm>
            <a:off x="5014913" y="360363"/>
            <a:ext cx="719138" cy="719138"/>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5" name="椭圆 14"/>
          <p:cNvSpPr/>
          <p:nvPr/>
        </p:nvSpPr>
        <p:spPr>
          <a:xfrm flipH="1">
            <a:off x="1331913" y="6350000"/>
            <a:ext cx="350838" cy="350838"/>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1"/>
          <p:cNvSpPr txBox="1"/>
          <p:nvPr/>
        </p:nvSpPr>
        <p:spPr>
          <a:xfrm>
            <a:off x="9480550" y="6437313"/>
            <a:ext cx="2686050" cy="369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Python</a:t>
            </a:r>
            <a:r>
              <a:rPr kumimoji="0" lang="zh-CN" altLang="en-US"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语言程序设计</a:t>
            </a:r>
            <a:endParaRPr kumimoji="0" lang="zh-CN" altLang="en-US" sz="1800" b="0" i="0" u="none" strike="noStrike" kern="1200" cap="none" spc="0" normalizeH="0" baseline="0" noProof="0" dirty="0">
              <a:ln>
                <a:noFill/>
              </a:ln>
              <a:solidFill>
                <a:srgbClr val="1B3868"/>
              </a:solidFill>
              <a:effectLst/>
              <a:uLnTx/>
              <a:uFillTx/>
              <a:latin typeface="楷体" panose="02010609060101010101" pitchFamily="49" charset="-122"/>
              <a:ea typeface="楷体" panose="02010609060101010101" pitchFamily="49" charset="-122"/>
              <a:cs typeface="+mn-cs"/>
            </a:endParaRPr>
          </a:p>
        </p:txBody>
      </p:sp>
      <p:sp>
        <p:nvSpPr>
          <p:cNvPr id="25" name="标题 24"/>
          <p:cNvSpPr>
            <a:spLocks noGrp="1"/>
          </p:cNvSpPr>
          <p:nvPr>
            <p:ph type="title"/>
          </p:nvPr>
        </p:nvSpPr>
        <p:spPr>
          <a:xfrm>
            <a:off x="-11332" y="443878"/>
            <a:ext cx="2983132" cy="714177"/>
          </a:xfrm>
        </p:spPr>
        <p:txBody>
          <a:bodyPr>
            <a:normAutofit/>
          </a:bodyPr>
          <a:lstStyle>
            <a:lvl1pPr algn="ctr">
              <a:defRPr sz="2400" b="1" i="0" spc="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4F876AE-369C-4E05-A7D6-E10E33B74EDE}"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rPr>
              <a:t>2021/11/07</a:t>
            </a:fld>
            <a:endParaRPr kumimoji="0" lang="zh-CN" altLang="en-US" sz="12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zh-CN" altLang="en-US" dirty="0"/>
              <a:t>‹#›</a:t>
            </a:fld>
            <a:endParaRPr lang="zh-CN" altLang="en-US" dirty="0"/>
          </a:p>
        </p:txBody>
      </p:sp>
    </p:spTree>
    <p:extLst>
      <p:ext uri="{BB962C8B-B14F-4D97-AF65-F5344CB8AC3E}">
        <p14:creationId xmlns:p14="http://schemas.microsoft.com/office/powerpoint/2010/main" val="413703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3">
    <p:spTree>
      <p:nvGrpSpPr>
        <p:cNvPr id="1" name=""/>
        <p:cNvGrpSpPr/>
        <p:nvPr/>
      </p:nvGrpSpPr>
      <p:grpSpPr>
        <a:xfrm>
          <a:off x="0" y="0"/>
          <a:ext cx="0" cy="0"/>
          <a:chOff x="0" y="0"/>
          <a:chExt cx="0" cy="0"/>
        </a:xfrm>
      </p:grpSpPr>
      <p:sp>
        <p:nvSpPr>
          <p:cNvPr id="7" name="椭圆 6"/>
          <p:cNvSpPr/>
          <p:nvPr/>
        </p:nvSpPr>
        <p:spPr>
          <a:xfrm>
            <a:off x="9798050" y="-352425"/>
            <a:ext cx="1009650" cy="1009650"/>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rot="5400000" flipH="1" flipV="1">
            <a:off x="1435894" y="-284956"/>
            <a:ext cx="46038" cy="2520950"/>
          </a:xfrm>
          <a:prstGeom prst="rect">
            <a:avLst/>
          </a:prstGeom>
          <a:gradFill>
            <a:gsLst>
              <a:gs pos="71000">
                <a:srgbClr val="1B3868"/>
              </a:gs>
              <a:gs pos="100000">
                <a:schemeClr val="bg1"/>
              </a:gs>
              <a:gs pos="1000">
                <a:srgbClr val="1B386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9" name="任意多边形 8"/>
          <p:cNvSpPr/>
          <p:nvPr/>
        </p:nvSpPr>
        <p:spPr>
          <a:xfrm>
            <a:off x="0" y="6765925"/>
            <a:ext cx="12192000" cy="92075"/>
          </a:xfrm>
          <a:custGeom>
            <a:avLst/>
            <a:gdLst>
              <a:gd name="connsiteX0" fmla="*/ 1449977 w 12192000"/>
              <a:gd name="connsiteY0" fmla="*/ 0 h 91440"/>
              <a:gd name="connsiteX1" fmla="*/ 12192000 w 12192000"/>
              <a:gd name="connsiteY1" fmla="*/ 0 h 91440"/>
              <a:gd name="connsiteX2" fmla="*/ 12192000 w 12192000"/>
              <a:gd name="connsiteY2" fmla="*/ 91440 h 91440"/>
              <a:gd name="connsiteX3" fmla="*/ 1449977 w 12192000"/>
              <a:gd name="connsiteY3" fmla="*/ 91440 h 91440"/>
              <a:gd name="connsiteX4" fmla="*/ 0 w 12192000"/>
              <a:gd name="connsiteY4" fmla="*/ 0 h 91440"/>
              <a:gd name="connsiteX5" fmla="*/ 888274 w 12192000"/>
              <a:gd name="connsiteY5" fmla="*/ 0 h 91440"/>
              <a:gd name="connsiteX6" fmla="*/ 888274 w 12192000"/>
              <a:gd name="connsiteY6" fmla="*/ 91440 h 91440"/>
              <a:gd name="connsiteX7" fmla="*/ 0 w 12192000"/>
              <a:gd name="connsiteY7" fmla="*/ 9144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1440">
                <a:moveTo>
                  <a:pt x="1449977" y="0"/>
                </a:moveTo>
                <a:lnTo>
                  <a:pt x="12192000" y="0"/>
                </a:lnTo>
                <a:lnTo>
                  <a:pt x="12192000" y="91440"/>
                </a:lnTo>
                <a:lnTo>
                  <a:pt x="1449977" y="91440"/>
                </a:lnTo>
                <a:close/>
                <a:moveTo>
                  <a:pt x="0" y="0"/>
                </a:moveTo>
                <a:lnTo>
                  <a:pt x="888274" y="0"/>
                </a:lnTo>
                <a:lnTo>
                  <a:pt x="888274" y="91440"/>
                </a:lnTo>
                <a:lnTo>
                  <a:pt x="0" y="91440"/>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rot="10800000">
            <a:off x="0" y="0"/>
            <a:ext cx="12192000" cy="92075"/>
          </a:xfrm>
          <a:custGeom>
            <a:avLst/>
            <a:gdLst>
              <a:gd name="connsiteX0" fmla="*/ 1449977 w 12192000"/>
              <a:gd name="connsiteY0" fmla="*/ 0 h 91440"/>
              <a:gd name="connsiteX1" fmla="*/ 12192000 w 12192000"/>
              <a:gd name="connsiteY1" fmla="*/ 0 h 91440"/>
              <a:gd name="connsiteX2" fmla="*/ 12192000 w 12192000"/>
              <a:gd name="connsiteY2" fmla="*/ 91440 h 91440"/>
              <a:gd name="connsiteX3" fmla="*/ 1449977 w 12192000"/>
              <a:gd name="connsiteY3" fmla="*/ 91440 h 91440"/>
              <a:gd name="connsiteX4" fmla="*/ 0 w 12192000"/>
              <a:gd name="connsiteY4" fmla="*/ 0 h 91440"/>
              <a:gd name="connsiteX5" fmla="*/ 888274 w 12192000"/>
              <a:gd name="connsiteY5" fmla="*/ 0 h 91440"/>
              <a:gd name="connsiteX6" fmla="*/ 888274 w 12192000"/>
              <a:gd name="connsiteY6" fmla="*/ 91440 h 91440"/>
              <a:gd name="connsiteX7" fmla="*/ 0 w 12192000"/>
              <a:gd name="connsiteY7" fmla="*/ 9144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1440">
                <a:moveTo>
                  <a:pt x="1449977" y="0"/>
                </a:moveTo>
                <a:lnTo>
                  <a:pt x="12192000" y="0"/>
                </a:lnTo>
                <a:lnTo>
                  <a:pt x="12192000" y="91440"/>
                </a:lnTo>
                <a:lnTo>
                  <a:pt x="1449977" y="91440"/>
                </a:lnTo>
                <a:close/>
                <a:moveTo>
                  <a:pt x="0" y="0"/>
                </a:moveTo>
                <a:lnTo>
                  <a:pt x="888274" y="0"/>
                </a:lnTo>
                <a:lnTo>
                  <a:pt x="888274" y="91440"/>
                </a:lnTo>
                <a:lnTo>
                  <a:pt x="0" y="91440"/>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文本框 11"/>
          <p:cNvSpPr txBox="1"/>
          <p:nvPr/>
        </p:nvSpPr>
        <p:spPr>
          <a:xfrm>
            <a:off x="9480550" y="6437313"/>
            <a:ext cx="2686050" cy="369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Python</a:t>
            </a:r>
            <a:r>
              <a:rPr kumimoji="0" lang="zh-CN" altLang="en-US"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语言程序设计</a:t>
            </a:r>
            <a:endParaRPr kumimoji="0" lang="zh-CN" altLang="en-US" sz="1800" b="0" i="0" u="none" strike="noStrike" kern="1200" cap="none" spc="0" normalizeH="0" baseline="0" noProof="0" dirty="0">
              <a:ln>
                <a:noFill/>
              </a:ln>
              <a:solidFill>
                <a:srgbClr val="1B3868"/>
              </a:solidFill>
              <a:effectLst/>
              <a:uLnTx/>
              <a:uFillTx/>
              <a:latin typeface="楷体" panose="02010609060101010101" pitchFamily="49" charset="-122"/>
              <a:ea typeface="楷体" panose="02010609060101010101" pitchFamily="49" charset="-122"/>
              <a:cs typeface="+mn-cs"/>
            </a:endParaRPr>
          </a:p>
        </p:txBody>
      </p:sp>
      <p:sp>
        <p:nvSpPr>
          <p:cNvPr id="14" name="标题 1"/>
          <p:cNvSpPr>
            <a:spLocks noGrp="1"/>
          </p:cNvSpPr>
          <p:nvPr>
            <p:ph type="title"/>
          </p:nvPr>
        </p:nvSpPr>
        <p:spPr>
          <a:xfrm>
            <a:off x="198300" y="410845"/>
            <a:ext cx="3269343" cy="511110"/>
          </a:xfrm>
          <a:prstGeom prst="rect">
            <a:avLst/>
          </a:prstGeom>
        </p:spPr>
        <p:txBody>
          <a:bodyPr>
            <a:noAutofit/>
          </a:bodyPr>
          <a:lstStyle>
            <a:lvl1pPr>
              <a:defRPr sz="2400" b="1">
                <a:solidFill>
                  <a:srgbClr val="1B3868"/>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4F876AE-369C-4E05-A7D6-E10E33B74EDE}"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rPr>
              <a:t>2021/11/07</a:t>
            </a:fld>
            <a:endParaRPr kumimoji="0" lang="zh-CN" altLang="en-US" sz="12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zh-CN" altLang="en-US" dirty="0"/>
              <a:t>‹#›</a:t>
            </a:fld>
            <a:endParaRPr lang="zh-CN" altLang="en-US" dirty="0"/>
          </a:p>
        </p:txBody>
      </p:sp>
    </p:spTree>
    <p:extLst>
      <p:ext uri="{BB962C8B-B14F-4D97-AF65-F5344CB8AC3E}">
        <p14:creationId xmlns:p14="http://schemas.microsoft.com/office/powerpoint/2010/main" val="214426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t>2021/11/07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410585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7BD9AD9-DF67-4A9E-A8A5-673C387224D2}" type="datetimeFigureOut">
              <a:rPr lang="zh-CN" altLang="en-US" smtClean="0"/>
              <a:t>2021/11/07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177674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7BD9AD9-DF67-4A9E-A8A5-673C387224D2}" type="datetimeFigureOut">
              <a:rPr lang="zh-CN" altLang="en-US" smtClean="0"/>
              <a:t>2021/11/07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107949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7BD9AD9-DF67-4A9E-A8A5-673C387224D2}" type="datetimeFigureOut">
              <a:rPr lang="zh-CN" altLang="en-US" smtClean="0"/>
              <a:t>2021/11/07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2156438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7BD9AD9-DF67-4A9E-A8A5-673C387224D2}" type="datetimeFigureOut">
              <a:rPr lang="zh-CN" altLang="en-US" smtClean="0"/>
              <a:t>2021/11/07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213144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BD9AD9-DF67-4A9E-A8A5-673C387224D2}" type="datetimeFigureOut">
              <a:rPr lang="zh-CN" altLang="en-US" smtClean="0"/>
              <a:t>2021/11/07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236978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7BD9AD9-DF67-4A9E-A8A5-673C387224D2}" type="datetimeFigureOut">
              <a:rPr lang="zh-CN" altLang="en-US" smtClean="0"/>
              <a:t>2021/11/07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310020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7BD9AD9-DF67-4A9E-A8A5-673C387224D2}" type="datetimeFigureOut">
              <a:rPr lang="zh-CN" altLang="en-US" smtClean="0"/>
              <a:t>2021/11/07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270737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D9AD9-DF67-4A9E-A8A5-673C387224D2}" type="datetimeFigureOut">
              <a:rPr lang="zh-CN" altLang="en-US" smtClean="0"/>
              <a:t>2021/11/07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3270537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200" dirty="0" smtClean="0">
                <a:solidFill>
                  <a:srgbClr val="000000"/>
                </a:solidFill>
              </a:rPr>
              <a:t>Python</a:t>
            </a:r>
            <a:r>
              <a:rPr lang="zh-CN" altLang="en-US" sz="3200" dirty="0" smtClean="0">
                <a:solidFill>
                  <a:srgbClr val="000000"/>
                </a:solidFill>
              </a:rPr>
              <a:t>语言进阶</a:t>
            </a:r>
            <a:endParaRPr lang="zh-CN" altLang="en-US" sz="3200" dirty="0">
              <a:solidFill>
                <a:srgbClr val="000000"/>
              </a:solidFill>
            </a:endParaRPr>
          </a:p>
        </p:txBody>
      </p:sp>
      <p:sp>
        <p:nvSpPr>
          <p:cNvPr id="3" name="标题 3"/>
          <p:cNvSpPr txBox="1"/>
          <p:nvPr/>
        </p:nvSpPr>
        <p:spPr>
          <a:xfrm>
            <a:off x="1176338" y="3379788"/>
            <a:ext cx="9839325" cy="53022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800" b="1" kern="1200" spc="1500" baseline="0">
                <a:solidFill>
                  <a:schemeClr val="bg1"/>
                </a:solidFill>
                <a:latin typeface="微软雅黑" panose="020B0503020204020204" pitchFamily="34" charset="-122"/>
                <a:ea typeface="微软雅黑" panose="020B0503020204020204" pitchFamily="34" charset="-122"/>
                <a:cs typeface="+mj-cs"/>
              </a:defRPr>
            </a:lvl1pPr>
          </a:lstStyle>
          <a:p>
            <a:pPr>
              <a:defRPr/>
            </a:pPr>
            <a:r>
              <a:rPr lang="zh-CN" altLang="en-US" sz="4000" spc="300" dirty="0" smtClean="0">
                <a:latin typeface="微软雅黑 Light"/>
              </a:rPr>
              <a:t>第</a:t>
            </a:r>
            <a:r>
              <a:rPr lang="en-US" altLang="zh-CN" sz="4000" spc="300" dirty="0" smtClean="0">
                <a:latin typeface="微软雅黑 Light"/>
              </a:rPr>
              <a:t>10</a:t>
            </a:r>
            <a:r>
              <a:rPr lang="zh-CN" altLang="en-US" sz="4000" spc="300" dirty="0" smtClean="0">
                <a:latin typeface="微软雅黑 Light"/>
              </a:rPr>
              <a:t>章 列表</a:t>
            </a:r>
            <a:endParaRPr lang="en-US" altLang="zh-CN" sz="4000" spc="0" dirty="0">
              <a:latin typeface="微软雅黑 Light"/>
            </a:endParaRPr>
          </a:p>
        </p:txBody>
      </p:sp>
    </p:spTree>
    <p:extLst>
      <p:ext uri="{BB962C8B-B14F-4D97-AF65-F5344CB8AC3E}">
        <p14:creationId xmlns:p14="http://schemas.microsoft.com/office/powerpoint/2010/main" val="482652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7344267" y="2136225"/>
            <a:ext cx="4509066" cy="2089803"/>
          </a:xfrm>
          <a:prstGeom prst="rect">
            <a:avLst/>
          </a:prstGeom>
          <a:noFill/>
        </p:spPr>
        <p:txBody>
          <a:bodyPr wrap="square">
            <a:spAutoFit/>
          </a:bodyPr>
          <a:lstStyle/>
          <a:p>
            <a:pPr>
              <a:lnSpc>
                <a:spcPct val="130000"/>
              </a:lnSpc>
            </a:pPr>
            <a:r>
              <a:rPr lang="en-US" altLang="zh-CN" sz="2400" dirty="0"/>
              <a:t>L5 = ['Adam', '</a:t>
            </a:r>
            <a:r>
              <a:rPr lang="en-US" altLang="zh-CN" sz="2400" dirty="0" err="1"/>
              <a:t>Lisa','Bart</a:t>
            </a:r>
            <a:r>
              <a:rPr lang="en-US" altLang="zh-CN" sz="2400" dirty="0"/>
              <a:t>']</a:t>
            </a:r>
          </a:p>
          <a:p>
            <a:pPr>
              <a:lnSpc>
                <a:spcPct val="130000"/>
              </a:lnSpc>
            </a:pPr>
            <a:r>
              <a:rPr lang="en-US" altLang="zh-CN" sz="2400" dirty="0"/>
              <a:t>for s in L5:</a:t>
            </a:r>
          </a:p>
          <a:p>
            <a:pPr>
              <a:lnSpc>
                <a:spcPct val="130000"/>
              </a:lnSpc>
            </a:pPr>
            <a:r>
              <a:rPr lang="en-US" altLang="zh-CN" sz="2400" dirty="0"/>
              <a:t>    print(s)</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6337475" y="159280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10.3  </a:t>
            </a:r>
            <a:r>
              <a:rPr lang="zh-CN" altLang="en-US" dirty="0"/>
              <a:t>列表的基本操作</a:t>
            </a:r>
            <a:endParaRPr lang="zh-CN" altLang="zh-CN" dirty="0"/>
          </a:p>
        </p:txBody>
      </p:sp>
      <p:sp>
        <p:nvSpPr>
          <p:cNvPr id="20485" name="文本框 7"/>
          <p:cNvSpPr txBox="1">
            <a:spLocks noChangeArrowheads="1"/>
          </p:cNvSpPr>
          <p:nvPr/>
        </p:nvSpPr>
        <p:spPr bwMode="auto">
          <a:xfrm>
            <a:off x="7502750" y="1463433"/>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4" name="直接连接符 13">
            <a:extLst/>
          </p:cNvPr>
          <p:cNvCxnSpPr/>
          <p:nvPr/>
        </p:nvCxnSpPr>
        <p:spPr>
          <a:xfrm>
            <a:off x="7502750" y="1847611"/>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594231" y="1408139"/>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a:solidFill>
                  <a:srgbClr val="1B3868"/>
                </a:solidFill>
              </a:rPr>
              <a:t>（</a:t>
            </a:r>
            <a:r>
              <a:rPr lang="en-US" altLang="zh-CN" sz="2400" b="1" dirty="0">
                <a:solidFill>
                  <a:srgbClr val="1B3868"/>
                </a:solidFill>
              </a:rPr>
              <a:t>2</a:t>
            </a:r>
            <a:r>
              <a:rPr lang="zh-CN" altLang="en-US" sz="2400" b="1" dirty="0">
                <a:solidFill>
                  <a:srgbClr val="1B3868"/>
                </a:solidFill>
              </a:rPr>
              <a:t>）列表的遍历</a:t>
            </a:r>
          </a:p>
        </p:txBody>
      </p:sp>
      <p:sp>
        <p:nvSpPr>
          <p:cNvPr id="12" name="文本框 7"/>
          <p:cNvSpPr txBox="1">
            <a:spLocks noChangeArrowheads="1"/>
          </p:cNvSpPr>
          <p:nvPr/>
        </p:nvSpPr>
        <p:spPr bwMode="auto">
          <a:xfrm>
            <a:off x="7344267" y="4007354"/>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7435385" y="434072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p:cNvPr>
          <p:cNvCxnSpPr/>
          <p:nvPr/>
        </p:nvCxnSpPr>
        <p:spPr>
          <a:xfrm>
            <a:off x="663570" y="18268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97378" y="2136225"/>
            <a:ext cx="5225560" cy="3453253"/>
          </a:xfrm>
          <a:prstGeom prst="rect">
            <a:avLst/>
          </a:prstGeom>
        </p:spPr>
        <p:txBody>
          <a:bodyPr wrap="square">
            <a:spAutoFit/>
          </a:bodyPr>
          <a:lstStyle/>
          <a:p>
            <a:pPr>
              <a:lnSpc>
                <a:spcPct val="130000"/>
              </a:lnSpc>
            </a:pPr>
            <a:r>
              <a:rPr lang="zh-CN" altLang="en-US" sz="2400" dirty="0" smtClean="0"/>
              <a:t>       遍历</a:t>
            </a:r>
            <a:r>
              <a:rPr lang="zh-CN" altLang="en-US" sz="2400" dirty="0"/>
              <a:t>就是对列表中的每一个元素都做一次访问，可以使用循环来实现对列表的遍历</a:t>
            </a:r>
            <a:r>
              <a:rPr lang="zh-CN" altLang="en-US" sz="2400" dirty="0" smtClean="0"/>
              <a:t>。</a:t>
            </a:r>
            <a:endParaRPr lang="en-US" altLang="zh-CN" sz="2400" dirty="0" smtClean="0"/>
          </a:p>
          <a:p>
            <a:pPr>
              <a:lnSpc>
                <a:spcPct val="130000"/>
              </a:lnSpc>
            </a:pPr>
            <a:r>
              <a:rPr lang="en-US" altLang="zh-CN" sz="2400" dirty="0"/>
              <a:t> </a:t>
            </a:r>
            <a:r>
              <a:rPr lang="en-US" altLang="zh-CN" sz="2400" dirty="0" smtClean="0"/>
              <a:t>     </a:t>
            </a:r>
            <a:r>
              <a:rPr lang="zh-CN" altLang="en-US" sz="2400" dirty="0" smtClean="0"/>
              <a:t>使用</a:t>
            </a:r>
            <a:r>
              <a:rPr lang="en-US" altLang="zh-CN" sz="2400" dirty="0"/>
              <a:t>for</a:t>
            </a:r>
            <a:r>
              <a:rPr lang="zh-CN" altLang="en-US" sz="2400" dirty="0"/>
              <a:t>循环实现列表遍历的语法如下：</a:t>
            </a:r>
          </a:p>
          <a:p>
            <a:pPr lvl="2">
              <a:lnSpc>
                <a:spcPct val="130000"/>
              </a:lnSpc>
            </a:pPr>
            <a:r>
              <a:rPr lang="en-US" altLang="zh-CN" sz="2400" dirty="0"/>
              <a:t>for </a:t>
            </a:r>
            <a:r>
              <a:rPr lang="zh-CN" altLang="en-US" sz="2400" dirty="0"/>
              <a:t>循环变量 </a:t>
            </a:r>
            <a:r>
              <a:rPr lang="en-US" altLang="zh-CN" sz="2400" dirty="0"/>
              <a:t>in </a:t>
            </a:r>
            <a:r>
              <a:rPr lang="zh-CN" altLang="en-US" sz="2400" dirty="0"/>
              <a:t>列表名</a:t>
            </a:r>
          </a:p>
          <a:p>
            <a:pPr lvl="2">
              <a:lnSpc>
                <a:spcPct val="130000"/>
              </a:lnSpc>
            </a:pPr>
            <a:r>
              <a:rPr lang="zh-CN" altLang="en-US" sz="2400" dirty="0"/>
              <a:t>    </a:t>
            </a:r>
            <a:r>
              <a:rPr lang="en-US" altLang="zh-CN" sz="2400" dirty="0"/>
              <a:t>print</a:t>
            </a:r>
            <a:r>
              <a:rPr lang="zh-CN" altLang="en-US" sz="2400" dirty="0"/>
              <a:t>（循环变量）</a:t>
            </a:r>
          </a:p>
        </p:txBody>
      </p:sp>
      <p:sp>
        <p:nvSpPr>
          <p:cNvPr id="19" name="矩形 18"/>
          <p:cNvSpPr/>
          <p:nvPr/>
        </p:nvSpPr>
        <p:spPr>
          <a:xfrm>
            <a:off x="7502750" y="4698248"/>
            <a:ext cx="2855480" cy="1200329"/>
          </a:xfrm>
          <a:prstGeom prst="rect">
            <a:avLst/>
          </a:prstGeom>
        </p:spPr>
        <p:txBody>
          <a:bodyPr wrap="square">
            <a:spAutoFit/>
          </a:bodyPr>
          <a:lstStyle/>
          <a:p>
            <a:r>
              <a:rPr lang="en-US" altLang="zh-CN" sz="2400" dirty="0"/>
              <a:t>Adam</a:t>
            </a:r>
          </a:p>
          <a:p>
            <a:r>
              <a:rPr lang="en-US" altLang="zh-CN" sz="2400" dirty="0" smtClean="0"/>
              <a:t>Lisa</a:t>
            </a:r>
          </a:p>
          <a:p>
            <a:r>
              <a:rPr lang="en-US" altLang="zh-CN" sz="2400" dirty="0"/>
              <a:t>Bart</a:t>
            </a:r>
          </a:p>
        </p:txBody>
      </p:sp>
    </p:spTree>
    <p:extLst>
      <p:ext uri="{BB962C8B-B14F-4D97-AF65-F5344CB8AC3E}">
        <p14:creationId xmlns:p14="http://schemas.microsoft.com/office/powerpoint/2010/main" val="1449270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772815" y="2123182"/>
            <a:ext cx="3616341" cy="2569934"/>
          </a:xfrm>
          <a:prstGeom prst="rect">
            <a:avLst/>
          </a:prstGeom>
          <a:noFill/>
        </p:spPr>
        <p:txBody>
          <a:bodyPr wrap="square">
            <a:spAutoFit/>
          </a:bodyPr>
          <a:lstStyle/>
          <a:p>
            <a:pPr>
              <a:lnSpc>
                <a:spcPct val="130000"/>
              </a:lnSpc>
            </a:pPr>
            <a:r>
              <a:rPr lang="en-US" altLang="zh-CN" sz="2000" dirty="0"/>
              <a:t>L2 = ["</a:t>
            </a:r>
            <a:r>
              <a:rPr lang="en-US" altLang="zh-CN" sz="2000" dirty="0" err="1"/>
              <a:t>red","green","blue</a:t>
            </a:r>
            <a:r>
              <a:rPr lang="en-US" altLang="zh-CN" sz="2000" dirty="0"/>
              <a:t>"]</a:t>
            </a:r>
          </a:p>
          <a:p>
            <a:pPr>
              <a:lnSpc>
                <a:spcPct val="130000"/>
              </a:lnSpc>
            </a:pPr>
            <a:r>
              <a:rPr lang="en-US" altLang="zh-CN" sz="2000" dirty="0" err="1"/>
              <a:t>i</a:t>
            </a:r>
            <a:r>
              <a:rPr lang="en-US" altLang="zh-CN" sz="2000" dirty="0"/>
              <a:t>=0</a:t>
            </a:r>
          </a:p>
          <a:p>
            <a:pPr>
              <a:lnSpc>
                <a:spcPct val="130000"/>
              </a:lnSpc>
            </a:pPr>
            <a:r>
              <a:rPr lang="en-US" altLang="zh-CN" sz="2000" dirty="0"/>
              <a:t>while </a:t>
            </a:r>
            <a:r>
              <a:rPr lang="en-US" altLang="zh-CN" sz="2000" dirty="0" err="1"/>
              <a:t>i</a:t>
            </a:r>
            <a:r>
              <a:rPr lang="en-US" altLang="zh-CN" sz="2000" dirty="0"/>
              <a:t> &lt; </a:t>
            </a:r>
            <a:r>
              <a:rPr lang="en-US" altLang="zh-CN" sz="2000" dirty="0" err="1"/>
              <a:t>len</a:t>
            </a:r>
            <a:r>
              <a:rPr lang="en-US" altLang="zh-CN" sz="2000" dirty="0"/>
              <a:t>(L2):</a:t>
            </a:r>
          </a:p>
          <a:p>
            <a:pPr>
              <a:lnSpc>
                <a:spcPct val="130000"/>
              </a:lnSpc>
            </a:pPr>
            <a:r>
              <a:rPr lang="en-US" altLang="zh-CN" sz="2000" dirty="0"/>
              <a:t>    print(L2[</a:t>
            </a:r>
            <a:r>
              <a:rPr lang="en-US" altLang="zh-CN" sz="2000" dirty="0" err="1"/>
              <a:t>i</a:t>
            </a:r>
            <a:r>
              <a:rPr lang="en-US" altLang="zh-CN" sz="2000" dirty="0"/>
              <a:t>])</a:t>
            </a:r>
          </a:p>
          <a:p>
            <a:pPr>
              <a:lnSpc>
                <a:spcPct val="130000"/>
              </a:lnSpc>
            </a:pPr>
            <a:r>
              <a:rPr lang="en-US" altLang="zh-CN" sz="2000" dirty="0"/>
              <a:t>    </a:t>
            </a:r>
            <a:r>
              <a:rPr lang="en-US" altLang="zh-CN" sz="2000" dirty="0" err="1"/>
              <a:t>i</a:t>
            </a:r>
            <a:r>
              <a:rPr lang="en-US" altLang="zh-CN" sz="2000" dirty="0"/>
              <a:t> = i+1</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20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49796"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a:t>10.3  </a:t>
            </a:r>
            <a:r>
              <a:rPr lang="zh-CN" altLang="en-US" dirty="0"/>
              <a:t>列表的基本操作</a:t>
            </a:r>
            <a:endParaRPr lang="zh-CN" altLang="zh-CN" dirty="0"/>
          </a:p>
        </p:txBody>
      </p:sp>
      <p:sp>
        <p:nvSpPr>
          <p:cNvPr id="20485" name="文本框 7"/>
          <p:cNvSpPr txBox="1">
            <a:spLocks noChangeArrowheads="1"/>
          </p:cNvSpPr>
          <p:nvPr/>
        </p:nvSpPr>
        <p:spPr bwMode="auto">
          <a:xfrm>
            <a:off x="6772815" y="1512805"/>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4" name="直接连接符 13">
            <a:extLst/>
          </p:cNvPr>
          <p:cNvCxnSpPr/>
          <p:nvPr/>
        </p:nvCxnSpPr>
        <p:spPr>
          <a:xfrm>
            <a:off x="6772815" y="189698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02217" y="1463433"/>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2400" b="1" dirty="0">
                <a:solidFill>
                  <a:srgbClr val="1B3868"/>
                </a:solidFill>
              </a:rPr>
              <a:t>while</a:t>
            </a:r>
            <a:r>
              <a:rPr lang="zh-CN" altLang="en-US" sz="2400" b="1" dirty="0">
                <a:solidFill>
                  <a:srgbClr val="1B3868"/>
                </a:solidFill>
              </a:rPr>
              <a:t>循环实现遍历</a:t>
            </a:r>
          </a:p>
        </p:txBody>
      </p:sp>
      <p:sp>
        <p:nvSpPr>
          <p:cNvPr id="12" name="文本框 7"/>
          <p:cNvSpPr txBox="1">
            <a:spLocks noChangeArrowheads="1"/>
          </p:cNvSpPr>
          <p:nvPr/>
        </p:nvSpPr>
        <p:spPr bwMode="auto">
          <a:xfrm>
            <a:off x="6772815" y="4336547"/>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6772815" y="469824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p:cNvPr>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5225560" cy="2973122"/>
          </a:xfrm>
          <a:prstGeom prst="rect">
            <a:avLst/>
          </a:prstGeom>
        </p:spPr>
        <p:txBody>
          <a:bodyPr wrap="square">
            <a:spAutoFit/>
          </a:bodyPr>
          <a:lstStyle/>
          <a:p>
            <a:pPr>
              <a:lnSpc>
                <a:spcPct val="130000"/>
              </a:lnSpc>
            </a:pPr>
            <a:r>
              <a:rPr lang="en-US" altLang="zh-CN" sz="2400" dirty="0"/>
              <a:t> </a:t>
            </a:r>
            <a:r>
              <a:rPr lang="en-US" altLang="zh-CN" sz="2400" dirty="0" smtClean="0"/>
              <a:t>       </a:t>
            </a:r>
            <a:r>
              <a:rPr lang="zh-CN" altLang="en-US" sz="2400" dirty="0" smtClean="0"/>
              <a:t>使用</a:t>
            </a:r>
            <a:r>
              <a:rPr lang="en-US" altLang="zh-CN" sz="2400" dirty="0"/>
              <a:t>while</a:t>
            </a:r>
            <a:r>
              <a:rPr lang="zh-CN" altLang="en-US" sz="2400" dirty="0"/>
              <a:t>循环实现遍历，就是通过循环列表的下标依次访问各元素，语法如下</a:t>
            </a:r>
          </a:p>
          <a:p>
            <a:pPr lvl="1">
              <a:lnSpc>
                <a:spcPct val="130000"/>
              </a:lnSpc>
            </a:pPr>
            <a:r>
              <a:rPr lang="en-US" altLang="zh-CN" sz="2400" dirty="0"/>
              <a:t>while </a:t>
            </a:r>
            <a:r>
              <a:rPr lang="zh-CN" altLang="en-US" sz="2400" dirty="0"/>
              <a:t>循环变量 </a:t>
            </a:r>
            <a:r>
              <a:rPr lang="en-US" altLang="zh-CN" sz="2400" dirty="0"/>
              <a:t>&lt; </a:t>
            </a:r>
            <a:r>
              <a:rPr lang="zh-CN" altLang="en-US" sz="2400" dirty="0"/>
              <a:t>列表长度</a:t>
            </a:r>
          </a:p>
          <a:p>
            <a:pPr lvl="1">
              <a:lnSpc>
                <a:spcPct val="130000"/>
              </a:lnSpc>
            </a:pPr>
            <a:r>
              <a:rPr lang="zh-CN" altLang="en-US" sz="2400" dirty="0"/>
              <a:t>    </a:t>
            </a:r>
            <a:r>
              <a:rPr lang="en-US" altLang="zh-CN" sz="2400" dirty="0"/>
              <a:t>print</a:t>
            </a:r>
            <a:r>
              <a:rPr lang="zh-CN" altLang="en-US" sz="2400" dirty="0"/>
              <a:t>（列表名</a:t>
            </a:r>
            <a:r>
              <a:rPr lang="en-US" altLang="zh-CN" sz="2400" dirty="0"/>
              <a:t>[</a:t>
            </a:r>
            <a:r>
              <a:rPr lang="zh-CN" altLang="en-US" sz="2400" dirty="0"/>
              <a:t>循环变量</a:t>
            </a:r>
            <a:r>
              <a:rPr lang="en-US" altLang="zh-CN" sz="2400" dirty="0"/>
              <a:t>]</a:t>
            </a:r>
            <a:r>
              <a:rPr lang="zh-CN" altLang="en-US" sz="2400" dirty="0"/>
              <a:t>）</a:t>
            </a:r>
          </a:p>
          <a:p>
            <a:pPr lvl="1">
              <a:lnSpc>
                <a:spcPct val="130000"/>
              </a:lnSpc>
            </a:pPr>
            <a:r>
              <a:rPr lang="zh-CN" altLang="en-US" sz="2400" dirty="0"/>
              <a:t>    循环变量 </a:t>
            </a:r>
            <a:r>
              <a:rPr lang="en-US" altLang="zh-CN" sz="2400" dirty="0"/>
              <a:t>= </a:t>
            </a:r>
            <a:r>
              <a:rPr lang="zh-CN" altLang="en-US" sz="2400" dirty="0"/>
              <a:t>循环变量</a:t>
            </a:r>
            <a:r>
              <a:rPr lang="en-US" altLang="zh-CN" sz="2400" dirty="0"/>
              <a:t>+1</a:t>
            </a:r>
          </a:p>
        </p:txBody>
      </p:sp>
      <p:sp>
        <p:nvSpPr>
          <p:cNvPr id="19" name="矩形 18"/>
          <p:cNvSpPr/>
          <p:nvPr/>
        </p:nvSpPr>
        <p:spPr>
          <a:xfrm>
            <a:off x="6898444" y="4836223"/>
            <a:ext cx="1757876" cy="1015663"/>
          </a:xfrm>
          <a:prstGeom prst="rect">
            <a:avLst/>
          </a:prstGeom>
        </p:spPr>
        <p:txBody>
          <a:bodyPr wrap="square">
            <a:spAutoFit/>
          </a:bodyPr>
          <a:lstStyle/>
          <a:p>
            <a:r>
              <a:rPr lang="en-US" altLang="zh-CN" sz="2000" dirty="0"/>
              <a:t>red</a:t>
            </a:r>
          </a:p>
          <a:p>
            <a:r>
              <a:rPr lang="en-US" altLang="zh-CN" sz="2000" dirty="0"/>
              <a:t>green</a:t>
            </a:r>
          </a:p>
          <a:p>
            <a:r>
              <a:rPr lang="en-US" altLang="zh-CN" sz="2000" dirty="0"/>
              <a:t>blue</a:t>
            </a:r>
          </a:p>
        </p:txBody>
      </p:sp>
    </p:spTree>
    <p:extLst>
      <p:ext uri="{BB962C8B-B14F-4D97-AF65-F5344CB8AC3E}">
        <p14:creationId xmlns:p14="http://schemas.microsoft.com/office/powerpoint/2010/main" val="851297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1229970" y="1923127"/>
            <a:ext cx="4911185" cy="1609671"/>
          </a:xfrm>
          <a:prstGeom prst="rect">
            <a:avLst/>
          </a:prstGeom>
          <a:noFill/>
        </p:spPr>
        <p:txBody>
          <a:bodyPr wrap="square">
            <a:spAutoFit/>
          </a:bodyPr>
          <a:lstStyle/>
          <a:p>
            <a:pPr>
              <a:lnSpc>
                <a:spcPct val="130000"/>
              </a:lnSpc>
            </a:pPr>
            <a:r>
              <a:rPr lang="en-US" altLang="zh-CN" sz="2400" dirty="0" smtClean="0"/>
              <a:t>for </a:t>
            </a:r>
            <a:r>
              <a:rPr lang="en-US" altLang="zh-CN" sz="2400" dirty="0"/>
              <a:t>x in []:</a:t>
            </a:r>
          </a:p>
          <a:p>
            <a:pPr>
              <a:lnSpc>
                <a:spcPct val="130000"/>
              </a:lnSpc>
            </a:pPr>
            <a:r>
              <a:rPr lang="en-US" altLang="zh-CN" sz="2400" dirty="0" smtClean="0"/>
              <a:t>    print </a:t>
            </a:r>
            <a:r>
              <a:rPr lang="en-US" altLang="zh-CN" sz="2400" dirty="0"/>
              <a:t>('This ␣ never ␣ happens .')</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sp>
        <p:nvSpPr>
          <p:cNvPr id="20484" name="标题 1"/>
          <p:cNvSpPr>
            <a:spLocks noGrp="1"/>
          </p:cNvSpPr>
          <p:nvPr>
            <p:ph type="title"/>
          </p:nvPr>
        </p:nvSpPr>
        <p:spPr>
          <a:xfrm>
            <a:off x="198438" y="411163"/>
            <a:ext cx="5524500" cy="511175"/>
          </a:xfrm>
        </p:spPr>
        <p:txBody>
          <a:bodyPr/>
          <a:lstStyle/>
          <a:p>
            <a:r>
              <a:rPr lang="en-US" altLang="zh-CN" dirty="0"/>
              <a:t>10.3  </a:t>
            </a:r>
            <a:r>
              <a:rPr lang="zh-CN" altLang="en-US" dirty="0"/>
              <a:t>列表的基本操作</a:t>
            </a:r>
            <a:endParaRPr lang="zh-CN" altLang="zh-CN" dirty="0"/>
          </a:p>
        </p:txBody>
      </p:sp>
      <p:sp>
        <p:nvSpPr>
          <p:cNvPr id="20485" name="文本框 7"/>
          <p:cNvSpPr txBox="1">
            <a:spLocks noChangeArrowheads="1"/>
          </p:cNvSpPr>
          <p:nvPr/>
        </p:nvSpPr>
        <p:spPr bwMode="auto">
          <a:xfrm>
            <a:off x="306951" y="1312750"/>
            <a:ext cx="63422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000" b="1" dirty="0">
                <a:solidFill>
                  <a:srgbClr val="1B3868"/>
                </a:solidFill>
              </a:rPr>
              <a:t>对一个空列表执行 </a:t>
            </a:r>
            <a:r>
              <a:rPr lang="en-US" altLang="zh-CN" sz="2000" b="1" dirty="0">
                <a:solidFill>
                  <a:srgbClr val="1B3868"/>
                </a:solidFill>
              </a:rPr>
              <a:t>for </a:t>
            </a:r>
            <a:r>
              <a:rPr lang="zh-CN" altLang="en-US" sz="2000" b="1" dirty="0">
                <a:solidFill>
                  <a:srgbClr val="1B3868"/>
                </a:solidFill>
              </a:rPr>
              <a:t>循环时，将不会执行循环的主体：</a:t>
            </a:r>
          </a:p>
        </p:txBody>
      </p:sp>
      <p:cxnSp>
        <p:nvCxnSpPr>
          <p:cNvPr id="14" name="直接连接符 13">
            <a:extLst/>
          </p:cNvPr>
          <p:cNvCxnSpPr/>
          <p:nvPr/>
        </p:nvCxnSpPr>
        <p:spPr>
          <a:xfrm>
            <a:off x="306951" y="172774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95194" y="3613666"/>
            <a:ext cx="10597773" cy="523220"/>
          </a:xfrm>
          <a:prstGeom prst="rect">
            <a:avLst/>
          </a:prstGeom>
        </p:spPr>
        <p:txBody>
          <a:bodyPr wrap="none">
            <a:spAutoFit/>
          </a:bodyPr>
          <a:lstStyle/>
          <a:p>
            <a:r>
              <a:rPr lang="zh-CN" altLang="en-US" sz="2800" dirty="0" smtClean="0"/>
              <a:t>编写一个函数，接收一个列表，对</a:t>
            </a:r>
            <a:r>
              <a:rPr lang="zh-CN" altLang="en-US" sz="2800" dirty="0"/>
              <a:t>列表中所有元素</a:t>
            </a:r>
            <a:r>
              <a:rPr lang="zh-CN" altLang="en-US" sz="2800" dirty="0" smtClean="0"/>
              <a:t>求和，并返回。</a:t>
            </a:r>
            <a:endParaRPr lang="zh-CN" altLang="en-US" sz="2800" dirty="0"/>
          </a:p>
        </p:txBody>
      </p:sp>
      <p:sp>
        <p:nvSpPr>
          <p:cNvPr id="6" name="矩形 5"/>
          <p:cNvSpPr/>
          <p:nvPr/>
        </p:nvSpPr>
        <p:spPr>
          <a:xfrm>
            <a:off x="1229970" y="4315936"/>
            <a:ext cx="6096000" cy="1631216"/>
          </a:xfrm>
          <a:prstGeom prst="rect">
            <a:avLst/>
          </a:prstGeom>
        </p:spPr>
        <p:txBody>
          <a:bodyPr>
            <a:spAutoFit/>
          </a:bodyPr>
          <a:lstStyle/>
          <a:p>
            <a:r>
              <a:rPr lang="en-US" altLang="zh-CN" sz="2000" dirty="0" err="1"/>
              <a:t>def</a:t>
            </a:r>
            <a:r>
              <a:rPr lang="en-US" altLang="zh-CN" sz="2000" dirty="0"/>
              <a:t> </a:t>
            </a:r>
            <a:r>
              <a:rPr lang="en-US" altLang="zh-CN" sz="2000" dirty="0" err="1"/>
              <a:t>add_all</a:t>
            </a:r>
            <a:r>
              <a:rPr lang="en-US" altLang="zh-CN" sz="2000" dirty="0"/>
              <a:t> ( t ) :</a:t>
            </a:r>
          </a:p>
          <a:p>
            <a:r>
              <a:rPr lang="en-US" altLang="zh-CN" sz="2000" dirty="0" smtClean="0"/>
              <a:t>    total </a:t>
            </a:r>
            <a:r>
              <a:rPr lang="en-US" altLang="zh-CN" sz="2000" dirty="0"/>
              <a:t>= 0</a:t>
            </a:r>
          </a:p>
          <a:p>
            <a:r>
              <a:rPr lang="en-US" altLang="zh-CN" sz="2000" dirty="0" smtClean="0"/>
              <a:t>    for </a:t>
            </a:r>
            <a:r>
              <a:rPr lang="en-US" altLang="zh-CN" sz="2000" dirty="0"/>
              <a:t>x in t :</a:t>
            </a:r>
          </a:p>
          <a:p>
            <a:r>
              <a:rPr lang="en-US" altLang="zh-CN" sz="2000" dirty="0" smtClean="0"/>
              <a:t>        total </a:t>
            </a:r>
            <a:r>
              <a:rPr lang="en-US" altLang="zh-CN" sz="2000" dirty="0"/>
              <a:t>+= x</a:t>
            </a:r>
          </a:p>
          <a:p>
            <a:r>
              <a:rPr lang="en-US" altLang="zh-CN" sz="2000" dirty="0" smtClean="0"/>
              <a:t>    return </a:t>
            </a:r>
            <a:r>
              <a:rPr lang="en-US" altLang="zh-CN" sz="2000" dirty="0"/>
              <a:t>total</a:t>
            </a:r>
            <a:endParaRPr lang="zh-CN" altLang="en-US" sz="2000" dirty="0"/>
          </a:p>
        </p:txBody>
      </p:sp>
      <p:sp>
        <p:nvSpPr>
          <p:cNvPr id="7" name="TextBox 6"/>
          <p:cNvSpPr txBox="1"/>
          <p:nvPr/>
        </p:nvSpPr>
        <p:spPr>
          <a:xfrm>
            <a:off x="4165600" y="5234001"/>
            <a:ext cx="1569660" cy="369332"/>
          </a:xfrm>
          <a:prstGeom prst="rect">
            <a:avLst/>
          </a:prstGeom>
          <a:noFill/>
        </p:spPr>
        <p:txBody>
          <a:bodyPr wrap="none" rtlCol="0">
            <a:spAutoFit/>
          </a:bodyPr>
          <a:lstStyle/>
          <a:p>
            <a:r>
              <a:rPr lang="zh-CN" altLang="en-US" dirty="0" smtClean="0"/>
              <a:t>增量赋值语句</a:t>
            </a:r>
            <a:endParaRPr lang="zh-CN" altLang="en-US" dirty="0"/>
          </a:p>
        </p:txBody>
      </p:sp>
    </p:spTree>
    <p:extLst>
      <p:ext uri="{BB962C8B-B14F-4D97-AF65-F5344CB8AC3E}">
        <p14:creationId xmlns:p14="http://schemas.microsoft.com/office/powerpoint/2010/main" val="1121862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1229970" y="1923127"/>
            <a:ext cx="4911185" cy="1493486"/>
          </a:xfrm>
          <a:prstGeom prst="rect">
            <a:avLst/>
          </a:prstGeom>
          <a:noFill/>
        </p:spPr>
        <p:txBody>
          <a:bodyPr wrap="square">
            <a:spAutoFit/>
          </a:bodyPr>
          <a:lstStyle/>
          <a:p>
            <a:pPr>
              <a:lnSpc>
                <a:spcPct val="130000"/>
              </a:lnSpc>
            </a:pPr>
            <a:r>
              <a:rPr lang="en-US" altLang="zh-CN" sz="2400" dirty="0"/>
              <a:t>&gt;&gt;&gt; t = [1 , 2 , 3]</a:t>
            </a:r>
          </a:p>
          <a:p>
            <a:pPr>
              <a:lnSpc>
                <a:spcPct val="130000"/>
              </a:lnSpc>
            </a:pPr>
            <a:r>
              <a:rPr lang="en-US" altLang="zh-CN" sz="2400" dirty="0"/>
              <a:t>&gt;&gt;&gt; sum ( t )</a:t>
            </a:r>
          </a:p>
          <a:p>
            <a:pPr>
              <a:lnSpc>
                <a:spcPct val="130000"/>
              </a:lnSpc>
            </a:pPr>
            <a:r>
              <a:rPr lang="en-US" altLang="zh-CN" sz="2400" dirty="0"/>
              <a:t>6</a:t>
            </a: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sp>
        <p:nvSpPr>
          <p:cNvPr id="20484" name="标题 1"/>
          <p:cNvSpPr>
            <a:spLocks noGrp="1"/>
          </p:cNvSpPr>
          <p:nvPr>
            <p:ph type="title"/>
          </p:nvPr>
        </p:nvSpPr>
        <p:spPr>
          <a:xfrm>
            <a:off x="198438" y="411163"/>
            <a:ext cx="5524500" cy="511175"/>
          </a:xfrm>
        </p:spPr>
        <p:txBody>
          <a:bodyPr/>
          <a:lstStyle/>
          <a:p>
            <a:r>
              <a:rPr lang="en-US" altLang="zh-CN" dirty="0"/>
              <a:t>10.3  </a:t>
            </a:r>
            <a:r>
              <a:rPr lang="zh-CN" altLang="en-US" dirty="0"/>
              <a:t>列表的基本操作</a:t>
            </a:r>
            <a:endParaRPr lang="zh-CN" altLang="zh-CN" dirty="0"/>
          </a:p>
        </p:txBody>
      </p:sp>
      <p:sp>
        <p:nvSpPr>
          <p:cNvPr id="20485" name="文本框 7"/>
          <p:cNvSpPr txBox="1">
            <a:spLocks noChangeArrowheads="1"/>
          </p:cNvSpPr>
          <p:nvPr/>
        </p:nvSpPr>
        <p:spPr bwMode="auto">
          <a:xfrm>
            <a:off x="306951" y="1312750"/>
            <a:ext cx="63422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000" b="1" dirty="0" smtClean="0">
                <a:solidFill>
                  <a:srgbClr val="1B3868"/>
                </a:solidFill>
              </a:rPr>
              <a:t>内建函数</a:t>
            </a:r>
            <a:r>
              <a:rPr lang="en-US" altLang="zh-CN" sz="2000" b="1" dirty="0" smtClean="0">
                <a:solidFill>
                  <a:srgbClr val="1B3868"/>
                </a:solidFill>
              </a:rPr>
              <a:t>sum</a:t>
            </a:r>
            <a:endParaRPr lang="zh-CN" altLang="en-US" sz="2000" b="1" dirty="0">
              <a:solidFill>
                <a:srgbClr val="1B3868"/>
              </a:solidFill>
            </a:endParaRPr>
          </a:p>
        </p:txBody>
      </p:sp>
      <p:cxnSp>
        <p:nvCxnSpPr>
          <p:cNvPr id="14" name="直接连接符 13">
            <a:extLst/>
          </p:cNvPr>
          <p:cNvCxnSpPr/>
          <p:nvPr/>
        </p:nvCxnSpPr>
        <p:spPr>
          <a:xfrm>
            <a:off x="306951" y="172774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95195" y="3613666"/>
            <a:ext cx="10525962" cy="954107"/>
          </a:xfrm>
          <a:prstGeom prst="rect">
            <a:avLst/>
          </a:prstGeom>
        </p:spPr>
        <p:txBody>
          <a:bodyPr wrap="square">
            <a:spAutoFit/>
          </a:bodyPr>
          <a:lstStyle/>
          <a:p>
            <a:r>
              <a:rPr lang="zh-CN" altLang="en-US" sz="2800" dirty="0"/>
              <a:t>一个像这样的将一系列的元素合并成一个单一值的操作有时称为归并 </a:t>
            </a:r>
            <a:r>
              <a:rPr lang="en-US" altLang="zh-CN" sz="2800" dirty="0"/>
              <a:t>(reduce) </a:t>
            </a:r>
            <a:r>
              <a:rPr lang="zh-CN" altLang="en-US" sz="2800" dirty="0"/>
              <a:t>。 </a:t>
            </a:r>
          </a:p>
        </p:txBody>
      </p:sp>
    </p:spTree>
    <p:extLst>
      <p:ext uri="{BB962C8B-B14F-4D97-AF65-F5344CB8AC3E}">
        <p14:creationId xmlns:p14="http://schemas.microsoft.com/office/powerpoint/2010/main" val="3072129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1229970" y="1923127"/>
            <a:ext cx="4911185" cy="2492990"/>
          </a:xfrm>
          <a:prstGeom prst="rect">
            <a:avLst/>
          </a:prstGeom>
          <a:noFill/>
        </p:spPr>
        <p:txBody>
          <a:bodyPr wrap="square">
            <a:spAutoFit/>
          </a:bodyPr>
          <a:lstStyle/>
          <a:p>
            <a:pPr>
              <a:lnSpc>
                <a:spcPct val="130000"/>
              </a:lnSpc>
            </a:pPr>
            <a:r>
              <a:rPr lang="en-US" altLang="zh-CN" sz="2400" dirty="0" err="1" smtClean="0"/>
              <a:t>def</a:t>
            </a:r>
            <a:r>
              <a:rPr lang="en-US" altLang="zh-CN" sz="2400" dirty="0" smtClean="0"/>
              <a:t> </a:t>
            </a:r>
            <a:r>
              <a:rPr lang="en-US" altLang="zh-CN" sz="2400" dirty="0" err="1"/>
              <a:t>capitalize_all</a:t>
            </a:r>
            <a:r>
              <a:rPr lang="en-US" altLang="zh-CN" sz="2400" dirty="0"/>
              <a:t> ( t ) :</a:t>
            </a:r>
          </a:p>
          <a:p>
            <a:pPr>
              <a:lnSpc>
                <a:spcPct val="130000"/>
              </a:lnSpc>
            </a:pPr>
            <a:r>
              <a:rPr lang="en-US" altLang="zh-CN" sz="2400" dirty="0" smtClean="0"/>
              <a:t>    res </a:t>
            </a:r>
            <a:r>
              <a:rPr lang="en-US" altLang="zh-CN" sz="2400" dirty="0"/>
              <a:t>= []</a:t>
            </a:r>
          </a:p>
          <a:p>
            <a:pPr>
              <a:lnSpc>
                <a:spcPct val="130000"/>
              </a:lnSpc>
            </a:pPr>
            <a:r>
              <a:rPr lang="en-US" altLang="zh-CN" sz="2400" dirty="0" smtClean="0"/>
              <a:t>    for </a:t>
            </a:r>
            <a:r>
              <a:rPr lang="en-US" altLang="zh-CN" sz="2400" dirty="0"/>
              <a:t>s in t:</a:t>
            </a:r>
          </a:p>
          <a:p>
            <a:pPr>
              <a:lnSpc>
                <a:spcPct val="130000"/>
              </a:lnSpc>
            </a:pPr>
            <a:r>
              <a:rPr lang="en-US" altLang="zh-CN" sz="2400" dirty="0" smtClean="0"/>
              <a:t>        </a:t>
            </a:r>
            <a:r>
              <a:rPr lang="en-US" altLang="zh-CN" sz="2400" dirty="0" err="1" smtClean="0"/>
              <a:t>res.append</a:t>
            </a:r>
            <a:r>
              <a:rPr lang="en-US" altLang="zh-CN" sz="2400" dirty="0" smtClean="0"/>
              <a:t> </a:t>
            </a:r>
            <a:r>
              <a:rPr lang="en-US" altLang="zh-CN" sz="2400" dirty="0"/>
              <a:t>( </a:t>
            </a:r>
            <a:r>
              <a:rPr lang="en-US" altLang="zh-CN" sz="2400" dirty="0" err="1" smtClean="0"/>
              <a:t>s.capitalize</a:t>
            </a:r>
            <a:r>
              <a:rPr lang="en-US" altLang="zh-CN" sz="2400" dirty="0" smtClean="0"/>
              <a:t> </a:t>
            </a:r>
            <a:r>
              <a:rPr lang="en-US" altLang="zh-CN" sz="2400" dirty="0"/>
              <a:t>() )</a:t>
            </a:r>
          </a:p>
          <a:p>
            <a:pPr>
              <a:lnSpc>
                <a:spcPct val="130000"/>
              </a:lnSpc>
            </a:pPr>
            <a:r>
              <a:rPr lang="en-US" altLang="zh-CN" sz="2400" dirty="0" smtClean="0"/>
              <a:t>    return </a:t>
            </a:r>
            <a:r>
              <a:rPr lang="en-US" altLang="zh-CN" sz="2400" dirty="0"/>
              <a:t>res</a:t>
            </a:r>
          </a:p>
        </p:txBody>
      </p:sp>
      <p:sp>
        <p:nvSpPr>
          <p:cNvPr id="20484" name="标题 1"/>
          <p:cNvSpPr>
            <a:spLocks noGrp="1"/>
          </p:cNvSpPr>
          <p:nvPr>
            <p:ph type="title"/>
          </p:nvPr>
        </p:nvSpPr>
        <p:spPr>
          <a:xfrm>
            <a:off x="198438" y="411163"/>
            <a:ext cx="5524500" cy="511175"/>
          </a:xfrm>
        </p:spPr>
        <p:txBody>
          <a:bodyPr/>
          <a:lstStyle/>
          <a:p>
            <a:r>
              <a:rPr lang="en-US" altLang="zh-CN" dirty="0"/>
              <a:t>10.3  </a:t>
            </a:r>
            <a:r>
              <a:rPr lang="zh-CN" altLang="en-US" dirty="0"/>
              <a:t>列表的基本操作</a:t>
            </a:r>
            <a:endParaRPr lang="zh-CN" altLang="zh-CN" dirty="0"/>
          </a:p>
        </p:txBody>
      </p:sp>
      <p:sp>
        <p:nvSpPr>
          <p:cNvPr id="20485" name="文本框 7"/>
          <p:cNvSpPr txBox="1">
            <a:spLocks noChangeArrowheads="1"/>
          </p:cNvSpPr>
          <p:nvPr/>
        </p:nvSpPr>
        <p:spPr bwMode="auto">
          <a:xfrm>
            <a:off x="306951" y="1312750"/>
            <a:ext cx="63422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000" b="1" dirty="0">
                <a:solidFill>
                  <a:srgbClr val="1B3868"/>
                </a:solidFill>
              </a:rPr>
              <a:t>映射</a:t>
            </a:r>
          </a:p>
        </p:txBody>
      </p:sp>
      <p:cxnSp>
        <p:nvCxnSpPr>
          <p:cNvPr id="14" name="直接连接符 13">
            <a:extLst/>
          </p:cNvPr>
          <p:cNvCxnSpPr/>
          <p:nvPr/>
        </p:nvCxnSpPr>
        <p:spPr>
          <a:xfrm>
            <a:off x="306951" y="172774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8174" y="5216688"/>
            <a:ext cx="10525962" cy="523220"/>
          </a:xfrm>
          <a:prstGeom prst="rect">
            <a:avLst/>
          </a:prstGeom>
        </p:spPr>
        <p:txBody>
          <a:bodyPr wrap="square">
            <a:spAutoFit/>
          </a:bodyPr>
          <a:lstStyle/>
          <a:p>
            <a:r>
              <a:rPr lang="zh-CN" altLang="en-US" sz="2800" dirty="0"/>
              <a:t>‘映射’’ 一个函数 </a:t>
            </a:r>
            <a:r>
              <a:rPr lang="zh-CN" altLang="en-US" sz="2800" dirty="0" smtClean="0"/>
              <a:t>到</a:t>
            </a:r>
            <a:r>
              <a:rPr lang="zh-CN" altLang="en-US" sz="2800" dirty="0"/>
              <a:t>序列中的每个元素上</a:t>
            </a:r>
          </a:p>
        </p:txBody>
      </p:sp>
    </p:spTree>
    <p:extLst>
      <p:ext uri="{BB962C8B-B14F-4D97-AF65-F5344CB8AC3E}">
        <p14:creationId xmlns:p14="http://schemas.microsoft.com/office/powerpoint/2010/main" val="3437266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1229970" y="1923127"/>
            <a:ext cx="4911185" cy="2935291"/>
          </a:xfrm>
          <a:prstGeom prst="rect">
            <a:avLst/>
          </a:prstGeom>
          <a:noFill/>
        </p:spPr>
        <p:txBody>
          <a:bodyPr wrap="square">
            <a:spAutoFit/>
          </a:bodyPr>
          <a:lstStyle/>
          <a:p>
            <a:pPr>
              <a:lnSpc>
                <a:spcPct val="130000"/>
              </a:lnSpc>
            </a:pPr>
            <a:r>
              <a:rPr lang="en-US" altLang="zh-CN" sz="2400" dirty="0" err="1"/>
              <a:t>def</a:t>
            </a:r>
            <a:r>
              <a:rPr lang="en-US" altLang="zh-CN" sz="2400" dirty="0"/>
              <a:t> </a:t>
            </a:r>
            <a:r>
              <a:rPr lang="en-US" altLang="zh-CN" sz="2400" dirty="0" err="1"/>
              <a:t>only_upper</a:t>
            </a:r>
            <a:r>
              <a:rPr lang="en-US" altLang="zh-CN" sz="2400" dirty="0"/>
              <a:t> ( t ) :</a:t>
            </a:r>
          </a:p>
          <a:p>
            <a:pPr>
              <a:lnSpc>
                <a:spcPct val="130000"/>
              </a:lnSpc>
            </a:pPr>
            <a:r>
              <a:rPr lang="en-US" altLang="zh-CN" sz="2400" dirty="0" smtClean="0"/>
              <a:t>    res </a:t>
            </a:r>
            <a:r>
              <a:rPr lang="en-US" altLang="zh-CN" sz="2400" dirty="0"/>
              <a:t>= []</a:t>
            </a:r>
          </a:p>
          <a:p>
            <a:pPr>
              <a:lnSpc>
                <a:spcPct val="130000"/>
              </a:lnSpc>
            </a:pPr>
            <a:r>
              <a:rPr lang="en-US" altLang="zh-CN" sz="2400" dirty="0" smtClean="0"/>
              <a:t>    for </a:t>
            </a:r>
            <a:r>
              <a:rPr lang="en-US" altLang="zh-CN" sz="2400" dirty="0"/>
              <a:t>s in t:</a:t>
            </a:r>
          </a:p>
          <a:p>
            <a:pPr>
              <a:lnSpc>
                <a:spcPct val="130000"/>
              </a:lnSpc>
            </a:pPr>
            <a:r>
              <a:rPr lang="en-US" altLang="zh-CN" sz="2400" dirty="0" smtClean="0"/>
              <a:t>        if </a:t>
            </a:r>
            <a:r>
              <a:rPr lang="en-US" altLang="zh-CN" sz="2400" dirty="0"/>
              <a:t>s . </a:t>
            </a:r>
            <a:r>
              <a:rPr lang="en-US" altLang="zh-CN" sz="2400" dirty="0" err="1"/>
              <a:t>isupper</a:t>
            </a:r>
            <a:r>
              <a:rPr lang="en-US" altLang="zh-CN" sz="2400" dirty="0"/>
              <a:t> () :</a:t>
            </a:r>
          </a:p>
          <a:p>
            <a:pPr>
              <a:lnSpc>
                <a:spcPct val="130000"/>
              </a:lnSpc>
            </a:pPr>
            <a:r>
              <a:rPr lang="en-US" altLang="zh-CN" sz="2400" dirty="0" smtClean="0"/>
              <a:t>            res </a:t>
            </a:r>
            <a:r>
              <a:rPr lang="en-US" altLang="zh-CN" sz="2400" dirty="0"/>
              <a:t>. append ( s )</a:t>
            </a:r>
          </a:p>
          <a:p>
            <a:pPr>
              <a:lnSpc>
                <a:spcPct val="130000"/>
              </a:lnSpc>
            </a:pPr>
            <a:r>
              <a:rPr lang="en-US" altLang="zh-CN" sz="2400" dirty="0" smtClean="0"/>
              <a:t>    return </a:t>
            </a:r>
            <a:r>
              <a:rPr lang="en-US" altLang="zh-CN" sz="2400" dirty="0"/>
              <a:t>res</a:t>
            </a:r>
          </a:p>
        </p:txBody>
      </p:sp>
      <p:sp>
        <p:nvSpPr>
          <p:cNvPr id="20484" name="标题 1"/>
          <p:cNvSpPr>
            <a:spLocks noGrp="1"/>
          </p:cNvSpPr>
          <p:nvPr>
            <p:ph type="title"/>
          </p:nvPr>
        </p:nvSpPr>
        <p:spPr>
          <a:xfrm>
            <a:off x="198438" y="411163"/>
            <a:ext cx="5524500" cy="511175"/>
          </a:xfrm>
        </p:spPr>
        <p:txBody>
          <a:bodyPr/>
          <a:lstStyle/>
          <a:p>
            <a:r>
              <a:rPr lang="en-US" altLang="zh-CN" dirty="0"/>
              <a:t>10.3  </a:t>
            </a:r>
            <a:r>
              <a:rPr lang="zh-CN" altLang="en-US" dirty="0"/>
              <a:t>列表的基本操作</a:t>
            </a:r>
            <a:endParaRPr lang="zh-CN" altLang="zh-CN" dirty="0"/>
          </a:p>
        </p:txBody>
      </p:sp>
      <p:sp>
        <p:nvSpPr>
          <p:cNvPr id="20485" name="文本框 7"/>
          <p:cNvSpPr txBox="1">
            <a:spLocks noChangeArrowheads="1"/>
          </p:cNvSpPr>
          <p:nvPr/>
        </p:nvSpPr>
        <p:spPr bwMode="auto">
          <a:xfrm>
            <a:off x="306951" y="1312750"/>
            <a:ext cx="63422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000" b="1" dirty="0">
                <a:solidFill>
                  <a:srgbClr val="1B3868"/>
                </a:solidFill>
              </a:rPr>
              <a:t>筛选</a:t>
            </a:r>
          </a:p>
        </p:txBody>
      </p:sp>
      <p:cxnSp>
        <p:nvCxnSpPr>
          <p:cNvPr id="14" name="直接连接符 13">
            <a:extLst/>
          </p:cNvPr>
          <p:cNvCxnSpPr/>
          <p:nvPr/>
        </p:nvCxnSpPr>
        <p:spPr>
          <a:xfrm>
            <a:off x="306951" y="172774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8174" y="5216688"/>
            <a:ext cx="10525962" cy="523220"/>
          </a:xfrm>
          <a:prstGeom prst="rect">
            <a:avLst/>
          </a:prstGeom>
        </p:spPr>
        <p:txBody>
          <a:bodyPr wrap="square">
            <a:spAutoFit/>
          </a:bodyPr>
          <a:lstStyle/>
          <a:p>
            <a:r>
              <a:rPr lang="zh-CN" altLang="en-US" sz="2800" dirty="0"/>
              <a:t>筛选 </a:t>
            </a:r>
            <a:r>
              <a:rPr lang="en-US" altLang="zh-CN" sz="2800" dirty="0"/>
              <a:t>(filter) </a:t>
            </a:r>
            <a:r>
              <a:rPr lang="zh-CN" altLang="en-US" sz="2800" dirty="0" smtClean="0"/>
              <a:t>，选中</a:t>
            </a:r>
            <a:r>
              <a:rPr lang="zh-CN" altLang="en-US" sz="2800" dirty="0"/>
              <a:t>某些元素，然后剔除剩余的 元素。</a:t>
            </a:r>
          </a:p>
        </p:txBody>
      </p:sp>
    </p:spTree>
    <p:extLst>
      <p:ext uri="{BB962C8B-B14F-4D97-AF65-F5344CB8AC3E}">
        <p14:creationId xmlns:p14="http://schemas.microsoft.com/office/powerpoint/2010/main" val="3673023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5689601" y="2123182"/>
            <a:ext cx="4699556" cy="2012859"/>
          </a:xfrm>
          <a:prstGeom prst="rect">
            <a:avLst/>
          </a:prstGeom>
          <a:noFill/>
        </p:spPr>
        <p:txBody>
          <a:bodyPr wrap="square">
            <a:spAutoFit/>
          </a:bodyPr>
          <a:lstStyle/>
          <a:p>
            <a:pPr>
              <a:lnSpc>
                <a:spcPct val="130000"/>
              </a:lnSpc>
            </a:pPr>
            <a:r>
              <a:rPr lang="en-US" altLang="zh-CN" sz="2400" dirty="0"/>
              <a:t>&gt;&gt;&gt; t = ['a', 'b', 'c', 'd', 'e', 'f']</a:t>
            </a:r>
          </a:p>
          <a:p>
            <a:pPr>
              <a:lnSpc>
                <a:spcPct val="130000"/>
              </a:lnSpc>
            </a:pPr>
            <a:r>
              <a:rPr lang="en-US" altLang="zh-CN" sz="2400" dirty="0"/>
              <a:t>&gt;&gt;&gt; t [1:3] = ['x', 'y']</a:t>
            </a:r>
          </a:p>
          <a:p>
            <a:pPr>
              <a:lnSpc>
                <a:spcPct val="130000"/>
              </a:lnSpc>
            </a:pPr>
            <a:r>
              <a:rPr lang="en-US" altLang="zh-CN" sz="2400" dirty="0"/>
              <a:t>&gt;&gt;&gt; t</a:t>
            </a:r>
          </a:p>
          <a:p>
            <a:pPr>
              <a:lnSpc>
                <a:spcPct val="130000"/>
              </a:lnSpc>
            </a:pPr>
            <a:r>
              <a:rPr lang="en-US" altLang="zh-CN" sz="2400" dirty="0"/>
              <a:t>['a', 'x', 'y', 'd', 'e', 'f']</a:t>
            </a: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307929" y="161710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a:t>10.3  </a:t>
            </a:r>
            <a:r>
              <a:rPr lang="zh-CN" altLang="en-US" dirty="0"/>
              <a:t>列表的基本操作</a:t>
            </a:r>
            <a:endParaRPr lang="zh-CN" altLang="zh-CN" dirty="0"/>
          </a:p>
        </p:txBody>
      </p:sp>
      <p:sp>
        <p:nvSpPr>
          <p:cNvPr id="20485" name="文本框 7"/>
          <p:cNvSpPr txBox="1">
            <a:spLocks noChangeArrowheads="1"/>
          </p:cNvSpPr>
          <p:nvPr/>
        </p:nvSpPr>
        <p:spPr bwMode="auto">
          <a:xfrm>
            <a:off x="5949244" y="1512805"/>
            <a:ext cx="62427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切片运算符放在赋值语句的左边时，可以一次更新多个元素</a:t>
            </a:r>
          </a:p>
        </p:txBody>
      </p:sp>
      <p:cxnSp>
        <p:nvCxnSpPr>
          <p:cNvPr id="14" name="直接连接符 13">
            <a:extLst/>
          </p:cNvPr>
          <p:cNvCxnSpPr/>
          <p:nvPr/>
        </p:nvCxnSpPr>
        <p:spPr>
          <a:xfrm>
            <a:off x="6140637" y="191645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02217" y="1463433"/>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a:solidFill>
                  <a:srgbClr val="1B3868"/>
                </a:solidFill>
              </a:rPr>
              <a:t>切片 </a:t>
            </a:r>
            <a:r>
              <a:rPr lang="en-US" altLang="zh-CN" sz="2400" b="1" dirty="0">
                <a:solidFill>
                  <a:srgbClr val="1B3868"/>
                </a:solidFill>
              </a:rPr>
              <a:t>(slice) </a:t>
            </a:r>
            <a:r>
              <a:rPr lang="zh-CN" altLang="en-US" sz="2400" b="1" dirty="0">
                <a:solidFill>
                  <a:srgbClr val="1B3868"/>
                </a:solidFill>
              </a:rPr>
              <a:t>运算</a:t>
            </a:r>
          </a:p>
        </p:txBody>
      </p:sp>
      <p:cxnSp>
        <p:nvCxnSpPr>
          <p:cNvPr id="15" name="直接连接符 14">
            <a:extLst/>
          </p:cNvPr>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5225560" cy="4893647"/>
          </a:xfrm>
          <a:prstGeom prst="rect">
            <a:avLst/>
          </a:prstGeom>
        </p:spPr>
        <p:txBody>
          <a:bodyPr wrap="square">
            <a:spAutoFit/>
          </a:bodyPr>
          <a:lstStyle/>
          <a:p>
            <a:pPr>
              <a:lnSpc>
                <a:spcPct val="130000"/>
              </a:lnSpc>
            </a:pPr>
            <a:r>
              <a:rPr lang="en-US" altLang="zh-CN" sz="2400" dirty="0" smtClean="0"/>
              <a:t>&gt;&gt;&gt; </a:t>
            </a:r>
            <a:r>
              <a:rPr lang="en-US" altLang="zh-CN" sz="2400" dirty="0"/>
              <a:t>t = ['a', 'b', 'c', 'd', 'e', 'f']</a:t>
            </a:r>
          </a:p>
          <a:p>
            <a:pPr>
              <a:lnSpc>
                <a:spcPct val="130000"/>
              </a:lnSpc>
            </a:pPr>
            <a:r>
              <a:rPr lang="en-US" altLang="zh-CN" sz="2400" dirty="0"/>
              <a:t>&gt;&gt;&gt; t [1:3]</a:t>
            </a:r>
          </a:p>
          <a:p>
            <a:pPr>
              <a:lnSpc>
                <a:spcPct val="130000"/>
              </a:lnSpc>
            </a:pPr>
            <a:r>
              <a:rPr lang="en-US" altLang="zh-CN" sz="2400" dirty="0"/>
              <a:t>['b', 'c']</a:t>
            </a:r>
          </a:p>
          <a:p>
            <a:pPr>
              <a:lnSpc>
                <a:spcPct val="130000"/>
              </a:lnSpc>
            </a:pPr>
            <a:r>
              <a:rPr lang="en-US" altLang="zh-CN" sz="2400" dirty="0"/>
              <a:t>&gt;&gt;&gt; t [:4]</a:t>
            </a:r>
          </a:p>
          <a:p>
            <a:pPr>
              <a:lnSpc>
                <a:spcPct val="130000"/>
              </a:lnSpc>
            </a:pPr>
            <a:r>
              <a:rPr lang="en-US" altLang="zh-CN" sz="2400" dirty="0"/>
              <a:t>['a', 'b', 'c', 'd']</a:t>
            </a:r>
          </a:p>
          <a:p>
            <a:pPr>
              <a:lnSpc>
                <a:spcPct val="130000"/>
              </a:lnSpc>
            </a:pPr>
            <a:r>
              <a:rPr lang="en-US" altLang="zh-CN" sz="2400" dirty="0"/>
              <a:t>&gt;&gt;&gt; t [3:]</a:t>
            </a:r>
          </a:p>
          <a:p>
            <a:pPr>
              <a:lnSpc>
                <a:spcPct val="130000"/>
              </a:lnSpc>
            </a:pPr>
            <a:r>
              <a:rPr lang="en-US" altLang="zh-CN" sz="2400" dirty="0"/>
              <a:t>['d', 'e', 'f</a:t>
            </a:r>
            <a:r>
              <a:rPr lang="en-US" altLang="zh-CN" sz="2400" dirty="0" smtClean="0"/>
              <a:t>']</a:t>
            </a:r>
          </a:p>
          <a:p>
            <a:pPr>
              <a:lnSpc>
                <a:spcPct val="130000"/>
              </a:lnSpc>
            </a:pPr>
            <a:r>
              <a:rPr lang="en-US" altLang="zh-CN" sz="2400" dirty="0" smtClean="0"/>
              <a:t>&gt;&gt;&gt; </a:t>
            </a:r>
            <a:r>
              <a:rPr lang="en-US" altLang="zh-CN" sz="2400" dirty="0"/>
              <a:t>t [:]</a:t>
            </a:r>
          </a:p>
          <a:p>
            <a:pPr>
              <a:lnSpc>
                <a:spcPct val="130000"/>
              </a:lnSpc>
            </a:pPr>
            <a:r>
              <a:rPr lang="en-US" altLang="zh-CN" sz="2400" dirty="0"/>
              <a:t>['a', 'b', 'c', 'd', 'e', 'f']</a:t>
            </a:r>
          </a:p>
          <a:p>
            <a:pPr>
              <a:lnSpc>
                <a:spcPct val="130000"/>
              </a:lnSpc>
            </a:pPr>
            <a:endParaRPr lang="en-US" altLang="zh-CN" sz="2400" dirty="0"/>
          </a:p>
        </p:txBody>
      </p:sp>
    </p:spTree>
    <p:extLst>
      <p:ext uri="{BB962C8B-B14F-4D97-AF65-F5344CB8AC3E}">
        <p14:creationId xmlns:p14="http://schemas.microsoft.com/office/powerpoint/2010/main" val="82044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772815" y="2123182"/>
            <a:ext cx="3616341" cy="4093428"/>
          </a:xfrm>
          <a:prstGeom prst="rect">
            <a:avLst/>
          </a:prstGeom>
          <a:noFill/>
        </p:spPr>
        <p:txBody>
          <a:bodyPr wrap="square">
            <a:spAutoFit/>
          </a:bodyPr>
          <a:lstStyle/>
          <a:p>
            <a:pPr>
              <a:lnSpc>
                <a:spcPct val="130000"/>
              </a:lnSpc>
            </a:pPr>
            <a:r>
              <a:rPr lang="zh-CN" altLang="en-US" sz="2000" dirty="0"/>
              <a:t>（</a:t>
            </a:r>
            <a:r>
              <a:rPr lang="en-US" altLang="zh-CN" sz="2000" dirty="0"/>
              <a:t>1</a:t>
            </a:r>
            <a:r>
              <a:rPr lang="zh-CN" altLang="en-US" sz="2000" dirty="0"/>
              <a:t>）</a:t>
            </a:r>
            <a:r>
              <a:rPr lang="en-US" altLang="zh-CN" sz="2000" dirty="0"/>
              <a:t>append</a:t>
            </a:r>
            <a:r>
              <a:rPr lang="zh-CN" altLang="en-US" sz="2000" dirty="0" smtClean="0"/>
              <a:t>方法</a:t>
            </a:r>
            <a:endParaRPr lang="en-US" altLang="zh-CN" sz="2000" dirty="0" smtClean="0"/>
          </a:p>
          <a:p>
            <a:pPr>
              <a:lnSpc>
                <a:spcPct val="130000"/>
              </a:lnSpc>
            </a:pPr>
            <a:r>
              <a:rPr lang="zh-CN" altLang="zh-CN" sz="2000" dirty="0"/>
              <a:t>（</a:t>
            </a:r>
            <a:r>
              <a:rPr lang="en-US" altLang="zh-CN" sz="2000" dirty="0"/>
              <a:t>2</a:t>
            </a:r>
            <a:r>
              <a:rPr lang="zh-CN" altLang="zh-CN" sz="2000" dirty="0"/>
              <a:t>）</a:t>
            </a:r>
            <a:r>
              <a:rPr lang="en-US" altLang="zh-CN" sz="2000" dirty="0"/>
              <a:t>insert</a:t>
            </a:r>
            <a:r>
              <a:rPr lang="zh-CN" altLang="zh-CN" sz="2000" dirty="0" smtClean="0"/>
              <a:t>方法</a:t>
            </a:r>
            <a:endParaRPr lang="en-US" altLang="zh-CN" sz="2000" dirty="0" smtClean="0"/>
          </a:p>
          <a:p>
            <a:pPr>
              <a:lnSpc>
                <a:spcPct val="130000"/>
              </a:lnSpc>
            </a:pPr>
            <a:r>
              <a:rPr lang="zh-CN" altLang="zh-CN" sz="2000" dirty="0"/>
              <a:t>（</a:t>
            </a:r>
            <a:r>
              <a:rPr lang="en-US" altLang="zh-CN" sz="2000" dirty="0"/>
              <a:t>3</a:t>
            </a:r>
            <a:r>
              <a:rPr lang="zh-CN" altLang="zh-CN" sz="2000" dirty="0"/>
              <a:t>）</a:t>
            </a:r>
            <a:r>
              <a:rPr lang="en-US" altLang="zh-CN" sz="2000" dirty="0"/>
              <a:t>extend</a:t>
            </a:r>
            <a:r>
              <a:rPr lang="zh-CN" altLang="zh-CN" sz="2000" dirty="0"/>
              <a:t>方法</a:t>
            </a:r>
          </a:p>
          <a:p>
            <a:pPr>
              <a:lnSpc>
                <a:spcPct val="130000"/>
              </a:lnSpc>
            </a:pPr>
            <a:r>
              <a:rPr lang="zh-CN" altLang="zh-CN" sz="2000" dirty="0"/>
              <a:t>（</a:t>
            </a:r>
            <a:r>
              <a:rPr lang="en-US" altLang="zh-CN" sz="2000" dirty="0"/>
              <a:t>4</a:t>
            </a:r>
            <a:r>
              <a:rPr lang="zh-CN" altLang="zh-CN" sz="2000" dirty="0"/>
              <a:t>）</a:t>
            </a:r>
            <a:r>
              <a:rPr lang="en-US" altLang="zh-CN" sz="2000" dirty="0"/>
              <a:t>remove</a:t>
            </a:r>
            <a:r>
              <a:rPr lang="zh-CN" altLang="zh-CN" sz="2000" dirty="0"/>
              <a:t>方法</a:t>
            </a:r>
          </a:p>
          <a:p>
            <a:pPr>
              <a:lnSpc>
                <a:spcPct val="130000"/>
              </a:lnSpc>
            </a:pPr>
            <a:r>
              <a:rPr lang="zh-CN" altLang="zh-CN" sz="2000" dirty="0"/>
              <a:t>（</a:t>
            </a:r>
            <a:r>
              <a:rPr lang="en-US" altLang="zh-CN" sz="2000" dirty="0"/>
              <a:t>5</a:t>
            </a:r>
            <a:r>
              <a:rPr lang="zh-CN" altLang="zh-CN" sz="2000" dirty="0"/>
              <a:t>）</a:t>
            </a:r>
            <a:r>
              <a:rPr lang="en-US" altLang="zh-CN" sz="2000" dirty="0"/>
              <a:t>pop</a:t>
            </a:r>
            <a:r>
              <a:rPr lang="zh-CN" altLang="zh-CN" sz="2000" dirty="0"/>
              <a:t>方法</a:t>
            </a:r>
          </a:p>
          <a:p>
            <a:pPr>
              <a:lnSpc>
                <a:spcPct val="130000"/>
              </a:lnSpc>
            </a:pPr>
            <a:r>
              <a:rPr lang="zh-CN" altLang="zh-CN" sz="2000" dirty="0"/>
              <a:t>（</a:t>
            </a:r>
            <a:r>
              <a:rPr lang="en-US" altLang="zh-CN" sz="2000" dirty="0"/>
              <a:t>6</a:t>
            </a:r>
            <a:r>
              <a:rPr lang="zh-CN" altLang="zh-CN" sz="2000" dirty="0"/>
              <a:t>）</a:t>
            </a:r>
            <a:r>
              <a:rPr lang="en-US" altLang="zh-CN" sz="2000" dirty="0"/>
              <a:t>index</a:t>
            </a:r>
            <a:r>
              <a:rPr lang="zh-CN" altLang="zh-CN" sz="2000" dirty="0"/>
              <a:t>方法</a:t>
            </a:r>
          </a:p>
          <a:p>
            <a:pPr>
              <a:lnSpc>
                <a:spcPct val="130000"/>
              </a:lnSpc>
            </a:pPr>
            <a:r>
              <a:rPr lang="zh-CN" altLang="zh-CN" sz="2000" dirty="0"/>
              <a:t>（</a:t>
            </a:r>
            <a:r>
              <a:rPr lang="en-US" altLang="zh-CN" sz="2000" dirty="0"/>
              <a:t>7</a:t>
            </a:r>
            <a:r>
              <a:rPr lang="zh-CN" altLang="zh-CN" sz="2000" dirty="0"/>
              <a:t>）</a:t>
            </a:r>
            <a:r>
              <a:rPr lang="en-US" altLang="zh-CN" sz="2000" dirty="0"/>
              <a:t>count</a:t>
            </a:r>
            <a:r>
              <a:rPr lang="zh-CN" altLang="zh-CN" sz="2000" dirty="0"/>
              <a:t>方法</a:t>
            </a:r>
          </a:p>
          <a:p>
            <a:pPr>
              <a:lnSpc>
                <a:spcPct val="130000"/>
              </a:lnSpc>
            </a:pPr>
            <a:r>
              <a:rPr lang="zh-CN" altLang="zh-CN" sz="2000" dirty="0"/>
              <a:t>（</a:t>
            </a:r>
            <a:r>
              <a:rPr lang="en-US" altLang="zh-CN" sz="2000" dirty="0"/>
              <a:t>8</a:t>
            </a:r>
            <a:r>
              <a:rPr lang="zh-CN" altLang="zh-CN" sz="2000" dirty="0"/>
              <a:t>）</a:t>
            </a:r>
            <a:r>
              <a:rPr lang="en-US" altLang="zh-CN" sz="2000" dirty="0"/>
              <a:t>reverse</a:t>
            </a:r>
            <a:r>
              <a:rPr lang="zh-CN" altLang="zh-CN" sz="2000" dirty="0"/>
              <a:t>方法</a:t>
            </a:r>
          </a:p>
          <a:p>
            <a:pPr>
              <a:lnSpc>
                <a:spcPct val="130000"/>
              </a:lnSpc>
            </a:pPr>
            <a:r>
              <a:rPr lang="zh-CN" altLang="zh-CN" sz="2000" dirty="0"/>
              <a:t>（</a:t>
            </a:r>
            <a:r>
              <a:rPr lang="en-US" altLang="zh-CN" sz="2000" dirty="0"/>
              <a:t>9</a:t>
            </a:r>
            <a:r>
              <a:rPr lang="zh-CN" altLang="zh-CN" sz="2000" dirty="0"/>
              <a:t>）</a:t>
            </a:r>
            <a:r>
              <a:rPr lang="en-US" altLang="zh-CN" sz="2000" dirty="0"/>
              <a:t>sort</a:t>
            </a:r>
            <a:r>
              <a:rPr lang="zh-CN" altLang="zh-CN" sz="2000" dirty="0" smtClean="0"/>
              <a:t>方法</a:t>
            </a:r>
            <a:endParaRPr lang="zh-CN" altLang="zh-CN" sz="2000" dirty="0"/>
          </a:p>
          <a:p>
            <a:pPr>
              <a:lnSpc>
                <a:spcPct val="130000"/>
              </a:lnSpc>
            </a:pPr>
            <a:endParaRPr kumimoji="0" lang="en-US" altLang="zh-CN" sz="20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49796"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10.4 </a:t>
            </a:r>
            <a:r>
              <a:rPr lang="zh-CN" altLang="en-US" dirty="0" smtClean="0"/>
              <a:t>列表</a:t>
            </a:r>
            <a:r>
              <a:rPr lang="zh-CN" altLang="en-US" dirty="0"/>
              <a:t>的相关方法</a:t>
            </a:r>
            <a:endParaRPr lang="zh-CN" altLang="zh-CN" dirty="0"/>
          </a:p>
        </p:txBody>
      </p:sp>
      <p:sp>
        <p:nvSpPr>
          <p:cNvPr id="20485" name="文本框 7"/>
          <p:cNvSpPr txBox="1">
            <a:spLocks noChangeArrowheads="1"/>
          </p:cNvSpPr>
          <p:nvPr/>
        </p:nvSpPr>
        <p:spPr bwMode="auto">
          <a:xfrm>
            <a:off x="6772815" y="1512805"/>
            <a:ext cx="3106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000" b="1" dirty="0" smtClean="0">
                <a:solidFill>
                  <a:srgbClr val="1B3868"/>
                </a:solidFill>
              </a:rPr>
              <a:t>常用方法</a:t>
            </a:r>
            <a:endParaRPr lang="zh-CN" altLang="en-US" sz="2000" b="1" dirty="0">
              <a:solidFill>
                <a:srgbClr val="1B3868"/>
              </a:solidFill>
            </a:endParaRPr>
          </a:p>
        </p:txBody>
      </p:sp>
      <p:cxnSp>
        <p:nvCxnSpPr>
          <p:cNvPr id="14" name="直接连接符 13">
            <a:extLst/>
          </p:cNvPr>
          <p:cNvCxnSpPr/>
          <p:nvPr/>
        </p:nvCxnSpPr>
        <p:spPr>
          <a:xfrm>
            <a:off x="6772815" y="189698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02217" y="1463433"/>
            <a:ext cx="3106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000" b="1" dirty="0" smtClean="0">
                <a:solidFill>
                  <a:srgbClr val="1B3868"/>
                </a:solidFill>
              </a:rPr>
              <a:t>列表类</a:t>
            </a:r>
            <a:endParaRPr lang="zh-CN" altLang="en-US" sz="2000" b="1" dirty="0">
              <a:solidFill>
                <a:srgbClr val="1B3868"/>
              </a:solidFill>
            </a:endParaRPr>
          </a:p>
        </p:txBody>
      </p:sp>
      <p:cxnSp>
        <p:nvCxnSpPr>
          <p:cNvPr id="15" name="直接连接符 14">
            <a:extLst/>
          </p:cNvPr>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5225560" cy="2092881"/>
          </a:xfrm>
          <a:prstGeom prst="rect">
            <a:avLst/>
          </a:prstGeom>
        </p:spPr>
        <p:txBody>
          <a:bodyPr wrap="square">
            <a:spAutoFit/>
          </a:bodyPr>
          <a:lstStyle/>
          <a:p>
            <a:pPr>
              <a:lnSpc>
                <a:spcPct val="130000"/>
              </a:lnSpc>
            </a:pPr>
            <a:r>
              <a:rPr lang="zh-CN" altLang="en-US" sz="2000" dirty="0" smtClean="0"/>
              <a:t>      列表</a:t>
            </a:r>
            <a:r>
              <a:rPr lang="en-US" altLang="zh-CN" sz="2000" dirty="0"/>
              <a:t>list</a:t>
            </a:r>
            <a:r>
              <a:rPr lang="zh-CN" altLang="en-US" sz="2000" dirty="0"/>
              <a:t>是一个类，一旦一个列表被创建就构造了一个列表对象，可以使用该列表对象调用类的成员方法，也就是可以用列表名调用列表的相关方法。语法格式如下</a:t>
            </a:r>
            <a:r>
              <a:rPr lang="zh-CN" altLang="en-US" sz="2000" dirty="0" smtClean="0"/>
              <a:t>：</a:t>
            </a:r>
            <a:endParaRPr lang="en-US" altLang="zh-CN" sz="2000" dirty="0" smtClean="0"/>
          </a:p>
          <a:p>
            <a:pPr>
              <a:lnSpc>
                <a:spcPct val="130000"/>
              </a:lnSpc>
            </a:pPr>
            <a:r>
              <a:rPr lang="en-US" altLang="zh-CN" sz="2000" dirty="0" smtClean="0"/>
              <a:t>	</a:t>
            </a:r>
            <a:r>
              <a:rPr lang="zh-CN" altLang="en-US" sz="2000" dirty="0" smtClean="0"/>
              <a:t>列表</a:t>
            </a:r>
            <a:r>
              <a:rPr lang="zh-CN" altLang="en-US" sz="2000" dirty="0"/>
              <a:t>名</a:t>
            </a:r>
            <a:r>
              <a:rPr lang="en-US" altLang="zh-CN" sz="2000" dirty="0"/>
              <a:t>.</a:t>
            </a:r>
            <a:r>
              <a:rPr lang="zh-CN" altLang="en-US" sz="2000" dirty="0"/>
              <a:t>方法名（参数）</a:t>
            </a:r>
            <a:endParaRPr lang="en-US" altLang="zh-CN" sz="2000" dirty="0"/>
          </a:p>
        </p:txBody>
      </p:sp>
    </p:spTree>
    <p:extLst>
      <p:ext uri="{BB962C8B-B14F-4D97-AF65-F5344CB8AC3E}">
        <p14:creationId xmlns:p14="http://schemas.microsoft.com/office/powerpoint/2010/main" val="1267175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604887" y="1882137"/>
            <a:ext cx="3616341" cy="2012859"/>
          </a:xfrm>
          <a:prstGeom prst="rect">
            <a:avLst/>
          </a:prstGeom>
          <a:noFill/>
        </p:spPr>
        <p:txBody>
          <a:bodyPr wrap="square">
            <a:spAutoFit/>
          </a:bodyPr>
          <a:lstStyle/>
          <a:p>
            <a:pPr>
              <a:lnSpc>
                <a:spcPct val="130000"/>
              </a:lnSpc>
            </a:pPr>
            <a:r>
              <a:rPr lang="en-US" altLang="zh-CN" sz="2400" dirty="0"/>
              <a:t>L1 = ["</a:t>
            </a:r>
            <a:r>
              <a:rPr lang="en-US" altLang="zh-CN" sz="2400" dirty="0" err="1"/>
              <a:t>red","green","blue</a:t>
            </a:r>
            <a:r>
              <a:rPr lang="en-US" altLang="zh-CN" sz="2400" dirty="0"/>
              <a:t>"]</a:t>
            </a:r>
          </a:p>
          <a:p>
            <a:pPr>
              <a:lnSpc>
                <a:spcPct val="130000"/>
              </a:lnSpc>
            </a:pPr>
            <a:r>
              <a:rPr lang="en-US" altLang="zh-CN" sz="2400" dirty="0"/>
              <a:t>L1.append('black')</a:t>
            </a:r>
          </a:p>
          <a:p>
            <a:pPr>
              <a:lnSpc>
                <a:spcPct val="130000"/>
              </a:lnSpc>
            </a:pPr>
            <a:r>
              <a:rPr lang="en-US" altLang="zh-CN" sz="2400" dirty="0"/>
              <a:t>print(L1)</a:t>
            </a:r>
          </a:p>
          <a:p>
            <a:pPr>
              <a:lnSpc>
                <a:spcPct val="130000"/>
              </a:lnSpc>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49796"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10.4 </a:t>
            </a:r>
            <a:r>
              <a:rPr lang="zh-CN" altLang="en-US" dirty="0" smtClean="0"/>
              <a:t>列表</a:t>
            </a:r>
            <a:r>
              <a:rPr lang="zh-CN" altLang="en-US" dirty="0"/>
              <a:t>的相关方法</a:t>
            </a:r>
            <a:endParaRPr lang="zh-CN" altLang="zh-CN" dirty="0"/>
          </a:p>
        </p:txBody>
      </p:sp>
      <p:sp>
        <p:nvSpPr>
          <p:cNvPr id="9" name="文本框 7"/>
          <p:cNvSpPr txBox="1">
            <a:spLocks noChangeArrowheads="1"/>
          </p:cNvSpPr>
          <p:nvPr/>
        </p:nvSpPr>
        <p:spPr bwMode="auto">
          <a:xfrm>
            <a:off x="603213" y="1420331"/>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a:solidFill>
                  <a:srgbClr val="1B3868"/>
                </a:solidFill>
              </a:rPr>
              <a:t>（</a:t>
            </a:r>
            <a:r>
              <a:rPr lang="en-US" altLang="zh-CN" sz="2400" b="1" dirty="0">
                <a:solidFill>
                  <a:srgbClr val="1B3868"/>
                </a:solidFill>
              </a:rPr>
              <a:t>1</a:t>
            </a:r>
            <a:r>
              <a:rPr lang="zh-CN" altLang="en-US" sz="2400" b="1" dirty="0">
                <a:solidFill>
                  <a:srgbClr val="1B3868"/>
                </a:solidFill>
              </a:rPr>
              <a:t>）</a:t>
            </a:r>
            <a:r>
              <a:rPr lang="en-US" altLang="zh-CN" sz="2400" b="1" dirty="0">
                <a:solidFill>
                  <a:srgbClr val="1B3868"/>
                </a:solidFill>
              </a:rPr>
              <a:t>append</a:t>
            </a:r>
            <a:r>
              <a:rPr lang="zh-CN" altLang="en-US" sz="2400" b="1" dirty="0">
                <a:solidFill>
                  <a:srgbClr val="1B3868"/>
                </a:solidFill>
              </a:rPr>
              <a:t>方法</a:t>
            </a:r>
          </a:p>
        </p:txBody>
      </p:sp>
      <p:cxnSp>
        <p:nvCxnSpPr>
          <p:cNvPr id="15" name="直接连接符 14">
            <a:extLst/>
          </p:cNvPr>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5225560" cy="2012859"/>
          </a:xfrm>
          <a:prstGeom prst="rect">
            <a:avLst/>
          </a:prstGeom>
        </p:spPr>
        <p:txBody>
          <a:bodyPr wrap="square">
            <a:spAutoFit/>
          </a:bodyPr>
          <a:lstStyle/>
          <a:p>
            <a:pPr>
              <a:lnSpc>
                <a:spcPct val="130000"/>
              </a:lnSpc>
            </a:pPr>
            <a:r>
              <a:rPr lang="zh-CN" altLang="en-US" sz="2400" dirty="0"/>
              <a:t>语法格式如下：</a:t>
            </a:r>
            <a:endParaRPr lang="en-US" altLang="zh-CN" sz="2400" dirty="0" smtClean="0"/>
          </a:p>
          <a:p>
            <a:pPr>
              <a:lnSpc>
                <a:spcPct val="130000"/>
              </a:lnSpc>
            </a:pPr>
            <a:r>
              <a:rPr lang="en-US" altLang="zh-CN" sz="2400" dirty="0"/>
              <a:t>	</a:t>
            </a:r>
            <a:r>
              <a:rPr lang="zh-CN" altLang="en-US" sz="2400" dirty="0" smtClean="0"/>
              <a:t>列表</a:t>
            </a:r>
            <a:r>
              <a:rPr lang="zh-CN" altLang="en-US" sz="2400" dirty="0"/>
              <a:t>名</a:t>
            </a:r>
            <a:r>
              <a:rPr lang="en-US" altLang="zh-CN" sz="2400" dirty="0"/>
              <a:t>.append(x</a:t>
            </a:r>
            <a:r>
              <a:rPr lang="en-US" altLang="zh-CN" sz="2400" dirty="0" smtClean="0"/>
              <a:t>)</a:t>
            </a:r>
          </a:p>
          <a:p>
            <a:pPr>
              <a:lnSpc>
                <a:spcPct val="130000"/>
              </a:lnSpc>
            </a:pPr>
            <a:endParaRPr lang="en-US" altLang="zh-CN" sz="2400" dirty="0"/>
          </a:p>
          <a:p>
            <a:pPr>
              <a:lnSpc>
                <a:spcPct val="130000"/>
              </a:lnSpc>
            </a:pPr>
            <a:r>
              <a:rPr lang="zh-CN" altLang="en-US" sz="2400" dirty="0" smtClean="0"/>
              <a:t>该</a:t>
            </a:r>
            <a:r>
              <a:rPr lang="zh-CN" altLang="en-US" sz="2400" dirty="0"/>
              <a:t>方法在列表的末尾添加元素</a:t>
            </a:r>
            <a:r>
              <a:rPr lang="en-US" altLang="zh-CN" sz="2400" dirty="0" smtClean="0"/>
              <a:t>x</a:t>
            </a:r>
            <a:endParaRPr lang="en-US" altLang="zh-CN" sz="2400" dirty="0"/>
          </a:p>
        </p:txBody>
      </p:sp>
      <p:sp>
        <p:nvSpPr>
          <p:cNvPr id="10" name="文本框 7"/>
          <p:cNvSpPr txBox="1">
            <a:spLocks noChangeArrowheads="1"/>
          </p:cNvSpPr>
          <p:nvPr/>
        </p:nvSpPr>
        <p:spPr bwMode="auto">
          <a:xfrm>
            <a:off x="6604887" y="1420331"/>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a:extLst/>
          </p:cNvPr>
          <p:cNvCxnSpPr/>
          <p:nvPr/>
        </p:nvCxnSpPr>
        <p:spPr>
          <a:xfrm>
            <a:off x="6604887" y="180450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2" name="文本框 7"/>
          <p:cNvSpPr txBox="1">
            <a:spLocks noChangeArrowheads="1"/>
          </p:cNvSpPr>
          <p:nvPr/>
        </p:nvSpPr>
        <p:spPr bwMode="auto">
          <a:xfrm>
            <a:off x="6604887" y="3836675"/>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6604887" y="419837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730516" y="4336351"/>
            <a:ext cx="3839948" cy="461665"/>
          </a:xfrm>
          <a:prstGeom prst="rect">
            <a:avLst/>
          </a:prstGeom>
        </p:spPr>
        <p:txBody>
          <a:bodyPr wrap="square">
            <a:spAutoFit/>
          </a:bodyPr>
          <a:lstStyle/>
          <a:p>
            <a:r>
              <a:rPr lang="en-US" altLang="zh-CN" sz="2400" dirty="0"/>
              <a:t>['red', 'green', 'blue', 'black</a:t>
            </a:r>
            <a:r>
              <a:rPr lang="en-US" altLang="zh-CN" sz="2400" dirty="0" smtClean="0"/>
              <a:t>'</a:t>
            </a:r>
            <a:r>
              <a:rPr lang="en-US" altLang="zh-CN" sz="2400" dirty="0"/>
              <a:t>]</a:t>
            </a:r>
          </a:p>
        </p:txBody>
      </p:sp>
    </p:spTree>
    <p:extLst>
      <p:ext uri="{BB962C8B-B14F-4D97-AF65-F5344CB8AC3E}">
        <p14:creationId xmlns:p14="http://schemas.microsoft.com/office/powerpoint/2010/main" val="2258032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604887" y="1882137"/>
            <a:ext cx="3616341" cy="2973122"/>
          </a:xfrm>
          <a:prstGeom prst="rect">
            <a:avLst/>
          </a:prstGeom>
          <a:noFill/>
        </p:spPr>
        <p:txBody>
          <a:bodyPr wrap="square">
            <a:spAutoFit/>
          </a:bodyPr>
          <a:lstStyle/>
          <a:p>
            <a:pPr>
              <a:lnSpc>
                <a:spcPct val="130000"/>
              </a:lnSpc>
            </a:pPr>
            <a:r>
              <a:rPr lang="en-US" altLang="zh-CN" sz="2400" dirty="0"/>
              <a:t>L1 = ["</a:t>
            </a:r>
            <a:r>
              <a:rPr lang="en-US" altLang="zh-CN" sz="2400" dirty="0" err="1"/>
              <a:t>red","green","blue</a:t>
            </a:r>
            <a:r>
              <a:rPr lang="en-US" altLang="zh-CN" sz="2400" dirty="0"/>
              <a:t>"]</a:t>
            </a:r>
          </a:p>
          <a:p>
            <a:pPr>
              <a:lnSpc>
                <a:spcPct val="130000"/>
              </a:lnSpc>
            </a:pPr>
            <a:r>
              <a:rPr lang="en-US" altLang="zh-CN" sz="2400" dirty="0"/>
              <a:t>L2 = ['Adam', '</a:t>
            </a:r>
            <a:r>
              <a:rPr lang="en-US" altLang="zh-CN" sz="2400" dirty="0" err="1"/>
              <a:t>Lisa','Bart</a:t>
            </a:r>
            <a:r>
              <a:rPr lang="en-US" altLang="zh-CN" sz="2400" dirty="0"/>
              <a:t>']</a:t>
            </a:r>
          </a:p>
          <a:p>
            <a:pPr>
              <a:lnSpc>
                <a:spcPct val="130000"/>
              </a:lnSpc>
            </a:pPr>
            <a:r>
              <a:rPr lang="en-US" altLang="zh-CN" sz="2400" dirty="0"/>
              <a:t>L1.extend(L2)</a:t>
            </a:r>
          </a:p>
          <a:p>
            <a:pPr>
              <a:lnSpc>
                <a:spcPct val="130000"/>
              </a:lnSpc>
            </a:pPr>
            <a:r>
              <a:rPr lang="en-US" altLang="zh-CN" sz="2400" dirty="0"/>
              <a:t>print(L1)</a:t>
            </a:r>
          </a:p>
          <a:p>
            <a:pPr>
              <a:lnSpc>
                <a:spcPct val="130000"/>
              </a:lnSpc>
            </a:pPr>
            <a:r>
              <a:rPr lang="en-US" altLang="zh-CN" sz="2400" dirty="0"/>
              <a:t>print(L2)</a:t>
            </a:r>
          </a:p>
          <a:p>
            <a:pPr>
              <a:lnSpc>
                <a:spcPct val="130000"/>
              </a:lnSpc>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49796"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10.4 </a:t>
            </a:r>
            <a:r>
              <a:rPr lang="zh-CN" altLang="en-US" dirty="0" smtClean="0"/>
              <a:t>列表</a:t>
            </a:r>
            <a:r>
              <a:rPr lang="zh-CN" altLang="en-US" dirty="0"/>
              <a:t>的相关方法</a:t>
            </a:r>
            <a:endParaRPr lang="zh-CN" altLang="zh-CN" dirty="0"/>
          </a:p>
        </p:txBody>
      </p:sp>
      <p:sp>
        <p:nvSpPr>
          <p:cNvPr id="9" name="文本框 7"/>
          <p:cNvSpPr txBox="1">
            <a:spLocks noChangeArrowheads="1"/>
          </p:cNvSpPr>
          <p:nvPr/>
        </p:nvSpPr>
        <p:spPr bwMode="auto">
          <a:xfrm>
            <a:off x="603213" y="1420331"/>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smtClean="0">
                <a:solidFill>
                  <a:srgbClr val="1B3868"/>
                </a:solidFill>
              </a:rPr>
              <a:t>（</a:t>
            </a:r>
            <a:r>
              <a:rPr lang="en-US" altLang="zh-CN" sz="2400" b="1" dirty="0">
                <a:solidFill>
                  <a:srgbClr val="1B3868"/>
                </a:solidFill>
              </a:rPr>
              <a:t>2</a:t>
            </a:r>
            <a:r>
              <a:rPr lang="zh-CN" altLang="en-US" sz="2400" b="1" dirty="0" smtClean="0">
                <a:solidFill>
                  <a:srgbClr val="1B3868"/>
                </a:solidFill>
              </a:rPr>
              <a:t>）</a:t>
            </a:r>
            <a:r>
              <a:rPr lang="en-US" altLang="zh-CN" sz="2400" b="1" dirty="0">
                <a:solidFill>
                  <a:srgbClr val="1B3868"/>
                </a:solidFill>
              </a:rPr>
              <a:t>extend</a:t>
            </a:r>
            <a:r>
              <a:rPr lang="zh-CN" altLang="en-US" sz="2400" b="1" dirty="0">
                <a:solidFill>
                  <a:srgbClr val="1B3868"/>
                </a:solidFill>
              </a:rPr>
              <a:t>方法</a:t>
            </a:r>
          </a:p>
        </p:txBody>
      </p:sp>
      <p:cxnSp>
        <p:nvCxnSpPr>
          <p:cNvPr id="15" name="直接连接符 14">
            <a:extLst/>
          </p:cNvPr>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5225560" cy="2492990"/>
          </a:xfrm>
          <a:prstGeom prst="rect">
            <a:avLst/>
          </a:prstGeom>
        </p:spPr>
        <p:txBody>
          <a:bodyPr wrap="square">
            <a:spAutoFit/>
          </a:bodyPr>
          <a:lstStyle/>
          <a:p>
            <a:pPr>
              <a:lnSpc>
                <a:spcPct val="130000"/>
              </a:lnSpc>
            </a:pPr>
            <a:r>
              <a:rPr lang="zh-CN" altLang="en-US" sz="2400" dirty="0"/>
              <a:t>语法格式如下：</a:t>
            </a:r>
          </a:p>
          <a:p>
            <a:pPr>
              <a:lnSpc>
                <a:spcPct val="130000"/>
              </a:lnSpc>
            </a:pPr>
            <a:r>
              <a:rPr lang="en-US" altLang="zh-CN" sz="2400" dirty="0" smtClean="0"/>
              <a:t>	</a:t>
            </a:r>
            <a:r>
              <a:rPr lang="zh-CN" altLang="en-US" sz="2400" dirty="0" smtClean="0"/>
              <a:t>列表</a:t>
            </a:r>
            <a:r>
              <a:rPr lang="zh-CN" altLang="en-US" sz="2400" dirty="0"/>
              <a:t>名</a:t>
            </a:r>
            <a:r>
              <a:rPr lang="en-US" altLang="zh-CN" sz="2400" dirty="0"/>
              <a:t>.extend</a:t>
            </a:r>
            <a:r>
              <a:rPr lang="zh-CN" altLang="en-US" sz="2400" dirty="0"/>
              <a:t>（</a:t>
            </a:r>
            <a:r>
              <a:rPr lang="en-US" altLang="zh-CN" sz="2400" dirty="0"/>
              <a:t>L</a:t>
            </a:r>
            <a:r>
              <a:rPr lang="zh-CN" altLang="en-US" sz="2400" dirty="0"/>
              <a:t>）</a:t>
            </a:r>
          </a:p>
          <a:p>
            <a:pPr>
              <a:lnSpc>
                <a:spcPct val="130000"/>
              </a:lnSpc>
            </a:pPr>
            <a:endParaRPr lang="en-US" altLang="zh-CN" sz="2400" dirty="0"/>
          </a:p>
          <a:p>
            <a:pPr>
              <a:lnSpc>
                <a:spcPct val="130000"/>
              </a:lnSpc>
            </a:pPr>
            <a:r>
              <a:rPr lang="zh-CN" altLang="en-US" sz="2400" dirty="0"/>
              <a:t>该方法将列表</a:t>
            </a:r>
            <a:r>
              <a:rPr lang="en-US" altLang="zh-CN" sz="2400" dirty="0"/>
              <a:t>L</a:t>
            </a:r>
            <a:r>
              <a:rPr lang="zh-CN" altLang="en-US" sz="2400" dirty="0"/>
              <a:t>的所有元素添加到“列表名”所示的原列表的末尾。</a:t>
            </a:r>
            <a:endParaRPr lang="en-US" altLang="zh-CN" sz="2400" dirty="0"/>
          </a:p>
        </p:txBody>
      </p:sp>
      <p:sp>
        <p:nvSpPr>
          <p:cNvPr id="10" name="文本框 7"/>
          <p:cNvSpPr txBox="1">
            <a:spLocks noChangeArrowheads="1"/>
          </p:cNvSpPr>
          <p:nvPr/>
        </p:nvSpPr>
        <p:spPr bwMode="auto">
          <a:xfrm>
            <a:off x="6604887" y="1420331"/>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a:extLst/>
          </p:cNvPr>
          <p:cNvCxnSpPr/>
          <p:nvPr/>
        </p:nvCxnSpPr>
        <p:spPr>
          <a:xfrm>
            <a:off x="6604887" y="180450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2" name="文本框 7"/>
          <p:cNvSpPr txBox="1">
            <a:spLocks noChangeArrowheads="1"/>
          </p:cNvSpPr>
          <p:nvPr/>
        </p:nvSpPr>
        <p:spPr bwMode="auto">
          <a:xfrm>
            <a:off x="6604887" y="4441313"/>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6604887" y="480301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083805" y="5116736"/>
            <a:ext cx="5608771" cy="830997"/>
          </a:xfrm>
          <a:prstGeom prst="rect">
            <a:avLst/>
          </a:prstGeom>
        </p:spPr>
        <p:txBody>
          <a:bodyPr wrap="square">
            <a:spAutoFit/>
          </a:bodyPr>
          <a:lstStyle/>
          <a:p>
            <a:r>
              <a:rPr lang="en-US" altLang="zh-CN" sz="2400" dirty="0"/>
              <a:t>['red', 'green', 'blue', 'Adam', 'Lisa', 'Bart']</a:t>
            </a:r>
          </a:p>
          <a:p>
            <a:r>
              <a:rPr lang="en-US" altLang="zh-CN" sz="2400" dirty="0"/>
              <a:t>['Adam', 'Lisa', 'Bart']</a:t>
            </a:r>
          </a:p>
        </p:txBody>
      </p:sp>
    </p:spTree>
    <p:extLst>
      <p:ext uri="{BB962C8B-B14F-4D97-AF65-F5344CB8AC3E}">
        <p14:creationId xmlns:p14="http://schemas.microsoft.com/office/powerpoint/2010/main" val="766073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5983111" y="2024398"/>
            <a:ext cx="6208889" cy="3108543"/>
          </a:xfrm>
          <a:prstGeom prst="rect">
            <a:avLst/>
          </a:prstGeom>
          <a:noFill/>
        </p:spPr>
        <p:txBody>
          <a:bodyPr wrap="square">
            <a:spAutoFit/>
          </a:bodyPr>
          <a:lstStyle/>
          <a:p>
            <a:pPr marL="285750" indent="-285750">
              <a:lnSpc>
                <a:spcPct val="130000"/>
              </a:lnSpc>
              <a:spcBef>
                <a:spcPts val="600"/>
              </a:spcBef>
              <a:spcAft>
                <a:spcPts val="600"/>
              </a:spcAft>
              <a:buClr>
                <a:srgbClr val="1B3868"/>
              </a:buClr>
              <a:defRPr/>
            </a:pPr>
            <a:r>
              <a:rPr lang="en-US" altLang="zh-CN" sz="2400" dirty="0" smtClean="0"/>
              <a:t>&gt;&gt;&gt; </a:t>
            </a:r>
            <a:r>
              <a:rPr lang="en-US" altLang="zh-CN" sz="2400" dirty="0"/>
              <a:t>cheeses = ['Cheddar ', 'Edam ', 'Gouda ']</a:t>
            </a:r>
          </a:p>
          <a:p>
            <a:pPr marL="285750" indent="-285750">
              <a:lnSpc>
                <a:spcPct val="130000"/>
              </a:lnSpc>
              <a:spcBef>
                <a:spcPts val="600"/>
              </a:spcBef>
              <a:spcAft>
                <a:spcPts val="600"/>
              </a:spcAft>
              <a:buClr>
                <a:srgbClr val="1B3868"/>
              </a:buClr>
              <a:defRPr/>
            </a:pPr>
            <a:r>
              <a:rPr lang="en-US" altLang="zh-CN" sz="2400" dirty="0"/>
              <a:t>&gt;&gt;&gt; numbers = [42 , 123]</a:t>
            </a:r>
          </a:p>
          <a:p>
            <a:pPr marL="285750" indent="-285750">
              <a:lnSpc>
                <a:spcPct val="130000"/>
              </a:lnSpc>
              <a:spcBef>
                <a:spcPts val="600"/>
              </a:spcBef>
              <a:spcAft>
                <a:spcPts val="600"/>
              </a:spcAft>
              <a:buClr>
                <a:srgbClr val="1B3868"/>
              </a:buClr>
              <a:defRPr/>
            </a:pPr>
            <a:r>
              <a:rPr lang="en-US" altLang="zh-CN" sz="2400" dirty="0"/>
              <a:t>&gt;&gt;&gt; empty = </a:t>
            </a:r>
            <a:r>
              <a:rPr lang="en-US" altLang="zh-CN" sz="2400" dirty="0" smtClean="0"/>
              <a:t>[]</a:t>
            </a:r>
          </a:p>
          <a:p>
            <a:pPr marL="285750" indent="-285750">
              <a:lnSpc>
                <a:spcPct val="130000"/>
              </a:lnSpc>
              <a:spcBef>
                <a:spcPts val="600"/>
              </a:spcBef>
              <a:spcAft>
                <a:spcPts val="600"/>
              </a:spcAft>
              <a:buClr>
                <a:srgbClr val="1B3868"/>
              </a:buClr>
              <a:defRPr/>
            </a:pPr>
            <a:r>
              <a:rPr lang="en-US" altLang="zh-CN" sz="2400" dirty="0" smtClean="0"/>
              <a:t>&gt;&gt;&gt; </a:t>
            </a:r>
            <a:r>
              <a:rPr lang="pl-PL" altLang="zh-CN" sz="2400" dirty="0" smtClean="0"/>
              <a:t>[</a:t>
            </a:r>
            <a:r>
              <a:rPr lang="pl-PL" altLang="zh-CN" sz="2400" dirty="0"/>
              <a:t>'spam ', 2.0 , 5 , [10 , 20]]</a:t>
            </a:r>
            <a:endParaRPr lang="en-US" altLang="zh-CN" sz="2400" dirty="0"/>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a:t>
            </a:r>
            <a:r>
              <a:rPr lang="zh-CN" altLang="zh-CN" dirty="0" smtClean="0"/>
              <a:t>.1</a:t>
            </a:r>
            <a:r>
              <a:rPr lang="en-US" altLang="zh-CN" dirty="0" smtClean="0"/>
              <a:t> </a:t>
            </a:r>
            <a:r>
              <a:rPr lang="zh-CN" altLang="en-US" dirty="0" smtClean="0"/>
              <a:t>列表</a:t>
            </a:r>
            <a:r>
              <a:rPr lang="zh-CN" altLang="en-US" dirty="0"/>
              <a:t>是一</a:t>
            </a:r>
            <a:r>
              <a:rPr lang="zh-CN" altLang="en-US" dirty="0" smtClean="0"/>
              <a:t>个序列</a:t>
            </a:r>
            <a:endParaRPr lang="zh-CN" altLang="zh-CN" dirty="0"/>
          </a:p>
        </p:txBody>
      </p:sp>
      <p:sp>
        <p:nvSpPr>
          <p:cNvPr id="20485" name="文本框 7"/>
          <p:cNvSpPr txBox="1">
            <a:spLocks noChangeArrowheads="1"/>
          </p:cNvSpPr>
          <p:nvPr/>
        </p:nvSpPr>
        <p:spPr bwMode="auto">
          <a:xfrm>
            <a:off x="6457896" y="1414460"/>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4" name="直接连接符 13">
            <a:extLst/>
          </p:cNvPr>
          <p:cNvCxnSpPr/>
          <p:nvPr/>
        </p:nvCxnSpPr>
        <p:spPr>
          <a:xfrm>
            <a:off x="6457896" y="179863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407030" y="1474344"/>
            <a:ext cx="40859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a:solidFill>
                  <a:srgbClr val="1B3868"/>
                </a:solidFill>
              </a:rPr>
              <a:t>列表 是由多个值组成的序列</a:t>
            </a:r>
          </a:p>
        </p:txBody>
      </p:sp>
      <p:sp>
        <p:nvSpPr>
          <p:cNvPr id="10" name="文本框 9">
            <a:extLst/>
          </p:cNvPr>
          <p:cNvSpPr txBox="1"/>
          <p:nvPr/>
        </p:nvSpPr>
        <p:spPr>
          <a:xfrm>
            <a:off x="240820" y="2138276"/>
            <a:ext cx="4626866" cy="2012859"/>
          </a:xfrm>
          <a:prstGeom prst="rect">
            <a:avLst/>
          </a:prstGeom>
          <a:noFill/>
        </p:spPr>
        <p:txBody>
          <a:bodyPr wrap="square">
            <a:spAutoFit/>
          </a:bodyPr>
          <a:lstStyle/>
          <a:p>
            <a:pPr marL="285750" indent="285750">
              <a:lnSpc>
                <a:spcPct val="130000"/>
              </a:lnSpc>
              <a:spcBef>
                <a:spcPts val="600"/>
              </a:spcBef>
              <a:spcAft>
                <a:spcPts val="600"/>
              </a:spcAft>
              <a:buClr>
                <a:srgbClr val="1B3868"/>
              </a:buClr>
              <a:defRPr/>
            </a:pPr>
            <a:r>
              <a:rPr lang="zh-CN" altLang="en-US" sz="2400" dirty="0">
                <a:ea typeface="等线" panose="02010600030101010101" pitchFamily="2" charset="-122"/>
              </a:rPr>
              <a:t>在</a:t>
            </a:r>
            <a:r>
              <a:rPr lang="zh-CN" altLang="en-US" sz="2400" dirty="0" smtClean="0">
                <a:ea typeface="等线" panose="02010600030101010101" pitchFamily="2" charset="-122"/>
              </a:rPr>
              <a:t>列表中</a:t>
            </a:r>
            <a:r>
              <a:rPr lang="zh-CN" altLang="en-US" sz="2400" dirty="0">
                <a:ea typeface="等线" panose="02010600030101010101" pitchFamily="2" charset="-122"/>
              </a:rPr>
              <a:t>，值可以是任何数据类型。列表中的值称为元素 </a:t>
            </a:r>
            <a:r>
              <a:rPr lang="en-US" altLang="zh-CN" sz="2400" dirty="0">
                <a:ea typeface="等线" panose="02010600030101010101" pitchFamily="2" charset="-122"/>
              </a:rPr>
              <a:t>(element) </a:t>
            </a:r>
            <a:r>
              <a:rPr lang="zh-CN" altLang="en-US" sz="2400" dirty="0">
                <a:ea typeface="等线" panose="02010600030101010101" pitchFamily="2" charset="-122"/>
              </a:rPr>
              <a:t>，有时也被称为项 </a:t>
            </a:r>
            <a:r>
              <a:rPr lang="en-US" altLang="zh-CN" sz="2400" dirty="0">
                <a:ea typeface="等线" panose="02010600030101010101" pitchFamily="2" charset="-122"/>
              </a:rPr>
              <a:t>(item</a:t>
            </a:r>
            <a:r>
              <a:rPr lang="en-US" altLang="zh-CN" sz="2400" dirty="0" smtClean="0">
                <a:ea typeface="等线" panose="02010600030101010101" pitchFamily="2" charset="-122"/>
              </a:rPr>
              <a:t>)</a:t>
            </a:r>
            <a:r>
              <a:rPr lang="zh-CN" altLang="en-US" sz="2400" dirty="0" smtClean="0">
                <a:ea typeface="等线" panose="02010600030101010101" pitchFamily="2" charset="-122"/>
              </a:rPr>
              <a:t>。</a:t>
            </a:r>
            <a:endParaRPr lang="en-US" altLang="zh-CN" sz="2400" dirty="0">
              <a:latin typeface="等线"/>
              <a:ea typeface="等线" panose="02010600030101010101" pitchFamily="2" charset="-122"/>
            </a:endParaRPr>
          </a:p>
        </p:txBody>
      </p:sp>
      <p:cxnSp>
        <p:nvCxnSpPr>
          <p:cNvPr id="15" name="直接连接符 14">
            <a:extLst/>
          </p:cNvPr>
          <p:cNvCxnSpPr/>
          <p:nvPr/>
        </p:nvCxnSpPr>
        <p:spPr>
          <a:xfrm>
            <a:off x="625147" y="184367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47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604887" y="1882137"/>
            <a:ext cx="3616341" cy="2012859"/>
          </a:xfrm>
          <a:prstGeom prst="rect">
            <a:avLst/>
          </a:prstGeom>
          <a:noFill/>
        </p:spPr>
        <p:txBody>
          <a:bodyPr wrap="square">
            <a:spAutoFit/>
          </a:bodyPr>
          <a:lstStyle/>
          <a:p>
            <a:pPr>
              <a:lnSpc>
                <a:spcPct val="130000"/>
              </a:lnSpc>
            </a:pPr>
            <a:r>
              <a:rPr lang="en-US" altLang="zh-CN" sz="2400" dirty="0"/>
              <a:t>L2 = ['Adam', '</a:t>
            </a:r>
            <a:r>
              <a:rPr lang="en-US" altLang="zh-CN" sz="2400" dirty="0" err="1"/>
              <a:t>Lisa','Bart</a:t>
            </a:r>
            <a:r>
              <a:rPr lang="en-US" altLang="zh-CN" sz="2400" dirty="0"/>
              <a:t>']</a:t>
            </a:r>
          </a:p>
          <a:p>
            <a:pPr>
              <a:lnSpc>
                <a:spcPct val="130000"/>
              </a:lnSpc>
            </a:pPr>
            <a:r>
              <a:rPr lang="en-US" altLang="zh-CN" sz="2400" dirty="0"/>
              <a:t>L2.insert(1,'Joan')</a:t>
            </a:r>
          </a:p>
          <a:p>
            <a:pPr>
              <a:lnSpc>
                <a:spcPct val="130000"/>
              </a:lnSpc>
            </a:pPr>
            <a:r>
              <a:rPr lang="en-US" altLang="zh-CN" sz="2400" dirty="0"/>
              <a:t>print(L2)</a:t>
            </a:r>
          </a:p>
          <a:p>
            <a:pPr>
              <a:lnSpc>
                <a:spcPct val="130000"/>
              </a:lnSpc>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49796"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10.4 </a:t>
            </a:r>
            <a:r>
              <a:rPr lang="zh-CN" altLang="en-US" dirty="0" smtClean="0"/>
              <a:t>列表</a:t>
            </a:r>
            <a:r>
              <a:rPr lang="zh-CN" altLang="en-US" dirty="0"/>
              <a:t>的相关方法</a:t>
            </a:r>
            <a:endParaRPr lang="zh-CN" altLang="zh-CN" dirty="0"/>
          </a:p>
        </p:txBody>
      </p:sp>
      <p:sp>
        <p:nvSpPr>
          <p:cNvPr id="9" name="文本框 7"/>
          <p:cNvSpPr txBox="1">
            <a:spLocks noChangeArrowheads="1"/>
          </p:cNvSpPr>
          <p:nvPr/>
        </p:nvSpPr>
        <p:spPr bwMode="auto">
          <a:xfrm>
            <a:off x="603213" y="1420331"/>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smtClean="0">
                <a:solidFill>
                  <a:srgbClr val="1B3868"/>
                </a:solidFill>
              </a:rPr>
              <a:t>（</a:t>
            </a:r>
            <a:r>
              <a:rPr lang="en-US" altLang="zh-CN" sz="2400" b="1" dirty="0">
                <a:solidFill>
                  <a:srgbClr val="1B3868"/>
                </a:solidFill>
              </a:rPr>
              <a:t>3</a:t>
            </a:r>
            <a:r>
              <a:rPr lang="zh-CN" altLang="en-US" sz="2400" b="1" dirty="0" smtClean="0">
                <a:solidFill>
                  <a:srgbClr val="1B3868"/>
                </a:solidFill>
              </a:rPr>
              <a:t>）</a:t>
            </a:r>
            <a:r>
              <a:rPr lang="en-US" altLang="zh-CN" sz="2400" b="1" dirty="0">
                <a:solidFill>
                  <a:srgbClr val="1B3868"/>
                </a:solidFill>
              </a:rPr>
              <a:t>insert</a:t>
            </a:r>
            <a:r>
              <a:rPr lang="zh-CN" altLang="en-US" sz="2400" b="1" dirty="0">
                <a:solidFill>
                  <a:srgbClr val="1B3868"/>
                </a:solidFill>
              </a:rPr>
              <a:t>方法</a:t>
            </a:r>
          </a:p>
        </p:txBody>
      </p:sp>
      <p:cxnSp>
        <p:nvCxnSpPr>
          <p:cNvPr id="15" name="直接连接符 14">
            <a:extLst/>
          </p:cNvPr>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5225560" cy="2012859"/>
          </a:xfrm>
          <a:prstGeom prst="rect">
            <a:avLst/>
          </a:prstGeom>
        </p:spPr>
        <p:txBody>
          <a:bodyPr wrap="square">
            <a:spAutoFit/>
          </a:bodyPr>
          <a:lstStyle/>
          <a:p>
            <a:pPr>
              <a:lnSpc>
                <a:spcPct val="130000"/>
              </a:lnSpc>
            </a:pPr>
            <a:r>
              <a:rPr lang="zh-CN" altLang="en-US" sz="2400" dirty="0"/>
              <a:t>语法格式如下：</a:t>
            </a:r>
          </a:p>
          <a:p>
            <a:pPr>
              <a:lnSpc>
                <a:spcPct val="130000"/>
              </a:lnSpc>
            </a:pPr>
            <a:r>
              <a:rPr lang="en-US" altLang="zh-CN" sz="2400" dirty="0" smtClean="0"/>
              <a:t>	</a:t>
            </a:r>
            <a:r>
              <a:rPr lang="zh-CN" altLang="en-US" sz="2400" dirty="0" smtClean="0"/>
              <a:t>列表</a:t>
            </a:r>
            <a:r>
              <a:rPr lang="zh-CN" altLang="en-US" sz="2400" dirty="0"/>
              <a:t>名</a:t>
            </a:r>
            <a:r>
              <a:rPr lang="en-US" altLang="zh-CN" sz="2400" dirty="0"/>
              <a:t>.insert</a:t>
            </a:r>
            <a:r>
              <a:rPr lang="zh-CN" altLang="en-US" sz="2400" dirty="0"/>
              <a:t>（</a:t>
            </a:r>
            <a:r>
              <a:rPr lang="en-US" altLang="zh-CN" sz="2400" dirty="0" err="1"/>
              <a:t>i</a:t>
            </a:r>
            <a:r>
              <a:rPr lang="zh-CN" altLang="en-US" sz="2400" dirty="0"/>
              <a:t>，</a:t>
            </a:r>
            <a:r>
              <a:rPr lang="en-US" altLang="zh-CN" sz="2400" dirty="0"/>
              <a:t>x</a:t>
            </a:r>
            <a:r>
              <a:rPr lang="zh-CN" altLang="en-US" sz="2400" dirty="0"/>
              <a:t>）</a:t>
            </a:r>
          </a:p>
          <a:p>
            <a:pPr>
              <a:lnSpc>
                <a:spcPct val="130000"/>
              </a:lnSpc>
            </a:pPr>
            <a:endParaRPr lang="en-US" altLang="zh-CN" sz="2400" dirty="0"/>
          </a:p>
          <a:p>
            <a:pPr>
              <a:lnSpc>
                <a:spcPct val="130000"/>
              </a:lnSpc>
            </a:pPr>
            <a:r>
              <a:rPr lang="zh-CN" altLang="en-US" sz="2400" dirty="0"/>
              <a:t>该方法在列表的</a:t>
            </a:r>
            <a:r>
              <a:rPr lang="zh-CN" altLang="en-US" sz="2400" dirty="0" smtClean="0"/>
              <a:t>下标 </a:t>
            </a:r>
            <a:r>
              <a:rPr lang="en-US" altLang="zh-CN" sz="2400" dirty="0" err="1" smtClean="0"/>
              <a:t>i</a:t>
            </a:r>
            <a:r>
              <a:rPr lang="en-US" altLang="zh-CN" sz="2400" dirty="0" smtClean="0"/>
              <a:t> </a:t>
            </a:r>
            <a:r>
              <a:rPr lang="zh-CN" altLang="en-US" sz="2400" dirty="0" smtClean="0"/>
              <a:t>处</a:t>
            </a:r>
            <a:r>
              <a:rPr lang="zh-CN" altLang="en-US" sz="2400" dirty="0"/>
              <a:t>插入一个</a:t>
            </a:r>
            <a:r>
              <a:rPr lang="zh-CN" altLang="en-US" sz="2400" dirty="0" smtClean="0"/>
              <a:t>元 </a:t>
            </a:r>
            <a:r>
              <a:rPr lang="en-US" altLang="zh-CN" sz="2400" dirty="0" smtClean="0"/>
              <a:t>x</a:t>
            </a:r>
            <a:r>
              <a:rPr lang="zh-CN" altLang="en-US" sz="2400" dirty="0"/>
              <a:t>，</a:t>
            </a:r>
            <a:endParaRPr lang="en-US" altLang="zh-CN" sz="2400" dirty="0"/>
          </a:p>
        </p:txBody>
      </p:sp>
      <p:sp>
        <p:nvSpPr>
          <p:cNvPr id="10" name="文本框 7"/>
          <p:cNvSpPr txBox="1">
            <a:spLocks noChangeArrowheads="1"/>
          </p:cNvSpPr>
          <p:nvPr/>
        </p:nvSpPr>
        <p:spPr bwMode="auto">
          <a:xfrm>
            <a:off x="6604887" y="1420331"/>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a:extLst/>
          </p:cNvPr>
          <p:cNvCxnSpPr/>
          <p:nvPr/>
        </p:nvCxnSpPr>
        <p:spPr>
          <a:xfrm>
            <a:off x="6604887" y="180450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2" name="文本框 7"/>
          <p:cNvSpPr txBox="1">
            <a:spLocks noChangeArrowheads="1"/>
          </p:cNvSpPr>
          <p:nvPr/>
        </p:nvSpPr>
        <p:spPr bwMode="auto">
          <a:xfrm>
            <a:off x="6604887" y="3836675"/>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6604887" y="419837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730516" y="4336351"/>
            <a:ext cx="3839948" cy="461665"/>
          </a:xfrm>
          <a:prstGeom prst="rect">
            <a:avLst/>
          </a:prstGeom>
        </p:spPr>
        <p:txBody>
          <a:bodyPr wrap="square">
            <a:spAutoFit/>
          </a:bodyPr>
          <a:lstStyle/>
          <a:p>
            <a:r>
              <a:rPr lang="en-US" altLang="zh-CN" sz="2400" dirty="0"/>
              <a:t>['Adam', 'Joan', 'Lisa', 'Bart']</a:t>
            </a:r>
          </a:p>
        </p:txBody>
      </p:sp>
    </p:spTree>
    <p:extLst>
      <p:ext uri="{BB962C8B-B14F-4D97-AF65-F5344CB8AC3E}">
        <p14:creationId xmlns:p14="http://schemas.microsoft.com/office/powerpoint/2010/main" val="1421790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604887" y="1882137"/>
            <a:ext cx="3616341" cy="2012859"/>
          </a:xfrm>
          <a:prstGeom prst="rect">
            <a:avLst/>
          </a:prstGeom>
          <a:noFill/>
        </p:spPr>
        <p:txBody>
          <a:bodyPr wrap="square">
            <a:spAutoFit/>
          </a:bodyPr>
          <a:lstStyle/>
          <a:p>
            <a:pPr>
              <a:lnSpc>
                <a:spcPct val="130000"/>
              </a:lnSpc>
            </a:pPr>
            <a:r>
              <a:rPr lang="en-US" altLang="zh-CN" sz="2400" dirty="0"/>
              <a:t>L1 = ["</a:t>
            </a:r>
            <a:r>
              <a:rPr lang="en-US" altLang="zh-CN" sz="2400" dirty="0" err="1"/>
              <a:t>red","green","blue</a:t>
            </a:r>
            <a:r>
              <a:rPr lang="en-US" altLang="zh-CN" sz="2400" dirty="0"/>
              <a:t>"]</a:t>
            </a:r>
          </a:p>
          <a:p>
            <a:pPr>
              <a:lnSpc>
                <a:spcPct val="130000"/>
              </a:lnSpc>
            </a:pPr>
            <a:r>
              <a:rPr lang="en-US" altLang="zh-CN" sz="2400" dirty="0"/>
              <a:t>L1.remove("red")</a:t>
            </a:r>
          </a:p>
          <a:p>
            <a:pPr>
              <a:lnSpc>
                <a:spcPct val="130000"/>
              </a:lnSpc>
            </a:pPr>
            <a:r>
              <a:rPr lang="en-US" altLang="zh-CN" sz="2400" dirty="0"/>
              <a:t>print(L1)</a:t>
            </a:r>
          </a:p>
          <a:p>
            <a:pPr>
              <a:lnSpc>
                <a:spcPct val="130000"/>
              </a:lnSpc>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49796"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10.4 </a:t>
            </a:r>
            <a:r>
              <a:rPr lang="zh-CN" altLang="en-US" dirty="0" smtClean="0"/>
              <a:t>列表</a:t>
            </a:r>
            <a:r>
              <a:rPr lang="zh-CN" altLang="en-US" dirty="0"/>
              <a:t>的相关方法</a:t>
            </a:r>
            <a:endParaRPr lang="zh-CN" altLang="zh-CN" dirty="0"/>
          </a:p>
        </p:txBody>
      </p:sp>
      <p:sp>
        <p:nvSpPr>
          <p:cNvPr id="9" name="文本框 7"/>
          <p:cNvSpPr txBox="1">
            <a:spLocks noChangeArrowheads="1"/>
          </p:cNvSpPr>
          <p:nvPr/>
        </p:nvSpPr>
        <p:spPr bwMode="auto">
          <a:xfrm>
            <a:off x="603213" y="1420331"/>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a:solidFill>
                  <a:srgbClr val="1B3868"/>
                </a:solidFill>
              </a:rPr>
              <a:t>（</a:t>
            </a:r>
            <a:r>
              <a:rPr lang="en-US" altLang="zh-CN" sz="2400" b="1" dirty="0">
                <a:solidFill>
                  <a:srgbClr val="1B3868"/>
                </a:solidFill>
              </a:rPr>
              <a:t>4</a:t>
            </a:r>
            <a:r>
              <a:rPr lang="zh-CN" altLang="en-US" sz="2400" b="1" dirty="0">
                <a:solidFill>
                  <a:srgbClr val="1B3868"/>
                </a:solidFill>
              </a:rPr>
              <a:t>）</a:t>
            </a:r>
            <a:r>
              <a:rPr lang="en-US" altLang="zh-CN" sz="2400" b="1" dirty="0">
                <a:solidFill>
                  <a:srgbClr val="1B3868"/>
                </a:solidFill>
              </a:rPr>
              <a:t>remove</a:t>
            </a:r>
            <a:r>
              <a:rPr lang="zh-CN" altLang="en-US" sz="2400" b="1" dirty="0">
                <a:solidFill>
                  <a:srgbClr val="1B3868"/>
                </a:solidFill>
              </a:rPr>
              <a:t>方法</a:t>
            </a:r>
          </a:p>
        </p:txBody>
      </p:sp>
      <p:cxnSp>
        <p:nvCxnSpPr>
          <p:cNvPr id="15" name="直接连接符 14">
            <a:extLst/>
          </p:cNvPr>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5225560" cy="2492990"/>
          </a:xfrm>
          <a:prstGeom prst="rect">
            <a:avLst/>
          </a:prstGeom>
        </p:spPr>
        <p:txBody>
          <a:bodyPr wrap="square">
            <a:spAutoFit/>
          </a:bodyPr>
          <a:lstStyle/>
          <a:p>
            <a:pPr>
              <a:lnSpc>
                <a:spcPct val="130000"/>
              </a:lnSpc>
            </a:pPr>
            <a:r>
              <a:rPr lang="zh-CN" altLang="en-US" sz="2400" dirty="0"/>
              <a:t>语法格式如下：</a:t>
            </a:r>
          </a:p>
          <a:p>
            <a:pPr>
              <a:lnSpc>
                <a:spcPct val="130000"/>
              </a:lnSpc>
            </a:pPr>
            <a:r>
              <a:rPr lang="en-US" altLang="zh-CN" sz="2400" dirty="0" smtClean="0"/>
              <a:t>	</a:t>
            </a:r>
            <a:r>
              <a:rPr lang="zh-CN" altLang="en-US" sz="2400" dirty="0" smtClean="0"/>
              <a:t>列表</a:t>
            </a:r>
            <a:r>
              <a:rPr lang="zh-CN" altLang="en-US" sz="2400" dirty="0"/>
              <a:t>名</a:t>
            </a:r>
            <a:r>
              <a:rPr lang="en-US" altLang="zh-CN" sz="2400" dirty="0"/>
              <a:t>.remove(x)</a:t>
            </a:r>
          </a:p>
          <a:p>
            <a:pPr>
              <a:lnSpc>
                <a:spcPct val="130000"/>
              </a:lnSpc>
            </a:pPr>
            <a:endParaRPr lang="en-US" altLang="zh-CN" sz="2400" dirty="0"/>
          </a:p>
          <a:p>
            <a:pPr>
              <a:lnSpc>
                <a:spcPct val="130000"/>
              </a:lnSpc>
            </a:pPr>
            <a:r>
              <a:rPr lang="zh-CN" altLang="en-US" sz="2400" dirty="0"/>
              <a:t>该方法用于删除列表中第一个与</a:t>
            </a:r>
            <a:r>
              <a:rPr lang="en-US" altLang="zh-CN" sz="2400" dirty="0"/>
              <a:t>x</a:t>
            </a:r>
            <a:r>
              <a:rPr lang="zh-CN" altLang="en-US" sz="2400" dirty="0"/>
              <a:t>匹配的元素。</a:t>
            </a:r>
            <a:endParaRPr lang="en-US" altLang="zh-CN" sz="2400" dirty="0"/>
          </a:p>
        </p:txBody>
      </p:sp>
      <p:sp>
        <p:nvSpPr>
          <p:cNvPr id="10" name="文本框 7"/>
          <p:cNvSpPr txBox="1">
            <a:spLocks noChangeArrowheads="1"/>
          </p:cNvSpPr>
          <p:nvPr/>
        </p:nvSpPr>
        <p:spPr bwMode="auto">
          <a:xfrm>
            <a:off x="6604887" y="1420331"/>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a:extLst/>
          </p:cNvPr>
          <p:cNvCxnSpPr/>
          <p:nvPr/>
        </p:nvCxnSpPr>
        <p:spPr>
          <a:xfrm>
            <a:off x="6604887" y="180450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2" name="文本框 7"/>
          <p:cNvSpPr txBox="1">
            <a:spLocks noChangeArrowheads="1"/>
          </p:cNvSpPr>
          <p:nvPr/>
        </p:nvSpPr>
        <p:spPr bwMode="auto">
          <a:xfrm>
            <a:off x="6604887" y="3922019"/>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6604887" y="428372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604886" y="4458271"/>
            <a:ext cx="4953129" cy="461665"/>
          </a:xfrm>
          <a:prstGeom prst="rect">
            <a:avLst/>
          </a:prstGeom>
        </p:spPr>
        <p:txBody>
          <a:bodyPr wrap="square">
            <a:spAutoFit/>
          </a:bodyPr>
          <a:lstStyle/>
          <a:p>
            <a:r>
              <a:rPr lang="en-US" altLang="zh-CN" sz="2400" dirty="0"/>
              <a:t>['green', 'blue']</a:t>
            </a:r>
          </a:p>
        </p:txBody>
      </p:sp>
    </p:spTree>
    <p:extLst>
      <p:ext uri="{BB962C8B-B14F-4D97-AF65-F5344CB8AC3E}">
        <p14:creationId xmlns:p14="http://schemas.microsoft.com/office/powerpoint/2010/main" val="2782454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113355" y="1882137"/>
            <a:ext cx="3616341" cy="1692771"/>
          </a:xfrm>
          <a:prstGeom prst="rect">
            <a:avLst/>
          </a:prstGeom>
          <a:noFill/>
        </p:spPr>
        <p:txBody>
          <a:bodyPr wrap="square">
            <a:spAutoFit/>
          </a:bodyPr>
          <a:lstStyle/>
          <a:p>
            <a:pPr>
              <a:lnSpc>
                <a:spcPct val="130000"/>
              </a:lnSpc>
            </a:pPr>
            <a:r>
              <a:rPr lang="en-US" altLang="zh-CN" sz="2000" dirty="0"/>
              <a:t>L1 = ["</a:t>
            </a:r>
            <a:r>
              <a:rPr lang="en-US" altLang="zh-CN" sz="2000" dirty="0" err="1"/>
              <a:t>red","green","blue</a:t>
            </a:r>
            <a:r>
              <a:rPr lang="en-US" altLang="zh-CN" sz="2000" dirty="0"/>
              <a:t>"]</a:t>
            </a:r>
          </a:p>
          <a:p>
            <a:pPr>
              <a:lnSpc>
                <a:spcPct val="130000"/>
              </a:lnSpc>
            </a:pPr>
            <a:r>
              <a:rPr lang="en-US" altLang="zh-CN" sz="2000" dirty="0"/>
              <a:t>L1.remove("black")</a:t>
            </a:r>
          </a:p>
          <a:p>
            <a:pPr>
              <a:lnSpc>
                <a:spcPct val="130000"/>
              </a:lnSpc>
            </a:pPr>
            <a:r>
              <a:rPr lang="en-US" altLang="zh-CN" sz="2000" dirty="0"/>
              <a:t>print(L1)</a:t>
            </a:r>
          </a:p>
          <a:p>
            <a:pPr>
              <a:lnSpc>
                <a:spcPct val="130000"/>
              </a:lnSpc>
            </a:pPr>
            <a:endParaRPr kumimoji="0" lang="en-US" altLang="zh-CN" sz="20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722938"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10.4 </a:t>
            </a:r>
            <a:r>
              <a:rPr lang="zh-CN" altLang="en-US" dirty="0" smtClean="0"/>
              <a:t>列表</a:t>
            </a:r>
            <a:r>
              <a:rPr lang="zh-CN" altLang="en-US" dirty="0"/>
              <a:t>的相关方法</a:t>
            </a:r>
            <a:endParaRPr lang="zh-CN" altLang="zh-CN" dirty="0"/>
          </a:p>
        </p:txBody>
      </p:sp>
      <p:sp>
        <p:nvSpPr>
          <p:cNvPr id="9" name="文本框 7"/>
          <p:cNvSpPr txBox="1">
            <a:spLocks noChangeArrowheads="1"/>
          </p:cNvSpPr>
          <p:nvPr/>
        </p:nvSpPr>
        <p:spPr bwMode="auto">
          <a:xfrm>
            <a:off x="603213" y="1420331"/>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a:solidFill>
                  <a:srgbClr val="1B3868"/>
                </a:solidFill>
              </a:rPr>
              <a:t>（</a:t>
            </a:r>
            <a:r>
              <a:rPr lang="en-US" altLang="zh-CN" sz="2400" b="1" dirty="0">
                <a:solidFill>
                  <a:srgbClr val="1B3868"/>
                </a:solidFill>
              </a:rPr>
              <a:t>4</a:t>
            </a:r>
            <a:r>
              <a:rPr lang="zh-CN" altLang="en-US" sz="2400" b="1" dirty="0">
                <a:solidFill>
                  <a:srgbClr val="1B3868"/>
                </a:solidFill>
              </a:rPr>
              <a:t>）</a:t>
            </a:r>
            <a:r>
              <a:rPr lang="en-US" altLang="zh-CN" sz="2400" b="1" dirty="0">
                <a:solidFill>
                  <a:srgbClr val="1B3868"/>
                </a:solidFill>
              </a:rPr>
              <a:t>remove</a:t>
            </a:r>
            <a:r>
              <a:rPr lang="zh-CN" altLang="en-US" sz="2400" b="1" dirty="0">
                <a:solidFill>
                  <a:srgbClr val="1B3868"/>
                </a:solidFill>
              </a:rPr>
              <a:t>方法</a:t>
            </a:r>
          </a:p>
        </p:txBody>
      </p:sp>
      <p:cxnSp>
        <p:nvCxnSpPr>
          <p:cNvPr id="15" name="直接连接符 14">
            <a:extLst/>
          </p:cNvPr>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4957335" cy="1532727"/>
          </a:xfrm>
          <a:prstGeom prst="rect">
            <a:avLst/>
          </a:prstGeom>
        </p:spPr>
        <p:txBody>
          <a:bodyPr wrap="square">
            <a:spAutoFit/>
          </a:bodyPr>
          <a:lstStyle/>
          <a:p>
            <a:pPr>
              <a:lnSpc>
                <a:spcPct val="130000"/>
              </a:lnSpc>
            </a:pPr>
            <a:r>
              <a:rPr lang="zh-CN" altLang="en-US" sz="2400" dirty="0"/>
              <a:t>注意</a:t>
            </a:r>
            <a:r>
              <a:rPr lang="zh-CN" altLang="en-US" sz="2400" dirty="0" smtClean="0"/>
              <a:t>：</a:t>
            </a:r>
            <a:endParaRPr lang="zh-CN" altLang="en-US" sz="2400" dirty="0"/>
          </a:p>
          <a:p>
            <a:pPr>
              <a:lnSpc>
                <a:spcPct val="130000"/>
              </a:lnSpc>
            </a:pPr>
            <a:r>
              <a:rPr lang="en-US" altLang="zh-CN" sz="2400" dirty="0"/>
              <a:t> </a:t>
            </a:r>
            <a:r>
              <a:rPr lang="en-US" altLang="zh-CN" sz="2400" dirty="0" smtClean="0"/>
              <a:t>      </a:t>
            </a:r>
            <a:r>
              <a:rPr lang="zh-CN" altLang="en-US" sz="2400" dirty="0" smtClean="0"/>
              <a:t>如果列表中没有</a:t>
            </a:r>
            <a:r>
              <a:rPr lang="zh-CN" altLang="en-US" sz="2400" dirty="0"/>
              <a:t>指定的元素</a:t>
            </a:r>
            <a:r>
              <a:rPr lang="en-US" altLang="zh-CN" sz="2400" dirty="0"/>
              <a:t>x</a:t>
            </a:r>
            <a:r>
              <a:rPr lang="zh-CN" altLang="en-US" sz="2400" dirty="0"/>
              <a:t>，系统会报错。</a:t>
            </a:r>
            <a:endParaRPr lang="en-US" altLang="zh-CN" sz="2400" dirty="0"/>
          </a:p>
        </p:txBody>
      </p:sp>
      <p:sp>
        <p:nvSpPr>
          <p:cNvPr id="10" name="文本框 7"/>
          <p:cNvSpPr txBox="1">
            <a:spLocks noChangeArrowheads="1"/>
          </p:cNvSpPr>
          <p:nvPr/>
        </p:nvSpPr>
        <p:spPr bwMode="auto">
          <a:xfrm>
            <a:off x="6113355" y="1420331"/>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a:extLst/>
          </p:cNvPr>
          <p:cNvCxnSpPr/>
          <p:nvPr/>
        </p:nvCxnSpPr>
        <p:spPr>
          <a:xfrm>
            <a:off x="6113355" y="180450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2" name="文本框 7"/>
          <p:cNvSpPr txBox="1">
            <a:spLocks noChangeArrowheads="1"/>
          </p:cNvSpPr>
          <p:nvPr/>
        </p:nvSpPr>
        <p:spPr bwMode="auto">
          <a:xfrm>
            <a:off x="6182557" y="4219845"/>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6182557" y="458154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113355" y="4884794"/>
            <a:ext cx="6209071" cy="1631216"/>
          </a:xfrm>
          <a:prstGeom prst="rect">
            <a:avLst/>
          </a:prstGeom>
        </p:spPr>
        <p:txBody>
          <a:bodyPr wrap="square">
            <a:spAutoFit/>
          </a:bodyPr>
          <a:lstStyle/>
          <a:p>
            <a:r>
              <a:rPr lang="en-US" altLang="zh-CN" sz="2000" dirty="0" err="1"/>
              <a:t>Traceback</a:t>
            </a:r>
            <a:r>
              <a:rPr lang="en-US" altLang="zh-CN" sz="2000" dirty="0"/>
              <a:t> (most recent call last):</a:t>
            </a:r>
          </a:p>
          <a:p>
            <a:r>
              <a:rPr lang="en-US" altLang="zh-CN" sz="2000" dirty="0"/>
              <a:t>  File "F:/pythontest/list-fangfa.py", line 16, in &lt;module&gt;</a:t>
            </a:r>
          </a:p>
          <a:p>
            <a:r>
              <a:rPr lang="en-US" altLang="zh-CN" sz="2000" dirty="0"/>
              <a:t>    L1.remove("black")</a:t>
            </a:r>
          </a:p>
          <a:p>
            <a:r>
              <a:rPr lang="en-US" altLang="zh-CN" sz="2000" dirty="0" err="1"/>
              <a:t>ValueError</a:t>
            </a:r>
            <a:r>
              <a:rPr lang="en-US" altLang="zh-CN" sz="2000" dirty="0"/>
              <a:t>: </a:t>
            </a:r>
            <a:r>
              <a:rPr lang="en-US" altLang="zh-CN" sz="2000" dirty="0" err="1"/>
              <a:t>list.remove</a:t>
            </a:r>
            <a:r>
              <a:rPr lang="en-US" altLang="zh-CN" sz="2000" dirty="0"/>
              <a:t>(x): x not in list</a:t>
            </a:r>
          </a:p>
        </p:txBody>
      </p:sp>
    </p:spTree>
    <p:extLst>
      <p:ext uri="{BB962C8B-B14F-4D97-AF65-F5344CB8AC3E}">
        <p14:creationId xmlns:p14="http://schemas.microsoft.com/office/powerpoint/2010/main" val="3870671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113355" y="1882137"/>
            <a:ext cx="3616341" cy="2492990"/>
          </a:xfrm>
          <a:prstGeom prst="rect">
            <a:avLst/>
          </a:prstGeom>
          <a:noFill/>
        </p:spPr>
        <p:txBody>
          <a:bodyPr wrap="square">
            <a:spAutoFit/>
          </a:bodyPr>
          <a:lstStyle/>
          <a:p>
            <a:pPr>
              <a:lnSpc>
                <a:spcPct val="130000"/>
              </a:lnSpc>
            </a:pPr>
            <a:r>
              <a:rPr lang="en-US" altLang="zh-CN" sz="2400" dirty="0"/>
              <a:t>L1 = ["</a:t>
            </a:r>
            <a:r>
              <a:rPr lang="en-US" altLang="zh-CN" sz="2400" dirty="0" err="1"/>
              <a:t>red","green","blue</a:t>
            </a:r>
            <a:r>
              <a:rPr lang="en-US" altLang="zh-CN" sz="2400" dirty="0"/>
              <a:t>"]</a:t>
            </a:r>
          </a:p>
          <a:p>
            <a:pPr>
              <a:lnSpc>
                <a:spcPct val="130000"/>
              </a:lnSpc>
            </a:pPr>
            <a:r>
              <a:rPr lang="en-US" altLang="zh-CN" sz="2400" dirty="0"/>
              <a:t>s = L1.pop(1)</a:t>
            </a:r>
          </a:p>
          <a:p>
            <a:pPr>
              <a:lnSpc>
                <a:spcPct val="130000"/>
              </a:lnSpc>
            </a:pPr>
            <a:r>
              <a:rPr lang="en-US" altLang="zh-CN" sz="2400" dirty="0"/>
              <a:t>print(s)</a:t>
            </a:r>
          </a:p>
          <a:p>
            <a:pPr>
              <a:lnSpc>
                <a:spcPct val="130000"/>
              </a:lnSpc>
            </a:pPr>
            <a:r>
              <a:rPr lang="en-US" altLang="zh-CN" sz="2400" dirty="0"/>
              <a:t>print(L1)</a:t>
            </a:r>
          </a:p>
          <a:p>
            <a:pPr>
              <a:lnSpc>
                <a:spcPct val="130000"/>
              </a:lnSpc>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722938"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a:t>10.4 </a:t>
            </a:r>
            <a:r>
              <a:rPr lang="zh-CN" altLang="en-US" dirty="0" smtClean="0"/>
              <a:t>列表</a:t>
            </a:r>
            <a:r>
              <a:rPr lang="zh-CN" altLang="en-US" dirty="0"/>
              <a:t>的相关方法</a:t>
            </a:r>
            <a:endParaRPr lang="zh-CN" altLang="zh-CN" dirty="0"/>
          </a:p>
        </p:txBody>
      </p:sp>
      <p:sp>
        <p:nvSpPr>
          <p:cNvPr id="9" name="文本框 7"/>
          <p:cNvSpPr txBox="1">
            <a:spLocks noChangeArrowheads="1"/>
          </p:cNvSpPr>
          <p:nvPr/>
        </p:nvSpPr>
        <p:spPr bwMode="auto">
          <a:xfrm>
            <a:off x="603213" y="1420331"/>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a:solidFill>
                  <a:srgbClr val="1B3868"/>
                </a:solidFill>
              </a:rPr>
              <a:t>（</a:t>
            </a:r>
            <a:r>
              <a:rPr lang="en-US" altLang="zh-CN" sz="2400" b="1" dirty="0">
                <a:solidFill>
                  <a:srgbClr val="1B3868"/>
                </a:solidFill>
              </a:rPr>
              <a:t>5</a:t>
            </a:r>
            <a:r>
              <a:rPr lang="zh-CN" altLang="en-US" sz="2400" b="1" dirty="0">
                <a:solidFill>
                  <a:srgbClr val="1B3868"/>
                </a:solidFill>
              </a:rPr>
              <a:t>）</a:t>
            </a:r>
            <a:r>
              <a:rPr lang="en-US" altLang="zh-CN" sz="2400" b="1" dirty="0">
                <a:solidFill>
                  <a:srgbClr val="1B3868"/>
                </a:solidFill>
              </a:rPr>
              <a:t>pop</a:t>
            </a:r>
            <a:r>
              <a:rPr lang="zh-CN" altLang="en-US" sz="2400" b="1" dirty="0">
                <a:solidFill>
                  <a:srgbClr val="1B3868"/>
                </a:solidFill>
              </a:rPr>
              <a:t>方法</a:t>
            </a:r>
          </a:p>
        </p:txBody>
      </p:sp>
      <p:cxnSp>
        <p:nvCxnSpPr>
          <p:cNvPr id="15" name="直接连接符 14">
            <a:extLst/>
          </p:cNvPr>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4957335" cy="2973122"/>
          </a:xfrm>
          <a:prstGeom prst="rect">
            <a:avLst/>
          </a:prstGeom>
        </p:spPr>
        <p:txBody>
          <a:bodyPr wrap="square">
            <a:spAutoFit/>
          </a:bodyPr>
          <a:lstStyle/>
          <a:p>
            <a:pPr>
              <a:lnSpc>
                <a:spcPct val="130000"/>
              </a:lnSpc>
            </a:pPr>
            <a:r>
              <a:rPr lang="zh-CN" altLang="en-US" sz="2400" dirty="0"/>
              <a:t>语法格式如下：</a:t>
            </a:r>
          </a:p>
          <a:p>
            <a:pPr>
              <a:lnSpc>
                <a:spcPct val="130000"/>
              </a:lnSpc>
            </a:pPr>
            <a:r>
              <a:rPr lang="en-US" altLang="zh-CN" sz="2400" dirty="0" smtClean="0"/>
              <a:t>	</a:t>
            </a:r>
            <a:r>
              <a:rPr lang="zh-CN" altLang="en-US" sz="2400" dirty="0" smtClean="0"/>
              <a:t>列表</a:t>
            </a:r>
            <a:r>
              <a:rPr lang="zh-CN" altLang="en-US" sz="2400" dirty="0"/>
              <a:t>名</a:t>
            </a:r>
            <a:r>
              <a:rPr lang="en-US" altLang="zh-CN" sz="2400" dirty="0"/>
              <a:t>.pop</a:t>
            </a:r>
            <a:r>
              <a:rPr lang="zh-CN" altLang="en-US" sz="2400" dirty="0"/>
              <a:t>（</a:t>
            </a:r>
            <a:r>
              <a:rPr lang="en-US" altLang="zh-CN" sz="2400" dirty="0" err="1"/>
              <a:t>obj</a:t>
            </a:r>
            <a:r>
              <a:rPr lang="en-US" altLang="zh-CN" sz="2400" dirty="0"/>
              <a:t>=list[-1]</a:t>
            </a:r>
            <a:r>
              <a:rPr lang="zh-CN" altLang="en-US" sz="2400" dirty="0"/>
              <a:t>）</a:t>
            </a:r>
          </a:p>
          <a:p>
            <a:pPr>
              <a:lnSpc>
                <a:spcPct val="130000"/>
              </a:lnSpc>
            </a:pPr>
            <a:r>
              <a:rPr lang="zh-CN" altLang="en-US" sz="2400" dirty="0"/>
              <a:t>该方法从列表中移除</a:t>
            </a:r>
            <a:r>
              <a:rPr lang="en-US" altLang="zh-CN" sz="2400" dirty="0" err="1"/>
              <a:t>obj</a:t>
            </a:r>
            <a:r>
              <a:rPr lang="zh-CN" altLang="en-US" sz="2400" dirty="0"/>
              <a:t>指定的元素对象，并且返回从列表中移除的元素对象。需要注意的是，如果没有参数，则默认移除最后一个元素。</a:t>
            </a:r>
          </a:p>
        </p:txBody>
      </p:sp>
      <p:sp>
        <p:nvSpPr>
          <p:cNvPr id="10" name="文本框 7"/>
          <p:cNvSpPr txBox="1">
            <a:spLocks noChangeArrowheads="1"/>
          </p:cNvSpPr>
          <p:nvPr/>
        </p:nvSpPr>
        <p:spPr bwMode="auto">
          <a:xfrm>
            <a:off x="6113355" y="1420331"/>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a:extLst/>
          </p:cNvPr>
          <p:cNvCxnSpPr/>
          <p:nvPr/>
        </p:nvCxnSpPr>
        <p:spPr>
          <a:xfrm>
            <a:off x="6113355" y="180450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2" name="文本框 7"/>
          <p:cNvSpPr txBox="1">
            <a:spLocks noChangeArrowheads="1"/>
          </p:cNvSpPr>
          <p:nvPr/>
        </p:nvSpPr>
        <p:spPr bwMode="auto">
          <a:xfrm>
            <a:off x="6113355" y="3980270"/>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6113355" y="4341971"/>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113355" y="4537541"/>
            <a:ext cx="6209071" cy="830997"/>
          </a:xfrm>
          <a:prstGeom prst="rect">
            <a:avLst/>
          </a:prstGeom>
        </p:spPr>
        <p:txBody>
          <a:bodyPr wrap="square">
            <a:spAutoFit/>
          </a:bodyPr>
          <a:lstStyle/>
          <a:p>
            <a:r>
              <a:rPr lang="en-US" altLang="zh-CN" sz="2400" dirty="0"/>
              <a:t>green</a:t>
            </a:r>
            <a:endParaRPr lang="zh-CN" altLang="zh-CN" sz="2400" dirty="0"/>
          </a:p>
          <a:p>
            <a:r>
              <a:rPr lang="en-US" altLang="zh-CN" sz="2400" dirty="0"/>
              <a:t>['red', 'blue']</a:t>
            </a:r>
            <a:endParaRPr lang="zh-CN" altLang="zh-CN" sz="2400" dirty="0"/>
          </a:p>
        </p:txBody>
      </p:sp>
    </p:spTree>
    <p:extLst>
      <p:ext uri="{BB962C8B-B14F-4D97-AF65-F5344CB8AC3E}">
        <p14:creationId xmlns:p14="http://schemas.microsoft.com/office/powerpoint/2010/main" val="1436634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113355" y="1882137"/>
            <a:ext cx="5548067" cy="4413516"/>
          </a:xfrm>
          <a:prstGeom prst="rect">
            <a:avLst/>
          </a:prstGeom>
          <a:noFill/>
        </p:spPr>
        <p:txBody>
          <a:bodyPr wrap="square">
            <a:spAutoFit/>
          </a:bodyPr>
          <a:lstStyle/>
          <a:p>
            <a:pPr>
              <a:lnSpc>
                <a:spcPct val="130000"/>
              </a:lnSpc>
            </a:pPr>
            <a:r>
              <a:rPr lang="fr-FR" altLang="zh-CN" sz="2400" dirty="0" smtClean="0"/>
              <a:t>&gt;&gt;&gt; </a:t>
            </a:r>
            <a:r>
              <a:rPr lang="fr-FR" altLang="zh-CN" sz="2400" dirty="0"/>
              <a:t>t = ['a', 'b', 'c']</a:t>
            </a:r>
          </a:p>
          <a:p>
            <a:pPr>
              <a:lnSpc>
                <a:spcPct val="130000"/>
              </a:lnSpc>
            </a:pPr>
            <a:r>
              <a:rPr lang="fr-FR" altLang="zh-CN" sz="2400" dirty="0"/>
              <a:t>&gt;&gt;&gt; del t [1]</a:t>
            </a:r>
          </a:p>
          <a:p>
            <a:pPr>
              <a:lnSpc>
                <a:spcPct val="130000"/>
              </a:lnSpc>
            </a:pPr>
            <a:r>
              <a:rPr lang="fr-FR" altLang="zh-CN" sz="2400" dirty="0"/>
              <a:t>&gt;&gt;&gt; t</a:t>
            </a:r>
          </a:p>
          <a:p>
            <a:pPr>
              <a:lnSpc>
                <a:spcPct val="130000"/>
              </a:lnSpc>
            </a:pPr>
            <a:r>
              <a:rPr lang="fr-FR" altLang="zh-CN" sz="2400" dirty="0"/>
              <a:t>['a', 'c</a:t>
            </a:r>
            <a:r>
              <a:rPr lang="fr-FR" altLang="zh-CN" sz="2400" dirty="0" smtClean="0"/>
              <a:t>']</a:t>
            </a:r>
          </a:p>
          <a:p>
            <a:pPr>
              <a:lnSpc>
                <a:spcPct val="130000"/>
              </a:lnSpc>
            </a:pPr>
            <a:r>
              <a:rPr lang="fr-FR" altLang="zh-CN" sz="2400" dirty="0" smtClean="0"/>
              <a:t>&gt;&gt;&gt; </a:t>
            </a:r>
            <a:r>
              <a:rPr lang="fr-FR" altLang="zh-CN" sz="2400" dirty="0"/>
              <a:t>t = ['a', 'b', 'c', 'd', 'e', 'f']</a:t>
            </a:r>
          </a:p>
          <a:p>
            <a:pPr>
              <a:lnSpc>
                <a:spcPct val="130000"/>
              </a:lnSpc>
            </a:pPr>
            <a:r>
              <a:rPr lang="fr-FR" altLang="zh-CN" sz="2400" dirty="0"/>
              <a:t>&gt;&gt;&gt; del t [1:5]</a:t>
            </a:r>
          </a:p>
          <a:p>
            <a:pPr>
              <a:lnSpc>
                <a:spcPct val="130000"/>
              </a:lnSpc>
            </a:pPr>
            <a:r>
              <a:rPr lang="fr-FR" altLang="zh-CN" sz="2400" dirty="0"/>
              <a:t>&gt;&gt;&gt; t</a:t>
            </a:r>
          </a:p>
          <a:p>
            <a:pPr>
              <a:lnSpc>
                <a:spcPct val="130000"/>
              </a:lnSpc>
            </a:pPr>
            <a:r>
              <a:rPr lang="fr-FR" altLang="zh-CN" sz="2400" dirty="0"/>
              <a:t>['a', 'f']</a:t>
            </a:r>
          </a:p>
          <a:p>
            <a:pPr>
              <a:lnSpc>
                <a:spcPct val="130000"/>
              </a:lnSpc>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722938"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a:t>10.4 </a:t>
            </a:r>
            <a:r>
              <a:rPr lang="zh-CN" altLang="en-US" dirty="0" smtClean="0"/>
              <a:t>列表</a:t>
            </a:r>
            <a:r>
              <a:rPr lang="zh-CN" altLang="en-US" dirty="0"/>
              <a:t>的相关方法</a:t>
            </a:r>
            <a:endParaRPr lang="zh-CN" altLang="zh-CN" dirty="0"/>
          </a:p>
        </p:txBody>
      </p:sp>
      <p:sp>
        <p:nvSpPr>
          <p:cNvPr id="9" name="文本框 7"/>
          <p:cNvSpPr txBox="1">
            <a:spLocks noChangeArrowheads="1"/>
          </p:cNvSpPr>
          <p:nvPr/>
        </p:nvSpPr>
        <p:spPr bwMode="auto">
          <a:xfrm>
            <a:off x="603213" y="1420331"/>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2400" b="1" dirty="0" smtClean="0">
                <a:solidFill>
                  <a:srgbClr val="1B3868"/>
                </a:solidFill>
              </a:rPr>
              <a:t>del </a:t>
            </a:r>
            <a:r>
              <a:rPr lang="zh-CN" altLang="en-US" sz="2400" b="1" dirty="0">
                <a:solidFill>
                  <a:srgbClr val="1B3868"/>
                </a:solidFill>
              </a:rPr>
              <a:t>运算符</a:t>
            </a:r>
          </a:p>
        </p:txBody>
      </p:sp>
      <p:cxnSp>
        <p:nvCxnSpPr>
          <p:cNvPr id="15" name="直接连接符 14">
            <a:extLst/>
          </p:cNvPr>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0" name="文本框 7"/>
          <p:cNvSpPr txBox="1">
            <a:spLocks noChangeArrowheads="1"/>
          </p:cNvSpPr>
          <p:nvPr/>
        </p:nvSpPr>
        <p:spPr bwMode="auto">
          <a:xfrm>
            <a:off x="6113355" y="1420331"/>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a:extLst/>
          </p:cNvPr>
          <p:cNvCxnSpPr/>
          <p:nvPr/>
        </p:nvCxnSpPr>
        <p:spPr>
          <a:xfrm>
            <a:off x="6113355" y="180450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086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113355" y="1882137"/>
            <a:ext cx="3616341" cy="1692771"/>
          </a:xfrm>
          <a:prstGeom prst="rect">
            <a:avLst/>
          </a:prstGeom>
          <a:noFill/>
        </p:spPr>
        <p:txBody>
          <a:bodyPr wrap="square">
            <a:spAutoFit/>
          </a:bodyPr>
          <a:lstStyle/>
          <a:p>
            <a:pPr>
              <a:lnSpc>
                <a:spcPct val="130000"/>
              </a:lnSpc>
            </a:pPr>
            <a:r>
              <a:rPr lang="en-US" altLang="zh-CN" sz="2000" dirty="0"/>
              <a:t>L1 = ["</a:t>
            </a:r>
            <a:r>
              <a:rPr lang="en-US" altLang="zh-CN" sz="2000" dirty="0" err="1"/>
              <a:t>red","green","blue","red</a:t>
            </a:r>
            <a:r>
              <a:rPr lang="en-US" altLang="zh-CN" sz="2000" dirty="0"/>
              <a:t>"]</a:t>
            </a:r>
          </a:p>
          <a:p>
            <a:pPr>
              <a:lnSpc>
                <a:spcPct val="130000"/>
              </a:lnSpc>
            </a:pPr>
            <a:r>
              <a:rPr lang="en-US" altLang="zh-CN" sz="2000" dirty="0"/>
              <a:t>s = L1.index("red")</a:t>
            </a:r>
          </a:p>
          <a:p>
            <a:pPr>
              <a:lnSpc>
                <a:spcPct val="130000"/>
              </a:lnSpc>
            </a:pPr>
            <a:r>
              <a:rPr lang="en-US" altLang="zh-CN" sz="2000" dirty="0"/>
              <a:t>print(s)</a:t>
            </a:r>
          </a:p>
          <a:p>
            <a:pPr>
              <a:lnSpc>
                <a:spcPct val="130000"/>
              </a:lnSpc>
            </a:pPr>
            <a:endParaRPr kumimoji="0" lang="en-US" altLang="zh-CN" sz="20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722938"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10.4 </a:t>
            </a:r>
            <a:r>
              <a:rPr lang="zh-CN" altLang="en-US" dirty="0" smtClean="0"/>
              <a:t>列表</a:t>
            </a:r>
            <a:r>
              <a:rPr lang="zh-CN" altLang="en-US" dirty="0"/>
              <a:t>的相关方法</a:t>
            </a:r>
            <a:endParaRPr lang="zh-CN" altLang="zh-CN" dirty="0"/>
          </a:p>
        </p:txBody>
      </p:sp>
      <p:sp>
        <p:nvSpPr>
          <p:cNvPr id="9" name="文本框 7"/>
          <p:cNvSpPr txBox="1">
            <a:spLocks noChangeArrowheads="1"/>
          </p:cNvSpPr>
          <p:nvPr/>
        </p:nvSpPr>
        <p:spPr bwMode="auto">
          <a:xfrm>
            <a:off x="603213" y="1420331"/>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a:solidFill>
                  <a:srgbClr val="1B3868"/>
                </a:solidFill>
              </a:rPr>
              <a:t>（</a:t>
            </a:r>
            <a:r>
              <a:rPr lang="en-US" altLang="zh-CN" sz="2400" b="1" dirty="0">
                <a:solidFill>
                  <a:srgbClr val="1B3868"/>
                </a:solidFill>
              </a:rPr>
              <a:t>6</a:t>
            </a:r>
            <a:r>
              <a:rPr lang="zh-CN" altLang="en-US" sz="2400" b="1" dirty="0">
                <a:solidFill>
                  <a:srgbClr val="1B3868"/>
                </a:solidFill>
              </a:rPr>
              <a:t>）</a:t>
            </a:r>
            <a:r>
              <a:rPr lang="en-US" altLang="zh-CN" sz="2400" b="1" dirty="0">
                <a:solidFill>
                  <a:srgbClr val="1B3868"/>
                </a:solidFill>
              </a:rPr>
              <a:t>index</a:t>
            </a:r>
            <a:r>
              <a:rPr lang="zh-CN" altLang="en-US" sz="2400" b="1" dirty="0">
                <a:solidFill>
                  <a:srgbClr val="1B3868"/>
                </a:solidFill>
              </a:rPr>
              <a:t>方法</a:t>
            </a:r>
          </a:p>
        </p:txBody>
      </p:sp>
      <p:cxnSp>
        <p:nvCxnSpPr>
          <p:cNvPr id="15" name="直接连接符 14">
            <a:extLst/>
          </p:cNvPr>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4957335" cy="2973122"/>
          </a:xfrm>
          <a:prstGeom prst="rect">
            <a:avLst/>
          </a:prstGeom>
        </p:spPr>
        <p:txBody>
          <a:bodyPr wrap="square">
            <a:spAutoFit/>
          </a:bodyPr>
          <a:lstStyle/>
          <a:p>
            <a:pPr>
              <a:lnSpc>
                <a:spcPct val="130000"/>
              </a:lnSpc>
            </a:pPr>
            <a:r>
              <a:rPr lang="zh-CN" altLang="en-US" sz="2400" dirty="0"/>
              <a:t>语法格式如下：</a:t>
            </a:r>
          </a:p>
          <a:p>
            <a:pPr>
              <a:lnSpc>
                <a:spcPct val="130000"/>
              </a:lnSpc>
            </a:pPr>
            <a:r>
              <a:rPr lang="en-US" altLang="zh-CN" sz="2400" dirty="0" smtClean="0"/>
              <a:t>	</a:t>
            </a:r>
            <a:r>
              <a:rPr lang="zh-CN" altLang="en-US" sz="2400" dirty="0" smtClean="0"/>
              <a:t>列表</a:t>
            </a:r>
            <a:r>
              <a:rPr lang="zh-CN" altLang="en-US" sz="2400" dirty="0"/>
              <a:t>名</a:t>
            </a:r>
            <a:r>
              <a:rPr lang="en-US" altLang="zh-CN" sz="2400" dirty="0"/>
              <a:t>.index(x)</a:t>
            </a:r>
          </a:p>
          <a:p>
            <a:pPr>
              <a:lnSpc>
                <a:spcPct val="130000"/>
              </a:lnSpc>
            </a:pPr>
            <a:r>
              <a:rPr lang="zh-CN" altLang="en-US" sz="2400" dirty="0"/>
              <a:t>该方法用于返回列表中第一个与</a:t>
            </a:r>
            <a:r>
              <a:rPr lang="en-US" altLang="zh-CN" sz="2400" dirty="0"/>
              <a:t>x</a:t>
            </a:r>
            <a:r>
              <a:rPr lang="zh-CN" altLang="en-US" sz="2400" dirty="0"/>
              <a:t>匹配的元素的下标位置。需要注意的是，如果没有找到匹配的元素，系统会报错。</a:t>
            </a:r>
          </a:p>
        </p:txBody>
      </p:sp>
      <p:sp>
        <p:nvSpPr>
          <p:cNvPr id="10" name="文本框 7"/>
          <p:cNvSpPr txBox="1">
            <a:spLocks noChangeArrowheads="1"/>
          </p:cNvSpPr>
          <p:nvPr/>
        </p:nvSpPr>
        <p:spPr bwMode="auto">
          <a:xfrm>
            <a:off x="6113355" y="1420331"/>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a:extLst/>
          </p:cNvPr>
          <p:cNvCxnSpPr/>
          <p:nvPr/>
        </p:nvCxnSpPr>
        <p:spPr>
          <a:xfrm>
            <a:off x="6113355" y="180450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2" name="文本框 7"/>
          <p:cNvSpPr txBox="1">
            <a:spLocks noChangeArrowheads="1"/>
          </p:cNvSpPr>
          <p:nvPr/>
        </p:nvSpPr>
        <p:spPr bwMode="auto">
          <a:xfrm>
            <a:off x="6113355" y="3743201"/>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6113355" y="4104902"/>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113355" y="4300472"/>
            <a:ext cx="6209071" cy="400110"/>
          </a:xfrm>
          <a:prstGeom prst="rect">
            <a:avLst/>
          </a:prstGeom>
        </p:spPr>
        <p:txBody>
          <a:bodyPr wrap="square">
            <a:spAutoFit/>
          </a:bodyPr>
          <a:lstStyle/>
          <a:p>
            <a:r>
              <a:rPr lang="en-US" altLang="zh-CN" sz="2000" dirty="0"/>
              <a:t>0</a:t>
            </a:r>
            <a:endParaRPr lang="zh-CN" altLang="zh-CN" sz="2000" dirty="0"/>
          </a:p>
        </p:txBody>
      </p:sp>
    </p:spTree>
    <p:extLst>
      <p:ext uri="{BB962C8B-B14F-4D97-AF65-F5344CB8AC3E}">
        <p14:creationId xmlns:p14="http://schemas.microsoft.com/office/powerpoint/2010/main" val="2092975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003627" y="1882137"/>
            <a:ext cx="6417312" cy="1692771"/>
          </a:xfrm>
          <a:prstGeom prst="rect">
            <a:avLst/>
          </a:prstGeom>
          <a:noFill/>
        </p:spPr>
        <p:txBody>
          <a:bodyPr wrap="square">
            <a:spAutoFit/>
          </a:bodyPr>
          <a:lstStyle/>
          <a:p>
            <a:pPr>
              <a:lnSpc>
                <a:spcPct val="130000"/>
              </a:lnSpc>
            </a:pPr>
            <a:r>
              <a:rPr lang="pt-BR" altLang="zh-CN" sz="2000" dirty="0"/>
              <a:t>L1 = ["Lisa","red","green","Lisa","Adam", "Lisa","Bart"]</a:t>
            </a:r>
          </a:p>
          <a:p>
            <a:pPr>
              <a:lnSpc>
                <a:spcPct val="130000"/>
              </a:lnSpc>
            </a:pPr>
            <a:r>
              <a:rPr lang="pt-BR" altLang="zh-CN" sz="2000" dirty="0"/>
              <a:t>s = L1.count("Lisa")</a:t>
            </a:r>
          </a:p>
          <a:p>
            <a:pPr>
              <a:lnSpc>
                <a:spcPct val="130000"/>
              </a:lnSpc>
            </a:pPr>
            <a:r>
              <a:rPr lang="pt-BR" altLang="zh-CN" sz="2000" dirty="0"/>
              <a:t>print(s)</a:t>
            </a:r>
          </a:p>
          <a:p>
            <a:pPr>
              <a:lnSpc>
                <a:spcPct val="130000"/>
              </a:lnSpc>
            </a:pPr>
            <a:endParaRPr kumimoji="0" lang="en-US" altLang="zh-CN" sz="20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722938"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10.4 </a:t>
            </a:r>
            <a:r>
              <a:rPr lang="zh-CN" altLang="en-US" dirty="0" smtClean="0"/>
              <a:t>列表</a:t>
            </a:r>
            <a:r>
              <a:rPr lang="zh-CN" altLang="en-US" dirty="0"/>
              <a:t>的相关方法</a:t>
            </a:r>
            <a:endParaRPr lang="zh-CN" altLang="zh-CN" dirty="0"/>
          </a:p>
        </p:txBody>
      </p:sp>
      <p:sp>
        <p:nvSpPr>
          <p:cNvPr id="9" name="文本框 7"/>
          <p:cNvSpPr txBox="1">
            <a:spLocks noChangeArrowheads="1"/>
          </p:cNvSpPr>
          <p:nvPr/>
        </p:nvSpPr>
        <p:spPr bwMode="auto">
          <a:xfrm>
            <a:off x="603213" y="1420331"/>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a:solidFill>
                  <a:srgbClr val="1B3868"/>
                </a:solidFill>
              </a:rPr>
              <a:t>（</a:t>
            </a:r>
            <a:r>
              <a:rPr lang="en-US" altLang="zh-CN" sz="2400" b="1" dirty="0">
                <a:solidFill>
                  <a:srgbClr val="1B3868"/>
                </a:solidFill>
              </a:rPr>
              <a:t>7</a:t>
            </a:r>
            <a:r>
              <a:rPr lang="zh-CN" altLang="en-US" sz="2400" b="1" dirty="0">
                <a:solidFill>
                  <a:srgbClr val="1B3868"/>
                </a:solidFill>
              </a:rPr>
              <a:t>）</a:t>
            </a:r>
            <a:r>
              <a:rPr lang="en-US" altLang="zh-CN" sz="2400" b="1" dirty="0">
                <a:solidFill>
                  <a:srgbClr val="1B3868"/>
                </a:solidFill>
              </a:rPr>
              <a:t>count</a:t>
            </a:r>
            <a:r>
              <a:rPr lang="zh-CN" altLang="en-US" sz="2400" b="1" dirty="0">
                <a:solidFill>
                  <a:srgbClr val="1B3868"/>
                </a:solidFill>
              </a:rPr>
              <a:t>方法</a:t>
            </a:r>
          </a:p>
        </p:txBody>
      </p:sp>
      <p:cxnSp>
        <p:nvCxnSpPr>
          <p:cNvPr id="15" name="直接连接符 14">
            <a:extLst/>
          </p:cNvPr>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4957335" cy="2012859"/>
          </a:xfrm>
          <a:prstGeom prst="rect">
            <a:avLst/>
          </a:prstGeom>
        </p:spPr>
        <p:txBody>
          <a:bodyPr wrap="square">
            <a:spAutoFit/>
          </a:bodyPr>
          <a:lstStyle/>
          <a:p>
            <a:pPr>
              <a:lnSpc>
                <a:spcPct val="130000"/>
              </a:lnSpc>
            </a:pPr>
            <a:r>
              <a:rPr lang="zh-CN" altLang="en-US" sz="2400" dirty="0"/>
              <a:t>语法格式如下：</a:t>
            </a:r>
          </a:p>
          <a:p>
            <a:pPr>
              <a:lnSpc>
                <a:spcPct val="130000"/>
              </a:lnSpc>
            </a:pPr>
            <a:r>
              <a:rPr lang="en-US" altLang="zh-CN" sz="2400" dirty="0" smtClean="0"/>
              <a:t>	</a:t>
            </a:r>
            <a:r>
              <a:rPr lang="zh-CN" altLang="en-US" sz="2400" dirty="0" smtClean="0"/>
              <a:t>列表</a:t>
            </a:r>
            <a:r>
              <a:rPr lang="zh-CN" altLang="en-US" sz="2400" dirty="0"/>
              <a:t>名</a:t>
            </a:r>
            <a:r>
              <a:rPr lang="en-US" altLang="zh-CN" sz="2400" dirty="0"/>
              <a:t>.count(x)</a:t>
            </a:r>
          </a:p>
          <a:p>
            <a:pPr>
              <a:lnSpc>
                <a:spcPct val="130000"/>
              </a:lnSpc>
            </a:pPr>
            <a:r>
              <a:rPr lang="zh-CN" altLang="en-US" sz="2400" dirty="0"/>
              <a:t>该方法用于返回列表中元素</a:t>
            </a:r>
            <a:r>
              <a:rPr lang="en-US" altLang="zh-CN" sz="2400" dirty="0"/>
              <a:t>x</a:t>
            </a:r>
            <a:r>
              <a:rPr lang="zh-CN" altLang="en-US" sz="2400" dirty="0"/>
              <a:t>出现的次数。</a:t>
            </a:r>
          </a:p>
        </p:txBody>
      </p:sp>
      <p:sp>
        <p:nvSpPr>
          <p:cNvPr id="10" name="文本框 7"/>
          <p:cNvSpPr txBox="1">
            <a:spLocks noChangeArrowheads="1"/>
          </p:cNvSpPr>
          <p:nvPr/>
        </p:nvSpPr>
        <p:spPr bwMode="auto">
          <a:xfrm>
            <a:off x="6113355" y="1420331"/>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a:extLst/>
          </p:cNvPr>
          <p:cNvCxnSpPr/>
          <p:nvPr/>
        </p:nvCxnSpPr>
        <p:spPr>
          <a:xfrm>
            <a:off x="6113355" y="180450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2" name="文本框 7"/>
          <p:cNvSpPr txBox="1">
            <a:spLocks noChangeArrowheads="1"/>
          </p:cNvSpPr>
          <p:nvPr/>
        </p:nvSpPr>
        <p:spPr bwMode="auto">
          <a:xfrm>
            <a:off x="6003627" y="3994004"/>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6113355" y="4332142"/>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115557" y="4544312"/>
            <a:ext cx="6209071" cy="400110"/>
          </a:xfrm>
          <a:prstGeom prst="rect">
            <a:avLst/>
          </a:prstGeom>
        </p:spPr>
        <p:txBody>
          <a:bodyPr wrap="square">
            <a:spAutoFit/>
          </a:bodyPr>
          <a:lstStyle/>
          <a:p>
            <a:r>
              <a:rPr lang="en-US" altLang="zh-CN" sz="2000" dirty="0"/>
              <a:t>3</a:t>
            </a:r>
            <a:endParaRPr lang="zh-CN" altLang="zh-CN" sz="2000" dirty="0"/>
          </a:p>
        </p:txBody>
      </p:sp>
    </p:spTree>
    <p:extLst>
      <p:ext uri="{BB962C8B-B14F-4D97-AF65-F5344CB8AC3E}">
        <p14:creationId xmlns:p14="http://schemas.microsoft.com/office/powerpoint/2010/main" val="2420549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113355" y="1882137"/>
            <a:ext cx="5773845" cy="2012859"/>
          </a:xfrm>
          <a:prstGeom prst="rect">
            <a:avLst/>
          </a:prstGeom>
          <a:noFill/>
        </p:spPr>
        <p:txBody>
          <a:bodyPr wrap="square">
            <a:spAutoFit/>
          </a:bodyPr>
          <a:lstStyle/>
          <a:p>
            <a:pPr>
              <a:lnSpc>
                <a:spcPct val="130000"/>
              </a:lnSpc>
            </a:pPr>
            <a:r>
              <a:rPr lang="pt-BR" altLang="zh-CN" sz="2400" dirty="0"/>
              <a:t>L1 = ["Adam", "Lisa","Bart"]</a:t>
            </a:r>
          </a:p>
          <a:p>
            <a:pPr>
              <a:lnSpc>
                <a:spcPct val="130000"/>
              </a:lnSpc>
            </a:pPr>
            <a:r>
              <a:rPr lang="pt-BR" altLang="zh-CN" sz="2400" dirty="0"/>
              <a:t>L1.reverse()</a:t>
            </a:r>
          </a:p>
          <a:p>
            <a:pPr>
              <a:lnSpc>
                <a:spcPct val="130000"/>
              </a:lnSpc>
            </a:pPr>
            <a:r>
              <a:rPr lang="pt-BR" altLang="zh-CN" sz="2400" dirty="0"/>
              <a:t>print(L1)</a:t>
            </a:r>
          </a:p>
          <a:p>
            <a:pPr>
              <a:lnSpc>
                <a:spcPct val="130000"/>
              </a:lnSpc>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722938"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10.4 </a:t>
            </a:r>
            <a:r>
              <a:rPr lang="zh-CN" altLang="en-US" dirty="0" smtClean="0"/>
              <a:t>列表</a:t>
            </a:r>
            <a:r>
              <a:rPr lang="zh-CN" altLang="en-US" dirty="0"/>
              <a:t>的相关方法</a:t>
            </a:r>
            <a:endParaRPr lang="zh-CN" altLang="zh-CN" dirty="0"/>
          </a:p>
        </p:txBody>
      </p:sp>
      <p:sp>
        <p:nvSpPr>
          <p:cNvPr id="9" name="文本框 7"/>
          <p:cNvSpPr txBox="1">
            <a:spLocks noChangeArrowheads="1"/>
          </p:cNvSpPr>
          <p:nvPr/>
        </p:nvSpPr>
        <p:spPr bwMode="auto">
          <a:xfrm>
            <a:off x="603213" y="1420331"/>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a:solidFill>
                  <a:srgbClr val="1B3868"/>
                </a:solidFill>
              </a:rPr>
              <a:t>（</a:t>
            </a:r>
            <a:r>
              <a:rPr lang="en-US" altLang="zh-CN" sz="2400" b="1" dirty="0">
                <a:solidFill>
                  <a:srgbClr val="1B3868"/>
                </a:solidFill>
              </a:rPr>
              <a:t>8</a:t>
            </a:r>
            <a:r>
              <a:rPr lang="zh-CN" altLang="en-US" sz="2400" b="1" dirty="0">
                <a:solidFill>
                  <a:srgbClr val="1B3868"/>
                </a:solidFill>
              </a:rPr>
              <a:t>）</a:t>
            </a:r>
            <a:r>
              <a:rPr lang="en-US" altLang="zh-CN" sz="2400" b="1" dirty="0">
                <a:solidFill>
                  <a:srgbClr val="1B3868"/>
                </a:solidFill>
              </a:rPr>
              <a:t>reverse</a:t>
            </a:r>
            <a:r>
              <a:rPr lang="zh-CN" altLang="en-US" sz="2400" b="1" dirty="0">
                <a:solidFill>
                  <a:srgbClr val="1B3868"/>
                </a:solidFill>
              </a:rPr>
              <a:t>方法</a:t>
            </a:r>
          </a:p>
        </p:txBody>
      </p:sp>
      <p:cxnSp>
        <p:nvCxnSpPr>
          <p:cNvPr id="15" name="直接连接符 14">
            <a:extLst/>
          </p:cNvPr>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4957335" cy="2492990"/>
          </a:xfrm>
          <a:prstGeom prst="rect">
            <a:avLst/>
          </a:prstGeom>
        </p:spPr>
        <p:txBody>
          <a:bodyPr wrap="square">
            <a:spAutoFit/>
          </a:bodyPr>
          <a:lstStyle/>
          <a:p>
            <a:pPr>
              <a:lnSpc>
                <a:spcPct val="130000"/>
              </a:lnSpc>
            </a:pPr>
            <a:r>
              <a:rPr lang="zh-CN" altLang="en-US" sz="2400" dirty="0"/>
              <a:t>语法格式如下：</a:t>
            </a:r>
          </a:p>
          <a:p>
            <a:pPr>
              <a:lnSpc>
                <a:spcPct val="130000"/>
              </a:lnSpc>
            </a:pPr>
            <a:r>
              <a:rPr lang="en-US" altLang="zh-CN" sz="2400" dirty="0" smtClean="0"/>
              <a:t>	</a:t>
            </a:r>
            <a:r>
              <a:rPr lang="zh-CN" altLang="en-US" sz="2400" dirty="0" smtClean="0"/>
              <a:t>列表</a:t>
            </a:r>
            <a:r>
              <a:rPr lang="zh-CN" altLang="en-US" sz="2400" dirty="0"/>
              <a:t>名</a:t>
            </a:r>
            <a:r>
              <a:rPr lang="en-US" altLang="zh-CN" sz="2400" dirty="0"/>
              <a:t>.reverse</a:t>
            </a:r>
            <a:r>
              <a:rPr lang="zh-CN" altLang="en-US" sz="2400" dirty="0"/>
              <a:t>（）</a:t>
            </a:r>
          </a:p>
          <a:p>
            <a:pPr>
              <a:lnSpc>
                <a:spcPct val="130000"/>
              </a:lnSpc>
            </a:pPr>
            <a:r>
              <a:rPr lang="zh-CN" altLang="en-US" sz="2400" dirty="0"/>
              <a:t>该方法用于反转列表中元素的位置，也就是对列表中的元素进行逆序操作。</a:t>
            </a:r>
          </a:p>
        </p:txBody>
      </p:sp>
      <p:sp>
        <p:nvSpPr>
          <p:cNvPr id="10" name="文本框 7"/>
          <p:cNvSpPr txBox="1">
            <a:spLocks noChangeArrowheads="1"/>
          </p:cNvSpPr>
          <p:nvPr/>
        </p:nvSpPr>
        <p:spPr bwMode="auto">
          <a:xfrm>
            <a:off x="6113355" y="1420331"/>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a:extLst/>
          </p:cNvPr>
          <p:cNvCxnSpPr/>
          <p:nvPr/>
        </p:nvCxnSpPr>
        <p:spPr>
          <a:xfrm>
            <a:off x="6113355" y="180450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2" name="文本框 7"/>
          <p:cNvSpPr txBox="1">
            <a:spLocks noChangeArrowheads="1"/>
          </p:cNvSpPr>
          <p:nvPr/>
        </p:nvSpPr>
        <p:spPr bwMode="auto">
          <a:xfrm>
            <a:off x="6003627" y="3994004"/>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6113355" y="4332142"/>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115557" y="4544312"/>
            <a:ext cx="6209071" cy="461665"/>
          </a:xfrm>
          <a:prstGeom prst="rect">
            <a:avLst/>
          </a:prstGeom>
        </p:spPr>
        <p:txBody>
          <a:bodyPr wrap="square">
            <a:spAutoFit/>
          </a:bodyPr>
          <a:lstStyle/>
          <a:p>
            <a:r>
              <a:rPr lang="en-US" altLang="zh-CN" sz="2400" dirty="0"/>
              <a:t>['Bart', 'Lisa', 'Adam']</a:t>
            </a:r>
            <a:endParaRPr lang="zh-CN" altLang="zh-CN" sz="2400" dirty="0"/>
          </a:p>
        </p:txBody>
      </p:sp>
    </p:spTree>
    <p:extLst>
      <p:ext uri="{BB962C8B-B14F-4D97-AF65-F5344CB8AC3E}">
        <p14:creationId xmlns:p14="http://schemas.microsoft.com/office/powerpoint/2010/main" val="2953241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748828" y="1930129"/>
            <a:ext cx="3590324" cy="2012859"/>
          </a:xfrm>
          <a:prstGeom prst="rect">
            <a:avLst/>
          </a:prstGeom>
          <a:noFill/>
        </p:spPr>
        <p:txBody>
          <a:bodyPr wrap="square">
            <a:spAutoFit/>
          </a:bodyPr>
          <a:lstStyle/>
          <a:p>
            <a:pPr>
              <a:lnSpc>
                <a:spcPct val="130000"/>
              </a:lnSpc>
            </a:pPr>
            <a:r>
              <a:rPr lang="en-US" altLang="zh-CN" sz="2400" dirty="0"/>
              <a:t>L1 = ["</a:t>
            </a:r>
            <a:r>
              <a:rPr lang="en-US" altLang="zh-CN" sz="2400" dirty="0" err="1"/>
              <a:t>red","green","blue</a:t>
            </a:r>
            <a:r>
              <a:rPr lang="en-US" altLang="zh-CN" sz="2400" dirty="0"/>
              <a:t>"]</a:t>
            </a:r>
          </a:p>
          <a:p>
            <a:pPr>
              <a:lnSpc>
                <a:spcPct val="130000"/>
              </a:lnSpc>
            </a:pPr>
            <a:r>
              <a:rPr lang="en-US" altLang="zh-CN" sz="2400" dirty="0"/>
              <a:t>L1.sort( key = </a:t>
            </a:r>
            <a:r>
              <a:rPr lang="en-US" altLang="zh-CN" sz="2400" dirty="0" err="1"/>
              <a:t>len</a:t>
            </a:r>
            <a:r>
              <a:rPr lang="en-US" altLang="zh-CN" sz="2400" dirty="0"/>
              <a:t>)</a:t>
            </a:r>
          </a:p>
          <a:p>
            <a:pPr>
              <a:lnSpc>
                <a:spcPct val="130000"/>
              </a:lnSpc>
            </a:pPr>
            <a:r>
              <a:rPr lang="en-US" altLang="zh-CN" sz="2400" dirty="0"/>
              <a:t>print(L1)</a:t>
            </a:r>
          </a:p>
          <a:p>
            <a:pPr>
              <a:lnSpc>
                <a:spcPct val="130000"/>
              </a:lnSpc>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10.4 </a:t>
            </a:r>
            <a:r>
              <a:rPr lang="zh-CN" altLang="en-US" dirty="0" smtClean="0"/>
              <a:t>列表</a:t>
            </a:r>
            <a:r>
              <a:rPr lang="zh-CN" altLang="en-US" dirty="0"/>
              <a:t>的相关方法</a:t>
            </a:r>
            <a:endParaRPr lang="zh-CN" altLang="zh-CN" dirty="0"/>
          </a:p>
        </p:txBody>
      </p:sp>
      <p:sp>
        <p:nvSpPr>
          <p:cNvPr id="9" name="文本框 7"/>
          <p:cNvSpPr txBox="1">
            <a:spLocks noChangeArrowheads="1"/>
          </p:cNvSpPr>
          <p:nvPr/>
        </p:nvSpPr>
        <p:spPr bwMode="auto">
          <a:xfrm>
            <a:off x="603213" y="1420331"/>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a:solidFill>
                  <a:srgbClr val="1B3868"/>
                </a:solidFill>
              </a:rPr>
              <a:t>（</a:t>
            </a:r>
            <a:r>
              <a:rPr lang="en-US" altLang="zh-CN" sz="2400" b="1" dirty="0">
                <a:solidFill>
                  <a:srgbClr val="1B3868"/>
                </a:solidFill>
              </a:rPr>
              <a:t>9</a:t>
            </a:r>
            <a:r>
              <a:rPr lang="zh-CN" altLang="en-US" sz="2400" b="1" dirty="0">
                <a:solidFill>
                  <a:srgbClr val="1B3868"/>
                </a:solidFill>
              </a:rPr>
              <a:t>）</a:t>
            </a:r>
            <a:r>
              <a:rPr lang="en-US" altLang="zh-CN" sz="2400" b="1" dirty="0">
                <a:solidFill>
                  <a:srgbClr val="1B3868"/>
                </a:solidFill>
              </a:rPr>
              <a:t>sort</a:t>
            </a:r>
            <a:r>
              <a:rPr lang="zh-CN" altLang="en-US" sz="2400" b="1" dirty="0">
                <a:solidFill>
                  <a:srgbClr val="1B3868"/>
                </a:solidFill>
              </a:rPr>
              <a:t>方法</a:t>
            </a:r>
          </a:p>
        </p:txBody>
      </p:sp>
      <p:cxnSp>
        <p:nvCxnSpPr>
          <p:cNvPr id="15" name="直接连接符 14">
            <a:extLst/>
          </p:cNvPr>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93511" y="2002623"/>
            <a:ext cx="5452533" cy="2012859"/>
          </a:xfrm>
          <a:prstGeom prst="rect">
            <a:avLst/>
          </a:prstGeom>
        </p:spPr>
        <p:txBody>
          <a:bodyPr wrap="square">
            <a:spAutoFit/>
          </a:bodyPr>
          <a:lstStyle/>
          <a:p>
            <a:pPr>
              <a:lnSpc>
                <a:spcPct val="130000"/>
              </a:lnSpc>
            </a:pPr>
            <a:r>
              <a:rPr lang="en-US" altLang="zh-CN" sz="2400" dirty="0"/>
              <a:t>sort </a:t>
            </a:r>
            <a:r>
              <a:rPr lang="zh-CN" altLang="en-US" sz="2400" dirty="0"/>
              <a:t>将列表中的元素从小到大进行排序</a:t>
            </a:r>
            <a:endParaRPr lang="en-US" altLang="zh-CN" sz="2400" dirty="0" smtClean="0"/>
          </a:p>
          <a:p>
            <a:pPr>
              <a:lnSpc>
                <a:spcPct val="130000"/>
              </a:lnSpc>
            </a:pPr>
            <a:r>
              <a:rPr lang="zh-CN" altLang="en-US" sz="2400" dirty="0" smtClean="0"/>
              <a:t>注意：</a:t>
            </a:r>
            <a:endParaRPr lang="en-US" altLang="zh-CN" sz="2400" dirty="0" smtClean="0"/>
          </a:p>
          <a:p>
            <a:pPr>
              <a:lnSpc>
                <a:spcPct val="130000"/>
              </a:lnSpc>
            </a:pPr>
            <a:r>
              <a:rPr lang="zh-CN" altLang="en-US" sz="2400" dirty="0" smtClean="0"/>
              <a:t>     如果</a:t>
            </a:r>
            <a:r>
              <a:rPr lang="zh-CN" altLang="en-US" sz="2400" dirty="0"/>
              <a:t>指定</a:t>
            </a:r>
            <a:r>
              <a:rPr lang="en-US" altLang="zh-CN" sz="2400" dirty="0"/>
              <a:t>key</a:t>
            </a:r>
            <a:r>
              <a:rPr lang="zh-CN" altLang="en-US" sz="2400" dirty="0"/>
              <a:t>的值，则可以按照指定的关键字进行排序。</a:t>
            </a:r>
          </a:p>
        </p:txBody>
      </p:sp>
      <p:sp>
        <p:nvSpPr>
          <p:cNvPr id="10" name="文本框 7"/>
          <p:cNvSpPr txBox="1">
            <a:spLocks noChangeArrowheads="1"/>
          </p:cNvSpPr>
          <p:nvPr/>
        </p:nvSpPr>
        <p:spPr bwMode="auto">
          <a:xfrm>
            <a:off x="6612141" y="1420331"/>
            <a:ext cx="19318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a:extLst/>
          </p:cNvPr>
          <p:cNvCxnSpPr/>
          <p:nvPr/>
        </p:nvCxnSpPr>
        <p:spPr>
          <a:xfrm>
            <a:off x="6612141" y="1804509"/>
            <a:ext cx="1419817"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2" name="文本框 7"/>
          <p:cNvSpPr txBox="1">
            <a:spLocks noChangeArrowheads="1"/>
          </p:cNvSpPr>
          <p:nvPr/>
        </p:nvSpPr>
        <p:spPr bwMode="auto">
          <a:xfrm>
            <a:off x="6612140" y="3933044"/>
            <a:ext cx="1931849"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6721868" y="4271182"/>
            <a:ext cx="1419817"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724070" y="4483352"/>
            <a:ext cx="3860959" cy="461665"/>
          </a:xfrm>
          <a:prstGeom prst="rect">
            <a:avLst/>
          </a:prstGeom>
        </p:spPr>
        <p:txBody>
          <a:bodyPr wrap="square">
            <a:spAutoFit/>
          </a:bodyPr>
          <a:lstStyle/>
          <a:p>
            <a:r>
              <a:rPr lang="en-US" altLang="zh-CN" sz="2400" dirty="0"/>
              <a:t>['red', 'blue', 'green']</a:t>
            </a:r>
            <a:endParaRPr lang="zh-CN" altLang="zh-CN" sz="2400" dirty="0"/>
          </a:p>
        </p:txBody>
      </p:sp>
      <p:sp>
        <p:nvSpPr>
          <p:cNvPr id="6" name="矩形 5"/>
          <p:cNvSpPr/>
          <p:nvPr/>
        </p:nvSpPr>
        <p:spPr>
          <a:xfrm>
            <a:off x="459597" y="4483352"/>
            <a:ext cx="4880499" cy="1569660"/>
          </a:xfrm>
          <a:prstGeom prst="rect">
            <a:avLst/>
          </a:prstGeom>
        </p:spPr>
        <p:txBody>
          <a:bodyPr wrap="square">
            <a:spAutoFit/>
          </a:bodyPr>
          <a:lstStyle/>
          <a:p>
            <a:r>
              <a:rPr lang="zh-CN" altLang="en-US" sz="2400" dirty="0" smtClean="0"/>
              <a:t>    程序</a:t>
            </a:r>
            <a:r>
              <a:rPr lang="zh-CN" altLang="en-US" sz="2400" dirty="0"/>
              <a:t>中，</a:t>
            </a:r>
            <a:r>
              <a:rPr lang="en-US" altLang="zh-CN" sz="2400" dirty="0"/>
              <a:t>sort</a:t>
            </a:r>
            <a:r>
              <a:rPr lang="zh-CN" altLang="en-US" sz="2400" dirty="0"/>
              <a:t>方法指定参数“</a:t>
            </a:r>
            <a:r>
              <a:rPr lang="en-US" altLang="zh-CN" sz="2400" dirty="0"/>
              <a:t>key=</a:t>
            </a:r>
            <a:r>
              <a:rPr lang="en-US" altLang="zh-CN" sz="2400" dirty="0" err="1"/>
              <a:t>len</a:t>
            </a:r>
            <a:r>
              <a:rPr lang="en-US" altLang="zh-CN" sz="2400" dirty="0"/>
              <a:t>”</a:t>
            </a:r>
            <a:r>
              <a:rPr lang="zh-CN" altLang="en-US" sz="2400" dirty="0"/>
              <a:t>含义是按照每个元素的长度进行排序。因此输出结果是按照元素中字符串的长度升序排列。</a:t>
            </a:r>
          </a:p>
        </p:txBody>
      </p:sp>
      <p:sp>
        <p:nvSpPr>
          <p:cNvPr id="18" name="文本框 7"/>
          <p:cNvSpPr txBox="1">
            <a:spLocks noChangeArrowheads="1"/>
          </p:cNvSpPr>
          <p:nvPr/>
        </p:nvSpPr>
        <p:spPr bwMode="auto">
          <a:xfrm>
            <a:off x="895821" y="4068512"/>
            <a:ext cx="1931849"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说明：</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9" name="直接连接符 18"/>
          <p:cNvCxnSpPr/>
          <p:nvPr/>
        </p:nvCxnSpPr>
        <p:spPr>
          <a:xfrm>
            <a:off x="895821" y="4406650"/>
            <a:ext cx="1419817"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86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151800" y="1764658"/>
            <a:ext cx="5239972" cy="4893647"/>
          </a:xfrm>
          <a:prstGeom prst="rect">
            <a:avLst/>
          </a:prstGeom>
          <a:noFill/>
        </p:spPr>
        <p:txBody>
          <a:bodyPr wrap="square">
            <a:spAutoFit/>
          </a:bodyPr>
          <a:lstStyle/>
          <a:p>
            <a:pPr>
              <a:lnSpc>
                <a:spcPct val="130000"/>
              </a:lnSpc>
            </a:pPr>
            <a:r>
              <a:rPr lang="en-US" altLang="zh-CN" sz="2400" dirty="0" smtClean="0"/>
              <a:t>&gt;&gt;&gt; </a:t>
            </a:r>
            <a:r>
              <a:rPr lang="en-US" altLang="zh-CN" sz="2400" dirty="0"/>
              <a:t>s = 'pining ␣for ␣the ␣ fjords '</a:t>
            </a:r>
          </a:p>
          <a:p>
            <a:pPr>
              <a:lnSpc>
                <a:spcPct val="130000"/>
              </a:lnSpc>
            </a:pPr>
            <a:r>
              <a:rPr lang="en-US" altLang="zh-CN" sz="2400" dirty="0"/>
              <a:t>&gt;&gt;&gt; t = s . split ()</a:t>
            </a:r>
          </a:p>
          <a:p>
            <a:pPr>
              <a:lnSpc>
                <a:spcPct val="130000"/>
              </a:lnSpc>
            </a:pPr>
            <a:r>
              <a:rPr lang="en-US" altLang="zh-CN" sz="2400" dirty="0"/>
              <a:t>&gt;&gt;&gt; t</a:t>
            </a:r>
          </a:p>
          <a:p>
            <a:pPr>
              <a:lnSpc>
                <a:spcPct val="130000"/>
              </a:lnSpc>
            </a:pPr>
            <a:r>
              <a:rPr lang="en-US" altLang="zh-CN" sz="2400" dirty="0"/>
              <a:t>['pining ', 'for ', 'the ', 'fjords </a:t>
            </a:r>
            <a:r>
              <a:rPr lang="en-US" altLang="zh-CN" sz="2400" dirty="0" smtClean="0"/>
              <a:t>']</a:t>
            </a:r>
          </a:p>
          <a:p>
            <a:pPr>
              <a:lnSpc>
                <a:spcPct val="130000"/>
              </a:lnSpc>
            </a:pPr>
            <a:endParaRPr lang="en-US" altLang="zh-CN" sz="2400" dirty="0"/>
          </a:p>
          <a:p>
            <a:pPr>
              <a:lnSpc>
                <a:spcPct val="130000"/>
              </a:lnSpc>
            </a:pPr>
            <a:r>
              <a:rPr lang="en-US" altLang="zh-CN" sz="2400" dirty="0" smtClean="0"/>
              <a:t>&gt;&gt;&gt; </a:t>
            </a:r>
            <a:r>
              <a:rPr lang="en-US" altLang="zh-CN" sz="2400" dirty="0"/>
              <a:t>s = 'spam−spam−spam '</a:t>
            </a:r>
          </a:p>
          <a:p>
            <a:pPr>
              <a:lnSpc>
                <a:spcPct val="130000"/>
              </a:lnSpc>
            </a:pPr>
            <a:r>
              <a:rPr lang="en-US" altLang="zh-CN" sz="2400" dirty="0"/>
              <a:t>&gt;&gt;&gt; delimiter = '−'</a:t>
            </a:r>
          </a:p>
          <a:p>
            <a:pPr>
              <a:lnSpc>
                <a:spcPct val="130000"/>
              </a:lnSpc>
            </a:pPr>
            <a:r>
              <a:rPr lang="en-US" altLang="zh-CN" sz="2400" dirty="0"/>
              <a:t>&gt;&gt;&gt; t = s . split ( delimiter )</a:t>
            </a:r>
          </a:p>
          <a:p>
            <a:pPr>
              <a:lnSpc>
                <a:spcPct val="130000"/>
              </a:lnSpc>
            </a:pPr>
            <a:r>
              <a:rPr lang="en-US" altLang="zh-CN" sz="2400" dirty="0"/>
              <a:t>&gt;&gt;&gt; t</a:t>
            </a:r>
          </a:p>
          <a:p>
            <a:pPr>
              <a:lnSpc>
                <a:spcPct val="130000"/>
              </a:lnSpc>
            </a:pPr>
            <a:r>
              <a:rPr lang="en-US" altLang="zh-CN" sz="2400" dirty="0"/>
              <a:t>['spam ', 'spam ', 'spam ']</a:t>
            </a: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10.5 </a:t>
            </a:r>
            <a:r>
              <a:rPr lang="zh-CN" altLang="en-US" dirty="0" smtClean="0"/>
              <a:t>列表</a:t>
            </a:r>
            <a:r>
              <a:rPr lang="zh-CN" altLang="en-US" dirty="0"/>
              <a:t>和字符串</a:t>
            </a:r>
            <a:endParaRPr lang="zh-CN" altLang="zh-CN" dirty="0"/>
          </a:p>
        </p:txBody>
      </p:sp>
      <p:sp>
        <p:nvSpPr>
          <p:cNvPr id="9" name="文本框 7"/>
          <p:cNvSpPr txBox="1">
            <a:spLocks noChangeArrowheads="1"/>
          </p:cNvSpPr>
          <p:nvPr/>
        </p:nvSpPr>
        <p:spPr bwMode="auto">
          <a:xfrm>
            <a:off x="603213" y="1420331"/>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2400" b="1" dirty="0">
                <a:solidFill>
                  <a:srgbClr val="1B3868"/>
                </a:solidFill>
              </a:rPr>
              <a:t>split</a:t>
            </a:r>
            <a:endParaRPr lang="zh-CN" altLang="en-US" sz="2400" b="1" dirty="0">
              <a:solidFill>
                <a:srgbClr val="1B3868"/>
              </a:solidFill>
            </a:endParaRPr>
          </a:p>
        </p:txBody>
      </p:sp>
      <p:cxnSp>
        <p:nvCxnSpPr>
          <p:cNvPr id="15" name="直接连接符 14">
            <a:extLst/>
          </p:cNvPr>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93511" y="2002623"/>
            <a:ext cx="5452533" cy="534634"/>
          </a:xfrm>
          <a:prstGeom prst="rect">
            <a:avLst/>
          </a:prstGeom>
        </p:spPr>
        <p:txBody>
          <a:bodyPr wrap="square">
            <a:spAutoFit/>
          </a:bodyPr>
          <a:lstStyle/>
          <a:p>
            <a:pPr>
              <a:lnSpc>
                <a:spcPct val="130000"/>
              </a:lnSpc>
            </a:pPr>
            <a:r>
              <a:rPr lang="zh-CN" altLang="en-US" sz="2400" dirty="0"/>
              <a:t>将一个字符串分割成一些单词</a:t>
            </a:r>
          </a:p>
        </p:txBody>
      </p:sp>
      <p:sp>
        <p:nvSpPr>
          <p:cNvPr id="10" name="文本框 7"/>
          <p:cNvSpPr txBox="1">
            <a:spLocks noChangeArrowheads="1"/>
          </p:cNvSpPr>
          <p:nvPr/>
        </p:nvSpPr>
        <p:spPr bwMode="auto">
          <a:xfrm>
            <a:off x="6612141" y="1420331"/>
            <a:ext cx="19318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a:extLst/>
          </p:cNvPr>
          <p:cNvCxnSpPr/>
          <p:nvPr/>
        </p:nvCxnSpPr>
        <p:spPr>
          <a:xfrm>
            <a:off x="6612141" y="1804509"/>
            <a:ext cx="1419817"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59597" y="4483352"/>
            <a:ext cx="4880499" cy="830997"/>
          </a:xfrm>
          <a:prstGeom prst="rect">
            <a:avLst/>
          </a:prstGeom>
        </p:spPr>
        <p:txBody>
          <a:bodyPr wrap="square">
            <a:spAutoFit/>
          </a:bodyPr>
          <a:lstStyle/>
          <a:p>
            <a:r>
              <a:rPr lang="zh-CN" altLang="en-US" sz="2400" dirty="0"/>
              <a:t>可选参数，指定什么字符作为单词之间的</a:t>
            </a:r>
            <a:r>
              <a:rPr lang="zh-CN" altLang="en-US" sz="2400" dirty="0" smtClean="0"/>
              <a:t>分界线</a:t>
            </a:r>
            <a:endParaRPr lang="zh-CN" altLang="en-US" sz="2400" dirty="0"/>
          </a:p>
        </p:txBody>
      </p:sp>
    </p:spTree>
    <p:extLst>
      <p:ext uri="{BB962C8B-B14F-4D97-AF65-F5344CB8AC3E}">
        <p14:creationId xmlns:p14="http://schemas.microsoft.com/office/powerpoint/2010/main" val="4261777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457896" y="2024398"/>
            <a:ext cx="4159369" cy="1400383"/>
          </a:xfrm>
          <a:prstGeom prst="rect">
            <a:avLst/>
          </a:prstGeom>
          <a:noFill/>
        </p:spPr>
        <p:txBody>
          <a:bodyPr wrap="square">
            <a:spAutoFit/>
          </a:bodyPr>
          <a:lstStyle/>
          <a:p>
            <a:pPr marL="285750" indent="-285750">
              <a:lnSpc>
                <a:spcPct val="130000"/>
              </a:lnSpc>
              <a:spcBef>
                <a:spcPts val="600"/>
              </a:spcBef>
              <a:spcAft>
                <a:spcPts val="600"/>
              </a:spcAft>
              <a:buClr>
                <a:srgbClr val="1B3868"/>
              </a:buClr>
              <a:defRPr/>
            </a:pPr>
            <a:r>
              <a:rPr lang="en-US" altLang="zh-CN" dirty="0"/>
              <a:t>L1 = ['Adam', 95.5, 'Lisa', 85, 'Bart', 59]</a:t>
            </a:r>
          </a:p>
          <a:p>
            <a:pPr marL="285750" indent="-285750">
              <a:lnSpc>
                <a:spcPct val="130000"/>
              </a:lnSpc>
              <a:spcBef>
                <a:spcPts val="600"/>
              </a:spcBef>
              <a:spcAft>
                <a:spcPts val="600"/>
              </a:spcAft>
              <a:buClr>
                <a:srgbClr val="1B3868"/>
              </a:buClr>
              <a:defRPr/>
            </a:pPr>
            <a:r>
              <a:rPr lang="en-US" altLang="zh-CN" dirty="0"/>
              <a:t>print(L1)</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a:extLst/>
          </p:cNvPr>
          <p:cNvCxnSpPr>
            <a:cxnSpLocks/>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a:t>
            </a:r>
            <a:r>
              <a:rPr lang="zh-CN" altLang="zh-CN" dirty="0" smtClean="0"/>
              <a:t>.</a:t>
            </a:r>
            <a:r>
              <a:rPr lang="en-US" altLang="zh-CN" dirty="0" smtClean="0"/>
              <a:t>2 </a:t>
            </a:r>
            <a:r>
              <a:rPr lang="zh-CN" altLang="en-US" dirty="0" smtClean="0"/>
              <a:t>创建列表</a:t>
            </a:r>
            <a:endParaRPr lang="zh-CN" altLang="zh-CN" dirty="0"/>
          </a:p>
        </p:txBody>
      </p:sp>
      <p:sp>
        <p:nvSpPr>
          <p:cNvPr id="20485" name="文本框 7"/>
          <p:cNvSpPr txBox="1">
            <a:spLocks noChangeArrowheads="1"/>
          </p:cNvSpPr>
          <p:nvPr/>
        </p:nvSpPr>
        <p:spPr bwMode="auto">
          <a:xfrm>
            <a:off x="6457896" y="1414460"/>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4" name="直接连接符 13">
            <a:extLst/>
          </p:cNvPr>
          <p:cNvCxnSpPr/>
          <p:nvPr/>
        </p:nvCxnSpPr>
        <p:spPr>
          <a:xfrm>
            <a:off x="6457896" y="179863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407030" y="1474344"/>
            <a:ext cx="48310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a:solidFill>
                  <a:srgbClr val="1B3868"/>
                </a:solidFill>
              </a:rPr>
              <a:t>（</a:t>
            </a:r>
            <a:r>
              <a:rPr lang="en-US" altLang="zh-CN" sz="2400" b="1" dirty="0">
                <a:solidFill>
                  <a:srgbClr val="1B3868"/>
                </a:solidFill>
              </a:rPr>
              <a:t>1</a:t>
            </a:r>
            <a:r>
              <a:rPr lang="zh-CN" altLang="en-US" sz="2400" b="1" dirty="0">
                <a:solidFill>
                  <a:srgbClr val="1B3868"/>
                </a:solidFill>
              </a:rPr>
              <a:t>）使用方括号创建</a:t>
            </a:r>
          </a:p>
        </p:txBody>
      </p:sp>
      <p:sp>
        <p:nvSpPr>
          <p:cNvPr id="10" name="文本框 9">
            <a:extLst/>
          </p:cNvPr>
          <p:cNvSpPr txBox="1"/>
          <p:nvPr/>
        </p:nvSpPr>
        <p:spPr>
          <a:xfrm>
            <a:off x="240820" y="2138276"/>
            <a:ext cx="4626866" cy="2012859"/>
          </a:xfrm>
          <a:prstGeom prst="rect">
            <a:avLst/>
          </a:prstGeom>
          <a:noFill/>
        </p:spPr>
        <p:txBody>
          <a:bodyPr wrap="square">
            <a:spAutoFit/>
          </a:bodyPr>
          <a:lstStyle/>
          <a:p>
            <a:pPr marL="285750" indent="285750">
              <a:lnSpc>
                <a:spcPct val="130000"/>
              </a:lnSpc>
              <a:spcBef>
                <a:spcPts val="600"/>
              </a:spcBef>
              <a:spcAft>
                <a:spcPts val="600"/>
              </a:spcAft>
              <a:buClr>
                <a:srgbClr val="1B3868"/>
              </a:buClr>
              <a:defRPr/>
            </a:pPr>
            <a:r>
              <a:rPr lang="zh-CN" altLang="en-US" sz="2400" dirty="0" smtClean="0">
                <a:latin typeface="等线"/>
                <a:ea typeface="等线" panose="02010600030101010101" pitchFamily="2" charset="-122"/>
              </a:rPr>
              <a:t>将</a:t>
            </a:r>
            <a:r>
              <a:rPr lang="zh-CN" altLang="en-US" sz="2400" dirty="0">
                <a:latin typeface="等线"/>
                <a:ea typeface="等线" panose="02010600030101010101" pitchFamily="2" charset="-122"/>
              </a:rPr>
              <a:t>元素放在一对方括号内并且用逗号隔开，再把</a:t>
            </a:r>
            <a:r>
              <a:rPr lang="en-US" altLang="zh-CN" sz="2400" dirty="0">
                <a:latin typeface="等线"/>
                <a:ea typeface="等线" panose="02010600030101010101" pitchFamily="2" charset="-122"/>
              </a:rPr>
              <a:t>list</a:t>
            </a:r>
            <a:r>
              <a:rPr lang="zh-CN" altLang="en-US" sz="2400" dirty="0">
                <a:latin typeface="等线"/>
                <a:ea typeface="等线" panose="02010600030101010101" pitchFamily="2" charset="-122"/>
              </a:rPr>
              <a:t>赋值给一个变量，这样就可以通过变量来引用</a:t>
            </a:r>
            <a:r>
              <a:rPr lang="en-US" altLang="zh-CN" sz="2400" dirty="0">
                <a:latin typeface="等线"/>
                <a:ea typeface="等线" panose="02010600030101010101" pitchFamily="2" charset="-122"/>
              </a:rPr>
              <a:t>list</a:t>
            </a:r>
            <a:r>
              <a:rPr lang="zh-CN" altLang="en-US" sz="2400" dirty="0">
                <a:latin typeface="等线"/>
                <a:ea typeface="等线" panose="02010600030101010101" pitchFamily="2" charset="-122"/>
              </a:rPr>
              <a:t>。</a:t>
            </a:r>
            <a:endParaRPr lang="en-US" altLang="zh-CN" sz="2400" dirty="0">
              <a:latin typeface="等线"/>
              <a:ea typeface="等线" panose="02010600030101010101" pitchFamily="2" charset="-122"/>
            </a:endParaRPr>
          </a:p>
        </p:txBody>
      </p:sp>
      <p:sp>
        <p:nvSpPr>
          <p:cNvPr id="11" name="TextBox 11"/>
          <p:cNvSpPr txBox="1">
            <a:spLocks noChangeArrowheads="1"/>
          </p:cNvSpPr>
          <p:nvPr/>
        </p:nvSpPr>
        <p:spPr bwMode="auto">
          <a:xfrm>
            <a:off x="6104016" y="3934176"/>
            <a:ext cx="42311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1800" dirty="0">
              <a:solidFill>
                <a:prstClr val="black"/>
              </a:solidFill>
              <a:latin typeface="+mn-lt"/>
              <a:ea typeface="+mn-ea"/>
            </a:endParaRPr>
          </a:p>
          <a:p>
            <a:pPr lvl="0" algn="ctr" fontAlgn="base">
              <a:lnSpc>
                <a:spcPct val="100000"/>
              </a:lnSpc>
              <a:spcBef>
                <a:spcPct val="0"/>
              </a:spcBef>
              <a:spcAft>
                <a:spcPct val="0"/>
              </a:spcAft>
              <a:buNone/>
              <a:defRPr/>
            </a:pPr>
            <a:r>
              <a:rPr lang="pt-BR" altLang="zh-CN" sz="1800" dirty="0">
                <a:latin typeface="+mn-lt"/>
                <a:ea typeface="+mn-ea"/>
              </a:rPr>
              <a:t>['Adam</a:t>
            </a:r>
            <a:r>
              <a:rPr lang="pt-BR" altLang="zh-CN" sz="1800" dirty="0" smtClean="0">
                <a:latin typeface="+mn-lt"/>
                <a:ea typeface="+mn-ea"/>
              </a:rPr>
              <a:t>', 95.5, 'Lisa', 85, 'Bart', 59]</a:t>
            </a:r>
            <a:endParaRPr lang="zh-CN" altLang="en-US" sz="1800" dirty="0">
              <a:latin typeface="+mn-lt"/>
              <a:ea typeface="+mn-ea"/>
            </a:endParaRPr>
          </a:p>
        </p:txBody>
      </p:sp>
      <p:sp>
        <p:nvSpPr>
          <p:cNvPr id="12" name="文本框 7"/>
          <p:cNvSpPr txBox="1">
            <a:spLocks noChangeArrowheads="1"/>
          </p:cNvSpPr>
          <p:nvPr/>
        </p:nvSpPr>
        <p:spPr bwMode="auto">
          <a:xfrm>
            <a:off x="6299413" y="3573371"/>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6390531" y="390674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p:cNvPr>
          <p:cNvCxnSpPr/>
          <p:nvPr/>
        </p:nvCxnSpPr>
        <p:spPr>
          <a:xfrm>
            <a:off x="625147" y="184367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01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151800" y="1764658"/>
            <a:ext cx="5239972" cy="2448940"/>
          </a:xfrm>
          <a:prstGeom prst="rect">
            <a:avLst/>
          </a:prstGeom>
          <a:noFill/>
        </p:spPr>
        <p:txBody>
          <a:bodyPr wrap="square">
            <a:spAutoFit/>
          </a:bodyPr>
          <a:lstStyle/>
          <a:p>
            <a:pPr>
              <a:lnSpc>
                <a:spcPct val="130000"/>
              </a:lnSpc>
            </a:pPr>
            <a:r>
              <a:rPr lang="en-US" altLang="zh-CN" sz="2400" dirty="0"/>
              <a:t>&gt;&gt;&gt; t = ['pining ', 'for ', 'the ', 'fjords ']</a:t>
            </a:r>
          </a:p>
          <a:p>
            <a:pPr>
              <a:lnSpc>
                <a:spcPct val="130000"/>
              </a:lnSpc>
            </a:pPr>
            <a:r>
              <a:rPr lang="en-US" altLang="zh-CN" sz="2400" dirty="0"/>
              <a:t>&gt;&gt;&gt; delimiter = '␣'</a:t>
            </a:r>
          </a:p>
          <a:p>
            <a:pPr>
              <a:lnSpc>
                <a:spcPct val="130000"/>
              </a:lnSpc>
            </a:pPr>
            <a:r>
              <a:rPr lang="en-US" altLang="zh-CN" sz="2400" dirty="0"/>
              <a:t>&gt;&gt;&gt; s = delimiter . join ( t )</a:t>
            </a:r>
          </a:p>
          <a:p>
            <a:pPr>
              <a:lnSpc>
                <a:spcPct val="130000"/>
              </a:lnSpc>
            </a:pPr>
            <a:r>
              <a:rPr lang="en-US" altLang="zh-CN" sz="2400" dirty="0"/>
              <a:t>&gt;&gt;&gt; s</a:t>
            </a:r>
          </a:p>
          <a:p>
            <a:pPr>
              <a:lnSpc>
                <a:spcPct val="130000"/>
              </a:lnSpc>
            </a:pPr>
            <a:r>
              <a:rPr lang="en-US" altLang="zh-CN" sz="2400" dirty="0"/>
              <a:t>'pining ␣for ␣the ␣ fjords '</a:t>
            </a: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10.5 </a:t>
            </a:r>
            <a:r>
              <a:rPr lang="zh-CN" altLang="en-US" dirty="0" smtClean="0"/>
              <a:t>列表</a:t>
            </a:r>
            <a:r>
              <a:rPr lang="zh-CN" altLang="en-US" dirty="0"/>
              <a:t>和字符串</a:t>
            </a:r>
            <a:endParaRPr lang="zh-CN" altLang="zh-CN" dirty="0"/>
          </a:p>
        </p:txBody>
      </p:sp>
      <p:sp>
        <p:nvSpPr>
          <p:cNvPr id="9" name="文本框 7"/>
          <p:cNvSpPr txBox="1">
            <a:spLocks noChangeArrowheads="1"/>
          </p:cNvSpPr>
          <p:nvPr/>
        </p:nvSpPr>
        <p:spPr bwMode="auto">
          <a:xfrm>
            <a:off x="603213" y="1420331"/>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2400" b="1" dirty="0">
                <a:solidFill>
                  <a:srgbClr val="1B3868"/>
                </a:solidFill>
              </a:rPr>
              <a:t>join</a:t>
            </a:r>
            <a:endParaRPr lang="zh-CN" altLang="en-US" sz="2400" b="1" dirty="0">
              <a:solidFill>
                <a:srgbClr val="1B3868"/>
              </a:solidFill>
            </a:endParaRPr>
          </a:p>
        </p:txBody>
      </p:sp>
      <p:cxnSp>
        <p:nvCxnSpPr>
          <p:cNvPr id="15" name="直接连接符 14">
            <a:extLst/>
          </p:cNvPr>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93511" y="2002623"/>
            <a:ext cx="5452533" cy="534634"/>
          </a:xfrm>
          <a:prstGeom prst="rect">
            <a:avLst/>
          </a:prstGeom>
        </p:spPr>
        <p:txBody>
          <a:bodyPr wrap="square">
            <a:spAutoFit/>
          </a:bodyPr>
          <a:lstStyle/>
          <a:p>
            <a:pPr>
              <a:lnSpc>
                <a:spcPct val="130000"/>
              </a:lnSpc>
            </a:pPr>
            <a:r>
              <a:rPr lang="zh-CN" altLang="en-US" sz="2400" dirty="0"/>
              <a:t>它将一个字符串列表的元素拼接起来</a:t>
            </a:r>
          </a:p>
        </p:txBody>
      </p:sp>
      <p:sp>
        <p:nvSpPr>
          <p:cNvPr id="10" name="文本框 7"/>
          <p:cNvSpPr txBox="1">
            <a:spLocks noChangeArrowheads="1"/>
          </p:cNvSpPr>
          <p:nvPr/>
        </p:nvSpPr>
        <p:spPr bwMode="auto">
          <a:xfrm>
            <a:off x="6612141" y="1420331"/>
            <a:ext cx="19318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a:extLst/>
          </p:cNvPr>
          <p:cNvCxnSpPr/>
          <p:nvPr/>
        </p:nvCxnSpPr>
        <p:spPr>
          <a:xfrm>
            <a:off x="6612141" y="1804509"/>
            <a:ext cx="1419817"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611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151800" y="1764658"/>
            <a:ext cx="5239972" cy="4893647"/>
          </a:xfrm>
          <a:prstGeom prst="rect">
            <a:avLst/>
          </a:prstGeom>
          <a:noFill/>
        </p:spPr>
        <p:txBody>
          <a:bodyPr wrap="square">
            <a:spAutoFit/>
          </a:bodyPr>
          <a:lstStyle/>
          <a:p>
            <a:pPr>
              <a:lnSpc>
                <a:spcPct val="130000"/>
              </a:lnSpc>
            </a:pPr>
            <a:r>
              <a:rPr lang="en-US" altLang="zh-CN" sz="2400" dirty="0" smtClean="0"/>
              <a:t>&gt;&gt;&gt; </a:t>
            </a:r>
            <a:r>
              <a:rPr lang="en-US" altLang="zh-CN" sz="2400" dirty="0"/>
              <a:t>a = 'banana '</a:t>
            </a:r>
          </a:p>
          <a:p>
            <a:pPr>
              <a:lnSpc>
                <a:spcPct val="130000"/>
              </a:lnSpc>
            </a:pPr>
            <a:r>
              <a:rPr lang="en-US" altLang="zh-CN" sz="2400" dirty="0"/>
              <a:t>&gt;&gt;&gt; b = 'banana '</a:t>
            </a:r>
          </a:p>
          <a:p>
            <a:pPr>
              <a:lnSpc>
                <a:spcPct val="130000"/>
              </a:lnSpc>
            </a:pPr>
            <a:r>
              <a:rPr lang="en-US" altLang="zh-CN" sz="2400" dirty="0"/>
              <a:t>&gt;&gt;&gt; a is b</a:t>
            </a:r>
          </a:p>
          <a:p>
            <a:pPr>
              <a:lnSpc>
                <a:spcPct val="130000"/>
              </a:lnSpc>
            </a:pPr>
            <a:r>
              <a:rPr lang="en-US" altLang="zh-CN" sz="2400" dirty="0" smtClean="0"/>
              <a:t>True</a:t>
            </a:r>
          </a:p>
          <a:p>
            <a:pPr>
              <a:lnSpc>
                <a:spcPct val="130000"/>
              </a:lnSpc>
            </a:pPr>
            <a:endParaRPr lang="en-US" altLang="zh-CN" sz="2400" spc="300" dirty="0">
              <a:solidFill>
                <a:srgbClr val="E7E6E6">
                  <a:lumMod val="50000"/>
                </a:srgbClr>
              </a:solidFill>
              <a:latin typeface="微软雅黑 Light" panose="020B0502040204020203" pitchFamily="34" charset="-122"/>
              <a:ea typeface="微软雅黑 Light" panose="020B0502040204020203" pitchFamily="34" charset="-122"/>
            </a:endParaRPr>
          </a:p>
          <a:p>
            <a:pPr>
              <a:lnSpc>
                <a:spcPct val="130000"/>
              </a:lnSpc>
            </a:pPr>
            <a:r>
              <a:rPr lang="en-US" altLang="zh-CN" sz="2400" dirty="0"/>
              <a:t>&gt;&gt;&gt; a = [1 , 2 , 3]</a:t>
            </a:r>
          </a:p>
          <a:p>
            <a:pPr>
              <a:lnSpc>
                <a:spcPct val="130000"/>
              </a:lnSpc>
            </a:pPr>
            <a:r>
              <a:rPr lang="en-US" altLang="zh-CN" sz="2400" dirty="0"/>
              <a:t>&gt;&gt;&gt; b = [1 , 2 , 3]</a:t>
            </a:r>
          </a:p>
          <a:p>
            <a:pPr>
              <a:lnSpc>
                <a:spcPct val="130000"/>
              </a:lnSpc>
            </a:pPr>
            <a:r>
              <a:rPr lang="en-US" altLang="zh-CN" sz="2400" dirty="0"/>
              <a:t>&gt;&gt;&gt; a is b</a:t>
            </a:r>
          </a:p>
          <a:p>
            <a:pPr>
              <a:lnSpc>
                <a:spcPct val="130000"/>
              </a:lnSpc>
            </a:pPr>
            <a:r>
              <a:rPr lang="en-US" altLang="zh-CN" sz="2400" dirty="0"/>
              <a:t>False</a:t>
            </a:r>
          </a:p>
          <a:p>
            <a:pPr>
              <a:lnSpc>
                <a:spcPct val="130000"/>
              </a:lnSpc>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10.5 </a:t>
            </a:r>
            <a:r>
              <a:rPr lang="zh-CN" altLang="en-US" dirty="0" smtClean="0"/>
              <a:t>对象</a:t>
            </a:r>
            <a:r>
              <a:rPr lang="zh-CN" altLang="en-US" dirty="0"/>
              <a:t>和值 </a:t>
            </a:r>
            <a:endParaRPr lang="zh-CN" altLang="zh-CN" dirty="0"/>
          </a:p>
        </p:txBody>
      </p:sp>
      <p:sp>
        <p:nvSpPr>
          <p:cNvPr id="9" name="文本框 7"/>
          <p:cNvSpPr txBox="1">
            <a:spLocks noChangeArrowheads="1"/>
          </p:cNvSpPr>
          <p:nvPr/>
        </p:nvSpPr>
        <p:spPr bwMode="auto">
          <a:xfrm>
            <a:off x="689969" y="1374164"/>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2400" b="1" dirty="0">
                <a:solidFill>
                  <a:srgbClr val="1B3868"/>
                </a:solidFill>
              </a:rPr>
              <a:t>is</a:t>
            </a:r>
            <a:endParaRPr lang="zh-CN" altLang="en-US" sz="2400" b="1" dirty="0">
              <a:solidFill>
                <a:srgbClr val="1B3868"/>
              </a:solidFill>
            </a:endParaRPr>
          </a:p>
        </p:txBody>
      </p:sp>
      <p:cxnSp>
        <p:nvCxnSpPr>
          <p:cNvPr id="15" name="直接连接符 14">
            <a:extLst/>
          </p:cNvPr>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93511" y="2002623"/>
            <a:ext cx="5452533" cy="534634"/>
          </a:xfrm>
          <a:prstGeom prst="rect">
            <a:avLst/>
          </a:prstGeom>
        </p:spPr>
        <p:txBody>
          <a:bodyPr wrap="square">
            <a:spAutoFit/>
          </a:bodyPr>
          <a:lstStyle/>
          <a:p>
            <a:pPr>
              <a:lnSpc>
                <a:spcPct val="130000"/>
              </a:lnSpc>
            </a:pPr>
            <a:r>
              <a:rPr lang="zh-CN" altLang="en-US" sz="2400" dirty="0"/>
              <a:t>查看两个变量是否指向同一个对象</a:t>
            </a:r>
          </a:p>
        </p:txBody>
      </p:sp>
      <p:sp>
        <p:nvSpPr>
          <p:cNvPr id="10" name="文本框 7"/>
          <p:cNvSpPr txBox="1">
            <a:spLocks noChangeArrowheads="1"/>
          </p:cNvSpPr>
          <p:nvPr/>
        </p:nvSpPr>
        <p:spPr bwMode="auto">
          <a:xfrm>
            <a:off x="6612141" y="1420331"/>
            <a:ext cx="19318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a:extLst/>
          </p:cNvPr>
          <p:cNvCxnSpPr/>
          <p:nvPr/>
        </p:nvCxnSpPr>
        <p:spPr>
          <a:xfrm>
            <a:off x="6612141" y="1804509"/>
            <a:ext cx="1419817"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5376" y="2002623"/>
            <a:ext cx="22479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9503" y="4432255"/>
            <a:ext cx="22860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444137" y="4533422"/>
            <a:ext cx="4929052" cy="1477328"/>
          </a:xfrm>
          <a:prstGeom prst="rect">
            <a:avLst/>
          </a:prstGeom>
        </p:spPr>
        <p:txBody>
          <a:bodyPr wrap="square">
            <a:spAutoFit/>
          </a:bodyPr>
          <a:lstStyle/>
          <a:p>
            <a:r>
              <a:rPr lang="zh-CN" altLang="en-US" dirty="0" smtClean="0"/>
              <a:t>结论：</a:t>
            </a:r>
            <a:endParaRPr lang="en-US" altLang="zh-CN" dirty="0" smtClean="0"/>
          </a:p>
          <a:p>
            <a:r>
              <a:rPr lang="zh-CN" altLang="en-US" dirty="0" smtClean="0"/>
              <a:t>我们</a:t>
            </a:r>
            <a:r>
              <a:rPr lang="zh-CN" altLang="en-US" dirty="0"/>
              <a:t>称这两个列表是</a:t>
            </a:r>
            <a:r>
              <a:rPr lang="zh-CN" altLang="en-US" dirty="0" smtClean="0"/>
              <a:t>相等的</a:t>
            </a:r>
            <a:r>
              <a:rPr lang="zh-CN" altLang="en-US" dirty="0"/>
              <a:t>，因为它们有相同的元素。但它们并不</a:t>
            </a:r>
            <a:r>
              <a:rPr lang="zh-CN" altLang="en-US" dirty="0" smtClean="0"/>
              <a:t>相同，</a:t>
            </a:r>
            <a:r>
              <a:rPr lang="zh-CN" altLang="en-US" dirty="0"/>
              <a:t>因为他们不是同一个对象。如果两个对象相同，它们也是相等的，但是如果</a:t>
            </a:r>
            <a:r>
              <a:rPr lang="zh-CN" altLang="en-US" dirty="0" smtClean="0"/>
              <a:t>它们是</a:t>
            </a:r>
            <a:r>
              <a:rPr lang="zh-CN" altLang="en-US" dirty="0"/>
              <a:t>相等的，它们不一定是相同的。 </a:t>
            </a:r>
          </a:p>
        </p:txBody>
      </p:sp>
    </p:spTree>
    <p:extLst>
      <p:ext uri="{BB962C8B-B14F-4D97-AF65-F5344CB8AC3E}">
        <p14:creationId xmlns:p14="http://schemas.microsoft.com/office/powerpoint/2010/main" val="1332334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151800" y="1764658"/>
            <a:ext cx="5239972" cy="2492990"/>
          </a:xfrm>
          <a:prstGeom prst="rect">
            <a:avLst/>
          </a:prstGeom>
          <a:noFill/>
        </p:spPr>
        <p:txBody>
          <a:bodyPr wrap="square">
            <a:spAutoFit/>
          </a:bodyPr>
          <a:lstStyle/>
          <a:p>
            <a:pPr>
              <a:lnSpc>
                <a:spcPct val="130000"/>
              </a:lnSpc>
            </a:pPr>
            <a:r>
              <a:rPr lang="en-US" altLang="zh-CN" sz="2400" dirty="0" smtClean="0"/>
              <a:t>&gt;&gt;&gt; </a:t>
            </a:r>
            <a:r>
              <a:rPr lang="en-US" altLang="zh-CN" sz="2400" dirty="0"/>
              <a:t>a = [1 , 2 , 3]</a:t>
            </a:r>
          </a:p>
          <a:p>
            <a:pPr>
              <a:lnSpc>
                <a:spcPct val="130000"/>
              </a:lnSpc>
            </a:pPr>
            <a:r>
              <a:rPr lang="en-US" altLang="zh-CN" sz="2400" dirty="0"/>
              <a:t>&gt;&gt;&gt; b = a</a:t>
            </a:r>
          </a:p>
          <a:p>
            <a:pPr>
              <a:lnSpc>
                <a:spcPct val="130000"/>
              </a:lnSpc>
            </a:pPr>
            <a:r>
              <a:rPr lang="en-US" altLang="zh-CN" sz="2400" dirty="0"/>
              <a:t>&gt;&gt;&gt; b is a</a:t>
            </a:r>
          </a:p>
          <a:p>
            <a:pPr>
              <a:lnSpc>
                <a:spcPct val="130000"/>
              </a:lnSpc>
            </a:pPr>
            <a:r>
              <a:rPr lang="en-US" altLang="zh-CN" sz="2400" dirty="0"/>
              <a:t>True</a:t>
            </a:r>
            <a:endParaRPr lang="en-US" altLang="zh-CN" sz="2400" spc="300" dirty="0" smtClean="0">
              <a:solidFill>
                <a:srgbClr val="E7E6E6">
                  <a:lumMod val="50000"/>
                </a:srgbClr>
              </a:solidFill>
              <a:latin typeface="微软雅黑 Light" panose="020B0502040204020203" pitchFamily="34" charset="-122"/>
              <a:ea typeface="微软雅黑 Light" panose="020B0502040204020203" pitchFamily="34" charset="-122"/>
            </a:endParaRPr>
          </a:p>
          <a:p>
            <a:pPr>
              <a:lnSpc>
                <a:spcPct val="130000"/>
              </a:lnSpc>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10.6 </a:t>
            </a:r>
            <a:r>
              <a:rPr lang="zh-CN" altLang="en-US" dirty="0"/>
              <a:t>别名</a:t>
            </a:r>
            <a:r>
              <a:rPr lang="zh-CN" altLang="en-US" dirty="0" smtClean="0"/>
              <a:t> </a:t>
            </a:r>
            <a:endParaRPr lang="zh-CN" altLang="zh-CN" dirty="0"/>
          </a:p>
        </p:txBody>
      </p:sp>
      <p:cxnSp>
        <p:nvCxnSpPr>
          <p:cNvPr id="15" name="直接连接符 14">
            <a:extLst/>
          </p:cNvPr>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93511" y="2002623"/>
            <a:ext cx="5452533" cy="1014765"/>
          </a:xfrm>
          <a:prstGeom prst="rect">
            <a:avLst/>
          </a:prstGeom>
        </p:spPr>
        <p:txBody>
          <a:bodyPr wrap="square">
            <a:spAutoFit/>
          </a:bodyPr>
          <a:lstStyle/>
          <a:p>
            <a:pPr>
              <a:lnSpc>
                <a:spcPct val="130000"/>
              </a:lnSpc>
            </a:pPr>
            <a:r>
              <a:rPr lang="zh-CN" altLang="en-US" sz="2400" dirty="0"/>
              <a:t>如果 </a:t>
            </a:r>
            <a:r>
              <a:rPr lang="en-US" altLang="zh-CN" sz="2400" dirty="0"/>
              <a:t>a </a:t>
            </a:r>
            <a:r>
              <a:rPr lang="zh-CN" altLang="en-US" sz="2400" dirty="0"/>
              <a:t>指向一个对象，然后你赋值 </a:t>
            </a:r>
            <a:r>
              <a:rPr lang="en-US" altLang="zh-CN" sz="2400" dirty="0"/>
              <a:t>b = a </a:t>
            </a:r>
            <a:r>
              <a:rPr lang="zh-CN" altLang="en-US" sz="2400" dirty="0"/>
              <a:t>，那么两个变量指向同一个对象</a:t>
            </a:r>
          </a:p>
        </p:txBody>
      </p:sp>
      <p:sp>
        <p:nvSpPr>
          <p:cNvPr id="10" name="文本框 7"/>
          <p:cNvSpPr txBox="1">
            <a:spLocks noChangeArrowheads="1"/>
          </p:cNvSpPr>
          <p:nvPr/>
        </p:nvSpPr>
        <p:spPr bwMode="auto">
          <a:xfrm>
            <a:off x="6612141" y="1420331"/>
            <a:ext cx="19318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a:extLst/>
          </p:cNvPr>
          <p:cNvCxnSpPr/>
          <p:nvPr/>
        </p:nvCxnSpPr>
        <p:spPr>
          <a:xfrm>
            <a:off x="6612141" y="1804509"/>
            <a:ext cx="1419817"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55251" y="3970590"/>
            <a:ext cx="4929052" cy="923330"/>
          </a:xfrm>
          <a:prstGeom prst="rect">
            <a:avLst/>
          </a:prstGeom>
        </p:spPr>
        <p:txBody>
          <a:bodyPr wrap="square">
            <a:spAutoFit/>
          </a:bodyPr>
          <a:lstStyle/>
          <a:p>
            <a:r>
              <a:rPr lang="zh-CN" altLang="en-US" dirty="0"/>
              <a:t>变量和对象之间的关联称为引用 </a:t>
            </a:r>
            <a:r>
              <a:rPr lang="en-US" altLang="zh-CN" dirty="0"/>
              <a:t>(reference) </a:t>
            </a:r>
            <a:r>
              <a:rPr lang="zh-CN" altLang="en-US" dirty="0" smtClean="0"/>
              <a:t>。如果</a:t>
            </a:r>
            <a:r>
              <a:rPr lang="zh-CN" altLang="en-US" dirty="0"/>
              <a:t>一个对象有多于一个引用，那它也会有多个名称，我们称这个对象是有</a:t>
            </a:r>
            <a:r>
              <a:rPr lang="zh-CN" altLang="en-US" dirty="0" smtClean="0"/>
              <a:t>别名的 </a:t>
            </a:r>
            <a:r>
              <a:rPr lang="zh-CN" altLang="en-US" dirty="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9503" y="1804509"/>
            <a:ext cx="23050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1133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237439" y="2557583"/>
            <a:ext cx="5239972" cy="3453253"/>
          </a:xfrm>
          <a:prstGeom prst="rect">
            <a:avLst/>
          </a:prstGeom>
          <a:noFill/>
        </p:spPr>
        <p:txBody>
          <a:bodyPr wrap="square">
            <a:spAutoFit/>
          </a:bodyPr>
          <a:lstStyle/>
          <a:p>
            <a:pPr>
              <a:lnSpc>
                <a:spcPct val="130000"/>
              </a:lnSpc>
            </a:pPr>
            <a:r>
              <a:rPr lang="de-DE" altLang="zh-CN" sz="2400" dirty="0" smtClean="0"/>
              <a:t>def </a:t>
            </a:r>
            <a:r>
              <a:rPr lang="de-DE" altLang="zh-CN" sz="2400" dirty="0"/>
              <a:t>delete_head ( t ) :</a:t>
            </a:r>
          </a:p>
          <a:p>
            <a:pPr>
              <a:lnSpc>
                <a:spcPct val="130000"/>
              </a:lnSpc>
            </a:pPr>
            <a:r>
              <a:rPr lang="de-DE" altLang="zh-CN" sz="2400" dirty="0" smtClean="0"/>
              <a:t>      del </a:t>
            </a:r>
            <a:r>
              <a:rPr lang="de-DE" altLang="zh-CN" sz="2400" dirty="0"/>
              <a:t>t [0</a:t>
            </a:r>
            <a:r>
              <a:rPr lang="de-DE" altLang="zh-CN" sz="2400" dirty="0" smtClean="0"/>
              <a:t>]</a:t>
            </a:r>
          </a:p>
          <a:p>
            <a:pPr>
              <a:lnSpc>
                <a:spcPct val="130000"/>
              </a:lnSpc>
            </a:pPr>
            <a:endParaRPr lang="de-DE" altLang="zh-CN" sz="2400" dirty="0"/>
          </a:p>
          <a:p>
            <a:pPr>
              <a:lnSpc>
                <a:spcPct val="130000"/>
              </a:lnSpc>
            </a:pPr>
            <a:r>
              <a:rPr lang="de-DE" altLang="zh-CN" sz="2400" dirty="0"/>
              <a:t>&gt;&gt;&gt; letters = ['a', 'b', 'c']</a:t>
            </a:r>
          </a:p>
          <a:p>
            <a:pPr>
              <a:lnSpc>
                <a:spcPct val="130000"/>
              </a:lnSpc>
            </a:pPr>
            <a:r>
              <a:rPr lang="de-DE" altLang="zh-CN" sz="2400" dirty="0"/>
              <a:t>&gt;&gt;&gt; delete_head ( letters )</a:t>
            </a:r>
          </a:p>
          <a:p>
            <a:pPr>
              <a:lnSpc>
                <a:spcPct val="130000"/>
              </a:lnSpc>
            </a:pPr>
            <a:r>
              <a:rPr lang="de-DE" altLang="zh-CN" sz="2400" dirty="0"/>
              <a:t>&gt;&gt;&gt; letters</a:t>
            </a:r>
          </a:p>
          <a:p>
            <a:pPr>
              <a:lnSpc>
                <a:spcPct val="130000"/>
              </a:lnSpc>
            </a:pPr>
            <a:r>
              <a:rPr lang="de-DE" altLang="zh-CN" sz="2400" dirty="0"/>
              <a:t>['b', 'c</a:t>
            </a:r>
            <a:r>
              <a:rPr lang="de-DE" altLang="zh-CN" sz="2400" dirty="0" smtClean="0"/>
              <a:t>']</a:t>
            </a: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10.7 </a:t>
            </a:r>
            <a:r>
              <a:rPr lang="zh-CN" altLang="en-US" dirty="0" smtClean="0"/>
              <a:t>列表参数 </a:t>
            </a:r>
            <a:endParaRPr lang="zh-CN" altLang="zh-CN" dirty="0"/>
          </a:p>
        </p:txBody>
      </p:sp>
      <p:sp>
        <p:nvSpPr>
          <p:cNvPr id="17" name="矩形 16"/>
          <p:cNvSpPr/>
          <p:nvPr/>
        </p:nvSpPr>
        <p:spPr>
          <a:xfrm>
            <a:off x="293511" y="1420331"/>
            <a:ext cx="5452533" cy="2012859"/>
          </a:xfrm>
          <a:prstGeom prst="rect">
            <a:avLst/>
          </a:prstGeom>
        </p:spPr>
        <p:txBody>
          <a:bodyPr wrap="square">
            <a:spAutoFit/>
          </a:bodyPr>
          <a:lstStyle/>
          <a:p>
            <a:pPr>
              <a:lnSpc>
                <a:spcPct val="130000"/>
              </a:lnSpc>
            </a:pPr>
            <a:r>
              <a:rPr lang="zh-CN" altLang="en-US" sz="2400" dirty="0"/>
              <a:t>当你将一个列表作为参数传给一个函数，函数将得到这个列表的一个引用。如果函数</a:t>
            </a:r>
            <a:r>
              <a:rPr lang="zh-CN" altLang="en-US" sz="2400" dirty="0" smtClean="0"/>
              <a:t>对这个</a:t>
            </a:r>
            <a:r>
              <a:rPr lang="zh-CN" altLang="en-US" sz="2400" dirty="0"/>
              <a:t>列表进行了修改，会在调用者中有所</a:t>
            </a:r>
            <a:r>
              <a:rPr lang="zh-CN" altLang="en-US" sz="2400" dirty="0" smtClean="0"/>
              <a:t>体现。</a:t>
            </a:r>
            <a:endParaRPr lang="zh-CN" altLang="en-US" sz="2400" dirty="0"/>
          </a:p>
        </p:txBody>
      </p:sp>
      <p:sp>
        <p:nvSpPr>
          <p:cNvPr id="10" name="文本框 7"/>
          <p:cNvSpPr txBox="1">
            <a:spLocks noChangeArrowheads="1"/>
          </p:cNvSpPr>
          <p:nvPr/>
        </p:nvSpPr>
        <p:spPr bwMode="auto">
          <a:xfrm>
            <a:off x="6612141" y="1420331"/>
            <a:ext cx="19318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a:extLst/>
          </p:cNvPr>
          <p:cNvCxnSpPr/>
          <p:nvPr/>
        </p:nvCxnSpPr>
        <p:spPr>
          <a:xfrm>
            <a:off x="6612141" y="1804509"/>
            <a:ext cx="1419817"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050" y="347107"/>
            <a:ext cx="60007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481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237439" y="403477"/>
            <a:ext cx="5239972" cy="6334042"/>
          </a:xfrm>
          <a:prstGeom prst="rect">
            <a:avLst/>
          </a:prstGeom>
          <a:noFill/>
        </p:spPr>
        <p:txBody>
          <a:bodyPr wrap="square">
            <a:spAutoFit/>
          </a:bodyPr>
          <a:lstStyle/>
          <a:p>
            <a:pPr>
              <a:lnSpc>
                <a:spcPct val="130000"/>
              </a:lnSpc>
            </a:pPr>
            <a:r>
              <a:rPr lang="fr-FR" altLang="zh-CN" sz="2400" dirty="0" smtClean="0"/>
              <a:t>&gt;&gt;&gt; </a:t>
            </a:r>
            <a:r>
              <a:rPr lang="fr-FR" altLang="zh-CN" sz="2400" dirty="0"/>
              <a:t>t1 = [1 , 2]</a:t>
            </a:r>
          </a:p>
          <a:p>
            <a:pPr>
              <a:lnSpc>
                <a:spcPct val="130000"/>
              </a:lnSpc>
            </a:pPr>
            <a:r>
              <a:rPr lang="fr-FR" altLang="zh-CN" sz="2400" dirty="0"/>
              <a:t>&gt;&gt;&gt; t2 = t1 . append (3)</a:t>
            </a:r>
          </a:p>
          <a:p>
            <a:pPr>
              <a:lnSpc>
                <a:spcPct val="130000"/>
              </a:lnSpc>
            </a:pPr>
            <a:r>
              <a:rPr lang="fr-FR" altLang="zh-CN" sz="2400" dirty="0"/>
              <a:t>&gt;&gt;&gt; t1</a:t>
            </a:r>
          </a:p>
          <a:p>
            <a:pPr>
              <a:lnSpc>
                <a:spcPct val="130000"/>
              </a:lnSpc>
            </a:pPr>
            <a:r>
              <a:rPr lang="fr-FR" altLang="zh-CN" sz="2400" dirty="0"/>
              <a:t>[1 , 2 , 3]</a:t>
            </a:r>
          </a:p>
          <a:p>
            <a:pPr>
              <a:lnSpc>
                <a:spcPct val="130000"/>
              </a:lnSpc>
            </a:pPr>
            <a:r>
              <a:rPr lang="fr-FR" altLang="zh-CN" sz="2400" dirty="0"/>
              <a:t>&gt;&gt;&gt; t2</a:t>
            </a:r>
          </a:p>
          <a:p>
            <a:pPr>
              <a:lnSpc>
                <a:spcPct val="130000"/>
              </a:lnSpc>
            </a:pPr>
            <a:r>
              <a:rPr lang="fr-FR" altLang="zh-CN" sz="2400" dirty="0" smtClean="0"/>
              <a:t>None</a:t>
            </a:r>
          </a:p>
          <a:p>
            <a:pPr>
              <a:lnSpc>
                <a:spcPct val="130000"/>
              </a:lnSpc>
            </a:pPr>
            <a:endParaRPr lang="en-US" altLang="zh-CN" sz="2400" spc="300" dirty="0">
              <a:solidFill>
                <a:srgbClr val="E7E6E6">
                  <a:lumMod val="50000"/>
                </a:srgbClr>
              </a:solidFill>
              <a:latin typeface="微软雅黑 Light" panose="020B0502040204020203" pitchFamily="34" charset="-122"/>
              <a:ea typeface="微软雅黑 Light" panose="020B0502040204020203" pitchFamily="34" charset="-122"/>
            </a:endParaRPr>
          </a:p>
          <a:p>
            <a:pPr>
              <a:lnSpc>
                <a:spcPct val="130000"/>
              </a:lnSpc>
            </a:pPr>
            <a:r>
              <a:rPr lang="en-US" altLang="zh-CN" sz="2400" dirty="0"/>
              <a:t>&gt;&gt;&gt; t3 = t1 + [4]</a:t>
            </a:r>
          </a:p>
          <a:p>
            <a:pPr>
              <a:lnSpc>
                <a:spcPct val="130000"/>
              </a:lnSpc>
            </a:pPr>
            <a:r>
              <a:rPr lang="en-US" altLang="zh-CN" sz="2400" dirty="0"/>
              <a:t>&gt;&gt;&gt; t1</a:t>
            </a:r>
          </a:p>
          <a:p>
            <a:pPr>
              <a:lnSpc>
                <a:spcPct val="130000"/>
              </a:lnSpc>
            </a:pPr>
            <a:r>
              <a:rPr lang="en-US" altLang="zh-CN" sz="2400" dirty="0"/>
              <a:t>[1 , 2 , 3]</a:t>
            </a:r>
          </a:p>
          <a:p>
            <a:pPr>
              <a:lnSpc>
                <a:spcPct val="130000"/>
              </a:lnSpc>
            </a:pPr>
            <a:r>
              <a:rPr lang="en-US" altLang="zh-CN" sz="2400" dirty="0"/>
              <a:t>&gt;&gt;&gt; t3</a:t>
            </a:r>
          </a:p>
          <a:p>
            <a:pPr>
              <a:lnSpc>
                <a:spcPct val="130000"/>
              </a:lnSpc>
            </a:pPr>
            <a:r>
              <a:rPr lang="en-US" altLang="zh-CN" sz="2400" dirty="0"/>
              <a:t>[1 , 2 , 3 , 4]</a:t>
            </a:r>
          </a:p>
          <a:p>
            <a:pPr>
              <a:lnSpc>
                <a:spcPct val="130000"/>
              </a:lnSpc>
            </a:pPr>
            <a:r>
              <a:rPr lang="en-US" altLang="zh-CN" sz="2400" dirty="0"/>
              <a:t>&gt;&gt;&gt; t1</a:t>
            </a:r>
          </a:p>
        </p:txBody>
      </p:sp>
      <p:cxnSp>
        <p:nvCxnSpPr>
          <p:cNvPr id="5" name="直接连接符 4">
            <a:extLst/>
          </p:cNvPr>
          <p:cNvCxnSpPr>
            <a:cxnSpLocks/>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10.7 </a:t>
            </a:r>
            <a:r>
              <a:rPr lang="zh-CN" altLang="en-US" dirty="0" smtClean="0"/>
              <a:t>列表参数 </a:t>
            </a:r>
            <a:endParaRPr lang="zh-CN" altLang="zh-CN" dirty="0"/>
          </a:p>
        </p:txBody>
      </p:sp>
      <p:sp>
        <p:nvSpPr>
          <p:cNvPr id="17" name="矩形 16"/>
          <p:cNvSpPr/>
          <p:nvPr/>
        </p:nvSpPr>
        <p:spPr>
          <a:xfrm>
            <a:off x="293511" y="1420331"/>
            <a:ext cx="5452533" cy="1532727"/>
          </a:xfrm>
          <a:prstGeom prst="rect">
            <a:avLst/>
          </a:prstGeom>
        </p:spPr>
        <p:txBody>
          <a:bodyPr wrap="square">
            <a:spAutoFit/>
          </a:bodyPr>
          <a:lstStyle/>
          <a:p>
            <a:pPr>
              <a:lnSpc>
                <a:spcPct val="130000"/>
              </a:lnSpc>
            </a:pPr>
            <a:r>
              <a:rPr lang="en-US" altLang="zh-CN" sz="2400" dirty="0"/>
              <a:t>append </a:t>
            </a:r>
            <a:r>
              <a:rPr lang="zh-CN" altLang="en-US" sz="2400" dirty="0"/>
              <a:t>方法是修改一个</a:t>
            </a:r>
            <a:r>
              <a:rPr lang="zh-CN" altLang="en-US" sz="2400" dirty="0" smtClean="0"/>
              <a:t>列表</a:t>
            </a:r>
            <a:endParaRPr lang="en-US" altLang="zh-CN" sz="2400" dirty="0" smtClean="0"/>
          </a:p>
          <a:p>
            <a:pPr>
              <a:lnSpc>
                <a:spcPct val="130000"/>
              </a:lnSpc>
            </a:pPr>
            <a:r>
              <a:rPr lang="en-US" altLang="zh-CN" sz="2400" dirty="0" smtClean="0"/>
              <a:t>+ </a:t>
            </a:r>
            <a:r>
              <a:rPr lang="zh-CN" altLang="en-US" sz="2400" dirty="0"/>
              <a:t>运算符是创建一个新的</a:t>
            </a:r>
            <a:r>
              <a:rPr lang="zh-CN" altLang="en-US" sz="2400" dirty="0" smtClean="0"/>
              <a:t>列表</a:t>
            </a:r>
            <a:endParaRPr lang="en-US" altLang="zh-CN" sz="2400" dirty="0" smtClean="0"/>
          </a:p>
          <a:p>
            <a:pPr>
              <a:lnSpc>
                <a:spcPct val="130000"/>
              </a:lnSpc>
            </a:pPr>
            <a:r>
              <a:rPr lang="zh-CN" altLang="en-US" sz="2400"/>
              <a:t>切片运算符创建了一个新列表</a:t>
            </a:r>
            <a:endParaRPr lang="zh-CN" altLang="en-US" sz="2400" dirty="0"/>
          </a:p>
        </p:txBody>
      </p:sp>
    </p:spTree>
    <p:extLst>
      <p:ext uri="{BB962C8B-B14F-4D97-AF65-F5344CB8AC3E}">
        <p14:creationId xmlns:p14="http://schemas.microsoft.com/office/powerpoint/2010/main" val="367924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矩形 2"/>
          <p:cNvSpPr/>
          <p:nvPr/>
        </p:nvSpPr>
        <p:spPr>
          <a:xfrm>
            <a:off x="595571" y="1537454"/>
            <a:ext cx="10171042" cy="954107"/>
          </a:xfrm>
          <a:prstGeom prst="rect">
            <a:avLst/>
          </a:prstGeom>
        </p:spPr>
        <p:txBody>
          <a:bodyPr wrap="square">
            <a:spAutoFit/>
          </a:bodyPr>
          <a:lstStyle/>
          <a:p>
            <a:r>
              <a:rPr lang="zh-CN" altLang="en-US" sz="2800" dirty="0" smtClean="0"/>
              <a:t>编写一个函数，</a:t>
            </a:r>
            <a:r>
              <a:rPr lang="zh-CN" altLang="zh-CN" sz="2800" dirty="0" smtClean="0"/>
              <a:t>对</a:t>
            </a:r>
            <a:r>
              <a:rPr lang="zh-CN" altLang="zh-CN" sz="2800" dirty="0"/>
              <a:t>列表所有元素求和</a:t>
            </a:r>
            <a:r>
              <a:rPr lang="en-US" altLang="zh-CN" sz="2800" dirty="0" smtClean="0"/>
              <a:t>,</a:t>
            </a:r>
            <a:r>
              <a:rPr lang="zh-CN" altLang="en-US" sz="2800" dirty="0" smtClean="0"/>
              <a:t>并</a:t>
            </a:r>
            <a:r>
              <a:rPr lang="zh-CN" altLang="en-US" sz="2800" dirty="0"/>
              <a:t>将</a:t>
            </a:r>
            <a:r>
              <a:rPr lang="zh-CN" altLang="zh-CN" sz="2800" dirty="0" smtClean="0"/>
              <a:t>求和</a:t>
            </a:r>
            <a:r>
              <a:rPr lang="zh-CN" altLang="zh-CN" sz="2800" dirty="0"/>
              <a:t>结果放入列表</a:t>
            </a:r>
            <a:r>
              <a:rPr lang="zh-CN" altLang="zh-CN" sz="2800" dirty="0" smtClean="0"/>
              <a:t>尾</a:t>
            </a:r>
            <a:r>
              <a:rPr lang="zh-CN" altLang="en-US" sz="2800" dirty="0" smtClean="0"/>
              <a:t>，作为函数返回值返回。</a:t>
            </a:r>
            <a:endParaRPr lang="zh-CN" altLang="en-US" sz="2800" dirty="0"/>
          </a:p>
        </p:txBody>
      </p:sp>
    </p:spTree>
    <p:extLst>
      <p:ext uri="{BB962C8B-B14F-4D97-AF65-F5344CB8AC3E}">
        <p14:creationId xmlns:p14="http://schemas.microsoft.com/office/powerpoint/2010/main" val="8142415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矩形 2"/>
          <p:cNvSpPr/>
          <p:nvPr/>
        </p:nvSpPr>
        <p:spPr>
          <a:xfrm>
            <a:off x="592182" y="1660212"/>
            <a:ext cx="10537371" cy="3416320"/>
          </a:xfrm>
          <a:prstGeom prst="rect">
            <a:avLst/>
          </a:prstGeom>
        </p:spPr>
        <p:txBody>
          <a:bodyPr wrap="square">
            <a:spAutoFit/>
          </a:bodyPr>
          <a:lstStyle/>
          <a:p>
            <a:r>
              <a:rPr lang="zh-CN" altLang="en-US" sz="2400" dirty="0"/>
              <a:t>编写一个叫做</a:t>
            </a:r>
            <a:r>
              <a:rPr lang="en-US" altLang="zh-CN" sz="2400" dirty="0" err="1"/>
              <a:t>nested_sum</a:t>
            </a:r>
            <a:r>
              <a:rPr lang="en-US" altLang="zh-CN" sz="2400" dirty="0"/>
              <a:t> </a:t>
            </a:r>
            <a:r>
              <a:rPr lang="zh-CN" altLang="en-US" sz="2400" dirty="0"/>
              <a:t>的函数，接受一个由一些整数列表构成的列表作 为参数，并将所有嵌套列表中的元素相加</a:t>
            </a:r>
            <a:r>
              <a:rPr lang="zh-CN" altLang="en-US" sz="2400" dirty="0" smtClean="0"/>
              <a:t>。</a:t>
            </a:r>
            <a:endParaRPr lang="en-US" altLang="zh-CN" sz="2400" dirty="0" smtClean="0"/>
          </a:p>
          <a:p>
            <a:endParaRPr lang="en-US" altLang="zh-CN" sz="2400" dirty="0"/>
          </a:p>
          <a:p>
            <a:r>
              <a:rPr lang="zh-CN" altLang="en-US" sz="2400" dirty="0" smtClean="0"/>
              <a:t>提示内建函数</a:t>
            </a:r>
            <a:r>
              <a:rPr lang="en-US" altLang="zh-CN" sz="2400" dirty="0" smtClean="0"/>
              <a:t>sum(t)</a:t>
            </a:r>
            <a:r>
              <a:rPr lang="zh-CN" altLang="en-US" sz="2400" dirty="0" smtClean="0"/>
              <a:t>可以用来求列表元素的和。</a:t>
            </a:r>
            <a:endParaRPr lang="en-US" altLang="zh-CN" sz="2400" dirty="0" smtClean="0"/>
          </a:p>
          <a:p>
            <a:endParaRPr lang="en-US" altLang="zh-CN" sz="2400" dirty="0"/>
          </a:p>
          <a:p>
            <a:endParaRPr lang="de-DE" altLang="zh-CN" sz="2400" dirty="0"/>
          </a:p>
          <a:p>
            <a:r>
              <a:rPr lang="de-DE" altLang="zh-CN" sz="2400" dirty="0"/>
              <a:t>&gt;&gt;&gt; t = [[1 , 2] , [3] , [4 , 5 , 6]]</a:t>
            </a:r>
          </a:p>
          <a:p>
            <a:r>
              <a:rPr lang="de-DE" altLang="zh-CN" sz="2400" dirty="0"/>
              <a:t>&gt;&gt;&gt; nested_sum ( t )</a:t>
            </a:r>
          </a:p>
          <a:p>
            <a:r>
              <a:rPr lang="de-DE" altLang="zh-CN" sz="2400" dirty="0"/>
              <a:t>21</a:t>
            </a:r>
            <a:endParaRPr lang="zh-CN" altLang="en-US" sz="2400" dirty="0"/>
          </a:p>
        </p:txBody>
      </p:sp>
      <p:sp>
        <p:nvSpPr>
          <p:cNvPr id="4" name="矩形 3"/>
          <p:cNvSpPr/>
          <p:nvPr/>
        </p:nvSpPr>
        <p:spPr>
          <a:xfrm>
            <a:off x="6383383" y="3646272"/>
            <a:ext cx="4972594"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err="1"/>
              <a:t>def</a:t>
            </a:r>
            <a:r>
              <a:rPr lang="en-US" altLang="zh-CN" dirty="0"/>
              <a:t> </a:t>
            </a:r>
            <a:r>
              <a:rPr lang="en-US" altLang="zh-CN" dirty="0" err="1"/>
              <a:t>nested_sum</a:t>
            </a:r>
            <a:r>
              <a:rPr lang="en-US" altLang="zh-CN" dirty="0"/>
              <a:t>(t):</a:t>
            </a:r>
          </a:p>
          <a:p>
            <a:r>
              <a:rPr lang="en-US" altLang="zh-CN" dirty="0" smtClean="0"/>
              <a:t>    total </a:t>
            </a:r>
            <a:r>
              <a:rPr lang="en-US" altLang="zh-CN" dirty="0"/>
              <a:t>= 0</a:t>
            </a:r>
          </a:p>
          <a:p>
            <a:r>
              <a:rPr lang="en-US" altLang="zh-CN" dirty="0"/>
              <a:t>    for nested in t:</a:t>
            </a:r>
          </a:p>
          <a:p>
            <a:r>
              <a:rPr lang="en-US" altLang="zh-CN" dirty="0"/>
              <a:t>        total += sum(nested)</a:t>
            </a:r>
          </a:p>
          <a:p>
            <a:r>
              <a:rPr lang="en-US" altLang="zh-CN" dirty="0"/>
              <a:t>    return total</a:t>
            </a:r>
          </a:p>
          <a:p>
            <a:endParaRPr lang="en-US" altLang="zh-CN" dirty="0"/>
          </a:p>
          <a:p>
            <a:r>
              <a:rPr lang="en-US" altLang="zh-CN" dirty="0"/>
              <a:t>t=[[1,2],[3] , [4 , 5 , 6]]</a:t>
            </a:r>
          </a:p>
          <a:p>
            <a:r>
              <a:rPr lang="en-US" altLang="zh-CN" dirty="0"/>
              <a:t>print(</a:t>
            </a:r>
            <a:r>
              <a:rPr lang="en-US" altLang="zh-CN" dirty="0" err="1"/>
              <a:t>nested_sum</a:t>
            </a:r>
            <a:r>
              <a:rPr lang="en-US" altLang="zh-CN" dirty="0"/>
              <a:t>(t))</a:t>
            </a:r>
            <a:endParaRPr lang="zh-CN" altLang="en-US" dirty="0"/>
          </a:p>
        </p:txBody>
      </p:sp>
    </p:spTree>
    <p:extLst>
      <p:ext uri="{BB962C8B-B14F-4D97-AF65-F5344CB8AC3E}">
        <p14:creationId xmlns:p14="http://schemas.microsoft.com/office/powerpoint/2010/main" val="253563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矩形 2"/>
          <p:cNvSpPr/>
          <p:nvPr/>
        </p:nvSpPr>
        <p:spPr>
          <a:xfrm>
            <a:off x="487680" y="1643632"/>
            <a:ext cx="11007634" cy="2677656"/>
          </a:xfrm>
          <a:prstGeom prst="rect">
            <a:avLst/>
          </a:prstGeom>
        </p:spPr>
        <p:txBody>
          <a:bodyPr wrap="square">
            <a:spAutoFit/>
          </a:bodyPr>
          <a:lstStyle/>
          <a:p>
            <a:r>
              <a:rPr lang="zh-CN" altLang="en-US" sz="2400" dirty="0"/>
              <a:t>编写一个叫做</a:t>
            </a:r>
            <a:r>
              <a:rPr lang="en-US" altLang="zh-CN" sz="2400" dirty="0" err="1"/>
              <a:t>cumsum</a:t>
            </a:r>
            <a:r>
              <a:rPr lang="en-US" altLang="zh-CN" sz="2400" dirty="0"/>
              <a:t> </a:t>
            </a:r>
            <a:r>
              <a:rPr lang="zh-CN" altLang="en-US" sz="2400" dirty="0"/>
              <a:t>的函数，接受一个由数值组成的列表，并返回</a:t>
            </a:r>
            <a:r>
              <a:rPr lang="zh-CN" altLang="en-US" sz="2400" dirty="0" smtClean="0"/>
              <a:t>累加和</a:t>
            </a:r>
            <a:r>
              <a:rPr lang="zh-CN" altLang="en-US" sz="2400" dirty="0"/>
              <a:t>；即一个新列表，其中第 </a:t>
            </a:r>
            <a:r>
              <a:rPr lang="en-US" altLang="zh-CN" sz="2400" dirty="0" err="1"/>
              <a:t>i</a:t>
            </a:r>
            <a:r>
              <a:rPr lang="en-US" altLang="zh-CN" sz="2400" dirty="0"/>
              <a:t> + 1 </a:t>
            </a:r>
            <a:r>
              <a:rPr lang="zh-CN" altLang="en-US" sz="2400" dirty="0"/>
              <a:t>个元素是原列表中前 </a:t>
            </a:r>
            <a:r>
              <a:rPr lang="en-US" altLang="zh-CN" sz="2400" dirty="0" err="1"/>
              <a:t>i</a:t>
            </a:r>
            <a:r>
              <a:rPr lang="en-US" altLang="zh-CN" sz="2400" dirty="0"/>
              <a:t> </a:t>
            </a:r>
            <a:r>
              <a:rPr lang="zh-CN" altLang="en-US" sz="2400" dirty="0"/>
              <a:t>个元素的和</a:t>
            </a:r>
            <a:r>
              <a:rPr lang="zh-CN" altLang="en-US" sz="2400" dirty="0" smtClean="0"/>
              <a:t>。</a:t>
            </a:r>
            <a:endParaRPr lang="en-US" altLang="zh-CN" sz="2400" dirty="0" smtClean="0"/>
          </a:p>
          <a:p>
            <a:endParaRPr lang="en-US" altLang="zh-CN" sz="2400" dirty="0"/>
          </a:p>
          <a:p>
            <a:r>
              <a:rPr lang="en-US" altLang="zh-CN" sz="2400" dirty="0"/>
              <a:t>&gt;&gt;&gt; t = [1 , 2 , 3]</a:t>
            </a:r>
          </a:p>
          <a:p>
            <a:r>
              <a:rPr lang="en-US" altLang="zh-CN" sz="2400" dirty="0"/>
              <a:t>&gt;&gt;&gt; </a:t>
            </a:r>
            <a:r>
              <a:rPr lang="en-US" altLang="zh-CN" sz="2400" dirty="0" err="1"/>
              <a:t>cumsum</a:t>
            </a:r>
            <a:r>
              <a:rPr lang="en-US" altLang="zh-CN" sz="2400" dirty="0"/>
              <a:t> ( t )</a:t>
            </a:r>
          </a:p>
          <a:p>
            <a:r>
              <a:rPr lang="en-US" altLang="zh-CN" sz="2400" dirty="0"/>
              <a:t>[1 , 3 , 6]</a:t>
            </a:r>
          </a:p>
          <a:p>
            <a:endParaRPr lang="zh-CN" altLang="en-US" sz="2400" dirty="0"/>
          </a:p>
        </p:txBody>
      </p:sp>
      <p:sp>
        <p:nvSpPr>
          <p:cNvPr id="4" name="矩形 3"/>
          <p:cNvSpPr/>
          <p:nvPr/>
        </p:nvSpPr>
        <p:spPr>
          <a:xfrm>
            <a:off x="5111931" y="3342311"/>
            <a:ext cx="6096000" cy="286232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altLang="zh-CN" dirty="0" err="1"/>
              <a:t>def</a:t>
            </a:r>
            <a:r>
              <a:rPr lang="en-US" altLang="zh-CN" dirty="0"/>
              <a:t> </a:t>
            </a:r>
            <a:r>
              <a:rPr lang="en-US" altLang="zh-CN" dirty="0" err="1"/>
              <a:t>cumsum</a:t>
            </a:r>
            <a:r>
              <a:rPr lang="en-US" altLang="zh-CN" dirty="0"/>
              <a:t>(t):</a:t>
            </a:r>
          </a:p>
          <a:p>
            <a:r>
              <a:rPr lang="en-US" altLang="zh-CN" dirty="0" smtClean="0"/>
              <a:t>   total </a:t>
            </a:r>
            <a:r>
              <a:rPr lang="en-US" altLang="zh-CN" dirty="0"/>
              <a:t>= 0</a:t>
            </a:r>
          </a:p>
          <a:p>
            <a:r>
              <a:rPr lang="en-US" altLang="zh-CN" dirty="0"/>
              <a:t>    res = []</a:t>
            </a:r>
          </a:p>
          <a:p>
            <a:r>
              <a:rPr lang="en-US" altLang="zh-CN" dirty="0"/>
              <a:t>    for x in t:</a:t>
            </a:r>
          </a:p>
          <a:p>
            <a:r>
              <a:rPr lang="en-US" altLang="zh-CN" dirty="0"/>
              <a:t>        total += x</a:t>
            </a:r>
          </a:p>
          <a:p>
            <a:r>
              <a:rPr lang="en-US" altLang="zh-CN" dirty="0"/>
              <a:t>        </a:t>
            </a:r>
            <a:r>
              <a:rPr lang="en-US" altLang="zh-CN" dirty="0" err="1"/>
              <a:t>res.append</a:t>
            </a:r>
            <a:r>
              <a:rPr lang="en-US" altLang="zh-CN" dirty="0"/>
              <a:t>(total)</a:t>
            </a:r>
          </a:p>
          <a:p>
            <a:r>
              <a:rPr lang="en-US" altLang="zh-CN" dirty="0"/>
              <a:t>    return res</a:t>
            </a:r>
          </a:p>
          <a:p>
            <a:endParaRPr lang="en-US" altLang="zh-CN" dirty="0"/>
          </a:p>
          <a:p>
            <a:r>
              <a:rPr lang="en-US" altLang="zh-CN" dirty="0"/>
              <a:t>t = [1 , 2 , 3]</a:t>
            </a:r>
          </a:p>
          <a:p>
            <a:r>
              <a:rPr lang="en-US" altLang="zh-CN" dirty="0"/>
              <a:t>print(</a:t>
            </a:r>
            <a:r>
              <a:rPr lang="en-US" altLang="zh-CN" dirty="0" err="1"/>
              <a:t>cumsum</a:t>
            </a:r>
            <a:r>
              <a:rPr lang="en-US" altLang="zh-CN" dirty="0"/>
              <a:t> ( t ))</a:t>
            </a:r>
            <a:endParaRPr lang="zh-CN" altLang="en-US" dirty="0"/>
          </a:p>
        </p:txBody>
      </p:sp>
    </p:spTree>
    <p:extLst>
      <p:ext uri="{BB962C8B-B14F-4D97-AF65-F5344CB8AC3E}">
        <p14:creationId xmlns:p14="http://schemas.microsoft.com/office/powerpoint/2010/main" val="163488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457896" y="2087252"/>
            <a:ext cx="5418015" cy="1840504"/>
          </a:xfrm>
          <a:prstGeom prst="rect">
            <a:avLst/>
          </a:prstGeom>
          <a:noFill/>
        </p:spPr>
        <p:txBody>
          <a:bodyPr wrap="square">
            <a:spAutoFit/>
          </a:bodyPr>
          <a:lstStyle/>
          <a:p>
            <a:pPr marL="285750" indent="-285750">
              <a:lnSpc>
                <a:spcPct val="130000"/>
              </a:lnSpc>
              <a:spcBef>
                <a:spcPts val="600"/>
              </a:spcBef>
              <a:spcAft>
                <a:spcPts val="600"/>
              </a:spcAft>
              <a:buClr>
                <a:srgbClr val="1B3868"/>
              </a:buClr>
              <a:defRPr/>
            </a:pPr>
            <a:r>
              <a:rPr lang="en-US" altLang="zh-CN" sz="2400" dirty="0"/>
              <a:t>L2 = list([1,"red",2,"green",3,"blue"])</a:t>
            </a:r>
          </a:p>
          <a:p>
            <a:pPr marL="285750" indent="-285750">
              <a:lnSpc>
                <a:spcPct val="130000"/>
              </a:lnSpc>
              <a:spcBef>
                <a:spcPts val="600"/>
              </a:spcBef>
              <a:spcAft>
                <a:spcPts val="600"/>
              </a:spcAft>
              <a:buClr>
                <a:srgbClr val="1B3868"/>
              </a:buClr>
              <a:defRPr/>
            </a:pPr>
            <a:r>
              <a:rPr lang="en-US" altLang="zh-CN" sz="2400" dirty="0"/>
              <a:t>print(L2)</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a:t>
            </a:r>
            <a:r>
              <a:rPr lang="zh-CN" altLang="zh-CN" dirty="0" smtClean="0"/>
              <a:t>.</a:t>
            </a:r>
            <a:r>
              <a:rPr lang="en-US" altLang="zh-CN" dirty="0" smtClean="0"/>
              <a:t>2 </a:t>
            </a:r>
            <a:r>
              <a:rPr lang="zh-CN" altLang="en-US" dirty="0" smtClean="0"/>
              <a:t>列表</a:t>
            </a:r>
            <a:r>
              <a:rPr lang="zh-CN" altLang="en-US" dirty="0"/>
              <a:t>的创建</a:t>
            </a:r>
            <a:endParaRPr lang="zh-CN" altLang="zh-CN" dirty="0"/>
          </a:p>
        </p:txBody>
      </p:sp>
      <p:sp>
        <p:nvSpPr>
          <p:cNvPr id="20485" name="文本框 7"/>
          <p:cNvSpPr txBox="1">
            <a:spLocks noChangeArrowheads="1"/>
          </p:cNvSpPr>
          <p:nvPr/>
        </p:nvSpPr>
        <p:spPr bwMode="auto">
          <a:xfrm>
            <a:off x="6457896" y="1414460"/>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4" name="直接连接符 13">
            <a:extLst/>
          </p:cNvPr>
          <p:cNvCxnSpPr/>
          <p:nvPr/>
        </p:nvCxnSpPr>
        <p:spPr>
          <a:xfrm>
            <a:off x="6457896" y="179863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467990" y="1474788"/>
            <a:ext cx="4228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a:solidFill>
                  <a:srgbClr val="1B3868"/>
                </a:solidFill>
              </a:rPr>
              <a:t>（</a:t>
            </a:r>
            <a:r>
              <a:rPr lang="en-US" altLang="zh-CN" sz="2400" b="1" dirty="0">
                <a:solidFill>
                  <a:srgbClr val="1B3868"/>
                </a:solidFill>
              </a:rPr>
              <a:t>2</a:t>
            </a:r>
            <a:r>
              <a:rPr lang="zh-CN" altLang="en-US" sz="2400" b="1" dirty="0">
                <a:solidFill>
                  <a:srgbClr val="1B3868"/>
                </a:solidFill>
              </a:rPr>
              <a:t>）使用构造函数来创建</a:t>
            </a:r>
          </a:p>
        </p:txBody>
      </p:sp>
      <p:sp>
        <p:nvSpPr>
          <p:cNvPr id="10" name="文本框 9">
            <a:extLst/>
          </p:cNvPr>
          <p:cNvSpPr txBox="1"/>
          <p:nvPr/>
        </p:nvSpPr>
        <p:spPr>
          <a:xfrm>
            <a:off x="240820" y="2138276"/>
            <a:ext cx="4626866" cy="2166747"/>
          </a:xfrm>
          <a:prstGeom prst="rect">
            <a:avLst/>
          </a:prstGeom>
          <a:noFill/>
        </p:spPr>
        <p:txBody>
          <a:bodyPr wrap="square">
            <a:spAutoFit/>
          </a:bodyPr>
          <a:lstStyle/>
          <a:p>
            <a:pPr marL="285750" indent="285750">
              <a:lnSpc>
                <a:spcPct val="130000"/>
              </a:lnSpc>
              <a:spcBef>
                <a:spcPts val="600"/>
              </a:spcBef>
              <a:spcAft>
                <a:spcPts val="600"/>
              </a:spcAft>
              <a:buClr>
                <a:srgbClr val="1B3868"/>
              </a:buClr>
              <a:defRPr/>
            </a:pPr>
            <a:r>
              <a:rPr lang="en-US" altLang="zh-CN" sz="2400" dirty="0"/>
              <a:t>Python</a:t>
            </a:r>
            <a:r>
              <a:rPr lang="zh-CN" altLang="en-US" sz="2400" dirty="0"/>
              <a:t>提供了</a:t>
            </a:r>
            <a:r>
              <a:rPr lang="en-US" altLang="zh-CN" sz="2400" dirty="0"/>
              <a:t>list</a:t>
            </a:r>
            <a:r>
              <a:rPr lang="zh-CN" altLang="en-US" sz="2400" dirty="0"/>
              <a:t>类的构造函数，可以用来创建列表，语法格式如下</a:t>
            </a:r>
            <a:r>
              <a:rPr lang="zh-CN" altLang="en-US" sz="2400" dirty="0" smtClean="0"/>
              <a:t>：</a:t>
            </a:r>
            <a:endParaRPr lang="en-US" altLang="zh-CN" sz="2400" dirty="0" smtClean="0"/>
          </a:p>
          <a:p>
            <a:pPr marL="285750" indent="285750">
              <a:lnSpc>
                <a:spcPct val="130000"/>
              </a:lnSpc>
              <a:spcBef>
                <a:spcPts val="600"/>
              </a:spcBef>
              <a:spcAft>
                <a:spcPts val="600"/>
              </a:spcAft>
              <a:buClr>
                <a:srgbClr val="1B3868"/>
              </a:buClr>
              <a:defRPr/>
            </a:pPr>
            <a:r>
              <a:rPr lang="zh-CN" altLang="en-US" sz="2400" dirty="0" smtClean="0"/>
              <a:t>   变量 </a:t>
            </a:r>
            <a:r>
              <a:rPr lang="en-US" altLang="zh-CN" sz="2400" dirty="0"/>
              <a:t>= List</a:t>
            </a:r>
            <a:r>
              <a:rPr lang="zh-CN" altLang="en-US" sz="2400" dirty="0" smtClean="0"/>
              <a:t>（</a:t>
            </a:r>
            <a:r>
              <a:rPr lang="en-US" altLang="zh-CN" sz="2400" dirty="0" smtClean="0"/>
              <a:t>[</a:t>
            </a:r>
            <a:r>
              <a:rPr lang="zh-CN" altLang="en-US" sz="2400" dirty="0" smtClean="0"/>
              <a:t>可</a:t>
            </a:r>
            <a:r>
              <a:rPr lang="zh-CN" altLang="en-US" sz="2400" dirty="0"/>
              <a:t>迭代</a:t>
            </a:r>
            <a:r>
              <a:rPr lang="zh-CN" altLang="en-US" sz="2400" dirty="0" smtClean="0"/>
              <a:t>对象</a:t>
            </a:r>
            <a:r>
              <a:rPr lang="en-US" altLang="zh-CN" sz="2400" dirty="0" smtClean="0"/>
              <a:t>]</a:t>
            </a:r>
            <a:r>
              <a:rPr lang="zh-CN" altLang="en-US" sz="2400" dirty="0" smtClean="0"/>
              <a:t>）</a:t>
            </a:r>
            <a:endParaRPr lang="en-US" altLang="zh-CN" sz="2400" dirty="0">
              <a:latin typeface="等线"/>
              <a:ea typeface="等线" panose="02010600030101010101" pitchFamily="2" charset="-122"/>
            </a:endParaRPr>
          </a:p>
        </p:txBody>
      </p:sp>
      <p:sp>
        <p:nvSpPr>
          <p:cNvPr id="11" name="TextBox 11"/>
          <p:cNvSpPr txBox="1">
            <a:spLocks noChangeArrowheads="1"/>
          </p:cNvSpPr>
          <p:nvPr/>
        </p:nvSpPr>
        <p:spPr bwMode="auto">
          <a:xfrm>
            <a:off x="5862437" y="4074441"/>
            <a:ext cx="398069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2000" dirty="0">
              <a:solidFill>
                <a:prstClr val="black"/>
              </a:solidFill>
              <a:latin typeface="+mn-lt"/>
              <a:ea typeface="+mn-ea"/>
            </a:endParaRPr>
          </a:p>
          <a:p>
            <a:pPr lvl="0" algn="ctr" fontAlgn="base">
              <a:lnSpc>
                <a:spcPct val="100000"/>
              </a:lnSpc>
              <a:spcBef>
                <a:spcPct val="0"/>
              </a:spcBef>
              <a:spcAft>
                <a:spcPct val="0"/>
              </a:spcAft>
              <a:buNone/>
              <a:defRPr/>
            </a:pPr>
            <a:r>
              <a:rPr lang="en-US" altLang="zh-CN" sz="2000" dirty="0">
                <a:latin typeface="+mn-lt"/>
                <a:ea typeface="+mn-ea"/>
              </a:rPr>
              <a:t>[1, 'red', 2, 'green', 3, 'blue']</a:t>
            </a:r>
            <a:endParaRPr lang="zh-CN" altLang="en-US" sz="2000" dirty="0">
              <a:latin typeface="+mn-lt"/>
              <a:ea typeface="+mn-ea"/>
            </a:endParaRPr>
          </a:p>
        </p:txBody>
      </p:sp>
      <p:sp>
        <p:nvSpPr>
          <p:cNvPr id="12" name="文本框 7"/>
          <p:cNvSpPr txBox="1">
            <a:spLocks noChangeArrowheads="1"/>
          </p:cNvSpPr>
          <p:nvPr/>
        </p:nvSpPr>
        <p:spPr bwMode="auto">
          <a:xfrm>
            <a:off x="6299413" y="3573371"/>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6390531" y="390674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67462" y="4862971"/>
            <a:ext cx="4502539" cy="1692771"/>
          </a:xfrm>
          <a:prstGeom prst="rect">
            <a:avLst/>
          </a:prstGeom>
        </p:spPr>
        <p:txBody>
          <a:bodyPr wrap="square">
            <a:spAutoFit/>
          </a:bodyPr>
          <a:lstStyle/>
          <a:p>
            <a:pPr>
              <a:lnSpc>
                <a:spcPct val="130000"/>
              </a:lnSpc>
            </a:pPr>
            <a:r>
              <a:rPr lang="zh-CN" altLang="en-US" sz="2000" dirty="0" smtClean="0"/>
              <a:t>      以上</a:t>
            </a:r>
            <a:r>
              <a:rPr lang="zh-CN" altLang="en-US" sz="2000" dirty="0"/>
              <a:t>格式中，创建一个列表赋值给变量，参数是可迭代对象。方括号表示参数是可选项，如果没有参数，会创建一个空的列表给变量。</a:t>
            </a:r>
          </a:p>
        </p:txBody>
      </p:sp>
      <p:cxnSp>
        <p:nvCxnSpPr>
          <p:cNvPr id="16" name="直接连接符 15"/>
          <p:cNvCxnSpPr/>
          <p:nvPr/>
        </p:nvCxnSpPr>
        <p:spPr>
          <a:xfrm>
            <a:off x="1041522" y="4720772"/>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p:cNvPr>
          <p:cNvCxnSpPr/>
          <p:nvPr/>
        </p:nvCxnSpPr>
        <p:spPr>
          <a:xfrm>
            <a:off x="687954"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文本框 7"/>
          <p:cNvSpPr txBox="1">
            <a:spLocks noChangeArrowheads="1"/>
          </p:cNvSpPr>
          <p:nvPr/>
        </p:nvSpPr>
        <p:spPr bwMode="auto">
          <a:xfrm>
            <a:off x="1028715" y="4397606"/>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说明</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3865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7978238" y="2178579"/>
            <a:ext cx="4159369" cy="2154436"/>
          </a:xfrm>
          <a:prstGeom prst="rect">
            <a:avLst/>
          </a:prstGeom>
          <a:noFill/>
        </p:spPr>
        <p:txBody>
          <a:bodyPr wrap="square">
            <a:spAutoFit/>
          </a:bodyPr>
          <a:lstStyle/>
          <a:p>
            <a:pPr marL="285750" indent="-285750">
              <a:lnSpc>
                <a:spcPct val="130000"/>
              </a:lnSpc>
              <a:spcBef>
                <a:spcPts val="600"/>
              </a:spcBef>
              <a:spcAft>
                <a:spcPts val="600"/>
              </a:spcAft>
              <a:buClr>
                <a:srgbClr val="1B3868"/>
              </a:buClr>
              <a:defRPr/>
            </a:pPr>
            <a:r>
              <a:rPr lang="en-US" altLang="zh-CN" sz="2000" dirty="0" err="1"/>
              <a:t>nums</a:t>
            </a:r>
            <a:r>
              <a:rPr lang="en-US" altLang="zh-CN" sz="2000" dirty="0"/>
              <a:t> = [1,2,3,4,5]</a:t>
            </a:r>
          </a:p>
          <a:p>
            <a:pPr marL="285750" indent="-285750">
              <a:lnSpc>
                <a:spcPct val="130000"/>
              </a:lnSpc>
              <a:spcBef>
                <a:spcPts val="600"/>
              </a:spcBef>
              <a:spcAft>
                <a:spcPts val="600"/>
              </a:spcAft>
              <a:buClr>
                <a:srgbClr val="1B3868"/>
              </a:buClr>
              <a:defRPr/>
            </a:pPr>
            <a:r>
              <a:rPr lang="en-US" altLang="zh-CN" sz="2000" dirty="0"/>
              <a:t>L3 = [n * 2 for n in </a:t>
            </a:r>
            <a:r>
              <a:rPr lang="en-US" altLang="zh-CN" sz="2000" dirty="0" err="1"/>
              <a:t>nums</a:t>
            </a:r>
            <a:r>
              <a:rPr lang="en-US" altLang="zh-CN" sz="2000" dirty="0"/>
              <a:t>]</a:t>
            </a:r>
          </a:p>
          <a:p>
            <a:pPr marL="285750" indent="-285750">
              <a:lnSpc>
                <a:spcPct val="130000"/>
              </a:lnSpc>
              <a:spcBef>
                <a:spcPts val="600"/>
              </a:spcBef>
              <a:spcAft>
                <a:spcPts val="600"/>
              </a:spcAft>
              <a:buClr>
                <a:srgbClr val="1B3868"/>
              </a:buClr>
              <a:defRPr/>
            </a:pPr>
            <a:r>
              <a:rPr lang="en-US" altLang="zh-CN" sz="2000" dirty="0"/>
              <a:t>print(L3)</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20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7492971" y="150578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a:t>
            </a:r>
            <a:r>
              <a:rPr lang="zh-CN" altLang="zh-CN" dirty="0" smtClean="0"/>
              <a:t>.</a:t>
            </a:r>
            <a:r>
              <a:rPr lang="en-US" altLang="zh-CN" dirty="0" smtClean="0"/>
              <a:t>2 </a:t>
            </a:r>
            <a:r>
              <a:rPr lang="zh-CN" altLang="en-US" dirty="0" smtClean="0"/>
              <a:t>列表</a:t>
            </a:r>
            <a:r>
              <a:rPr lang="zh-CN" altLang="en-US" dirty="0"/>
              <a:t>的创建</a:t>
            </a:r>
            <a:endParaRPr lang="zh-CN" altLang="zh-CN" dirty="0"/>
          </a:p>
        </p:txBody>
      </p:sp>
      <p:sp>
        <p:nvSpPr>
          <p:cNvPr id="20485" name="文本框 7"/>
          <p:cNvSpPr txBox="1">
            <a:spLocks noChangeArrowheads="1"/>
          </p:cNvSpPr>
          <p:nvPr/>
        </p:nvSpPr>
        <p:spPr bwMode="auto">
          <a:xfrm>
            <a:off x="7978238" y="1505787"/>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4" name="直接连接符 13">
            <a:extLst/>
          </p:cNvPr>
          <p:cNvCxnSpPr/>
          <p:nvPr/>
        </p:nvCxnSpPr>
        <p:spPr>
          <a:xfrm>
            <a:off x="7978238" y="1889965"/>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02216" y="1475625"/>
            <a:ext cx="4432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a:solidFill>
                  <a:srgbClr val="1B3868"/>
                </a:solidFill>
              </a:rPr>
              <a:t>（</a:t>
            </a:r>
            <a:r>
              <a:rPr lang="en-US" altLang="zh-CN" sz="2400" b="1" dirty="0">
                <a:solidFill>
                  <a:srgbClr val="1B3868"/>
                </a:solidFill>
              </a:rPr>
              <a:t>3</a:t>
            </a:r>
            <a:r>
              <a:rPr lang="zh-CN" altLang="en-US" sz="2400" b="1" dirty="0">
                <a:solidFill>
                  <a:srgbClr val="1B3868"/>
                </a:solidFill>
              </a:rPr>
              <a:t>）使用列表推导式创建</a:t>
            </a:r>
          </a:p>
        </p:txBody>
      </p:sp>
      <p:sp>
        <p:nvSpPr>
          <p:cNvPr id="12" name="文本框 7"/>
          <p:cNvSpPr txBox="1">
            <a:spLocks noChangeArrowheads="1"/>
          </p:cNvSpPr>
          <p:nvPr/>
        </p:nvSpPr>
        <p:spPr bwMode="auto">
          <a:xfrm>
            <a:off x="7819755" y="4049708"/>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7910873" y="438308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27143" y="4284086"/>
            <a:ext cx="6034604" cy="2092881"/>
          </a:xfrm>
          <a:prstGeom prst="rect">
            <a:avLst/>
          </a:prstGeom>
        </p:spPr>
        <p:txBody>
          <a:bodyPr wrap="square">
            <a:spAutoFit/>
          </a:bodyPr>
          <a:lstStyle/>
          <a:p>
            <a:pPr>
              <a:lnSpc>
                <a:spcPct val="130000"/>
              </a:lnSpc>
            </a:pPr>
            <a:r>
              <a:rPr lang="zh-CN" altLang="en-US" sz="2000" dirty="0" smtClean="0"/>
              <a:t>     </a:t>
            </a:r>
            <a:r>
              <a:rPr lang="zh-CN" altLang="en-US" sz="2000" dirty="0"/>
              <a:t>以上语法含义是，用</a:t>
            </a:r>
            <a:r>
              <a:rPr lang="en-US" altLang="zh-CN" sz="2000" dirty="0"/>
              <a:t>for</a:t>
            </a:r>
            <a:r>
              <a:rPr lang="zh-CN" altLang="en-US" sz="2000" dirty="0"/>
              <a:t>循环取出“可迭代对象”中的元素放入“临时变量”中，然后判断该元素是否符合“</a:t>
            </a:r>
            <a:r>
              <a:rPr lang="en-US" altLang="zh-CN" sz="2000" dirty="0"/>
              <a:t>if</a:t>
            </a:r>
            <a:r>
              <a:rPr lang="zh-CN" altLang="en-US" sz="2000" dirty="0"/>
              <a:t>条件表达式”，如果条件表达式的值为</a:t>
            </a:r>
            <a:r>
              <a:rPr lang="en-US" altLang="zh-CN" sz="2000" dirty="0"/>
              <a:t>True</a:t>
            </a:r>
            <a:r>
              <a:rPr lang="zh-CN" altLang="en-US" sz="2000" dirty="0"/>
              <a:t>，则把该元素放入“新元素表达式”计算出新的元素值。需要注意的是</a:t>
            </a:r>
            <a:r>
              <a:rPr lang="en-US" altLang="zh-CN" sz="2000" dirty="0"/>
              <a:t>if</a:t>
            </a:r>
            <a:r>
              <a:rPr lang="zh-CN" altLang="en-US" sz="2000" dirty="0"/>
              <a:t>条件表达是可以省略的。</a:t>
            </a:r>
          </a:p>
        </p:txBody>
      </p:sp>
      <p:cxnSp>
        <p:nvCxnSpPr>
          <p:cNvPr id="16" name="直接连接符 15"/>
          <p:cNvCxnSpPr/>
          <p:nvPr/>
        </p:nvCxnSpPr>
        <p:spPr>
          <a:xfrm>
            <a:off x="1059247" y="410932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p:cNvPr>
          <p:cNvCxnSpPr/>
          <p:nvPr/>
        </p:nvCxnSpPr>
        <p:spPr>
          <a:xfrm>
            <a:off x="822180" y="188297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文本框 7"/>
          <p:cNvSpPr txBox="1">
            <a:spLocks noChangeArrowheads="1"/>
          </p:cNvSpPr>
          <p:nvPr/>
        </p:nvSpPr>
        <p:spPr bwMode="auto">
          <a:xfrm>
            <a:off x="1018609" y="3758949"/>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说明</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602216" y="2091929"/>
            <a:ext cx="6735562" cy="1477328"/>
          </a:xfrm>
          <a:prstGeom prst="rect">
            <a:avLst/>
          </a:prstGeom>
        </p:spPr>
        <p:txBody>
          <a:bodyPr wrap="square">
            <a:spAutoFit/>
          </a:bodyPr>
          <a:lstStyle/>
          <a:p>
            <a:pPr>
              <a:lnSpc>
                <a:spcPct val="150000"/>
              </a:lnSpc>
            </a:pPr>
            <a:r>
              <a:rPr lang="zh-CN" altLang="en-US" sz="2000" dirty="0" smtClean="0"/>
              <a:t>       列表</a:t>
            </a:r>
            <a:r>
              <a:rPr lang="zh-CN" altLang="en-US" sz="2000" dirty="0"/>
              <a:t>推导式是利用已有的列表根据要求创建一个新的列表，主要用于动态的创建列表。语法格式如下</a:t>
            </a:r>
            <a:r>
              <a:rPr lang="zh-CN" altLang="en-US" sz="2000" dirty="0" smtClean="0"/>
              <a:t>：</a:t>
            </a:r>
            <a:endParaRPr lang="zh-CN" altLang="en-US" sz="2000" dirty="0"/>
          </a:p>
          <a:p>
            <a:pPr>
              <a:lnSpc>
                <a:spcPct val="150000"/>
              </a:lnSpc>
            </a:pPr>
            <a:r>
              <a:rPr lang="zh-CN" altLang="en-US" sz="2000" dirty="0"/>
              <a:t>  </a:t>
            </a:r>
            <a:r>
              <a:rPr lang="en-US" altLang="zh-CN" sz="2000" dirty="0"/>
              <a:t>[</a:t>
            </a:r>
            <a:r>
              <a:rPr lang="zh-CN" altLang="en-US" sz="2000" dirty="0"/>
              <a:t>新元素表达式 </a:t>
            </a:r>
            <a:r>
              <a:rPr lang="en-US" altLang="zh-CN" sz="2000" dirty="0"/>
              <a:t>for </a:t>
            </a:r>
            <a:r>
              <a:rPr lang="zh-CN" altLang="en-US" sz="2000" dirty="0"/>
              <a:t>临时变量 </a:t>
            </a:r>
            <a:r>
              <a:rPr lang="en-US" altLang="zh-CN" sz="2000" dirty="0"/>
              <a:t>in </a:t>
            </a:r>
            <a:r>
              <a:rPr lang="zh-CN" altLang="en-US" sz="2000" dirty="0"/>
              <a:t>可迭代对象 </a:t>
            </a:r>
            <a:r>
              <a:rPr lang="en-US" altLang="zh-CN" sz="2000" dirty="0"/>
              <a:t>if </a:t>
            </a:r>
            <a:r>
              <a:rPr lang="zh-CN" altLang="en-US" sz="2000" dirty="0"/>
              <a:t>条件表达式</a:t>
            </a:r>
            <a:r>
              <a:rPr lang="en-US" altLang="zh-CN" sz="2000" dirty="0"/>
              <a:t>]</a:t>
            </a:r>
          </a:p>
        </p:txBody>
      </p:sp>
      <p:sp>
        <p:nvSpPr>
          <p:cNvPr id="19" name="矩形 18"/>
          <p:cNvSpPr/>
          <p:nvPr/>
        </p:nvSpPr>
        <p:spPr>
          <a:xfrm>
            <a:off x="7692150" y="4774165"/>
            <a:ext cx="2855480" cy="492443"/>
          </a:xfrm>
          <a:prstGeom prst="rect">
            <a:avLst/>
          </a:prstGeom>
        </p:spPr>
        <p:txBody>
          <a:bodyPr wrap="square">
            <a:spAutoFit/>
          </a:bodyPr>
          <a:lstStyle/>
          <a:p>
            <a:pPr>
              <a:lnSpc>
                <a:spcPct val="130000"/>
              </a:lnSpc>
            </a:pPr>
            <a:r>
              <a:rPr lang="zh-CN" altLang="en-US" sz="2000" dirty="0" smtClean="0"/>
              <a:t>     </a:t>
            </a:r>
            <a:r>
              <a:rPr lang="en-US" altLang="zh-CN" sz="2000" dirty="0"/>
              <a:t>[2, 4, 6, 8, 10]</a:t>
            </a:r>
            <a:endParaRPr lang="zh-CN" altLang="en-US" sz="2000" dirty="0"/>
          </a:p>
        </p:txBody>
      </p:sp>
    </p:spTree>
    <p:extLst>
      <p:ext uri="{BB962C8B-B14F-4D97-AF65-F5344CB8AC3E}">
        <p14:creationId xmlns:p14="http://schemas.microsoft.com/office/powerpoint/2010/main" val="2131670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7978239" y="2178579"/>
            <a:ext cx="3999272" cy="2089803"/>
          </a:xfrm>
          <a:prstGeom prst="rect">
            <a:avLst/>
          </a:prstGeom>
          <a:noFill/>
        </p:spPr>
        <p:txBody>
          <a:bodyPr wrap="square">
            <a:spAutoFit/>
          </a:bodyPr>
          <a:lstStyle/>
          <a:p>
            <a:pPr>
              <a:lnSpc>
                <a:spcPct val="130000"/>
              </a:lnSpc>
            </a:pPr>
            <a:r>
              <a:rPr lang="en-US" altLang="zh-CN" sz="2400" dirty="0"/>
              <a:t>L5 = ['Adam', '</a:t>
            </a:r>
            <a:r>
              <a:rPr lang="en-US" altLang="zh-CN" sz="2400" dirty="0" err="1"/>
              <a:t>Lisa','Bart</a:t>
            </a:r>
            <a:r>
              <a:rPr lang="en-US" altLang="zh-CN" sz="2400" dirty="0"/>
              <a:t>']</a:t>
            </a:r>
            <a:endParaRPr lang="zh-CN" altLang="zh-CN" sz="2400" dirty="0"/>
          </a:p>
          <a:p>
            <a:pPr>
              <a:lnSpc>
                <a:spcPct val="130000"/>
              </a:lnSpc>
            </a:pPr>
            <a:r>
              <a:rPr lang="en-US" altLang="zh-CN" sz="2400" dirty="0"/>
              <a:t>s = L5[0]</a:t>
            </a:r>
            <a:endParaRPr lang="zh-CN" altLang="zh-CN" sz="2400" dirty="0"/>
          </a:p>
          <a:p>
            <a:pPr>
              <a:lnSpc>
                <a:spcPct val="130000"/>
              </a:lnSpc>
            </a:pPr>
            <a:r>
              <a:rPr lang="en-US" altLang="zh-CN" sz="2400" dirty="0"/>
              <a:t>print(s)</a:t>
            </a:r>
            <a:endParaRPr lang="zh-CN" altLang="zh-CN" sz="2400" dirty="0"/>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7142147" y="150578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10.3  </a:t>
            </a:r>
            <a:r>
              <a:rPr lang="zh-CN" altLang="en-US" dirty="0"/>
              <a:t>列表的基本操作</a:t>
            </a:r>
            <a:endParaRPr lang="zh-CN" altLang="zh-CN" dirty="0"/>
          </a:p>
        </p:txBody>
      </p:sp>
      <p:sp>
        <p:nvSpPr>
          <p:cNvPr id="20485" name="文本框 7"/>
          <p:cNvSpPr txBox="1">
            <a:spLocks noChangeArrowheads="1"/>
          </p:cNvSpPr>
          <p:nvPr/>
        </p:nvSpPr>
        <p:spPr bwMode="auto">
          <a:xfrm>
            <a:off x="7978238" y="1505787"/>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4" name="直接连接符 13">
            <a:extLst/>
          </p:cNvPr>
          <p:cNvCxnSpPr/>
          <p:nvPr/>
        </p:nvCxnSpPr>
        <p:spPr>
          <a:xfrm>
            <a:off x="7978238" y="1889965"/>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02216" y="1429526"/>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a:solidFill>
                  <a:srgbClr val="1B3868"/>
                </a:solidFill>
              </a:rPr>
              <a:t>（</a:t>
            </a:r>
            <a:r>
              <a:rPr lang="en-US" altLang="zh-CN" sz="2400" b="1" dirty="0">
                <a:solidFill>
                  <a:srgbClr val="1B3868"/>
                </a:solidFill>
              </a:rPr>
              <a:t>1</a:t>
            </a:r>
            <a:r>
              <a:rPr lang="zh-CN" altLang="en-US" sz="2400" b="1" dirty="0">
                <a:solidFill>
                  <a:srgbClr val="1B3868"/>
                </a:solidFill>
              </a:rPr>
              <a:t>）访问列表元素</a:t>
            </a:r>
          </a:p>
        </p:txBody>
      </p:sp>
      <p:sp>
        <p:nvSpPr>
          <p:cNvPr id="12" name="文本框 7"/>
          <p:cNvSpPr txBox="1">
            <a:spLocks noChangeArrowheads="1"/>
          </p:cNvSpPr>
          <p:nvPr/>
        </p:nvSpPr>
        <p:spPr bwMode="auto">
          <a:xfrm>
            <a:off x="7819755" y="4049708"/>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7910873" y="438308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p:cNvPr>
          <p:cNvCxnSpPr/>
          <p:nvPr/>
        </p:nvCxnSpPr>
        <p:spPr>
          <a:xfrm>
            <a:off x="822180" y="1836875"/>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6" y="2091929"/>
            <a:ext cx="6539931" cy="2492990"/>
          </a:xfrm>
          <a:prstGeom prst="rect">
            <a:avLst/>
          </a:prstGeom>
        </p:spPr>
        <p:txBody>
          <a:bodyPr wrap="square">
            <a:spAutoFit/>
          </a:bodyPr>
          <a:lstStyle/>
          <a:p>
            <a:pPr>
              <a:lnSpc>
                <a:spcPct val="130000"/>
              </a:lnSpc>
            </a:pPr>
            <a:r>
              <a:rPr lang="zh-CN" altLang="en-US" sz="2400" dirty="0" smtClean="0"/>
              <a:t>       列表</a:t>
            </a:r>
            <a:r>
              <a:rPr lang="zh-CN" altLang="en-US" sz="2400" dirty="0"/>
              <a:t>中的元素是有顺序的，所以可以通过下标来访问元素。列表的下标是从</a:t>
            </a:r>
            <a:r>
              <a:rPr lang="en-US" altLang="zh-CN" sz="2400" dirty="0"/>
              <a:t>0</a:t>
            </a:r>
            <a:r>
              <a:rPr lang="zh-CN" altLang="en-US" sz="2400" dirty="0"/>
              <a:t>开始的，如果一个列表长度为</a:t>
            </a:r>
            <a:r>
              <a:rPr lang="en-US" altLang="zh-CN" sz="2400" dirty="0"/>
              <a:t>n</a:t>
            </a:r>
            <a:r>
              <a:rPr lang="zh-CN" altLang="en-US" sz="2400" dirty="0"/>
              <a:t>，那么它的下标是从</a:t>
            </a:r>
            <a:r>
              <a:rPr lang="en-US" altLang="zh-CN" sz="2400" dirty="0"/>
              <a:t>0</a:t>
            </a:r>
            <a:r>
              <a:rPr lang="zh-CN" altLang="en-US" sz="2400" dirty="0"/>
              <a:t>到</a:t>
            </a:r>
            <a:r>
              <a:rPr lang="en-US" altLang="zh-CN" sz="2400" dirty="0"/>
              <a:t>n-1</a:t>
            </a:r>
            <a:r>
              <a:rPr lang="zh-CN" altLang="en-US" sz="2400" dirty="0"/>
              <a:t>。语法如下</a:t>
            </a:r>
            <a:r>
              <a:rPr lang="zh-CN" altLang="en-US" sz="2400" dirty="0" smtClean="0"/>
              <a:t>：</a:t>
            </a:r>
            <a:endParaRPr lang="en-US" altLang="zh-CN" sz="2400" dirty="0" smtClean="0"/>
          </a:p>
          <a:p>
            <a:pPr>
              <a:lnSpc>
                <a:spcPct val="130000"/>
              </a:lnSpc>
            </a:pPr>
            <a:r>
              <a:rPr lang="zh-CN" altLang="en-US" sz="2400" dirty="0" smtClean="0"/>
              <a:t>                      变量 </a:t>
            </a:r>
            <a:r>
              <a:rPr lang="en-US" altLang="zh-CN" sz="2400" dirty="0"/>
              <a:t>= </a:t>
            </a:r>
            <a:r>
              <a:rPr lang="zh-CN" altLang="en-US" sz="2400" dirty="0"/>
              <a:t>列表名</a:t>
            </a:r>
            <a:r>
              <a:rPr lang="en-US" altLang="zh-CN" sz="2400" dirty="0"/>
              <a:t>[</a:t>
            </a:r>
            <a:r>
              <a:rPr lang="zh-CN" altLang="en-US" sz="2400" dirty="0"/>
              <a:t>下标</a:t>
            </a:r>
            <a:r>
              <a:rPr lang="en-US" altLang="zh-CN" sz="2400" dirty="0"/>
              <a:t>]</a:t>
            </a:r>
          </a:p>
        </p:txBody>
      </p:sp>
      <p:sp>
        <p:nvSpPr>
          <p:cNvPr id="19" name="矩形 18"/>
          <p:cNvSpPr/>
          <p:nvPr/>
        </p:nvSpPr>
        <p:spPr>
          <a:xfrm>
            <a:off x="7978238" y="4740602"/>
            <a:ext cx="2855480" cy="461665"/>
          </a:xfrm>
          <a:prstGeom prst="rect">
            <a:avLst/>
          </a:prstGeom>
        </p:spPr>
        <p:txBody>
          <a:bodyPr wrap="square">
            <a:spAutoFit/>
          </a:bodyPr>
          <a:lstStyle/>
          <a:p>
            <a:r>
              <a:rPr lang="en-US" altLang="zh-CN" sz="2400" dirty="0"/>
              <a:t>Adam</a:t>
            </a:r>
            <a:endParaRPr lang="zh-CN" altLang="zh-CN" sz="2400" dirty="0"/>
          </a:p>
        </p:txBody>
      </p:sp>
    </p:spTree>
    <p:extLst>
      <p:ext uri="{BB962C8B-B14F-4D97-AF65-F5344CB8AC3E}">
        <p14:creationId xmlns:p14="http://schemas.microsoft.com/office/powerpoint/2010/main" val="2600003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7978238" y="2178579"/>
            <a:ext cx="4089583" cy="2089803"/>
          </a:xfrm>
          <a:prstGeom prst="rect">
            <a:avLst/>
          </a:prstGeom>
          <a:noFill/>
        </p:spPr>
        <p:txBody>
          <a:bodyPr wrap="square">
            <a:spAutoFit/>
          </a:bodyPr>
          <a:lstStyle/>
          <a:p>
            <a:pPr>
              <a:lnSpc>
                <a:spcPct val="130000"/>
              </a:lnSpc>
            </a:pPr>
            <a:r>
              <a:rPr lang="en-US" altLang="zh-CN" sz="2400" dirty="0"/>
              <a:t>L5 = ['Adam', '</a:t>
            </a:r>
            <a:r>
              <a:rPr lang="en-US" altLang="zh-CN" sz="2400" dirty="0" err="1"/>
              <a:t>Lisa','Bart</a:t>
            </a:r>
            <a:r>
              <a:rPr lang="en-US" altLang="zh-CN" sz="2400" dirty="0"/>
              <a:t>']</a:t>
            </a:r>
          </a:p>
          <a:p>
            <a:pPr>
              <a:lnSpc>
                <a:spcPct val="130000"/>
              </a:lnSpc>
            </a:pPr>
            <a:r>
              <a:rPr lang="en-US" altLang="zh-CN" sz="2400" dirty="0"/>
              <a:t>s = L5[-1]</a:t>
            </a:r>
          </a:p>
          <a:p>
            <a:pPr>
              <a:lnSpc>
                <a:spcPct val="130000"/>
              </a:lnSpc>
            </a:pPr>
            <a:r>
              <a:rPr lang="en-US" altLang="zh-CN" sz="2400" dirty="0"/>
              <a:t>print(s)</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7142147" y="150578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10.3  </a:t>
            </a:r>
            <a:r>
              <a:rPr lang="zh-CN" altLang="en-US" dirty="0"/>
              <a:t>列表的基本操作</a:t>
            </a:r>
            <a:endParaRPr lang="zh-CN" altLang="zh-CN" dirty="0"/>
          </a:p>
        </p:txBody>
      </p:sp>
      <p:sp>
        <p:nvSpPr>
          <p:cNvPr id="20485" name="文本框 7"/>
          <p:cNvSpPr txBox="1">
            <a:spLocks noChangeArrowheads="1"/>
          </p:cNvSpPr>
          <p:nvPr/>
        </p:nvSpPr>
        <p:spPr bwMode="auto">
          <a:xfrm>
            <a:off x="7978238" y="1505787"/>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4" name="直接连接符 13">
            <a:extLst/>
          </p:cNvPr>
          <p:cNvCxnSpPr/>
          <p:nvPr/>
        </p:nvCxnSpPr>
        <p:spPr>
          <a:xfrm>
            <a:off x="7978238" y="1889965"/>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765444" y="1461231"/>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smtClean="0">
                <a:solidFill>
                  <a:srgbClr val="1B3868"/>
                </a:solidFill>
              </a:rPr>
              <a:t>负数下标</a:t>
            </a:r>
            <a:endParaRPr lang="zh-CN" altLang="en-US" sz="2400" b="1" dirty="0">
              <a:solidFill>
                <a:srgbClr val="1B3868"/>
              </a:solidFill>
            </a:endParaRPr>
          </a:p>
        </p:txBody>
      </p:sp>
      <p:sp>
        <p:nvSpPr>
          <p:cNvPr id="12" name="文本框 7"/>
          <p:cNvSpPr txBox="1">
            <a:spLocks noChangeArrowheads="1"/>
          </p:cNvSpPr>
          <p:nvPr/>
        </p:nvSpPr>
        <p:spPr bwMode="auto">
          <a:xfrm>
            <a:off x="7819755" y="4049708"/>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7910873" y="438308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p:cNvPr>
          <p:cNvCxnSpPr/>
          <p:nvPr/>
        </p:nvCxnSpPr>
        <p:spPr>
          <a:xfrm>
            <a:off x="834783" y="1879935"/>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6" y="2091929"/>
            <a:ext cx="6539931" cy="2012859"/>
          </a:xfrm>
          <a:prstGeom prst="rect">
            <a:avLst/>
          </a:prstGeom>
        </p:spPr>
        <p:txBody>
          <a:bodyPr wrap="square">
            <a:spAutoFit/>
          </a:bodyPr>
          <a:lstStyle/>
          <a:p>
            <a:pPr>
              <a:lnSpc>
                <a:spcPct val="130000"/>
              </a:lnSpc>
            </a:pPr>
            <a:r>
              <a:rPr lang="zh-CN" altLang="en-US" sz="2400" dirty="0" smtClean="0"/>
              <a:t>      列表</a:t>
            </a:r>
            <a:r>
              <a:rPr lang="zh-CN" altLang="en-US" sz="2400" dirty="0"/>
              <a:t>可以通过负数下标来进行倒序访问，下标</a:t>
            </a:r>
            <a:r>
              <a:rPr lang="en-US" altLang="zh-CN" sz="2400" dirty="0"/>
              <a:t>-1</a:t>
            </a:r>
            <a:r>
              <a:rPr lang="zh-CN" altLang="en-US" sz="2400" dirty="0"/>
              <a:t>表示倒数第一个元素，</a:t>
            </a:r>
            <a:r>
              <a:rPr lang="en-US" altLang="zh-CN" sz="2400" dirty="0"/>
              <a:t>-2</a:t>
            </a:r>
            <a:r>
              <a:rPr lang="zh-CN" altLang="en-US" sz="2400" dirty="0"/>
              <a:t>表示倒数第二个元素，以此类推，如果列表的长度是</a:t>
            </a:r>
            <a:r>
              <a:rPr lang="en-US" altLang="zh-CN" sz="2400" dirty="0"/>
              <a:t>n</a:t>
            </a:r>
            <a:r>
              <a:rPr lang="zh-CN" altLang="en-US" sz="2400" dirty="0"/>
              <a:t>，那么第一个元素的下标是</a:t>
            </a:r>
            <a:r>
              <a:rPr lang="en-US" altLang="zh-CN" sz="2400" dirty="0"/>
              <a:t>-n</a:t>
            </a:r>
            <a:r>
              <a:rPr lang="zh-CN" altLang="en-US" sz="2400" dirty="0"/>
              <a:t>。</a:t>
            </a:r>
            <a:endParaRPr lang="en-US" altLang="zh-CN" sz="2400" dirty="0"/>
          </a:p>
        </p:txBody>
      </p:sp>
      <p:sp>
        <p:nvSpPr>
          <p:cNvPr id="19" name="矩形 18"/>
          <p:cNvSpPr/>
          <p:nvPr/>
        </p:nvSpPr>
        <p:spPr>
          <a:xfrm>
            <a:off x="7978238" y="4740602"/>
            <a:ext cx="2855480" cy="461665"/>
          </a:xfrm>
          <a:prstGeom prst="rect">
            <a:avLst/>
          </a:prstGeom>
        </p:spPr>
        <p:txBody>
          <a:bodyPr wrap="square">
            <a:spAutoFit/>
          </a:bodyPr>
          <a:lstStyle/>
          <a:p>
            <a:r>
              <a:rPr lang="en-US" altLang="zh-CN" sz="2400" dirty="0"/>
              <a:t>Bart</a:t>
            </a:r>
            <a:endParaRPr lang="zh-CN" altLang="zh-CN" sz="2400" dirty="0"/>
          </a:p>
        </p:txBody>
      </p:sp>
    </p:spTree>
    <p:extLst>
      <p:ext uri="{BB962C8B-B14F-4D97-AF65-F5344CB8AC3E}">
        <p14:creationId xmlns:p14="http://schemas.microsoft.com/office/powerpoint/2010/main" val="1418286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7344266" y="2136225"/>
            <a:ext cx="4700977" cy="2089803"/>
          </a:xfrm>
          <a:prstGeom prst="rect">
            <a:avLst/>
          </a:prstGeom>
          <a:noFill/>
        </p:spPr>
        <p:txBody>
          <a:bodyPr wrap="square">
            <a:spAutoFit/>
          </a:bodyPr>
          <a:lstStyle/>
          <a:p>
            <a:pPr>
              <a:lnSpc>
                <a:spcPct val="130000"/>
              </a:lnSpc>
            </a:pPr>
            <a:r>
              <a:rPr lang="de-DE" altLang="zh-CN" sz="2400" dirty="0"/>
              <a:t>nums = [1,2,3,4,5]</a:t>
            </a:r>
          </a:p>
          <a:p>
            <a:pPr>
              <a:lnSpc>
                <a:spcPct val="130000"/>
              </a:lnSpc>
            </a:pPr>
            <a:r>
              <a:rPr lang="de-DE" altLang="zh-CN" sz="2400" dirty="0"/>
              <a:t>nums[0] = nums[1] + nums[-1]</a:t>
            </a:r>
          </a:p>
          <a:p>
            <a:pPr>
              <a:lnSpc>
                <a:spcPct val="130000"/>
              </a:lnSpc>
            </a:pPr>
            <a:r>
              <a:rPr lang="de-DE" altLang="zh-CN" sz="2400" dirty="0"/>
              <a:t>print(nums)</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6337475" y="159280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10.3  </a:t>
            </a:r>
            <a:r>
              <a:rPr lang="zh-CN" altLang="en-US" dirty="0"/>
              <a:t>列表的基本操作</a:t>
            </a:r>
            <a:endParaRPr lang="zh-CN" altLang="zh-CN" dirty="0"/>
          </a:p>
        </p:txBody>
      </p:sp>
      <p:sp>
        <p:nvSpPr>
          <p:cNvPr id="20485" name="文本框 7"/>
          <p:cNvSpPr txBox="1">
            <a:spLocks noChangeArrowheads="1"/>
          </p:cNvSpPr>
          <p:nvPr/>
        </p:nvSpPr>
        <p:spPr bwMode="auto">
          <a:xfrm>
            <a:off x="7502750" y="1463433"/>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4" name="直接连接符 13">
            <a:extLst/>
          </p:cNvPr>
          <p:cNvCxnSpPr/>
          <p:nvPr/>
        </p:nvCxnSpPr>
        <p:spPr>
          <a:xfrm>
            <a:off x="7502750" y="1847611"/>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02217" y="1478279"/>
            <a:ext cx="31067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2400" b="1" dirty="0">
                <a:solidFill>
                  <a:srgbClr val="1B3868"/>
                </a:solidFill>
              </a:rPr>
              <a:t>列表是可变的</a:t>
            </a:r>
          </a:p>
        </p:txBody>
      </p:sp>
      <p:sp>
        <p:nvSpPr>
          <p:cNvPr id="12" name="文本框 7"/>
          <p:cNvSpPr txBox="1">
            <a:spLocks noChangeArrowheads="1"/>
          </p:cNvSpPr>
          <p:nvPr/>
        </p:nvSpPr>
        <p:spPr bwMode="auto">
          <a:xfrm>
            <a:off x="7344267" y="4007354"/>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7435385" y="434072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p:cNvPr>
          <p:cNvCxnSpPr/>
          <p:nvPr/>
        </p:nvCxnSpPr>
        <p:spPr>
          <a:xfrm>
            <a:off x="671556" y="189698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5225560" cy="2492990"/>
          </a:xfrm>
          <a:prstGeom prst="rect">
            <a:avLst/>
          </a:prstGeom>
        </p:spPr>
        <p:txBody>
          <a:bodyPr wrap="square">
            <a:spAutoFit/>
          </a:bodyPr>
          <a:lstStyle/>
          <a:p>
            <a:pPr>
              <a:lnSpc>
                <a:spcPct val="130000"/>
              </a:lnSpc>
            </a:pPr>
            <a:r>
              <a:rPr lang="zh-CN" altLang="en-US" sz="2400" dirty="0" smtClean="0"/>
              <a:t>      列表</a:t>
            </a:r>
            <a:r>
              <a:rPr lang="zh-CN" altLang="en-US" sz="2400" dirty="0"/>
              <a:t>元素的下标表示方法，是可以直接像变量一样使用的，可以进行读取，写入以及计算等操作，称为下标变量。可以用下标变量直接修改列表中的某一个元素。</a:t>
            </a:r>
            <a:endParaRPr lang="en-US" altLang="zh-CN" sz="2400" dirty="0"/>
          </a:p>
        </p:txBody>
      </p:sp>
      <p:sp>
        <p:nvSpPr>
          <p:cNvPr id="19" name="矩形 18"/>
          <p:cNvSpPr/>
          <p:nvPr/>
        </p:nvSpPr>
        <p:spPr>
          <a:xfrm>
            <a:off x="7502750" y="4698248"/>
            <a:ext cx="2855480" cy="461665"/>
          </a:xfrm>
          <a:prstGeom prst="rect">
            <a:avLst/>
          </a:prstGeom>
        </p:spPr>
        <p:txBody>
          <a:bodyPr wrap="square">
            <a:spAutoFit/>
          </a:bodyPr>
          <a:lstStyle/>
          <a:p>
            <a:r>
              <a:rPr lang="en-US" altLang="zh-CN" sz="2400" dirty="0"/>
              <a:t>[7, 2, 3, 4, 5]</a:t>
            </a:r>
            <a:endParaRPr lang="zh-CN" altLang="zh-CN" sz="2400" dirty="0"/>
          </a:p>
        </p:txBody>
      </p:sp>
    </p:spTree>
    <p:extLst>
      <p:ext uri="{BB962C8B-B14F-4D97-AF65-F5344CB8AC3E}">
        <p14:creationId xmlns:p14="http://schemas.microsoft.com/office/powerpoint/2010/main" val="100606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491111" y="2136225"/>
            <a:ext cx="5700889" cy="2973122"/>
          </a:xfrm>
          <a:prstGeom prst="rect">
            <a:avLst/>
          </a:prstGeom>
          <a:noFill/>
        </p:spPr>
        <p:txBody>
          <a:bodyPr wrap="square">
            <a:spAutoFit/>
          </a:bodyPr>
          <a:lstStyle/>
          <a:p>
            <a:pPr>
              <a:lnSpc>
                <a:spcPct val="130000"/>
              </a:lnSpc>
            </a:pPr>
            <a:r>
              <a:rPr lang="de-DE" altLang="zh-CN" sz="2400" dirty="0" smtClean="0"/>
              <a:t>&gt;&gt;&gt; </a:t>
            </a:r>
            <a:r>
              <a:rPr lang="de-DE" altLang="zh-CN" sz="2400" dirty="0"/>
              <a:t>cheeses = ['Cheddar ', 'Edam ', 'Gouda ']</a:t>
            </a:r>
          </a:p>
          <a:p>
            <a:pPr>
              <a:lnSpc>
                <a:spcPct val="130000"/>
              </a:lnSpc>
            </a:pPr>
            <a:r>
              <a:rPr lang="de-DE" altLang="zh-CN" sz="2400" dirty="0"/>
              <a:t>&gt;&gt;&gt; 'Edam ' in cheeses</a:t>
            </a:r>
          </a:p>
          <a:p>
            <a:pPr>
              <a:lnSpc>
                <a:spcPct val="130000"/>
              </a:lnSpc>
            </a:pPr>
            <a:r>
              <a:rPr lang="de-DE" altLang="zh-CN" sz="2400" dirty="0"/>
              <a:t>True</a:t>
            </a:r>
          </a:p>
          <a:p>
            <a:pPr>
              <a:lnSpc>
                <a:spcPct val="130000"/>
              </a:lnSpc>
            </a:pPr>
            <a:r>
              <a:rPr lang="de-DE" altLang="zh-CN" sz="2400" dirty="0"/>
              <a:t>&gt;&gt;&gt; 'Brie ' in cheeses</a:t>
            </a:r>
          </a:p>
          <a:p>
            <a:pPr>
              <a:lnSpc>
                <a:spcPct val="130000"/>
              </a:lnSpc>
            </a:pPr>
            <a:r>
              <a:rPr lang="de-DE" altLang="zh-CN" sz="2400" dirty="0"/>
              <a:t>False</a:t>
            </a: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6337475" y="159280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10.3  </a:t>
            </a:r>
            <a:r>
              <a:rPr lang="zh-CN" altLang="en-US" dirty="0"/>
              <a:t>列表的基本操作</a:t>
            </a:r>
            <a:endParaRPr lang="zh-CN" altLang="zh-CN" dirty="0"/>
          </a:p>
        </p:txBody>
      </p:sp>
      <p:sp>
        <p:nvSpPr>
          <p:cNvPr id="20485" name="文本框 7"/>
          <p:cNvSpPr txBox="1">
            <a:spLocks noChangeArrowheads="1"/>
          </p:cNvSpPr>
          <p:nvPr/>
        </p:nvSpPr>
        <p:spPr bwMode="auto">
          <a:xfrm>
            <a:off x="7502749" y="1463433"/>
            <a:ext cx="3989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a:solidFill>
                  <a:srgbClr val="1B3868"/>
                </a:solidFill>
              </a:rPr>
              <a:t>in </a:t>
            </a:r>
            <a:r>
              <a:rPr lang="zh-CN" altLang="en-US" sz="1800" b="1" dirty="0">
                <a:solidFill>
                  <a:srgbClr val="1B3868"/>
                </a:solidFill>
              </a:rPr>
              <a:t>运算符在列表中同样可以使用</a:t>
            </a:r>
            <a:r>
              <a:rPr lang="zh-CN" altLang="en-US" sz="1800" b="1" dirty="0" smtClean="0">
                <a:solidFill>
                  <a:srgbClr val="1B3868"/>
                </a:solidFill>
              </a:rPr>
              <a:t>。</a:t>
            </a:r>
            <a:endParaRPr lang="zh-CN" altLang="en-US" sz="1800" b="1" dirty="0">
              <a:solidFill>
                <a:srgbClr val="1B3868"/>
              </a:solidFill>
            </a:endParaRPr>
          </a:p>
        </p:txBody>
      </p:sp>
      <p:cxnSp>
        <p:nvCxnSpPr>
          <p:cNvPr id="14" name="直接连接符 13">
            <a:extLst/>
          </p:cNvPr>
          <p:cNvCxnSpPr/>
          <p:nvPr/>
        </p:nvCxnSpPr>
        <p:spPr>
          <a:xfrm>
            <a:off x="7502750" y="1847611"/>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87727" y="1325233"/>
            <a:ext cx="5742139" cy="3416320"/>
          </a:xfrm>
          <a:prstGeom prst="rect">
            <a:avLst/>
          </a:prstGeom>
        </p:spPr>
        <p:txBody>
          <a:bodyPr wrap="square">
            <a:spAutoFit/>
          </a:bodyPr>
          <a:lstStyle/>
          <a:p>
            <a:pPr fontAlgn="base">
              <a:lnSpc>
                <a:spcPct val="150000"/>
              </a:lnSpc>
              <a:spcBef>
                <a:spcPct val="0"/>
              </a:spcBef>
              <a:spcAft>
                <a:spcPct val="0"/>
              </a:spcAft>
            </a:pPr>
            <a:r>
              <a:rPr lang="zh-CN" altLang="en-US" sz="2400" b="1" dirty="0">
                <a:solidFill>
                  <a:srgbClr val="1B3868"/>
                </a:solidFill>
                <a:latin typeface="微软雅黑" panose="020B0503020204020204" pitchFamily="34" charset="-122"/>
                <a:ea typeface="微软雅黑" panose="020B0503020204020204" pitchFamily="34" charset="-122"/>
              </a:rPr>
              <a:t>列表下标的工作原理和字符串下标相同：</a:t>
            </a:r>
          </a:p>
          <a:p>
            <a:pPr>
              <a:lnSpc>
                <a:spcPct val="150000"/>
              </a:lnSpc>
            </a:pPr>
            <a:r>
              <a:rPr lang="en-US" altLang="zh-CN" sz="2400" dirty="0"/>
              <a:t>• </a:t>
            </a:r>
            <a:r>
              <a:rPr lang="zh-CN" altLang="en-US" sz="2400" dirty="0"/>
              <a:t>任何整数表达式都可以用作下标。</a:t>
            </a:r>
          </a:p>
          <a:p>
            <a:pPr>
              <a:lnSpc>
                <a:spcPct val="150000"/>
              </a:lnSpc>
            </a:pPr>
            <a:r>
              <a:rPr lang="en-US" altLang="zh-CN" sz="2400" dirty="0" smtClean="0"/>
              <a:t>• </a:t>
            </a:r>
            <a:r>
              <a:rPr lang="zh-CN" altLang="en-US" sz="2400" dirty="0" smtClean="0"/>
              <a:t>如果试图</a:t>
            </a:r>
            <a:r>
              <a:rPr lang="zh-CN" altLang="en-US" sz="2400" dirty="0"/>
              <a:t>读或写一个不存在的元素</a:t>
            </a:r>
            <a:r>
              <a:rPr lang="zh-CN" altLang="en-US" sz="2400" dirty="0" smtClean="0"/>
              <a:t>，将</a:t>
            </a:r>
            <a:r>
              <a:rPr lang="zh-CN" altLang="en-US" sz="2400" dirty="0"/>
              <a:t>会得到一个索引错误 </a:t>
            </a:r>
            <a:r>
              <a:rPr lang="zh-CN" altLang="en-US" sz="2400" dirty="0" smtClean="0"/>
              <a:t>。</a:t>
            </a:r>
            <a:endParaRPr lang="zh-CN" altLang="en-US" sz="2400" dirty="0"/>
          </a:p>
          <a:p>
            <a:pPr>
              <a:lnSpc>
                <a:spcPct val="150000"/>
              </a:lnSpc>
            </a:pPr>
            <a:r>
              <a:rPr lang="en-US" altLang="zh-CN" sz="2400" dirty="0"/>
              <a:t>• </a:t>
            </a:r>
            <a:r>
              <a:rPr lang="zh-CN" altLang="en-US" sz="2400" dirty="0"/>
              <a:t>如果下标是负数，它将从列表的末端开始访问列表。</a:t>
            </a:r>
            <a:endParaRPr lang="en-US" altLang="zh-CN" sz="2400" dirty="0"/>
          </a:p>
        </p:txBody>
      </p:sp>
    </p:spTree>
    <p:extLst>
      <p:ext uri="{BB962C8B-B14F-4D97-AF65-F5344CB8AC3E}">
        <p14:creationId xmlns:p14="http://schemas.microsoft.com/office/powerpoint/2010/main" val="3220933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TotalTime>
  <Words>2805</Words>
  <Application>Microsoft Office PowerPoint</Application>
  <PresentationFormat>自定义</PresentationFormat>
  <Paragraphs>419</Paragraphs>
  <Slides>37</Slides>
  <Notes>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主题​​</vt:lpstr>
      <vt:lpstr>Python语言进阶</vt:lpstr>
      <vt:lpstr>10.1 列表是一个序列</vt:lpstr>
      <vt:lpstr>10.2 创建列表</vt:lpstr>
      <vt:lpstr>10.2 列表的创建</vt:lpstr>
      <vt:lpstr>10.2 列表的创建</vt:lpstr>
      <vt:lpstr>10.3  列表的基本操作</vt:lpstr>
      <vt:lpstr>10.3  列表的基本操作</vt:lpstr>
      <vt:lpstr>10.3  列表的基本操作</vt:lpstr>
      <vt:lpstr>10.3  列表的基本操作</vt:lpstr>
      <vt:lpstr>10.3  列表的基本操作</vt:lpstr>
      <vt:lpstr>10.3  列表的基本操作</vt:lpstr>
      <vt:lpstr>10.3  列表的基本操作</vt:lpstr>
      <vt:lpstr>10.3  列表的基本操作</vt:lpstr>
      <vt:lpstr>10.3  列表的基本操作</vt:lpstr>
      <vt:lpstr>10.3  列表的基本操作</vt:lpstr>
      <vt:lpstr>10.3  列表的基本操作</vt:lpstr>
      <vt:lpstr>10.4 列表的相关方法</vt:lpstr>
      <vt:lpstr>10.4 列表的相关方法</vt:lpstr>
      <vt:lpstr>10.4 列表的相关方法</vt:lpstr>
      <vt:lpstr>10.4 列表的相关方法</vt:lpstr>
      <vt:lpstr>10.4 列表的相关方法</vt:lpstr>
      <vt:lpstr>10.4 列表的相关方法</vt:lpstr>
      <vt:lpstr>10.4 列表的相关方法</vt:lpstr>
      <vt:lpstr>10.4 列表的相关方法</vt:lpstr>
      <vt:lpstr>10.4 列表的相关方法</vt:lpstr>
      <vt:lpstr>10.4 列表的相关方法</vt:lpstr>
      <vt:lpstr>10.4 列表的相关方法</vt:lpstr>
      <vt:lpstr>10.4 列表的相关方法</vt:lpstr>
      <vt:lpstr>10.5 列表和字符串</vt:lpstr>
      <vt:lpstr>10.5 列表和字符串</vt:lpstr>
      <vt:lpstr>10.5 对象和值 </vt:lpstr>
      <vt:lpstr>10.6 别名 </vt:lpstr>
      <vt:lpstr>10.7 列表参数 </vt:lpstr>
      <vt:lpstr>10.7 列表参数 </vt:lpstr>
      <vt:lpstr>练习</vt:lpstr>
      <vt:lpstr>练习</vt:lpstr>
      <vt:lpstr>练习</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Python语言程序设计</dc:title>
  <dc:creator>weiwei</dc:creator>
  <cp:lastModifiedBy>zhang</cp:lastModifiedBy>
  <cp:revision>98</cp:revision>
  <dcterms:created xsi:type="dcterms:W3CDTF">2019-08-01T01:41:38Z</dcterms:created>
  <dcterms:modified xsi:type="dcterms:W3CDTF">2021-11-07T07:56:40Z</dcterms:modified>
</cp:coreProperties>
</file>