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4" r:id="rId3"/>
    <p:sldId id="812" r:id="rId4"/>
    <p:sldId id="805" r:id="rId5"/>
    <p:sldId id="265" r:id="rId6"/>
    <p:sldId id="267" r:id="rId7"/>
    <p:sldId id="268" r:id="rId8"/>
    <p:sldId id="813" r:id="rId9"/>
    <p:sldId id="807" r:id="rId10"/>
    <p:sldId id="814" r:id="rId11"/>
    <p:sldId id="815" r:id="rId12"/>
    <p:sldId id="816" r:id="rId13"/>
    <p:sldId id="81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22" autoAdjust="0"/>
  </p:normalViewPr>
  <p:slideViewPr>
    <p:cSldViewPr snapToGrid="0">
      <p:cViewPr varScale="1">
        <p:scale>
          <a:sx n="56" d="100"/>
          <a:sy n="56" d="100"/>
        </p:scale>
        <p:origin x="-860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6D544-0281-498E-97A9-FA611A79098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08F8-0436-40C1-8EA2-3338FDC04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8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4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-11332" y="0"/>
            <a:ext cx="12203332" cy="6858000"/>
          </a:xfrm>
          <a:prstGeom prst="rect">
            <a:avLst/>
          </a:prstGeom>
          <a:gradFill>
            <a:gsLst>
              <a:gs pos="0">
                <a:srgbClr val="203A6B"/>
              </a:gs>
              <a:gs pos="75000">
                <a:srgbClr val="203A6B">
                  <a:alpha val="84000"/>
                </a:srgbClr>
              </a:gs>
              <a:gs pos="38000">
                <a:srgbClr val="203A6B">
                  <a:alpha val="74000"/>
                </a:srgbClr>
              </a:gs>
              <a:gs pos="100000">
                <a:srgbClr val="203A6B">
                  <a:alpha val="9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63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1112" y="5764213"/>
            <a:ext cx="12215813" cy="111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15"/>
          <p:cNvSpPr/>
          <p:nvPr/>
        </p:nvSpPr>
        <p:spPr>
          <a:xfrm>
            <a:off x="0" y="398463"/>
            <a:ext cx="31623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8650" y="1193800"/>
            <a:ext cx="361950" cy="36195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36150" y="-373062"/>
            <a:ext cx="933450" cy="935038"/>
          </a:xfrm>
          <a:prstGeom prst="ellipse">
            <a:avLst/>
          </a:pr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14913" y="360363"/>
            <a:ext cx="719138" cy="7191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331913" y="6350000"/>
            <a:ext cx="350838" cy="3508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-11332" y="443878"/>
            <a:ext cx="2983132" cy="714177"/>
          </a:xfrm>
        </p:spPr>
        <p:txBody>
          <a:bodyPr>
            <a:normAutofit/>
          </a:bodyPr>
          <a:lstStyle>
            <a:lvl1pPr algn="ctr">
              <a:defRPr sz="2400" b="1" i="0" spc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2021/10/10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3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1435894" y="-284956"/>
            <a:ext cx="46038" cy="2520950"/>
          </a:xfrm>
          <a:prstGeom prst="rect">
            <a:avLst/>
          </a:prstGeom>
          <a:gradFill>
            <a:gsLst>
              <a:gs pos="71000">
                <a:srgbClr val="1B3868"/>
              </a:gs>
              <a:gs pos="100000">
                <a:schemeClr val="bg1"/>
              </a:gs>
              <a:gs pos="1000">
                <a:srgbClr val="1B386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6765925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0" y="0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3269343" cy="511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2021/10/10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4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4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</a:rPr>
              <a:t>Python</a:t>
            </a:r>
            <a:r>
              <a:rPr lang="zh-CN" altLang="en-US" sz="3200" dirty="0" smtClean="0">
                <a:solidFill>
                  <a:srgbClr val="000000"/>
                </a:solidFill>
              </a:rPr>
              <a:t>语言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1176338" y="3379788"/>
            <a:ext cx="98393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4000" spc="300" dirty="0" smtClean="0">
                <a:latin typeface="微软雅黑 Light"/>
              </a:rPr>
              <a:t>第</a:t>
            </a:r>
            <a:r>
              <a:rPr lang="en-US" altLang="zh-CN" sz="4000" spc="300" dirty="0">
                <a:latin typeface="微软雅黑 Light"/>
              </a:rPr>
              <a:t>5</a:t>
            </a:r>
            <a:r>
              <a:rPr lang="zh-CN" altLang="en-US" sz="4000" spc="300" dirty="0" smtClean="0">
                <a:latin typeface="微软雅黑 Light"/>
              </a:rPr>
              <a:t>章 条件和递归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7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628507"/>
            <a:ext cx="111082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 time </a:t>
            </a:r>
            <a:r>
              <a:rPr lang="zh-CN" altLang="en-US" sz="2800" dirty="0"/>
              <a:t>模块提供了一个可以返回当前格林威治标准时间的函数，名字也是 </a:t>
            </a:r>
            <a:r>
              <a:rPr lang="en-US" altLang="zh-CN" sz="2800" dirty="0"/>
              <a:t>time</a:t>
            </a:r>
            <a:r>
              <a:rPr lang="zh-CN" altLang="en-US" sz="2800" dirty="0"/>
              <a:t>。这里的格林威治标准时间用纪元 </a:t>
            </a:r>
            <a:r>
              <a:rPr lang="en-US" altLang="zh-CN" sz="2800" dirty="0"/>
              <a:t>(“the epoch”) </a:t>
            </a:r>
            <a:r>
              <a:rPr lang="zh-CN" altLang="en-US" sz="2800" dirty="0"/>
              <a:t>以来的秒数表示，纪元是一个任 意的参考点。在 </a:t>
            </a:r>
            <a:r>
              <a:rPr lang="en-US" altLang="zh-CN" sz="2800" dirty="0"/>
              <a:t>Unix </a:t>
            </a:r>
            <a:r>
              <a:rPr lang="zh-CN" altLang="en-US" sz="2800" dirty="0"/>
              <a:t>系统中，纪元是 </a:t>
            </a:r>
            <a:r>
              <a:rPr lang="en-US" altLang="zh-CN" sz="2800" dirty="0"/>
              <a:t>1970 </a:t>
            </a:r>
            <a:r>
              <a:rPr lang="zh-CN" altLang="en-US" sz="2800" dirty="0"/>
              <a:t>年 </a:t>
            </a:r>
            <a:r>
              <a:rPr lang="en-US" altLang="zh-CN" sz="2800" dirty="0"/>
              <a:t>1 </a:t>
            </a:r>
            <a:r>
              <a:rPr lang="zh-CN" altLang="en-US" sz="2800" dirty="0"/>
              <a:t>月 </a:t>
            </a:r>
            <a:r>
              <a:rPr lang="en-US" altLang="zh-CN" sz="2800" dirty="0"/>
              <a:t>1 </a:t>
            </a:r>
            <a:r>
              <a:rPr lang="zh-CN" altLang="en-US" sz="2800" dirty="0"/>
              <a:t>日。</a:t>
            </a:r>
          </a:p>
        </p:txBody>
      </p:sp>
      <p:sp>
        <p:nvSpPr>
          <p:cNvPr id="5" name="矩形 4"/>
          <p:cNvSpPr/>
          <p:nvPr/>
        </p:nvSpPr>
        <p:spPr>
          <a:xfrm>
            <a:off x="835298" y="3729756"/>
            <a:ext cx="34788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&gt;&gt;&gt; import time </a:t>
            </a:r>
            <a:endParaRPr lang="en-US" altLang="zh-CN" sz="2800" dirty="0" smtClean="0"/>
          </a:p>
          <a:p>
            <a:r>
              <a:rPr lang="en-US" altLang="zh-CN" sz="2800" dirty="0" smtClean="0"/>
              <a:t>&gt;&gt;&gt; </a:t>
            </a:r>
            <a:r>
              <a:rPr lang="en-US" altLang="zh-CN" sz="2800" dirty="0"/>
              <a:t>time . time () </a:t>
            </a:r>
            <a:endParaRPr lang="en-US" altLang="zh-CN" sz="2800" dirty="0" smtClean="0"/>
          </a:p>
          <a:p>
            <a:r>
              <a:rPr lang="en-US" altLang="zh-CN" sz="2800" dirty="0" smtClean="0"/>
              <a:t>1437746094.5735958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88621" y="5374901"/>
            <a:ext cx="11029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请写一个脚本读取当前时间，并且将其转换为纪元以来经过了多少天、小时、分钟和秒。</a:t>
            </a:r>
          </a:p>
        </p:txBody>
      </p:sp>
    </p:spTree>
    <p:extLst>
      <p:ext uri="{BB962C8B-B14F-4D97-AF65-F5344CB8AC3E}">
        <p14:creationId xmlns:p14="http://schemas.microsoft.com/office/powerpoint/2010/main" val="16878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09599" y="1628507"/>
                <a:ext cx="11108267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/>
                  <a:t>费马大定理 </a:t>
                </a:r>
                <a:r>
                  <a:rPr lang="en-US" altLang="zh-CN" sz="2800" dirty="0"/>
                  <a:t>(Fermat’s Last Theorem) </a:t>
                </a:r>
                <a:r>
                  <a:rPr lang="zh-CN" altLang="en-US" sz="2800" dirty="0"/>
                  <a:t>称，没有任何整型数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b </a:t>
                </a:r>
                <a:r>
                  <a:rPr lang="zh-CN" altLang="en-US" sz="2800" dirty="0"/>
                  <a:t>和 </a:t>
                </a:r>
                <a:r>
                  <a:rPr lang="en-US" altLang="zh-CN" sz="2800" dirty="0"/>
                  <a:t>c </a:t>
                </a:r>
                <a:r>
                  <a:rPr lang="zh-CN" altLang="en-US" sz="2800" dirty="0" smtClean="0"/>
                  <a:t>能够使</a:t>
                </a:r>
                <a:r>
                  <a:rPr lang="zh-CN" altLang="en-US" sz="2800" dirty="0"/>
                  <a:t>： </a:t>
                </a:r>
                <a:endParaRPr lang="en-US" altLang="zh-CN" sz="2800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对于</a:t>
                </a:r>
                <a:r>
                  <a:rPr lang="zh-CN" altLang="en-US" sz="2800" dirty="0"/>
                  <a:t>任何大于 </a:t>
                </a:r>
                <a:r>
                  <a:rPr lang="en-US" altLang="zh-CN" sz="2800" dirty="0"/>
                  <a:t>2 </a:t>
                </a:r>
                <a:r>
                  <a:rPr lang="zh-CN" altLang="en-US" sz="2800" dirty="0"/>
                  <a:t>的 </a:t>
                </a:r>
                <a:r>
                  <a:rPr lang="en-US" altLang="zh-CN" sz="2800" dirty="0"/>
                  <a:t>n </a:t>
                </a:r>
                <a:r>
                  <a:rPr lang="zh-CN" altLang="en-US" sz="2800" dirty="0"/>
                  <a:t>成立。 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）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/>
                  <a:t>写一个名为</a:t>
                </a:r>
                <a:r>
                  <a:rPr lang="en-US" altLang="zh-CN" sz="2800" dirty="0" err="1"/>
                  <a:t>check_fermat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的函数，接受四个形参 </a:t>
                </a:r>
                <a:r>
                  <a:rPr lang="en-US" altLang="zh-CN" sz="2800" dirty="0"/>
                  <a:t>— 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c </a:t>
                </a:r>
                <a:r>
                  <a:rPr lang="zh-CN" altLang="en-US" sz="2800" dirty="0"/>
                  <a:t>以及</a:t>
                </a:r>
                <a:r>
                  <a:rPr lang="en-US" altLang="zh-CN" sz="2800" dirty="0"/>
                  <a:t>n — </a:t>
                </a:r>
                <a:r>
                  <a:rPr lang="zh-CN" altLang="en-US" sz="2800" dirty="0"/>
                  <a:t>检查费马大定 理是否成立。如果</a:t>
                </a:r>
                <a:r>
                  <a:rPr lang="en-US" altLang="zh-CN" sz="2800" dirty="0"/>
                  <a:t>n </a:t>
                </a:r>
                <a:r>
                  <a:rPr lang="zh-CN" altLang="en-US" sz="2800" dirty="0"/>
                  <a:t>大于 </a:t>
                </a:r>
                <a:r>
                  <a:rPr lang="en-US" altLang="zh-CN" sz="2800" dirty="0"/>
                  <a:t>2 </a:t>
                </a:r>
                <a:r>
                  <a:rPr lang="zh-CN" altLang="en-US" sz="2800" dirty="0"/>
                  <a:t>且</a:t>
                </a:r>
                <a:r>
                  <a:rPr lang="zh-CN" altLang="en-US" sz="2800" dirty="0" smtClean="0"/>
                  <a:t>等式</a:t>
                </a:r>
                <a:endParaRPr lang="en-US" altLang="zh-CN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成立</a:t>
                </a:r>
                <a:r>
                  <a:rPr lang="zh-CN" altLang="en-US" sz="2800" dirty="0"/>
                  <a:t>，程序应输出 “</a:t>
                </a:r>
                <a:r>
                  <a:rPr lang="en-US" altLang="zh-CN" sz="2800" dirty="0"/>
                  <a:t>Holy smokes, Fermat was wrong!”</a:t>
                </a:r>
                <a:r>
                  <a:rPr lang="zh-CN" altLang="en-US" sz="2800" dirty="0"/>
                  <a:t>。否则程序应输出 “</a:t>
                </a:r>
                <a:r>
                  <a:rPr lang="en-US" altLang="zh-CN" sz="2800" dirty="0"/>
                  <a:t>No, that doesn’t work.”</a:t>
                </a:r>
                <a:r>
                  <a:rPr lang="zh-CN" altLang="en-US" sz="2800" dirty="0"/>
                  <a:t>。 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）写</a:t>
                </a:r>
                <a:r>
                  <a:rPr lang="zh-CN" altLang="en-US" sz="2800" dirty="0"/>
                  <a:t>一个函数提示用户输入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c</a:t>
                </a:r>
                <a:r>
                  <a:rPr lang="zh-CN" altLang="en-US" sz="2800" dirty="0"/>
                  <a:t>以及</a:t>
                </a:r>
                <a:r>
                  <a:rPr lang="en-US" altLang="zh-CN" sz="2800" dirty="0"/>
                  <a:t>n </a:t>
                </a:r>
                <a:r>
                  <a:rPr lang="zh-CN" altLang="en-US" sz="2800" dirty="0"/>
                  <a:t>的值，将它们转换成整型数，然后</a:t>
                </a:r>
                <a:r>
                  <a:rPr lang="zh-CN" altLang="en-US" sz="2800" dirty="0" smtClean="0"/>
                  <a:t>使用</a:t>
                </a:r>
                <a:r>
                  <a:rPr lang="en-US" altLang="zh-CN" sz="2800" dirty="0" err="1"/>
                  <a:t>check_fermat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检查他们是否会违反了费马大定理。 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628507"/>
                <a:ext cx="11108267" cy="4832092"/>
              </a:xfrm>
              <a:prstGeom prst="rect">
                <a:avLst/>
              </a:prstGeom>
              <a:blipFill rotWithShape="1">
                <a:blip r:embed="rId2"/>
                <a:stretch>
                  <a:fillRect l="-1098" t="-1387" b="-2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5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628507"/>
            <a:ext cx="111082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如果你有三根棍子，你有可能将它们组成三角形，也</a:t>
            </a:r>
            <a:r>
              <a:rPr lang="zh-CN" altLang="en-US" sz="2800" dirty="0" smtClean="0"/>
              <a:t>可能不行。</a:t>
            </a:r>
            <a:r>
              <a:rPr lang="zh-CN" altLang="en-US" sz="2800" dirty="0"/>
              <a:t>对于任意三个长度，有一个简单的测试能验证它们能否组成三角形： </a:t>
            </a:r>
            <a:endParaRPr lang="en-US" altLang="zh-CN" sz="2800" dirty="0" smtClean="0"/>
          </a:p>
          <a:p>
            <a:r>
              <a:rPr lang="zh-CN" altLang="en-US" sz="2800" dirty="0" smtClean="0"/>
              <a:t>如果</a:t>
            </a:r>
            <a:r>
              <a:rPr lang="zh-CN" altLang="en-US" sz="2800" dirty="0"/>
              <a:t>三个长度中的任意一个超过了其它二者之和，就不能组成三角形。 否则，可以组成。（如果两个长度之和等于第三个，它们就组成所谓 “‘退化 的” 三角形。） </a:t>
            </a:r>
            <a:endParaRPr lang="en-US" altLang="zh-CN" sz="2800" dirty="0" smtClean="0"/>
          </a:p>
          <a:p>
            <a:r>
              <a:rPr lang="en-US" altLang="zh-CN" sz="2800" dirty="0" smtClean="0"/>
              <a:t>1)</a:t>
            </a:r>
            <a:r>
              <a:rPr lang="zh-CN" altLang="en-US" sz="2800" dirty="0" smtClean="0"/>
              <a:t>写</a:t>
            </a:r>
            <a:r>
              <a:rPr lang="zh-CN" altLang="en-US" sz="2800" dirty="0"/>
              <a:t>一个名为</a:t>
            </a:r>
            <a:r>
              <a:rPr lang="en-US" altLang="zh-CN" sz="2800" dirty="0" err="1"/>
              <a:t>is_triangle</a:t>
            </a:r>
            <a:r>
              <a:rPr lang="en-US" altLang="zh-CN" sz="2800" dirty="0"/>
              <a:t> </a:t>
            </a:r>
            <a:r>
              <a:rPr lang="zh-CN" altLang="en-US" sz="2800" dirty="0"/>
              <a:t>的函数，其接受三个整数作为形参，能够根据给定的三个 长度的棍子能否构成三角形来打印 “</a:t>
            </a:r>
            <a:r>
              <a:rPr lang="en-US" altLang="zh-CN" sz="2800" dirty="0"/>
              <a:t>Yes” </a:t>
            </a:r>
            <a:r>
              <a:rPr lang="zh-CN" altLang="en-US" sz="2800" dirty="0"/>
              <a:t>或 “</a:t>
            </a:r>
            <a:r>
              <a:rPr lang="en-US" altLang="zh-CN" sz="2800" dirty="0"/>
              <a:t>No”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2)</a:t>
            </a:r>
            <a:r>
              <a:rPr lang="zh-CN" altLang="en-US" sz="2800" dirty="0" smtClean="0"/>
              <a:t>写</a:t>
            </a:r>
            <a:r>
              <a:rPr lang="zh-CN" altLang="en-US" sz="2800" dirty="0"/>
              <a:t>一个函数，提示用户输入三根棍子的长度，将它们转换成整型数，然后</a:t>
            </a:r>
            <a:r>
              <a:rPr lang="zh-CN" altLang="en-US" sz="2800" dirty="0" smtClean="0"/>
              <a:t>使用</a:t>
            </a:r>
            <a:r>
              <a:rPr lang="en-US" altLang="zh-CN" sz="2800" dirty="0" err="1"/>
              <a:t>is_triangle</a:t>
            </a:r>
            <a:r>
              <a:rPr lang="en-US" altLang="zh-CN" sz="2800" dirty="0"/>
              <a:t> </a:t>
            </a:r>
            <a:r>
              <a:rPr lang="zh-CN" altLang="en-US" sz="2800" dirty="0"/>
              <a:t>检查给定长度的棍子能否构成三角形。</a:t>
            </a:r>
          </a:p>
        </p:txBody>
      </p:sp>
    </p:spTree>
    <p:extLst>
      <p:ext uri="{BB962C8B-B14F-4D97-AF65-F5344CB8AC3E}">
        <p14:creationId xmlns:p14="http://schemas.microsoft.com/office/powerpoint/2010/main" val="32494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628507"/>
            <a:ext cx="111082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4.</a:t>
            </a:r>
            <a:r>
              <a:rPr lang="pt-BR" altLang="zh-CN" sz="2800" dirty="0" smtClean="0"/>
              <a:t> </a:t>
            </a:r>
            <a:r>
              <a:rPr lang="zh-CN" altLang="en-US" sz="2800" dirty="0" smtClean="0"/>
              <a:t>给出程序的运行结果</a:t>
            </a:r>
            <a:endParaRPr lang="pt-BR" altLang="zh-CN" sz="2800" dirty="0" smtClean="0"/>
          </a:p>
          <a:p>
            <a:r>
              <a:rPr lang="pt-BR" altLang="zh-CN" sz="2800" dirty="0" smtClean="0"/>
              <a:t>def </a:t>
            </a:r>
            <a:r>
              <a:rPr lang="pt-BR" altLang="zh-CN" sz="2800" dirty="0"/>
              <a:t>recurse (n , s ) : </a:t>
            </a:r>
            <a:endParaRPr lang="pt-BR" altLang="zh-CN" sz="2800" dirty="0" smtClean="0"/>
          </a:p>
          <a:p>
            <a:r>
              <a:rPr lang="pt-BR" altLang="zh-CN" sz="2800" dirty="0"/>
              <a:t> </a:t>
            </a:r>
            <a:r>
              <a:rPr lang="pt-BR" altLang="zh-CN" sz="2800" dirty="0" smtClean="0"/>
              <a:t>   if </a:t>
            </a:r>
            <a:r>
              <a:rPr lang="pt-BR" altLang="zh-CN" sz="2800" dirty="0"/>
              <a:t>n == 0: </a:t>
            </a:r>
            <a:endParaRPr lang="pt-BR" altLang="zh-CN" sz="2800" dirty="0" smtClean="0"/>
          </a:p>
          <a:p>
            <a:r>
              <a:rPr lang="pt-BR" altLang="zh-CN" sz="2800" dirty="0"/>
              <a:t> </a:t>
            </a:r>
            <a:r>
              <a:rPr lang="pt-BR" altLang="zh-CN" sz="2800" dirty="0" smtClean="0"/>
              <a:t>       print </a:t>
            </a:r>
            <a:r>
              <a:rPr lang="pt-BR" altLang="zh-CN" sz="2800" dirty="0"/>
              <a:t>(s ) </a:t>
            </a:r>
            <a:endParaRPr lang="pt-BR" altLang="zh-CN" sz="2800" dirty="0" smtClean="0"/>
          </a:p>
          <a:p>
            <a:r>
              <a:rPr lang="pt-BR" altLang="zh-CN" sz="2800" dirty="0"/>
              <a:t> </a:t>
            </a:r>
            <a:r>
              <a:rPr lang="pt-BR" altLang="zh-CN" sz="2800" dirty="0" smtClean="0"/>
              <a:t>   else </a:t>
            </a:r>
            <a:r>
              <a:rPr lang="pt-BR" altLang="zh-CN" sz="2800" dirty="0"/>
              <a:t>: </a:t>
            </a:r>
            <a:endParaRPr lang="pt-BR" altLang="zh-CN" sz="2800" dirty="0" smtClean="0"/>
          </a:p>
          <a:p>
            <a:r>
              <a:rPr lang="pt-BR" altLang="zh-CN" sz="2800" dirty="0"/>
              <a:t> </a:t>
            </a:r>
            <a:r>
              <a:rPr lang="pt-BR" altLang="zh-CN" sz="2800" dirty="0" smtClean="0"/>
              <a:t>       recurse </a:t>
            </a:r>
            <a:r>
              <a:rPr lang="pt-BR" altLang="zh-CN" sz="2800" dirty="0"/>
              <a:t>(n−1, n + s ) </a:t>
            </a:r>
            <a:endParaRPr lang="pt-BR" altLang="zh-CN" sz="2800" dirty="0" smtClean="0"/>
          </a:p>
          <a:p>
            <a:endParaRPr lang="pt-BR" altLang="zh-CN" sz="2800" dirty="0"/>
          </a:p>
          <a:p>
            <a:r>
              <a:rPr lang="pt-BR" altLang="zh-CN" sz="2800" dirty="0" smtClean="0"/>
              <a:t>recurse </a:t>
            </a:r>
            <a:r>
              <a:rPr lang="pt-BR" altLang="zh-CN" sz="2800" dirty="0"/>
              <a:t>(3 , 0)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51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5830" y="216110"/>
            <a:ext cx="70803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如果一部电影时长 </a:t>
            </a:r>
            <a:r>
              <a:rPr lang="en-US" altLang="zh-CN" sz="2000" dirty="0"/>
              <a:t>105 </a:t>
            </a:r>
            <a:r>
              <a:rPr lang="zh-CN" altLang="en-US" sz="2000" dirty="0"/>
              <a:t>分钟，你可能想知道这代表着</a:t>
            </a:r>
            <a:r>
              <a:rPr lang="zh-CN" altLang="en-US" sz="2000" dirty="0" smtClean="0"/>
              <a:t>多少小时？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&gt;&gt;&gt; minutes = 105 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/>
              <a:t>&gt;&gt;&gt; </a:t>
            </a:r>
            <a:r>
              <a:rPr lang="en-US" altLang="zh-CN" sz="2000" dirty="0"/>
              <a:t>minutes / 60 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/>
              <a:t>1.75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kern="1200" cap="none" normalizeH="0" baseline="0" noProof="0" dirty="0"/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kern="1200" cap="none" normalizeH="0" baseline="0" noProof="0" dirty="0" smtClean="0"/>
              <a:t>得到小时的整数：</a:t>
            </a:r>
            <a:endParaRPr kumimoji="0" lang="zh-CN" altLang="zh-CN" sz="2000" kern="1200" cap="none" normalizeH="0" baseline="0" noProof="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&gt;&gt;&gt; minutes = 105 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/>
              <a:t>&gt;&gt;&gt; </a:t>
            </a:r>
            <a:r>
              <a:rPr lang="en-US" altLang="zh-CN" sz="2000" dirty="0"/>
              <a:t>hours = minutes // 60 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/>
              <a:t>&gt;&gt;&gt; </a:t>
            </a:r>
            <a:r>
              <a:rPr lang="en-US" altLang="zh-CN" sz="2000" dirty="0"/>
              <a:t>hours 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/>
              <a:t>1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/>
              <a:t>等于多少小时多少分钟？</a:t>
            </a:r>
            <a:endParaRPr lang="en-US" altLang="zh-CN" sz="20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5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</a:t>
            </a:r>
            <a:r>
              <a:rPr lang="zh-CN" altLang="en-US" dirty="0"/>
              <a:t>地板除法和求余 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533" y="1696913"/>
            <a:ext cx="38269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地板除运算符 </a:t>
            </a:r>
            <a:r>
              <a:rPr lang="en-US" altLang="zh-CN" sz="2800" dirty="0"/>
              <a:t>(floor division operator) </a:t>
            </a:r>
            <a:r>
              <a:rPr lang="zh-CN" altLang="en-US" sz="2800" dirty="0"/>
              <a:t>为 </a:t>
            </a:r>
            <a:r>
              <a:rPr lang="en-US" altLang="zh-CN" sz="2800" dirty="0"/>
              <a:t>// 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05330" y="3887801"/>
            <a:ext cx="38941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求余运算符 </a:t>
            </a:r>
            <a:r>
              <a:rPr lang="en-US" altLang="zh-CN" sz="2800" dirty="0"/>
              <a:t>(modulus operator)</a:t>
            </a:r>
            <a:r>
              <a:rPr lang="zh-CN" altLang="en-US" sz="2800" dirty="0"/>
              <a:t>，</a:t>
            </a:r>
            <a:r>
              <a:rPr lang="en-US" altLang="zh-CN" sz="2800" dirty="0"/>
              <a:t>% </a:t>
            </a:r>
            <a:r>
              <a:rPr lang="zh-CN" altLang="en-US" sz="2800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2149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9913" y="1700450"/>
            <a:ext cx="10588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 smtClean="0"/>
              <a:t>练习：从键盘上输入一个三位数，分别输出它的百位、十位和个位？</a:t>
            </a:r>
            <a:endParaRPr lang="en-US" altLang="zh-CN" sz="2800" dirty="0" smtClean="0"/>
          </a:p>
        </p:txBody>
      </p: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5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</a:t>
            </a:r>
            <a:r>
              <a:rPr lang="zh-CN" altLang="en-US" dirty="0"/>
              <a:t>地板除法和求余 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.2  </a:t>
            </a:r>
            <a:r>
              <a:rPr lang="zh-CN" altLang="en-US" dirty="0"/>
              <a:t>布尔表达式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8002" y="1411112"/>
            <a:ext cx="477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== </a:t>
            </a:r>
            <a:r>
              <a:rPr lang="zh-CN" altLang="en-US" sz="2800" dirty="0" smtClean="0"/>
              <a:t>：比较</a:t>
            </a:r>
            <a:r>
              <a:rPr lang="zh-CN" altLang="en-US" sz="2800" dirty="0"/>
              <a:t>两个运算数，如果它们相等，则结果为 </a:t>
            </a:r>
            <a:r>
              <a:rPr lang="en-US" altLang="zh-CN" sz="2800" dirty="0"/>
              <a:t>True </a:t>
            </a:r>
            <a:r>
              <a:rPr lang="zh-CN" altLang="en-US" sz="2800" dirty="0"/>
              <a:t>，否则结果为 </a:t>
            </a:r>
            <a:r>
              <a:rPr lang="en-US" altLang="zh-CN" sz="2800" dirty="0"/>
              <a:t>False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True </a:t>
            </a:r>
            <a:r>
              <a:rPr lang="zh-CN" altLang="en-US" sz="2800" dirty="0"/>
              <a:t>和 </a:t>
            </a:r>
            <a:r>
              <a:rPr lang="en-US" altLang="zh-CN" sz="2800" dirty="0"/>
              <a:t>False </a:t>
            </a:r>
            <a:r>
              <a:rPr lang="zh-CN" altLang="en-US" sz="2800" dirty="0"/>
              <a:t>是属于 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 </a:t>
            </a:r>
            <a:r>
              <a:rPr lang="zh-CN" altLang="en-US" sz="2800" dirty="0"/>
              <a:t>类型的特殊值；它们不是字符串。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5539528" y="1298223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799834" y="1313935"/>
            <a:ext cx="18742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dirty="0"/>
              <a:t>&gt;&gt;&gt; 5 == 5 </a:t>
            </a:r>
            <a:endParaRPr lang="da-DK" altLang="zh-CN" sz="2400" dirty="0" smtClean="0"/>
          </a:p>
          <a:p>
            <a:r>
              <a:rPr lang="da-DK" altLang="zh-CN" sz="2400" dirty="0" smtClean="0"/>
              <a:t>True </a:t>
            </a:r>
          </a:p>
          <a:p>
            <a:r>
              <a:rPr lang="da-DK" altLang="zh-CN" sz="2400" dirty="0" smtClean="0"/>
              <a:t>&gt;&gt;&gt; </a:t>
            </a:r>
            <a:r>
              <a:rPr lang="da-DK" altLang="zh-CN" sz="2400" dirty="0"/>
              <a:t>5 == 6 </a:t>
            </a:r>
            <a:endParaRPr lang="da-DK" altLang="zh-CN" sz="2400" dirty="0" smtClean="0"/>
          </a:p>
          <a:p>
            <a:r>
              <a:rPr lang="da-DK" altLang="zh-CN" sz="2400" dirty="0" smtClean="0"/>
              <a:t>False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799834" y="351449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x != y </a:t>
            </a:r>
            <a:endParaRPr lang="en-US" altLang="zh-CN" sz="2800" dirty="0" smtClean="0"/>
          </a:p>
          <a:p>
            <a:r>
              <a:rPr lang="en-US" altLang="zh-CN" sz="2800" dirty="0" smtClean="0"/>
              <a:t>x </a:t>
            </a:r>
            <a:r>
              <a:rPr lang="en-US" altLang="zh-CN" sz="2800" dirty="0"/>
              <a:t>&gt; </a:t>
            </a:r>
            <a:r>
              <a:rPr lang="en-US" altLang="zh-CN" sz="2800" dirty="0" smtClean="0"/>
              <a:t>y</a:t>
            </a:r>
          </a:p>
          <a:p>
            <a:r>
              <a:rPr lang="en-US" altLang="zh-CN" sz="2800" dirty="0" smtClean="0"/>
              <a:t>x </a:t>
            </a:r>
            <a:r>
              <a:rPr lang="en-US" altLang="zh-CN" sz="2800" dirty="0"/>
              <a:t>&lt; </a:t>
            </a:r>
            <a:r>
              <a:rPr lang="en-US" altLang="zh-CN" sz="2800" dirty="0" smtClean="0"/>
              <a:t>y</a:t>
            </a:r>
          </a:p>
          <a:p>
            <a:r>
              <a:rPr lang="en-US" altLang="zh-CN" sz="2800" dirty="0" smtClean="0"/>
              <a:t>x </a:t>
            </a:r>
            <a:r>
              <a:rPr lang="en-US" altLang="zh-CN" sz="2800" dirty="0"/>
              <a:t>&gt;= </a:t>
            </a:r>
            <a:r>
              <a:rPr lang="en-US" altLang="zh-CN" sz="2800" dirty="0" smtClean="0"/>
              <a:t>y</a:t>
            </a:r>
          </a:p>
          <a:p>
            <a:r>
              <a:rPr lang="en-US" altLang="zh-CN" sz="2800" dirty="0" smtClean="0"/>
              <a:t>x </a:t>
            </a:r>
            <a:r>
              <a:rPr lang="en-US" altLang="zh-CN" sz="2800" dirty="0"/>
              <a:t>&lt;= 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42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.3 </a:t>
            </a:r>
            <a:r>
              <a:rPr lang="zh-CN" altLang="en-US" dirty="0" smtClean="0"/>
              <a:t>逻辑运算</a:t>
            </a:r>
            <a:r>
              <a:rPr lang="zh-CN" altLang="en-US" dirty="0"/>
              <a:t>符 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956" y="1669113"/>
            <a:ext cx="355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and </a:t>
            </a:r>
            <a:r>
              <a:rPr lang="zh-CN" altLang="en-US" sz="3200" dirty="0"/>
              <a:t>、</a:t>
            </a:r>
            <a:r>
              <a:rPr lang="en-US" altLang="zh-CN" sz="3200" dirty="0"/>
              <a:t>or </a:t>
            </a:r>
            <a:r>
              <a:rPr lang="zh-CN" altLang="en-US" sz="3200" dirty="0"/>
              <a:t>和 </a:t>
            </a:r>
            <a:r>
              <a:rPr lang="en-US" altLang="zh-CN" sz="3200" dirty="0"/>
              <a:t>not</a:t>
            </a:r>
            <a:endParaRPr lang="zh-CN" altLang="en-US" sz="32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5539528" y="1298223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84366" y="1298223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x &gt; 0 and x &lt; 10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84366" y="2235733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/>
              <a:t>n%2 == 0 or n%3 == 0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184366" y="32374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not (x &gt; y)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184366" y="4304268"/>
            <a:ext cx="420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既能被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整除，又能被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整除？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3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.4 </a:t>
            </a:r>
            <a:r>
              <a:rPr lang="zh-CN" altLang="en-US" dirty="0" smtClean="0"/>
              <a:t>条件</a:t>
            </a:r>
            <a:r>
              <a:rPr lang="zh-CN" altLang="en-US" dirty="0"/>
              <a:t>执行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978" y="1203236"/>
            <a:ext cx="111985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if 0 &lt; x and x &lt; 10: 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print </a:t>
            </a:r>
            <a:r>
              <a:rPr lang="en-US" altLang="zh-CN" sz="3200" dirty="0"/>
              <a:t>('</a:t>
            </a:r>
            <a:r>
              <a:rPr lang="en-US" altLang="zh-CN" sz="3200" dirty="0" err="1"/>
              <a:t>x␣is␣a</a:t>
            </a:r>
            <a:r>
              <a:rPr lang="en-US" altLang="zh-CN" sz="3200" dirty="0"/>
              <a:t>␣ positive ␣single−digit ␣ number .')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8978" y="3512235"/>
            <a:ext cx="10216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if </a:t>
            </a:r>
            <a:r>
              <a:rPr lang="en-US" altLang="zh-CN" sz="3200" dirty="0"/>
              <a:t>0 &lt; x &lt; 10: 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print </a:t>
            </a:r>
            <a:r>
              <a:rPr lang="en-US" altLang="zh-CN" sz="3200" dirty="0"/>
              <a:t>('</a:t>
            </a:r>
            <a:r>
              <a:rPr lang="en-US" altLang="zh-CN" sz="3200" dirty="0" err="1"/>
              <a:t>x␣is␣a</a:t>
            </a:r>
            <a:r>
              <a:rPr lang="en-US" altLang="zh-CN" sz="3200" dirty="0"/>
              <a:t>␣ positive ␣single−digit ␣ number .')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43437" y="265289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等价于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01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215467" y="1328152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.5 </a:t>
            </a:r>
            <a:r>
              <a:rPr lang="zh-CN" altLang="en-US" dirty="0"/>
              <a:t>递归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758" y="1328152"/>
            <a:ext cx="48817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一个调用它自己的函数被称为递归的 </a:t>
            </a:r>
            <a:r>
              <a:rPr lang="en-US" altLang="zh-CN" sz="2800" dirty="0"/>
              <a:t>(recursive) </a:t>
            </a:r>
            <a:r>
              <a:rPr lang="zh-CN" altLang="en-US" sz="2800" dirty="0"/>
              <a:t>；这种过程被称作递归 </a:t>
            </a:r>
            <a:r>
              <a:rPr lang="en-US" altLang="zh-CN" sz="2800" dirty="0"/>
              <a:t>(recursion) 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441245" y="13281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/>
              <a:t>def</a:t>
            </a:r>
            <a:r>
              <a:rPr lang="en-US" altLang="zh-CN" sz="2400" dirty="0"/>
              <a:t> countdown ( n ) :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if </a:t>
            </a:r>
            <a:r>
              <a:rPr lang="en-US" altLang="zh-CN" sz="2400" dirty="0"/>
              <a:t>n &lt;= 0: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print </a:t>
            </a:r>
            <a:r>
              <a:rPr lang="en-US" altLang="zh-CN" sz="2400" dirty="0"/>
              <a:t>('Blastoff !')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else 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print </a:t>
            </a:r>
            <a:r>
              <a:rPr lang="en-US" altLang="zh-CN" sz="2400" dirty="0"/>
              <a:t>(n )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countdown </a:t>
            </a:r>
            <a:r>
              <a:rPr lang="en-US" altLang="zh-CN" sz="2400" dirty="0"/>
              <a:t>(n−1) 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254140" y="4271623"/>
            <a:ext cx="3676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&gt;&gt;&gt; countdown (3)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4" y="2816172"/>
            <a:ext cx="33813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3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83289" y="122385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请画一个以 </a:t>
            </a:r>
            <a:r>
              <a:rPr lang="en-US" altLang="zh-CN" sz="2800" dirty="0"/>
              <a:t>s = 'Hello' </a:t>
            </a:r>
            <a:r>
              <a:rPr lang="zh-CN" altLang="en-US" sz="2800" dirty="0"/>
              <a:t>和 </a:t>
            </a:r>
            <a:r>
              <a:rPr lang="en-US" altLang="zh-CN" sz="2800" dirty="0"/>
              <a:t>n=2 </a:t>
            </a:r>
            <a:r>
              <a:rPr lang="zh-CN" altLang="en-US" sz="2800" dirty="0"/>
              <a:t>调用 </a:t>
            </a:r>
            <a:r>
              <a:rPr lang="en-US" altLang="zh-CN" sz="2800" dirty="0" err="1"/>
              <a:t>print_n</a:t>
            </a:r>
            <a:r>
              <a:rPr lang="en-US" altLang="zh-CN" sz="2800" dirty="0"/>
              <a:t> </a:t>
            </a:r>
            <a:r>
              <a:rPr lang="zh-CN" altLang="en-US" sz="2800" dirty="0"/>
              <a:t>的堆栈图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317765" y="1223855"/>
            <a:ext cx="314060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print_n</a:t>
            </a:r>
            <a:r>
              <a:rPr lang="en-US" altLang="zh-CN" sz="2800" dirty="0"/>
              <a:t> (s , n ) :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if </a:t>
            </a:r>
            <a:r>
              <a:rPr lang="en-US" altLang="zh-CN" sz="2800" dirty="0"/>
              <a:t>n &lt;= 0: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return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print </a:t>
            </a:r>
            <a:r>
              <a:rPr lang="en-US" altLang="zh-CN" sz="2800" dirty="0"/>
              <a:t>(s )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print_n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(s , n−1) 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809066" y="292521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写一个名为 </a:t>
            </a:r>
            <a:r>
              <a:rPr lang="en-US" altLang="zh-CN" sz="2800" dirty="0" err="1"/>
              <a:t>do_n</a:t>
            </a:r>
            <a:r>
              <a:rPr lang="en-US" altLang="zh-CN" sz="2800" dirty="0"/>
              <a:t> </a:t>
            </a:r>
            <a:r>
              <a:rPr lang="zh-CN" altLang="en-US" sz="2800" dirty="0"/>
              <a:t>的函数，接受一个函数对象和一个数 </a:t>
            </a:r>
            <a:r>
              <a:rPr lang="en-US" altLang="zh-CN" sz="2800" dirty="0"/>
              <a:t>n </a:t>
            </a:r>
            <a:r>
              <a:rPr lang="zh-CN" altLang="en-US" sz="2800" dirty="0"/>
              <a:t>作为实参，能够调用指定的函数 </a:t>
            </a:r>
            <a:r>
              <a:rPr lang="en-US" altLang="zh-CN" sz="2800" dirty="0"/>
              <a:t>n </a:t>
            </a:r>
            <a:r>
              <a:rPr lang="zh-CN" altLang="en-US" sz="2800" dirty="0"/>
              <a:t>次。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69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.6 </a:t>
            </a:r>
            <a:r>
              <a:rPr lang="zh-CN" altLang="en-US" dirty="0" smtClean="0"/>
              <a:t>无限</a:t>
            </a:r>
            <a:r>
              <a:rPr lang="zh-CN" altLang="en-US" dirty="0"/>
              <a:t>递归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1821" y="1433689"/>
            <a:ext cx="103744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如果一个递归永不会到达基础情形，它将永远进行递归调用，并且程序永远不会终止。 这被称作无限递归 </a:t>
            </a:r>
            <a:r>
              <a:rPr lang="en-US" altLang="zh-CN" sz="3200" dirty="0"/>
              <a:t>(infinite recursion) </a:t>
            </a:r>
            <a:r>
              <a:rPr lang="zh-CN" altLang="en-US" sz="3200" dirty="0"/>
              <a:t>，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12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910</Words>
  <Application>Microsoft Office PowerPoint</Application>
  <PresentationFormat>自定义</PresentationFormat>
  <Paragraphs>88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Python语言</vt:lpstr>
      <vt:lpstr>5.1地板除法和求余 </vt:lpstr>
      <vt:lpstr>5.1地板除法和求余 </vt:lpstr>
      <vt:lpstr>5.2  布尔表达式</vt:lpstr>
      <vt:lpstr>5.3 逻辑运算符 </vt:lpstr>
      <vt:lpstr>5.4 条件执行</vt:lpstr>
      <vt:lpstr>5.5 递归</vt:lpstr>
      <vt:lpstr>PowerPoint 演示文稿</vt:lpstr>
      <vt:lpstr>5.6 无限递归</vt:lpstr>
      <vt:lpstr>练习</vt:lpstr>
      <vt:lpstr>练习</vt:lpstr>
      <vt:lpstr>练习</vt:lpstr>
      <vt:lpstr>练习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weiwei</dc:creator>
  <cp:lastModifiedBy>zhang</cp:lastModifiedBy>
  <cp:revision>111</cp:revision>
  <dcterms:created xsi:type="dcterms:W3CDTF">2019-08-01T01:41:38Z</dcterms:created>
  <dcterms:modified xsi:type="dcterms:W3CDTF">2021-10-10T12:14:37Z</dcterms:modified>
</cp:coreProperties>
</file>