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039"/>
    <a:srgbClr val="0C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85469" autoAdjust="0"/>
  </p:normalViewPr>
  <p:slideViewPr>
    <p:cSldViewPr snapToGrid="0">
      <p:cViewPr varScale="1">
        <p:scale>
          <a:sx n="140" d="100"/>
          <a:sy n="140" d="100"/>
        </p:scale>
        <p:origin x="10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9C378-8F36-40FB-8DC2-421C7A40AE02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01F58-5638-4096-9402-E19D5CB92A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Plotting: visual analysis</a:t>
            </a:r>
          </a:p>
          <a:p>
            <a:r>
              <a:rPr lang="en-US" dirty="0"/>
              <a:t>Curve fitting: find function that approximates data best (possible to then use it for prediction)</a:t>
            </a:r>
          </a:p>
          <a:p>
            <a:r>
              <a:rPr lang="en-US" dirty="0"/>
              <a:t>Autocorrelation: serial dependence</a:t>
            </a:r>
          </a:p>
          <a:p>
            <a:r>
              <a:rPr lang="en-US" dirty="0"/>
              <a:t>Spectral analysis: cyclic behavior</a:t>
            </a:r>
          </a:p>
          <a:p>
            <a:r>
              <a:rPr lang="en-US" dirty="0"/>
              <a:t>Classification: classify temporal patterns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01F58-5638-4096-9402-E19D5CB92A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7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Stationary: mean and variance don’t change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01F58-5638-4096-9402-E19D5CB92A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correlation &gt; 1 =&gt; interest</a:t>
            </a:r>
          </a:p>
          <a:p>
            <a:r>
              <a:rPr lang="en-US" dirty="0"/>
              <a:t>Look to partial correlation if falls fast =&gt; only AR (order of point where falls)</a:t>
            </a:r>
          </a:p>
          <a:p>
            <a:r>
              <a:rPr lang="en-US" dirty="0"/>
              <a:t>If correlation neg, … then 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ADF: p-value &lt;= 0.05: ok =&gt; d = 0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01F58-5638-4096-9402-E19D5CB92A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1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12-Dec-18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8B9CD-0D25-4B8D-8EC4-6D78D44C5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8FF10C-6055-4C8E-96F7-507A1477E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804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AB6C4-D34F-4CCE-A201-1A053EF5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E059C-A364-4223-87F1-9DC369700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of data points in time order.</a:t>
            </a:r>
          </a:p>
          <a:p>
            <a:r>
              <a:rPr lang="en-US" dirty="0"/>
              <a:t>Usually at regular intervals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Statistics &amp; Characteristics</a:t>
            </a:r>
          </a:p>
          <a:p>
            <a:r>
              <a:rPr lang="en-US" dirty="0"/>
              <a:t>Forecasting</a:t>
            </a:r>
          </a:p>
          <a:p>
            <a:pPr lvl="1"/>
            <a:r>
              <a:rPr lang="en-US" dirty="0"/>
              <a:t>Use old values to predict future</a:t>
            </a:r>
          </a:p>
        </p:txBody>
      </p:sp>
    </p:spTree>
    <p:extLst>
      <p:ext uri="{BB962C8B-B14F-4D97-AF65-F5344CB8AC3E}">
        <p14:creationId xmlns:p14="http://schemas.microsoft.com/office/powerpoint/2010/main" val="109435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708A5-94F8-450C-B832-9B096459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Usecases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E4E9A-B3A4-4394-B841-746101F33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Trends &amp; Correlations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Clustering &amp; Classification</a:t>
            </a:r>
          </a:p>
          <a:p>
            <a:r>
              <a:rPr lang="en-US" dirty="0"/>
              <a:t>Prediction</a:t>
            </a:r>
          </a:p>
          <a:p>
            <a:pPr lvl="1"/>
            <a:r>
              <a:rPr lang="en-US" dirty="0"/>
              <a:t>Weather, finance, …</a:t>
            </a:r>
          </a:p>
        </p:txBody>
      </p:sp>
    </p:spTree>
    <p:extLst>
      <p:ext uri="{BB962C8B-B14F-4D97-AF65-F5344CB8AC3E}">
        <p14:creationId xmlns:p14="http://schemas.microsoft.com/office/powerpoint/2010/main" val="62511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5AEAD-FC0D-4ADC-B276-50C34809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C7E9D-9EE5-4CE2-B78D-1D1382BF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Mean, Standard deviation, …</a:t>
            </a:r>
          </a:p>
          <a:p>
            <a:r>
              <a:rPr lang="en-US" dirty="0"/>
              <a:t>Plotting &amp; Curve Fitting</a:t>
            </a:r>
          </a:p>
          <a:p>
            <a:r>
              <a:rPr lang="en-US" dirty="0"/>
              <a:t>Autocorrelation</a:t>
            </a:r>
          </a:p>
          <a:p>
            <a:r>
              <a:rPr lang="en-US" dirty="0"/>
              <a:t>Spectral analysis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4391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B65C3-EB7F-4B8D-B025-E146B129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methods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F4728-C32F-4C9F-85A2-50EA585D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r>
              <a:rPr lang="en-US" dirty="0"/>
              <a:t>ARIMA</a:t>
            </a:r>
          </a:p>
          <a:p>
            <a:pPr lvl="1"/>
            <a:r>
              <a:rPr lang="en-US" dirty="0"/>
              <a:t>Combination of AR, I, MA</a:t>
            </a:r>
          </a:p>
          <a:p>
            <a:r>
              <a:rPr lang="en-US" dirty="0"/>
              <a:t>RNN &amp; LSTM</a:t>
            </a:r>
          </a:p>
          <a:p>
            <a:pPr lvl="1"/>
            <a:r>
              <a:rPr lang="en-US" dirty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2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038BA-AF04-4E2C-9C60-A6EAFF67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ARIMA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D74D8-BDA9-4AD2-A8B3-EA51E57AF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/>
              <a:t>Auto Regressive</a:t>
            </a:r>
          </a:p>
          <a:p>
            <a:pPr lvl="1"/>
            <a:r>
              <a:rPr lang="en-US"/>
              <a:t>Future values depend on old values</a:t>
            </a:r>
          </a:p>
          <a:p>
            <a:r>
              <a:rPr lang="en-US"/>
              <a:t>Integration</a:t>
            </a:r>
          </a:p>
          <a:p>
            <a:pPr lvl="1"/>
            <a:r>
              <a:rPr lang="en-US"/>
              <a:t>Difference between values is stationary</a:t>
            </a:r>
          </a:p>
          <a:p>
            <a:r>
              <a:rPr lang="en-US"/>
              <a:t>Moving Average</a:t>
            </a:r>
          </a:p>
          <a:p>
            <a:pPr lvl="1"/>
            <a:r>
              <a:rPr lang="en-US"/>
              <a:t>Future values depend on old values’ distance from mean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B44366-5C39-434B-9631-5EF6EA51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36" y="2881687"/>
            <a:ext cx="2913062" cy="8384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5D3202-8798-4115-80CD-5C83A9731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936" y="4832481"/>
            <a:ext cx="2913062" cy="8178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5953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AC670-9511-4009-B7C4-79EA1951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– Picking the orders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ABCE2-6441-4743-8D3B-B47CED99C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p, d &amp; q</a:t>
            </a:r>
          </a:p>
          <a:p>
            <a:pPr lvl="1"/>
            <a:r>
              <a:rPr lang="en-US" dirty="0"/>
              <a:t>Orders for each part (AR, I, MA)</a:t>
            </a:r>
          </a:p>
          <a:p>
            <a:r>
              <a:rPr lang="en-US" dirty="0">
                <a:solidFill>
                  <a:srgbClr val="996039"/>
                </a:solidFill>
              </a:rPr>
              <a:t>Autocorrelation</a:t>
            </a:r>
            <a:r>
              <a:rPr lang="en-US" dirty="0"/>
              <a:t> &amp; </a:t>
            </a:r>
            <a:r>
              <a:rPr lang="en-US" dirty="0">
                <a:solidFill>
                  <a:srgbClr val="0C5696"/>
                </a:solidFill>
              </a:rPr>
              <a:t>Partial Autocorrelation</a:t>
            </a:r>
          </a:p>
          <a:p>
            <a:r>
              <a:rPr lang="en-US" dirty="0"/>
              <a:t>Augmented Dickey-Fuller test</a:t>
            </a:r>
          </a:p>
          <a:p>
            <a:pPr lvl="1"/>
            <a:r>
              <a:rPr lang="en-US" dirty="0"/>
              <a:t>Stationarity of series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C446F8-4614-4C8C-A102-B07D99F2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61" y="2784142"/>
            <a:ext cx="5384325" cy="28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8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BB518-8799-43F7-9E50-C514844D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51630E-E96A-4428-9023-2287DDE0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</a:t>
            </a:r>
            <a:r>
              <a:rPr lang="en-US"/>
              <a:t>light levels (h+1, h+2, j+1, …)</a:t>
            </a:r>
            <a:endParaRPr lang="en-US" dirty="0"/>
          </a:p>
          <a:p>
            <a:pPr lvl="1"/>
            <a:r>
              <a:rPr lang="en-US" dirty="0"/>
              <a:t>Direct, indirect, ratio</a:t>
            </a:r>
          </a:p>
          <a:p>
            <a:r>
              <a:rPr lang="en-US" dirty="0"/>
              <a:t>5 stations (out of 15)</a:t>
            </a:r>
          </a:p>
          <a:p>
            <a:r>
              <a:rPr lang="en-US" dirty="0"/>
              <a:t>2 years (out of 5)</a:t>
            </a:r>
          </a:p>
          <a:p>
            <a:r>
              <a:rPr lang="en-US" dirty="0"/>
              <a:t>7 metrics</a:t>
            </a:r>
          </a:p>
          <a:p>
            <a:pPr lvl="1"/>
            <a:r>
              <a:rPr lang="en-US" dirty="0"/>
              <a:t>Every minute</a:t>
            </a:r>
          </a:p>
        </p:txBody>
      </p:sp>
    </p:spTree>
    <p:extLst>
      <p:ext uri="{BB962C8B-B14F-4D97-AF65-F5344CB8AC3E}">
        <p14:creationId xmlns:p14="http://schemas.microsoft.com/office/powerpoint/2010/main" val="380068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E714F-7CE2-4264-B889-96DBAEA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D4BE40-8C08-4B5C-8988-D618BF1C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empty</a:t>
            </a:r>
          </a:p>
        </p:txBody>
      </p:sp>
    </p:spTree>
    <p:extLst>
      <p:ext uri="{BB962C8B-B14F-4D97-AF65-F5344CB8AC3E}">
        <p14:creationId xmlns:p14="http://schemas.microsoft.com/office/powerpoint/2010/main" val="1549914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265</Words>
  <Application>Microsoft Office PowerPoint</Application>
  <PresentationFormat>Grand écran</PresentationFormat>
  <Paragraphs>66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Concis</vt:lpstr>
      <vt:lpstr>Time series</vt:lpstr>
      <vt:lpstr>Introduction</vt:lpstr>
      <vt:lpstr>Usecases</vt:lpstr>
      <vt:lpstr>Analysis methods</vt:lpstr>
      <vt:lpstr>Forecasting methods</vt:lpstr>
      <vt:lpstr>ARIMA</vt:lpstr>
      <vt:lpstr>ARIMA – Picking the orders</vt:lpstr>
      <vt:lpstr>Project</vt:lpstr>
      <vt:lpstr>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Ansel Gamet</dc:creator>
  <cp:lastModifiedBy>Ansel Gamet</cp:lastModifiedBy>
  <cp:revision>3</cp:revision>
  <dcterms:created xsi:type="dcterms:W3CDTF">2018-12-12T06:20:16Z</dcterms:created>
  <dcterms:modified xsi:type="dcterms:W3CDTF">2018-12-12T06:35:45Z</dcterms:modified>
</cp:coreProperties>
</file>