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7" r:id="rId4"/>
    <p:sldId id="279" r:id="rId5"/>
    <p:sldId id="280" r:id="rId6"/>
    <p:sldId id="281" r:id="rId7"/>
    <p:sldId id="282" r:id="rId8"/>
    <p:sldId id="284" r:id="rId9"/>
    <p:sldId id="283" r:id="rId10"/>
  </p:sldIdLst>
  <p:sldSz cx="9906000" cy="6858000" type="A4"/>
  <p:notesSz cx="7099300" cy="10234613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660066"/>
    <a:srgbClr val="FF0000"/>
    <a:srgbClr val="D1FFDA"/>
    <a:srgbClr val="8989FF"/>
    <a:srgbClr val="AFFFBE"/>
    <a:srgbClr val="FF3300"/>
    <a:srgbClr val="006600"/>
    <a:srgbClr val="5A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764" autoAdjust="0"/>
  </p:normalViewPr>
  <p:slideViewPr>
    <p:cSldViewPr snapToGrid="0">
      <p:cViewPr>
        <p:scale>
          <a:sx n="90" d="100"/>
          <a:sy n="90" d="100"/>
        </p:scale>
        <p:origin x="-696" y="7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65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0" y="648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35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9238" y="0"/>
            <a:ext cx="30241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2488"/>
            <a:ext cx="310356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9238" y="9742488"/>
            <a:ext cx="302418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CC178C65-EB91-49D1-8074-4DD109F199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37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03" tIns="47201" rIns="94403" bIns="47201" numCol="1" anchor="b" anchorCtr="0" compatLnSpc="1">
            <a:prstTxWarp prst="textNoShape">
              <a:avLst/>
            </a:prstTxWarp>
          </a:bodyPr>
          <a:lstStyle>
            <a:lvl1pPr algn="r" defTabSz="944563" eaLnBrk="0" hangingPunct="0">
              <a:spcBef>
                <a:spcPct val="0"/>
              </a:spcBef>
              <a:defRPr sz="1200" b="0">
                <a:solidFill>
                  <a:schemeClr val="tx1"/>
                </a:solidFill>
                <a:latin typeface="DB Office" pitchFamily="34" charset="0"/>
                <a:cs typeface="+mn-cs"/>
              </a:defRPr>
            </a:lvl1pPr>
          </a:lstStyle>
          <a:p>
            <a:pPr>
              <a:defRPr/>
            </a:pPr>
            <a:fld id="{62D7888D-5D26-4E38-BCC6-3E28F6206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8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B Offi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351" y="314318"/>
            <a:ext cx="2839507" cy="6708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898" y="5831033"/>
            <a:ext cx="1025590" cy="56613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81" y="5845663"/>
            <a:ext cx="1116402" cy="45157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9653" y="5821658"/>
            <a:ext cx="1285829" cy="568434"/>
          </a:xfrm>
          <a:prstGeom prst="rect">
            <a:avLst/>
          </a:prstGeom>
        </p:spPr>
      </p:pic>
      <p:sp>
        <p:nvSpPr>
          <p:cNvPr id="22" name="Rectangle 1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0025" y="3657601"/>
            <a:ext cx="9505950" cy="1346661"/>
          </a:xfrm>
        </p:spPr>
        <p:txBody>
          <a:bodyPr anchor="ctr"/>
          <a:lstStyle>
            <a:lvl1pPr marL="4486275" indent="-4486275" algn="ctr" defTabSz="914400">
              <a:defRPr/>
            </a:lvl1pPr>
          </a:lstStyle>
          <a:p>
            <a:pPr marL="2598738" indent="-2598738" algn="ctr"/>
            <a:r>
              <a:rPr lang="en-US" sz="36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openETCS  </a:t>
            </a:r>
            <a:r>
              <a:rPr lang="en-US" sz="360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ITEA2  Review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237" y="4475670"/>
            <a:ext cx="958056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177800" eaLnBrk="0" hangingPunct="0">
              <a:defRPr/>
            </a:pPr>
            <a:endParaRPr 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24" name="Line 3"/>
          <p:cNvSpPr>
            <a:spLocks noChangeShapeType="1"/>
          </p:cNvSpPr>
          <p:nvPr userDrawn="1"/>
        </p:nvSpPr>
        <p:spPr bwMode="auto">
          <a:xfrm>
            <a:off x="6537325" y="6426200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6537325" y="6137275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"/>
          <p:cNvSpPr>
            <a:spLocks noChangeShapeType="1"/>
          </p:cNvSpPr>
          <p:nvPr userDrawn="1"/>
        </p:nvSpPr>
        <p:spPr bwMode="auto">
          <a:xfrm>
            <a:off x="6537325" y="5849938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 userDrawn="1"/>
        </p:nvSpPr>
        <p:spPr bwMode="auto">
          <a:xfrm>
            <a:off x="6537325" y="5561013"/>
            <a:ext cx="3368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EBox"/>
          <p:cNvSpPr txBox="1">
            <a:spLocks noChangeArrowheads="1"/>
          </p:cNvSpPr>
          <p:nvPr userDrawn="1"/>
        </p:nvSpPr>
        <p:spPr bwMode="auto">
          <a:xfrm>
            <a:off x="6537325" y="6165850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Saint-</a:t>
            </a:r>
            <a:r>
              <a:rPr lang="en-US" sz="1200" b="0" dirty="0" err="1" smtClean="0">
                <a:solidFill>
                  <a:schemeClr val="tx1"/>
                </a:solidFill>
              </a:rPr>
              <a:t>Ouen</a:t>
            </a:r>
            <a:r>
              <a:rPr lang="en-US" sz="1200" b="0" dirty="0" smtClean="0">
                <a:solidFill>
                  <a:schemeClr val="tx1"/>
                </a:solidFill>
              </a:rPr>
              <a:t> </a:t>
            </a:r>
            <a:r>
              <a:rPr lang="en-US" sz="1200" b="0" dirty="0" err="1" smtClean="0">
                <a:solidFill>
                  <a:schemeClr val="tx1"/>
                </a:solidFill>
              </a:rPr>
              <a:t>Cedex</a:t>
            </a:r>
            <a:r>
              <a:rPr lang="en-US" sz="1200" b="0" dirty="0" smtClean="0">
                <a:solidFill>
                  <a:schemeClr val="tx1"/>
                </a:solidFill>
              </a:rPr>
              <a:t>, March 25</a:t>
            </a:r>
            <a:r>
              <a:rPr lang="en-US" sz="1200" b="0" baseline="30000" dirty="0" smtClean="0">
                <a:solidFill>
                  <a:schemeClr val="tx1"/>
                </a:solidFill>
              </a:rPr>
              <a:t>th</a:t>
            </a:r>
            <a:r>
              <a:rPr lang="en-US" sz="1200" b="0" dirty="0" smtClean="0">
                <a:solidFill>
                  <a:schemeClr val="tx1"/>
                </a:solidFill>
              </a:rPr>
              <a:t>, 2015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30" name="FirmaBox"/>
          <p:cNvSpPr txBox="1">
            <a:spLocks noChangeArrowheads="1"/>
          </p:cNvSpPr>
          <p:nvPr userDrawn="1"/>
        </p:nvSpPr>
        <p:spPr bwMode="auto">
          <a:xfrm>
            <a:off x="6537325" y="5589588"/>
            <a:ext cx="33686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openETCS@ITEA2 Project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31" name="Picture 11" descr="ETCS-Führerstand"/>
          <p:cNvPicPr preferRelativeResize="0"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019" y="1219200"/>
            <a:ext cx="1544907" cy="18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2" descr="Titel"/>
          <p:cNvPicPr preferRelativeResize="0"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9066" y="1219201"/>
            <a:ext cx="216561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content_pic_netz"/>
          <p:cNvPicPr preferRelativeResize="0"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3075" y="1219199"/>
            <a:ext cx="44740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4" descr="ETCS-Führerstand SBB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19199"/>
            <a:ext cx="1790760" cy="18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381357" y="5530377"/>
            <a:ext cx="100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</a:rPr>
              <a:t>supported</a:t>
            </a:r>
            <a:r>
              <a:rPr lang="en-US" sz="1000" b="0" dirty="0" smtClean="0">
                <a:solidFill>
                  <a:schemeClr val="tx1"/>
                </a:solidFill>
              </a:rPr>
              <a:t> by: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45" name="WordArt 14"/>
          <p:cNvSpPr>
            <a:spLocks noChangeAspect="1" noChangeArrowheads="1" noChangeShapeType="1" noTextEdit="1"/>
          </p:cNvSpPr>
          <p:nvPr/>
        </p:nvSpPr>
        <p:spPr bwMode="auto">
          <a:xfrm>
            <a:off x="7748147" y="333508"/>
            <a:ext cx="1965653" cy="55874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sp>
        <p:nvSpPr>
          <p:cNvPr id="44" name="Rectangle 13"/>
          <p:cNvSpPr>
            <a:spLocks noChangeArrowheads="1"/>
          </p:cNvSpPr>
          <p:nvPr userDrawn="1"/>
        </p:nvSpPr>
        <p:spPr bwMode="auto">
          <a:xfrm flipV="1">
            <a:off x="0" y="1080046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sp>
        <p:nvSpPr>
          <p:cNvPr id="48" name="Rectangle 13"/>
          <p:cNvSpPr>
            <a:spLocks noChangeArrowheads="1"/>
          </p:cNvSpPr>
          <p:nvPr userDrawn="1"/>
        </p:nvSpPr>
        <p:spPr bwMode="auto">
          <a:xfrm>
            <a:off x="-4761" y="3100374"/>
            <a:ext cx="9906000" cy="144463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de-DE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637" y="5821658"/>
            <a:ext cx="1958375" cy="4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0025" y="1557339"/>
            <a:ext cx="9505950" cy="4860088"/>
          </a:xfrm>
        </p:spPr>
        <p:txBody>
          <a:bodyPr/>
          <a:lstStyle>
            <a:lvl1pPr marL="265113" indent="-265113">
              <a:defRPr/>
            </a:lvl1pPr>
            <a:lvl3pPr marL="809625" indent="-252413">
              <a:defRPr/>
            </a:lvl3pPr>
            <a:lvl4pPr marL="1077913" indent="-269875">
              <a:defRPr/>
            </a:lvl4pPr>
            <a:lvl5pPr marL="1346200" indent="-255588">
              <a:defRPr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33DD0-BB25-4200-A985-2105C908126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00025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676775" cy="4897437"/>
          </a:xfrm>
        </p:spPr>
        <p:txBody>
          <a:bodyPr/>
          <a:lstStyle>
            <a:lvl1pPr marL="265113" indent="-265113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Textmasterformat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35A66-76C5-4CA8-8C89-434D4A28B8B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FC453-6C1C-4CB4-BDBE-05A0CC29E5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264959"/>
            <a:ext cx="7972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0025" y="1557338"/>
            <a:ext cx="950595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0500" y="6692900"/>
            <a:ext cx="19050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F51956-8EB3-474A-B736-EC9688DAE887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0025" y="6692900"/>
            <a:ext cx="3708400" cy="9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openETCS@ITEA2, </a:t>
            </a:r>
            <a:r>
              <a:rPr lang="en-US" dirty="0" err="1" smtClean="0"/>
              <a:t>openETCS</a:t>
            </a:r>
            <a:r>
              <a:rPr lang="en-US" dirty="0" smtClean="0"/>
              <a:t> Open License Terms </a:t>
            </a:r>
            <a:r>
              <a:rPr lang="en-US" noProof="0" dirty="0" smtClean="0"/>
              <a:t>apply</a:t>
            </a:r>
            <a:r>
              <a:rPr lang="en-US" dirty="0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263181" name="Rectangle 13"/>
          <p:cNvSpPr>
            <a:spLocks noChangeArrowheads="1"/>
          </p:cNvSpPr>
          <p:nvPr userDrawn="1"/>
        </p:nvSpPr>
        <p:spPr bwMode="auto">
          <a:xfrm>
            <a:off x="0" y="1052524"/>
            <a:ext cx="9906000" cy="144464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1" tIns="45716" rIns="91431" bIns="45716" anchor="ctr"/>
          <a:lstStyle/>
          <a:p>
            <a:pPr eaLnBrk="0" hangingPunct="0">
              <a:defRPr/>
            </a:pPr>
            <a:endParaRPr lang="en-US" sz="2800" b="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+mn-cs"/>
            </a:endParaRPr>
          </a:p>
        </p:txBody>
      </p:sp>
      <p:pic>
        <p:nvPicPr>
          <p:cNvPr id="9" name="Picture 2" descr="https://github.com/openETCS/ecosystem/blob/master/openETCS_LateX_templates/template/oOLT.png?raw=tru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488" y="6436760"/>
            <a:ext cx="614697" cy="3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WordArt 14"/>
          <p:cNvSpPr>
            <a:spLocks noChangeArrowheads="1" noChangeShapeType="1" noTextEdit="1"/>
          </p:cNvSpPr>
          <p:nvPr/>
        </p:nvSpPr>
        <p:spPr bwMode="auto">
          <a:xfrm>
            <a:off x="8367715" y="560394"/>
            <a:ext cx="1423988" cy="3603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 dirty="0"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openETCS 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0668" y="131546"/>
            <a:ext cx="1685332" cy="296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27" r:id="rId1"/>
    <p:sldLayoutId id="2147488415" r:id="rId2"/>
    <p:sldLayoutId id="2147488417" r:id="rId3"/>
    <p:sldLayoutId id="214748841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DB Office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defRPr sz="2400" b="1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2778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93763" indent="-252413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•"/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168400" indent="-269875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436688" indent="-255588" algn="l" rtl="0" eaLnBrk="0" fontAlgn="base" hangingPunct="0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36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6pPr>
      <a:lvl7pPr marL="27908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7pPr>
      <a:lvl8pPr marL="32480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8pPr>
      <a:lvl9pPr marL="3705225" indent="-255588" algn="l" rtl="0" fontAlgn="base">
        <a:spcBef>
          <a:spcPct val="0"/>
        </a:spcBef>
        <a:spcAft>
          <a:spcPct val="25000"/>
        </a:spcAft>
        <a:buClr>
          <a:srgbClr val="FF0000"/>
        </a:buClr>
        <a:buChar char="-"/>
        <a:defRPr sz="20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0025" y="3505201"/>
            <a:ext cx="9505950" cy="1771649"/>
          </a:xfrm>
        </p:spPr>
        <p:txBody>
          <a:bodyPr/>
          <a:lstStyle/>
          <a:p>
            <a:pPr marL="0" indent="0" algn="ctr"/>
            <a: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 3&amp;4 Workshop</a:t>
            </a:r>
            <a:b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@Paris </a:t>
            </a:r>
            <a:r>
              <a:rPr lang="de-DE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Alstom</a:t>
            </a:r>
            <a: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25.03.2015 – User Stories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ferentbox"/>
          <p:cNvSpPr txBox="1">
            <a:spLocks noChangeArrowheads="1"/>
          </p:cNvSpPr>
          <p:nvPr/>
        </p:nvSpPr>
        <p:spPr bwMode="auto">
          <a:xfrm>
            <a:off x="6537325" y="5876925"/>
            <a:ext cx="33670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7999" rIns="0" bIns="0"/>
          <a:lstStyle>
            <a:lvl1pPr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 b="0" dirty="0" err="1" smtClean="0">
                <a:solidFill>
                  <a:schemeClr val="tx1"/>
                </a:solidFill>
              </a:rPr>
              <a:t>Baseliyos</a:t>
            </a:r>
            <a:r>
              <a:rPr lang="en-US" sz="1200" b="0" dirty="0" smtClean="0">
                <a:solidFill>
                  <a:schemeClr val="tx1"/>
                </a:solidFill>
              </a:rPr>
              <a:t> Jacob, DB </a:t>
            </a:r>
            <a:r>
              <a:rPr lang="en-US" sz="1200" b="0" dirty="0" err="1" smtClean="0">
                <a:solidFill>
                  <a:schemeClr val="tx1"/>
                </a:solidFill>
              </a:rPr>
              <a:t>Netz</a:t>
            </a:r>
            <a:r>
              <a:rPr lang="en-US" sz="1200" b="0" dirty="0" smtClean="0">
                <a:solidFill>
                  <a:schemeClr val="tx1"/>
                </a:solidFill>
              </a:rPr>
              <a:t> AG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</a:t>
            </a:r>
            <a:r>
              <a:rPr lang="de-DE" dirty="0" smtClean="0"/>
              <a:t> User Story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 bwMode="auto">
          <a:xfrm>
            <a:off x="4471988" y="1609601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  <a:latin typeface="Arial" pitchFamily="34" charset="0"/>
              </a:rPr>
              <a:t>User Story</a:t>
            </a:r>
            <a:endParaRPr kumimoji="0" lang="de-DE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2541985" y="2986076"/>
            <a:ext cx="1381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</a:rPr>
              <a:t>Use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</a:rPr>
              <a:t> Cases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 bwMode="auto">
          <a:xfrm flipH="1">
            <a:off x="3571876" y="2373955"/>
            <a:ext cx="702470" cy="454970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>
            <a:off x="4393406" y="2457450"/>
            <a:ext cx="395288" cy="381000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6262688" y="2457449"/>
            <a:ext cx="538162" cy="371475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/>
          <p:nvPr/>
        </p:nvCxnSpPr>
        <p:spPr bwMode="auto">
          <a:xfrm>
            <a:off x="5662613" y="2457450"/>
            <a:ext cx="442911" cy="371475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26"/>
          <p:cNvCxnSpPr/>
          <p:nvPr/>
        </p:nvCxnSpPr>
        <p:spPr bwMode="auto">
          <a:xfrm>
            <a:off x="2390773" y="1409700"/>
            <a:ext cx="0" cy="5200650"/>
          </a:xfrm>
          <a:prstGeom prst="line">
            <a:avLst/>
          </a:prstGeom>
          <a:noFill/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feld 34"/>
          <p:cNvSpPr txBox="1"/>
          <p:nvPr/>
        </p:nvSpPr>
        <p:spPr>
          <a:xfrm>
            <a:off x="2466975" y="4450348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ETCS </a:t>
            </a:r>
            <a:r>
              <a:rPr lang="de-DE" sz="1600" dirty="0" err="1" smtClean="0">
                <a:solidFill>
                  <a:schemeClr val="tx1"/>
                </a:solidFill>
              </a:rPr>
              <a:t>Onboard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err="1" smtClean="0">
                <a:solidFill>
                  <a:schemeClr val="tx1"/>
                </a:solidFill>
              </a:rPr>
              <a:t>Functions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038851" y="4452521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ETCS </a:t>
            </a:r>
            <a:r>
              <a:rPr lang="de-DE" sz="1600" dirty="0" err="1" smtClean="0">
                <a:solidFill>
                  <a:schemeClr val="tx1"/>
                </a:solidFill>
              </a:rPr>
              <a:t>Onboard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err="1" smtClean="0">
                <a:solidFill>
                  <a:schemeClr val="tx1"/>
                </a:solidFill>
              </a:rPr>
              <a:t>Functions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184564" y="4452521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ETCS </a:t>
            </a:r>
            <a:r>
              <a:rPr lang="de-DE" sz="1600" dirty="0" err="1" smtClean="0">
                <a:solidFill>
                  <a:schemeClr val="tx1"/>
                </a:solidFill>
              </a:rPr>
              <a:t>Onboard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err="1" smtClean="0">
                <a:solidFill>
                  <a:schemeClr val="tx1"/>
                </a:solidFill>
              </a:rPr>
              <a:t>Functions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38"/>
          <p:cNvCxnSpPr/>
          <p:nvPr/>
        </p:nvCxnSpPr>
        <p:spPr bwMode="auto">
          <a:xfrm>
            <a:off x="5545932" y="3791158"/>
            <a:ext cx="0" cy="537954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 flipH="1">
            <a:off x="3676650" y="3619500"/>
            <a:ext cx="597696" cy="642937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/>
          <p:cNvCxnSpPr/>
          <p:nvPr/>
        </p:nvCxnSpPr>
        <p:spPr bwMode="auto">
          <a:xfrm>
            <a:off x="4657725" y="3791158"/>
            <a:ext cx="0" cy="537954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/>
          <p:nvPr/>
        </p:nvCxnSpPr>
        <p:spPr bwMode="auto">
          <a:xfrm>
            <a:off x="3140869" y="3619500"/>
            <a:ext cx="0" cy="709612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/>
          <p:nvPr/>
        </p:nvCxnSpPr>
        <p:spPr bwMode="auto">
          <a:xfrm>
            <a:off x="6262688" y="3619500"/>
            <a:ext cx="0" cy="709612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/>
          <p:nvPr/>
        </p:nvCxnSpPr>
        <p:spPr bwMode="auto">
          <a:xfrm>
            <a:off x="6560343" y="3619500"/>
            <a:ext cx="411957" cy="642937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/>
          <p:cNvCxnSpPr/>
          <p:nvPr/>
        </p:nvCxnSpPr>
        <p:spPr bwMode="auto">
          <a:xfrm>
            <a:off x="7283891" y="3621881"/>
            <a:ext cx="0" cy="707231"/>
          </a:xfrm>
          <a:prstGeom prst="straightConnector1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Pfeil nach unten 58"/>
          <p:cNvSpPr/>
          <p:nvPr/>
        </p:nvSpPr>
        <p:spPr bwMode="auto">
          <a:xfrm>
            <a:off x="4210403" y="5439537"/>
            <a:ext cx="1647825" cy="489204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4156510" y="608201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Simulation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 bwMode="auto">
          <a:xfrm>
            <a:off x="4457699" y="2035401"/>
            <a:ext cx="1647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0000FF"/>
                </a:solidFill>
                <a:latin typeface="Arial" pitchFamily="34" charset="0"/>
              </a:rPr>
              <a:t>BREAKDOWN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 bwMode="auto">
          <a:xfrm>
            <a:off x="4657725" y="3452604"/>
            <a:ext cx="962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0000FF"/>
                </a:solidFill>
                <a:latin typeface="Arial" pitchFamily="34" charset="0"/>
              </a:rPr>
              <a:t>MATRIX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 bwMode="auto">
          <a:xfrm>
            <a:off x="147634" y="1681458"/>
            <a:ext cx="2243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smtClean="0">
                <a:solidFill>
                  <a:srgbClr val="7030A0"/>
                </a:solidFill>
                <a:latin typeface="Arial" pitchFamily="34" charset="0"/>
              </a:rPr>
              <a:t>OPERATOR   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(WP 1</a:t>
            </a:r>
            <a:r>
              <a:rPr kumimoji="0" lang="de-DE" sz="20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 </a:t>
            </a:r>
            <a:r>
              <a:rPr kumimoji="0" lang="de-DE" sz="2000" b="1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and</a:t>
            </a:r>
            <a:r>
              <a:rPr kumimoji="0" lang="de-DE" sz="20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 WP 4)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 bwMode="auto">
          <a:xfrm>
            <a:off x="190494" y="1240423"/>
            <a:ext cx="1647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7030A0"/>
                </a:solidFill>
                <a:latin typeface="Arial" pitchFamily="34" charset="0"/>
              </a:rPr>
              <a:t>Defined</a:t>
            </a:r>
            <a:r>
              <a:rPr lang="de-DE" sz="1600" dirty="0" smtClean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lang="de-DE" sz="1600" dirty="0" err="1" smtClean="0">
                <a:solidFill>
                  <a:srgbClr val="7030A0"/>
                </a:solidFill>
                <a:latin typeface="Arial" pitchFamily="34" charset="0"/>
              </a:rPr>
              <a:t>by</a:t>
            </a:r>
            <a:r>
              <a:rPr lang="de-DE" sz="1600" dirty="0" smtClean="0">
                <a:solidFill>
                  <a:srgbClr val="7030A0"/>
                </a:solidFill>
                <a:latin typeface="Arial" pitchFamily="34" charset="0"/>
              </a:rPr>
              <a:t>: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190495" y="2913995"/>
            <a:ext cx="16478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7030A0"/>
                </a:solidFill>
                <a:latin typeface="Arial" pitchFamily="34" charset="0"/>
              </a:rPr>
              <a:t>OPERATORa</a:t>
            </a:r>
            <a:r>
              <a:rPr kumimoji="0" lang="de-DE" sz="2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nd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 EUG</a:t>
            </a:r>
          </a:p>
        </p:txBody>
      </p:sp>
      <p:sp>
        <p:nvSpPr>
          <p:cNvPr id="72" name="Rechteck 71"/>
          <p:cNvSpPr/>
          <p:nvPr/>
        </p:nvSpPr>
        <p:spPr bwMode="auto">
          <a:xfrm>
            <a:off x="190495" y="4212227"/>
            <a:ext cx="17716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dirty="0" err="1" smtClean="0">
                <a:solidFill>
                  <a:srgbClr val="7030A0"/>
                </a:solidFill>
                <a:latin typeface="Arial" pitchFamily="34" charset="0"/>
              </a:rPr>
              <a:t>Industry</a:t>
            </a:r>
            <a:r>
              <a:rPr lang="de-DE" sz="2000" dirty="0">
                <a:solidFill>
                  <a:srgbClr val="7030A0"/>
                </a:solidFill>
                <a:latin typeface="Arial" pitchFamily="34" charset="0"/>
              </a:rPr>
              <a:t> 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(</a:t>
            </a:r>
            <a:r>
              <a:rPr kumimoji="0" lang="de-DE" sz="2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Alstom</a:t>
            </a:r>
            <a:r>
              <a:rPr kumimoji="0" lang="de-DE" sz="20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 </a:t>
            </a:r>
            <a:r>
              <a:rPr kumimoji="0" lang="de-DE" sz="2000" b="1" i="0" u="none" strike="noStrike" cap="none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and</a:t>
            </a:r>
            <a:r>
              <a:rPr kumimoji="0" lang="de-DE" sz="20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</a:rPr>
              <a:t> Siemens)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 bwMode="auto">
          <a:xfrm>
            <a:off x="4445791" y="5035123"/>
            <a:ext cx="16716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0000FF"/>
                </a:solidFill>
                <a:latin typeface="Arial" pitchFamily="34" charset="0"/>
              </a:rPr>
              <a:t>SIMULATION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3781425" y="2979591"/>
            <a:ext cx="1381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</a:rPr>
              <a:t>Use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</a:rPr>
              <a:t> Cases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5098256" y="2979591"/>
            <a:ext cx="1381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</a:rPr>
              <a:t>Use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</a:rPr>
              <a:t> Cases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6366754" y="2986076"/>
            <a:ext cx="13811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tx1"/>
                </a:solidFill>
                <a:latin typeface="Arial" pitchFamily="34" charset="0"/>
              </a:rPr>
              <a:t>Use</a:t>
            </a:r>
            <a:r>
              <a:rPr lang="de-DE" sz="1600" dirty="0" smtClean="0">
                <a:solidFill>
                  <a:schemeClr val="tx1"/>
                </a:solidFill>
                <a:latin typeface="Arial" pitchFamily="34" charset="0"/>
              </a:rPr>
              <a:t> Cases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r>
              <a:rPr lang="de-DE" dirty="0" smtClean="0"/>
              <a:t> Situation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28598" y="1562100"/>
            <a:ext cx="932819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User Stories: </a:t>
            </a:r>
            <a:r>
              <a:rPr lang="de-DE" dirty="0" err="1">
                <a:solidFill>
                  <a:schemeClr val="tx1"/>
                </a:solidFill>
              </a:rPr>
              <a:t>d</a:t>
            </a:r>
            <a:r>
              <a:rPr lang="de-DE" dirty="0" err="1" smtClean="0">
                <a:solidFill>
                  <a:schemeClr val="tx1"/>
                </a:solidFill>
              </a:rPr>
              <a:t>efined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Operator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</a:rPr>
              <a:t>Functional</a:t>
            </a:r>
            <a:r>
              <a:rPr lang="de-DE" dirty="0" smtClean="0">
                <a:solidFill>
                  <a:schemeClr val="tx1"/>
                </a:solidFill>
              </a:rPr>
              <a:t> Scenarios List: </a:t>
            </a:r>
            <a:r>
              <a:rPr lang="de-DE" dirty="0" err="1">
                <a:solidFill>
                  <a:schemeClr val="tx1"/>
                </a:solidFill>
              </a:rPr>
              <a:t>d</a:t>
            </a:r>
            <a:r>
              <a:rPr lang="de-DE" dirty="0" err="1" smtClean="0">
                <a:solidFill>
                  <a:schemeClr val="tx1"/>
                </a:solidFill>
              </a:rPr>
              <a:t>efined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Operator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EUG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ETCS </a:t>
            </a:r>
            <a:r>
              <a:rPr lang="de-DE" dirty="0" err="1" smtClean="0">
                <a:solidFill>
                  <a:schemeClr val="tx1"/>
                </a:solidFill>
              </a:rPr>
              <a:t>Onboard</a:t>
            </a:r>
            <a:r>
              <a:rPr lang="de-DE" dirty="0" smtClean="0">
                <a:solidFill>
                  <a:schemeClr val="tx1"/>
                </a:solidFill>
              </a:rPr>
              <a:t> Unit </a:t>
            </a:r>
            <a:r>
              <a:rPr lang="de-DE" dirty="0" err="1" smtClean="0">
                <a:solidFill>
                  <a:schemeClr val="tx1"/>
                </a:solidFill>
              </a:rPr>
              <a:t>Function</a:t>
            </a:r>
            <a:r>
              <a:rPr lang="de-DE" dirty="0" smtClean="0">
                <a:solidFill>
                  <a:schemeClr val="tx1"/>
                </a:solidFill>
              </a:rPr>
              <a:t> List: </a:t>
            </a:r>
            <a:r>
              <a:rPr lang="de-DE" dirty="0" err="1">
                <a:solidFill>
                  <a:schemeClr val="tx1"/>
                </a:solidFill>
              </a:rPr>
              <a:t>d</a:t>
            </a:r>
            <a:r>
              <a:rPr lang="de-DE" dirty="0" err="1" smtClean="0">
                <a:solidFill>
                  <a:schemeClr val="tx1"/>
                </a:solidFill>
              </a:rPr>
              <a:t>efined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Industry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(Siemens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Alstom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in Charleroi Workshop 11/2013)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</a:rPr>
              <a:t>ETCS </a:t>
            </a:r>
            <a:r>
              <a:rPr lang="de-DE" dirty="0" err="1" smtClean="0">
                <a:solidFill>
                  <a:schemeClr val="tx1"/>
                </a:solidFill>
              </a:rPr>
              <a:t>Onboard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Decomposition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Data </a:t>
            </a:r>
            <a:r>
              <a:rPr lang="de-DE" dirty="0" err="1" smtClean="0">
                <a:solidFill>
                  <a:schemeClr val="tx1"/>
                </a:solidFill>
              </a:rPr>
              <a:t>Dictionary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</a:p>
          <a:p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   </a:t>
            </a:r>
            <a:r>
              <a:rPr lang="de-DE" dirty="0" err="1">
                <a:solidFill>
                  <a:schemeClr val="tx1"/>
                </a:solidFill>
              </a:rPr>
              <a:t>d</a:t>
            </a:r>
            <a:r>
              <a:rPr lang="de-DE" dirty="0" err="1" smtClean="0">
                <a:solidFill>
                  <a:schemeClr val="tx1"/>
                </a:solidFill>
              </a:rPr>
              <a:t>elievered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by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Alstom</a:t>
            </a:r>
            <a:r>
              <a:rPr lang="de-DE" dirty="0" smtClean="0">
                <a:solidFill>
                  <a:schemeClr val="tx1"/>
                </a:solidFill>
              </a:rPr>
              <a:t> in 10/2013.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8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33DD0-BB25-4200-A985-2105C90812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1281110"/>
            <a:ext cx="9010650" cy="545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5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Proof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concept</a:t>
            </a:r>
            <a:r>
              <a:rPr lang="de-DE" dirty="0">
                <a:solidFill>
                  <a:schemeClr val="tx1"/>
                </a:solidFill>
              </a:rPr>
              <a:t> Utrecht – Amsterdam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ETCS Level </a:t>
            </a:r>
            <a:r>
              <a:rPr lang="de-DE" dirty="0" smtClean="0">
                <a:solidFill>
                  <a:schemeClr val="tx1"/>
                </a:solidFill>
              </a:rPr>
              <a:t>2 - Milestones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56DFA-A323-4155-B455-8FEB1EE3E2F3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apply,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0025" y="1557339"/>
            <a:ext cx="9505950" cy="4860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0"/>
              </a:spcBef>
              <a:spcAft>
                <a:spcPct val="2500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8650" indent="-27781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93763" indent="-25241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Char char="•"/>
              <a:defRPr sz="2000" b="1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68400" indent="-269875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36688" indent="-2555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Char char="-"/>
              <a:defRPr sz="20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3625" indent="-2555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Char char="-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6pPr>
            <a:lvl7pPr marL="2790825" indent="-2555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Char char="-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7pPr>
            <a:lvl8pPr marL="3248025" indent="-2555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Char char="-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8pPr>
            <a:lvl9pPr marL="3705225" indent="-2555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Char char="-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1800" b="0" dirty="0"/>
          </a:p>
        </p:txBody>
      </p:sp>
      <p:sp>
        <p:nvSpPr>
          <p:cNvPr id="6" name="Raute 5"/>
          <p:cNvSpPr/>
          <p:nvPr/>
        </p:nvSpPr>
        <p:spPr bwMode="auto">
          <a:xfrm>
            <a:off x="1360714" y="2122715"/>
            <a:ext cx="914400" cy="91440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7" name="Raute 6"/>
          <p:cNvSpPr/>
          <p:nvPr/>
        </p:nvSpPr>
        <p:spPr bwMode="auto">
          <a:xfrm>
            <a:off x="6977743" y="2122715"/>
            <a:ext cx="914400" cy="91440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8" name="Raute 7"/>
          <p:cNvSpPr/>
          <p:nvPr/>
        </p:nvSpPr>
        <p:spPr bwMode="auto">
          <a:xfrm>
            <a:off x="6977743" y="4876801"/>
            <a:ext cx="914400" cy="91440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9" name="Raute 8"/>
          <p:cNvSpPr/>
          <p:nvPr/>
        </p:nvSpPr>
        <p:spPr bwMode="auto">
          <a:xfrm>
            <a:off x="1360714" y="4876801"/>
            <a:ext cx="914400" cy="91440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20261" y="1291718"/>
            <a:ext cx="2773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 1: </a:t>
            </a:r>
            <a:r>
              <a:rPr lang="de-DE" dirty="0" err="1" smtClean="0">
                <a:solidFill>
                  <a:schemeClr val="tx1"/>
                </a:solidFill>
              </a:rPr>
              <a:t>Architecture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54536" y="3204861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01.12.2014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096944" y="1303592"/>
            <a:ext cx="3809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 2: </a:t>
            </a:r>
            <a:r>
              <a:rPr lang="de-DE" dirty="0">
                <a:solidFill>
                  <a:schemeClr val="tx1"/>
                </a:solidFill>
              </a:rPr>
              <a:t>F</a:t>
            </a:r>
            <a:r>
              <a:rPr lang="de-DE" dirty="0" smtClean="0">
                <a:solidFill>
                  <a:schemeClr val="tx1"/>
                </a:solidFill>
              </a:rPr>
              <a:t>irst Demonstration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choosen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71565" y="3204861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27.03.2015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90936" y="3975002"/>
            <a:ext cx="3231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 3: First </a:t>
            </a:r>
            <a:r>
              <a:rPr lang="de-DE" dirty="0" err="1" smtClean="0">
                <a:solidFill>
                  <a:schemeClr val="tx1"/>
                </a:solidFill>
              </a:rPr>
              <a:t>proof</a:t>
            </a:r>
            <a:r>
              <a:rPr lang="de-DE" dirty="0" smtClean="0">
                <a:solidFill>
                  <a:schemeClr val="tx1"/>
                </a:solidFill>
              </a:rPr>
              <a:t> on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Amsterdam - Utrecht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54536" y="5942917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30.06.2015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077481" y="3833793"/>
            <a:ext cx="3231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M 4: Final </a:t>
            </a:r>
            <a:r>
              <a:rPr lang="de-DE" dirty="0" err="1" smtClean="0">
                <a:solidFill>
                  <a:schemeClr val="tx1"/>
                </a:solidFill>
              </a:rPr>
              <a:t>proof</a:t>
            </a:r>
            <a:r>
              <a:rPr lang="de-DE" dirty="0" smtClean="0">
                <a:solidFill>
                  <a:schemeClr val="tx1"/>
                </a:solidFill>
              </a:rPr>
              <a:t> on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Amsterdam - Utrecht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571563" y="594291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30.10.2015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6" idx="3"/>
            <a:endCxn id="7" idx="1"/>
          </p:cNvCxnSpPr>
          <p:nvPr/>
        </p:nvCxnSpPr>
        <p:spPr bwMode="auto">
          <a:xfrm>
            <a:off x="2275114" y="2579915"/>
            <a:ext cx="4702629" cy="0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mit Pfeil 19"/>
          <p:cNvCxnSpPr/>
          <p:nvPr/>
        </p:nvCxnSpPr>
        <p:spPr bwMode="auto">
          <a:xfrm>
            <a:off x="2275114" y="5323116"/>
            <a:ext cx="4702629" cy="0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/>
          <p:nvPr/>
        </p:nvCxnSpPr>
        <p:spPr bwMode="auto">
          <a:xfrm>
            <a:off x="391885" y="2579916"/>
            <a:ext cx="968829" cy="0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mit Pfeil 24"/>
          <p:cNvCxnSpPr/>
          <p:nvPr/>
        </p:nvCxnSpPr>
        <p:spPr bwMode="auto">
          <a:xfrm>
            <a:off x="7892143" y="2579915"/>
            <a:ext cx="968829" cy="0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/>
          <p:nvPr/>
        </p:nvCxnSpPr>
        <p:spPr bwMode="auto">
          <a:xfrm>
            <a:off x="386441" y="5334001"/>
            <a:ext cx="968829" cy="0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Gerade Verbindung mit Pfeil 26"/>
          <p:cNvCxnSpPr/>
          <p:nvPr/>
        </p:nvCxnSpPr>
        <p:spPr bwMode="auto">
          <a:xfrm flipV="1">
            <a:off x="7892142" y="5323116"/>
            <a:ext cx="1632858" cy="10885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/>
          <p:cNvSpPr txBox="1"/>
          <p:nvPr/>
        </p:nvSpPr>
        <p:spPr>
          <a:xfrm>
            <a:off x="7979228" y="4918502"/>
            <a:ext cx="192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Shift2Rail</a:t>
            </a:r>
          </a:p>
        </p:txBody>
      </p:sp>
    </p:spTree>
    <p:extLst>
      <p:ext uri="{BB962C8B-B14F-4D97-AF65-F5344CB8AC3E}">
        <p14:creationId xmlns:p14="http://schemas.microsoft.com/office/powerpoint/2010/main" val="18740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0975" y="207809"/>
            <a:ext cx="7972425" cy="647700"/>
          </a:xfrm>
        </p:spPr>
        <p:txBody>
          <a:bodyPr/>
          <a:lstStyle/>
          <a:p>
            <a:r>
              <a:rPr lang="de-DE" dirty="0" smtClean="0"/>
              <a:t>User Stories Utrecht – Amsterdam</a:t>
            </a:r>
            <a:br>
              <a:rPr lang="de-DE" dirty="0" smtClean="0"/>
            </a:br>
            <a:r>
              <a:rPr lang="de-DE" dirty="0" smtClean="0"/>
              <a:t>Roadmap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FC453-6C1C-4CB4-BDBE-05A0CC29E58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03081" y="1169312"/>
            <a:ext cx="65627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tx1"/>
                </a:solidFill>
              </a:rPr>
              <a:t>US 1: Start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Mission – </a:t>
            </a:r>
            <a:r>
              <a:rPr lang="de-DE" sz="1800" dirty="0" err="1" smtClean="0">
                <a:solidFill>
                  <a:schemeClr val="tx1"/>
                </a:solidFill>
              </a:rPr>
              <a:t>Awakness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Train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2: Start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Mission – Start </a:t>
            </a:r>
            <a:r>
              <a:rPr lang="de-DE" sz="1800" dirty="0" err="1" smtClean="0">
                <a:solidFill>
                  <a:schemeClr val="tx1"/>
                </a:solidFill>
              </a:rPr>
              <a:t>running</a:t>
            </a:r>
            <a:r>
              <a:rPr lang="de-DE" sz="1800" dirty="0" smtClean="0">
                <a:solidFill>
                  <a:schemeClr val="tx1"/>
                </a:solidFill>
              </a:rPr>
              <a:t> in Level 2 Mode FS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3: Brake Intervention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4: Reading </a:t>
            </a:r>
            <a:r>
              <a:rPr lang="de-DE" sz="1800" dirty="0" err="1" smtClean="0">
                <a:solidFill>
                  <a:schemeClr val="tx1"/>
                </a:solidFill>
              </a:rPr>
              <a:t>and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sending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track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information</a:t>
            </a:r>
            <a:endParaRPr lang="de-DE" sz="1800" dirty="0" smtClean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err="1" smtClean="0">
                <a:solidFill>
                  <a:srgbClr val="FFC000"/>
                </a:solidFill>
              </a:rPr>
              <a:t>Starting</a:t>
            </a:r>
            <a:r>
              <a:rPr lang="de-DE" sz="1800" dirty="0" smtClean="0">
                <a:solidFill>
                  <a:srgbClr val="FFC000"/>
                </a:solidFill>
              </a:rPr>
              <a:t> in Utrecht CS -&gt; Amsterdam CS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5: Start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Mission – Start in STM in Level 2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5: Change </a:t>
            </a:r>
            <a:r>
              <a:rPr lang="de-DE" sz="1800" dirty="0" err="1" smtClean="0">
                <a:solidFill>
                  <a:schemeClr val="tx1"/>
                </a:solidFill>
              </a:rPr>
              <a:t>from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Shunting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to</a:t>
            </a:r>
            <a:r>
              <a:rPr lang="de-DE" sz="1800" dirty="0" smtClean="0">
                <a:solidFill>
                  <a:schemeClr val="tx1"/>
                </a:solidFill>
              </a:rPr>
              <a:t> FS Level 2 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6: </a:t>
            </a:r>
            <a:r>
              <a:rPr lang="de-DE" sz="1800" dirty="0" err="1" smtClean="0">
                <a:solidFill>
                  <a:schemeClr val="tx1"/>
                </a:solidFill>
              </a:rPr>
              <a:t>Sending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the</a:t>
            </a:r>
            <a:r>
              <a:rPr lang="de-DE" sz="1800" dirty="0" smtClean="0">
                <a:solidFill>
                  <a:schemeClr val="tx1"/>
                </a:solidFill>
              </a:rPr>
              <a:t> Position Report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7: </a:t>
            </a:r>
            <a:r>
              <a:rPr lang="de-DE" sz="1800" dirty="0" err="1" smtClean="0">
                <a:solidFill>
                  <a:schemeClr val="tx1"/>
                </a:solidFill>
              </a:rPr>
              <a:t>Establishement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and</a:t>
            </a:r>
            <a:r>
              <a:rPr lang="de-DE" sz="1800" dirty="0" smtClean="0">
                <a:solidFill>
                  <a:schemeClr val="tx1"/>
                </a:solidFill>
              </a:rPr>
              <a:t> Maintenance </a:t>
            </a:r>
            <a:r>
              <a:rPr lang="de-DE" sz="1800" dirty="0" err="1" smtClean="0">
                <a:solidFill>
                  <a:schemeClr val="tx1"/>
                </a:solidFill>
              </a:rPr>
              <a:t>the</a:t>
            </a:r>
            <a:r>
              <a:rPr lang="de-DE" sz="1800" dirty="0" smtClean="0">
                <a:solidFill>
                  <a:schemeClr val="tx1"/>
                </a:solidFill>
              </a:rPr>
              <a:t> RBC Session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8: </a:t>
            </a:r>
            <a:r>
              <a:rPr lang="de-DE" sz="1800" dirty="0" err="1" smtClean="0">
                <a:solidFill>
                  <a:schemeClr val="tx1"/>
                </a:solidFill>
              </a:rPr>
              <a:t>Receving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MA on </a:t>
            </a:r>
            <a:r>
              <a:rPr lang="de-DE" sz="1800" dirty="0" err="1" smtClean="0">
                <a:solidFill>
                  <a:schemeClr val="tx1"/>
                </a:solidFill>
              </a:rPr>
              <a:t>the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track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for</a:t>
            </a:r>
            <a:r>
              <a:rPr lang="de-DE" sz="1800" dirty="0" smtClean="0">
                <a:solidFill>
                  <a:schemeClr val="tx1"/>
                </a:solidFill>
              </a:rPr>
              <a:t> „</a:t>
            </a:r>
            <a:r>
              <a:rPr lang="de-DE" sz="1800" dirty="0" err="1" smtClean="0">
                <a:solidFill>
                  <a:schemeClr val="tx1"/>
                </a:solidFill>
              </a:rPr>
              <a:t>free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section</a:t>
            </a:r>
            <a:r>
              <a:rPr lang="de-DE" sz="1800" dirty="0" smtClean="0">
                <a:solidFill>
                  <a:schemeClr val="tx1"/>
                </a:solidFill>
              </a:rPr>
              <a:t>“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9: End </a:t>
            </a:r>
            <a:r>
              <a:rPr lang="de-DE" sz="1800" dirty="0" err="1" smtClean="0">
                <a:solidFill>
                  <a:schemeClr val="tx1"/>
                </a:solidFill>
              </a:rPr>
              <a:t>of</a:t>
            </a:r>
            <a:r>
              <a:rPr lang="de-DE" sz="1800" dirty="0" smtClean="0">
                <a:solidFill>
                  <a:schemeClr val="tx1"/>
                </a:solidFill>
              </a:rPr>
              <a:t> Mission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rgbClr val="FFC000"/>
                </a:solidFill>
              </a:rPr>
              <a:t>Scenarios in Operation on Track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10: </a:t>
            </a:r>
            <a:r>
              <a:rPr lang="en-US" sz="1800" dirty="0">
                <a:solidFill>
                  <a:schemeClr val="tx1"/>
                </a:solidFill>
              </a:rPr>
              <a:t>Train stops before Signal Maker Board after revoked Movement Authority (MA)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11: </a:t>
            </a:r>
            <a:r>
              <a:rPr lang="en-US" sz="1800" dirty="0">
                <a:solidFill>
                  <a:schemeClr val="tx1"/>
                </a:solidFill>
              </a:rPr>
              <a:t>Mode Change and communication with the RBC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12: </a:t>
            </a:r>
            <a:r>
              <a:rPr lang="en-US" sz="1800" dirty="0">
                <a:solidFill>
                  <a:schemeClr val="tx1"/>
                </a:solidFill>
              </a:rPr>
              <a:t>Behavior of the OBU after a TRIP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US 13: </a:t>
            </a:r>
            <a:r>
              <a:rPr lang="en-US" sz="1800" dirty="0">
                <a:solidFill>
                  <a:schemeClr val="tx1"/>
                </a:solidFill>
              </a:rPr>
              <a:t>Route is cancelled from the end of route signal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………………… </a:t>
            </a:r>
            <a:r>
              <a:rPr lang="de-DE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Further User Stories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  <a:p>
            <a:endParaRPr lang="de-DE" sz="1800" dirty="0" smtClean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9" name="Pfeil nach unten 8"/>
          <p:cNvSpPr/>
          <p:nvPr/>
        </p:nvSpPr>
        <p:spPr bwMode="auto">
          <a:xfrm>
            <a:off x="8524875" y="2781300"/>
            <a:ext cx="484632" cy="978408"/>
          </a:xfrm>
          <a:prstGeom prst="downArrow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0" name="Raute 9"/>
          <p:cNvSpPr/>
          <p:nvPr/>
        </p:nvSpPr>
        <p:spPr bwMode="auto">
          <a:xfrm>
            <a:off x="7372280" y="1484540"/>
            <a:ext cx="649061" cy="72526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1" name="Raute 10"/>
          <p:cNvSpPr/>
          <p:nvPr/>
        </p:nvSpPr>
        <p:spPr bwMode="auto">
          <a:xfrm>
            <a:off x="7372279" y="3952229"/>
            <a:ext cx="649061" cy="72526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2" name="Raute 11"/>
          <p:cNvSpPr/>
          <p:nvPr/>
        </p:nvSpPr>
        <p:spPr bwMode="auto">
          <a:xfrm>
            <a:off x="7363433" y="5840385"/>
            <a:ext cx="649061" cy="725260"/>
          </a:xfrm>
          <a:prstGeom prst="diamond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 flipH="1">
            <a:off x="7696810" y="2209800"/>
            <a:ext cx="1" cy="173219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>
            <a:endCxn id="12" idx="0"/>
          </p:cNvCxnSpPr>
          <p:nvPr/>
        </p:nvCxnSpPr>
        <p:spPr bwMode="auto">
          <a:xfrm flipH="1">
            <a:off x="7687964" y="4670170"/>
            <a:ext cx="8846" cy="117021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feld 17"/>
          <p:cNvSpPr txBox="1"/>
          <p:nvPr/>
        </p:nvSpPr>
        <p:spPr>
          <a:xfrm>
            <a:off x="8068965" y="1400145"/>
            <a:ext cx="1632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M 2: </a:t>
            </a:r>
            <a:r>
              <a:rPr lang="de-DE" sz="1600" dirty="0">
                <a:solidFill>
                  <a:schemeClr val="tx1"/>
                </a:solidFill>
              </a:rPr>
              <a:t>F</a:t>
            </a:r>
            <a:r>
              <a:rPr lang="de-DE" sz="1600" dirty="0" smtClean="0">
                <a:solidFill>
                  <a:schemeClr val="tx1"/>
                </a:solidFill>
              </a:rPr>
              <a:t>irst 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de-DE" sz="1600" dirty="0" err="1" smtClean="0">
                <a:solidFill>
                  <a:schemeClr val="tx1"/>
                </a:solidFill>
              </a:rPr>
              <a:t>of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selected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err="1" smtClean="0">
                <a:solidFill>
                  <a:schemeClr val="tx1"/>
                </a:solidFill>
              </a:rPr>
              <a:t>scenarios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068965" y="3944197"/>
            <a:ext cx="1739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M 3: First </a:t>
            </a:r>
            <a:r>
              <a:rPr lang="de-DE" sz="1600" dirty="0" err="1" smtClean="0">
                <a:solidFill>
                  <a:schemeClr val="tx1"/>
                </a:solidFill>
              </a:rPr>
              <a:t>proof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on Amsterdam 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- Utrecht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591299" y="1600200"/>
            <a:ext cx="772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Today</a:t>
            </a:r>
            <a:endParaRPr lang="de-DE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6591299" y="413534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30.06</a:t>
            </a:r>
            <a:endParaRPr lang="de-DE" sz="16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65806" y="6030818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30.07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068965" y="5759540"/>
            <a:ext cx="1933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1"/>
                </a:solidFill>
              </a:rPr>
              <a:t>M-Iteration: </a:t>
            </a:r>
            <a:r>
              <a:rPr lang="de-DE" sz="1600" dirty="0" err="1" smtClean="0">
                <a:solidFill>
                  <a:schemeClr val="tx1"/>
                </a:solidFill>
              </a:rPr>
              <a:t>proof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on Amsterdam 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- Utrecht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 bwMode="auto">
          <a:xfrm flipH="1">
            <a:off x="7679117" y="6571470"/>
            <a:ext cx="8846" cy="30636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feld 25"/>
          <p:cNvSpPr txBox="1"/>
          <p:nvPr/>
        </p:nvSpPr>
        <p:spPr>
          <a:xfrm>
            <a:off x="6885470" y="93848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8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FC453-6C1C-4CB4-BDBE-05A0CC29E58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69295" y="1390648"/>
            <a:ext cx="9365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</a:rPr>
              <a:t>User Story 5: Start </a:t>
            </a:r>
            <a:r>
              <a:rPr lang="de-DE" sz="2000" dirty="0" err="1" smtClean="0">
                <a:solidFill>
                  <a:srgbClr val="00B050"/>
                </a:solidFill>
              </a:rPr>
              <a:t>of</a:t>
            </a:r>
            <a:r>
              <a:rPr lang="de-DE" sz="2000" dirty="0" smtClean="0">
                <a:solidFill>
                  <a:srgbClr val="00B050"/>
                </a:solidFill>
              </a:rPr>
              <a:t> Mission – Start STM in Level 2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sz="2000" dirty="0" smtClean="0">
                <a:solidFill>
                  <a:srgbClr val="FFC000"/>
                </a:solidFill>
              </a:rPr>
              <a:t>BREAKDOWN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r>
              <a:rPr lang="de-DE" sz="2000" dirty="0" err="1" smtClean="0">
                <a:solidFill>
                  <a:srgbClr val="00B050"/>
                </a:solidFill>
              </a:rPr>
              <a:t>Functional</a:t>
            </a:r>
            <a:r>
              <a:rPr lang="de-DE" sz="2000" dirty="0" smtClean="0">
                <a:solidFill>
                  <a:srgbClr val="00B050"/>
                </a:solidFill>
              </a:rPr>
              <a:t> Scenarios:</a:t>
            </a:r>
          </a:p>
          <a:p>
            <a:r>
              <a:rPr lang="de-DE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 smtClean="0">
                <a:solidFill>
                  <a:schemeClr val="tx1"/>
                </a:solidFill>
              </a:rPr>
              <a:t>1.1 </a:t>
            </a:r>
            <a:r>
              <a:rPr lang="de-DE" sz="2000" dirty="0" err="1" smtClean="0">
                <a:solidFill>
                  <a:schemeClr val="tx1"/>
                </a:solidFill>
              </a:rPr>
              <a:t>Onboard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stored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level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is</a:t>
            </a:r>
            <a:r>
              <a:rPr lang="de-DE" sz="2000" dirty="0" smtClean="0">
                <a:solidFill>
                  <a:schemeClr val="tx1"/>
                </a:solidFill>
              </a:rPr>
              <a:t> 2/3 </a:t>
            </a:r>
            <a:r>
              <a:rPr lang="de-DE" sz="2000" dirty="0" err="1" smtClean="0">
                <a:solidFill>
                  <a:schemeClr val="tx1"/>
                </a:solidFill>
              </a:rPr>
              <a:t>and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is</a:t>
            </a:r>
            <a:r>
              <a:rPr lang="de-DE" sz="2000" dirty="0" smtClean="0">
                <a:solidFill>
                  <a:schemeClr val="tx1"/>
                </a:solidFill>
              </a:rPr>
              <a:t> „valid“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1"/>
                </a:solidFill>
              </a:rPr>
              <a:t>37.2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Entry </a:t>
            </a:r>
            <a:r>
              <a:rPr lang="en-US" sz="2000" dirty="0">
                <a:solidFill>
                  <a:schemeClr val="tx1"/>
                </a:solidFill>
              </a:rPr>
              <a:t>into a shunting area commanded by RBC for the current location, </a:t>
            </a:r>
            <a:r>
              <a:rPr lang="en-US" sz="2000" dirty="0" smtClean="0">
                <a:solidFill>
                  <a:schemeClr val="tx1"/>
                </a:solidFill>
              </a:rPr>
              <a:t>train </a:t>
            </a:r>
            <a:r>
              <a:rPr lang="en-US" sz="2000" dirty="0">
                <a:solidFill>
                  <a:schemeClr val="tx1"/>
                </a:solidFill>
              </a:rPr>
              <a:t>at speed below permitted shunting speed, RBC giving list of </a:t>
            </a:r>
            <a:r>
              <a:rPr lang="en-US" sz="2000" dirty="0" err="1">
                <a:solidFill>
                  <a:schemeClr val="tx1"/>
                </a:solidFill>
              </a:rPr>
              <a:t>balises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 smtClean="0">
                <a:solidFill>
                  <a:schemeClr val="tx1"/>
                </a:solidFill>
              </a:rPr>
              <a:t>train </a:t>
            </a:r>
            <a:r>
              <a:rPr lang="en-US" sz="2000" dirty="0">
                <a:solidFill>
                  <a:schemeClr val="tx1"/>
                </a:solidFill>
              </a:rPr>
              <a:t>is allowed to </a:t>
            </a:r>
            <a:r>
              <a:rPr lang="en-US" sz="2000" dirty="0" smtClean="0">
                <a:solidFill>
                  <a:schemeClr val="tx1"/>
                </a:solidFill>
              </a:rPr>
              <a:t>overpass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2000" dirty="0" smtClean="0">
                <a:solidFill>
                  <a:srgbClr val="FFC000"/>
                </a:solidFill>
              </a:rPr>
              <a:t>MATRIX</a:t>
            </a:r>
          </a:p>
          <a:p>
            <a:pPr algn="ctr"/>
            <a:endParaRPr lang="de-DE" sz="2000" dirty="0">
              <a:solidFill>
                <a:srgbClr val="FFC000"/>
              </a:solidFill>
            </a:endParaRPr>
          </a:p>
          <a:p>
            <a:r>
              <a:rPr lang="de-DE" sz="2000" dirty="0" smtClean="0">
                <a:solidFill>
                  <a:srgbClr val="00B050"/>
                </a:solidFill>
              </a:rPr>
              <a:t>ETCS </a:t>
            </a:r>
            <a:r>
              <a:rPr lang="de-DE" sz="2000" dirty="0" err="1" smtClean="0">
                <a:solidFill>
                  <a:srgbClr val="00B050"/>
                </a:solidFill>
              </a:rPr>
              <a:t>Onboard</a:t>
            </a:r>
            <a:r>
              <a:rPr lang="de-DE" sz="2000" dirty="0" smtClean="0">
                <a:solidFill>
                  <a:srgbClr val="00B050"/>
                </a:solidFill>
              </a:rPr>
              <a:t> Unit </a:t>
            </a:r>
            <a:r>
              <a:rPr lang="de-DE" sz="2000" dirty="0" err="1" smtClean="0">
                <a:solidFill>
                  <a:srgbClr val="00B050"/>
                </a:solidFill>
              </a:rPr>
              <a:t>Functions</a:t>
            </a:r>
            <a:r>
              <a:rPr lang="de-DE" sz="2000" dirty="0" smtClean="0">
                <a:solidFill>
                  <a:srgbClr val="00B050"/>
                </a:solidFill>
              </a:rPr>
              <a:t>: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1"/>
                </a:solidFill>
              </a:rPr>
              <a:t>2.6.3 Manage Procedures</a:t>
            </a:r>
          </a:p>
          <a:p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chemeClr val="tx1"/>
                </a:solidFill>
              </a:rPr>
              <a:t>2.6.3.1 Capture data for Mission</a:t>
            </a:r>
            <a:endParaRPr lang="en-US" sz="2000" dirty="0">
              <a:solidFill>
                <a:schemeClr val="tx1"/>
              </a:solidFill>
            </a:endParaRPr>
          </a:p>
          <a:p>
            <a:endParaRPr lang="de-DE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 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FC453-6C1C-4CB4-BDBE-05A0CC29E58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114300" y="1264591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See </a:t>
            </a:r>
            <a:r>
              <a:rPr lang="de-DE" dirty="0" err="1" smtClean="0">
                <a:solidFill>
                  <a:schemeClr val="tx1"/>
                </a:solidFill>
              </a:rPr>
              <a:t>Git</a:t>
            </a:r>
            <a:r>
              <a:rPr lang="de-DE" dirty="0" smtClean="0">
                <a:solidFill>
                  <a:schemeClr val="tx1"/>
                </a:solidFill>
              </a:rPr>
              <a:t> Hub: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90725"/>
            <a:ext cx="8610600" cy="406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2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Matrix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FC453-6C1C-4CB4-BDBE-05A0CC29E58E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openETCS@ITEA2, openETCS Open License Terms </a:t>
            </a:r>
            <a:r>
              <a:rPr lang="en-US" noProof="0" smtClean="0"/>
              <a:t>apply</a:t>
            </a:r>
            <a:r>
              <a:rPr lang="en-US" smtClean="0"/>
              <a:t>, </a:t>
            </a:r>
            <a:fld id="{F25890E6-33A6-4031-B969-B393A53A5C61}" type="datetime1">
              <a:rPr lang="en-US" smtClean="0"/>
              <a:pPr>
                <a:defRPr/>
              </a:pPr>
              <a:t>3/25/2015</a:t>
            </a:fld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114675" y="3333750"/>
            <a:ext cx="4174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Excel </a:t>
            </a:r>
            <a:r>
              <a:rPr lang="de-DE" sz="4000" dirty="0" err="1" smtClean="0">
                <a:solidFill>
                  <a:schemeClr val="tx1"/>
                </a:solidFill>
              </a:rPr>
              <a:t>Document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RANS_1" val="ppEffectCoverLeftDown"/>
  <p:tag name="TRANS_0" val="ppEffectNone"/>
  <p:tag name="TRANS_COUNT" val="2"/>
  <p:tag name="OPTIONS_SOUND" val="Falsch"/>
  <p:tag name="OPTIONS_VIDEO" val="Falsch"/>
  <p:tag name="OPTIONS_OBJECTANIMATION" val="Falsch"/>
  <p:tag name="OPTIONS_TEXTANIMATION" val="Falsch"/>
  <p:tag name="PAGESETUP_O" val="1"/>
  <p:tag name="PAGESETUP_H" val="540"/>
  <p:tag name="PAGESETUP_W" val="780"/>
  <p:tag name="SC_8" val="16777215"/>
  <p:tag name="SC_7" val="15395562"/>
  <p:tag name="SC_6" val="15854824"/>
  <p:tag name="SC_5" val="12165005"/>
  <p:tag name="SC_4" val="6684672"/>
  <p:tag name="SC_3" val="39423"/>
  <p:tag name="SC_2" val="3507008"/>
  <p:tag name="SC_1" val="255"/>
  <p:tag name="THC_1" val="255"/>
  <p:tag name="PC_8" val="15196894"/>
  <p:tag name="PC_7" val="12165005"/>
  <p:tag name="PC_6" val="6684672"/>
  <p:tag name="PC_5" val="12632256"/>
  <p:tag name="PC_4" val="0"/>
  <p:tag name="PC_3" val="9868950"/>
  <p:tag name="PC_2" val="0"/>
  <p:tag name="PC_1" val="16777215"/>
  <p:tag name="NM_PAGEN_FONT_C" val="0"/>
  <p:tag name="NM_PAGEN_FONT_S" val="12"/>
  <p:tag name="NM_PAGEN_FONT" val="Arial"/>
  <p:tag name="NM_PAGEN_H" val="39"/>
  <p:tag name="NM_PAGEN_W" val="234,875"/>
  <p:tag name="NM_PAGEN_L" val="307,125"/>
  <p:tag name="NM_PAGEN_T" val="741"/>
  <p:tag name="NM_NOTES_FONT_C" val="0"/>
  <p:tag name="NM_NOTES_FONT_S" val="12"/>
  <p:tag name="NM_NOTES_FONT" val="Arial"/>
  <p:tag name="NM_NOTES_H" val="351"/>
  <p:tag name="NM_NOTES_W" val="397,5"/>
  <p:tag name="NM_NOTES_L" val="72,25"/>
  <p:tag name="NM_NOTES_T" val="370,5"/>
  <p:tag name="NM_DATE_FONT_C" val="0"/>
  <p:tag name="NM_DATE_FONT_S" val="12"/>
  <p:tag name="NM_DATE_FONT" val="Arial"/>
  <p:tag name="NM_DATE_H" val="39"/>
  <p:tag name="NM_DATE_W" val="234,875"/>
  <p:tag name="NM_DATE_L" val="307,125"/>
  <p:tag name="NM_DATE_T" val="0"/>
  <p:tag name="NM_FOOTER_FONT_C" val="0"/>
  <p:tag name="NM_FOOTER_FONT_S" val="12"/>
  <p:tag name="NM_FOOTER_FONT" val="Arial"/>
  <p:tag name="NM_FOOTER_H" val="39"/>
  <p:tag name="NM_FOOTER_W" val="234,875"/>
  <p:tag name="NM_FOOTER_L" val="0"/>
  <p:tag name="NM_FOOTER_T" val="741"/>
  <p:tag name="NM_PREVIEW_FONT_C" val="16777215"/>
  <p:tag name="NM_PREVIEW_FONT_S" val=""/>
  <p:tag name="NM_PREVIEW_H" val="292,5"/>
  <p:tag name="NM_PREVIEW_W" val="422,5"/>
  <p:tag name="NM_PREVIEW_L" val="59,75"/>
  <p:tag name="NM_PREVIEW_T" val="58,5"/>
  <p:tag name="NM_HEADER_FONT_C" val="0"/>
  <p:tag name="NM_HEADER_FONT_S" val="12"/>
  <p:tag name="NM_HEADER_FONT" val="Arial"/>
  <p:tag name="NM_HEADER_H" val="39"/>
  <p:tag name="NM_HEADER_W" val="234,875"/>
  <p:tag name="NM_HEADER_L" val="0"/>
  <p:tag name="NM_HEADER_T" val="0"/>
  <p:tag name="HM_PAGEN_FONT_C" val="0"/>
  <p:tag name="HM_PAGEN_FONT_S" val="12"/>
  <p:tag name="HM_PAGEN_FONT" val="Arial"/>
  <p:tag name="HM_PAGEN_H" val="35,875"/>
  <p:tag name="HM_PAGEN_W" val="230,875"/>
  <p:tag name="HM_PAGEN_L" val="309,875"/>
  <p:tag name="HM_PAGEN_T" val="742,5"/>
  <p:tag name="HM_DATE_FONT_C" val="0"/>
  <p:tag name="HM_DATE_FONT_S" val="12"/>
  <p:tag name="HM_DATE_FONT" val="Arial"/>
  <p:tag name="HM_DATE_H" val="41,875"/>
  <p:tag name="HM_DATE_W" val="230,875"/>
  <p:tag name="HM_DATE_L" val="309,875"/>
  <p:tag name="HM_DATE_T" val="0"/>
  <p:tag name="HM_FOOTER_FONT_C" val="0"/>
  <p:tag name="HM_FOOTER_FONT_S" val="12"/>
  <p:tag name="HM_FOOTER_FONT" val="Arial"/>
  <p:tag name="HM_FOOTER_H" val="35,875"/>
  <p:tag name="HM_FOOTER_W" val="237"/>
  <p:tag name="HM_FOOTER_L" val="0"/>
  <p:tag name="HM_FOOTER_T" val="742,5"/>
  <p:tag name="HM_HEADER_FONT_C" val="0"/>
  <p:tag name="HM_HEADER_FONT_S" val="12"/>
  <p:tag name="HM_HEADER_FONT" val="Arial"/>
  <p:tag name="HM_HEADER_H" val="41,875"/>
  <p:tag name="HM_HEADER_W" val="237"/>
  <p:tag name="HM_HEADER_L" val="0"/>
  <p:tag name="HM_HEADER_T" val="0"/>
  <p:tag name="TM_STITLE_FONT_C" val="0"/>
  <p:tag name="TM_STITLE_FONT_S" val="28"/>
  <p:tag name="TM_STITLE_FONT" val="Arial"/>
  <p:tag name="TM_STITLE_H" val="68"/>
  <p:tag name="TM_STITLE_W" val="748,5"/>
  <p:tag name="TM_STITLE_L" val="15,75"/>
  <p:tag name="TM_STITLE_T" val="355,125"/>
  <p:tag name="TM_TITLE_FONT_C" val="0"/>
  <p:tag name="TM_TITLE_FONT_S" val="28"/>
  <p:tag name="TM_TITLE_FONT" val="Arial"/>
  <p:tag name="TM_TITLE_H" val="68"/>
  <p:tag name="TM_TITLE_W" val="748,5"/>
  <p:tag name="TM_TITLE_L" val="15,75"/>
  <p:tag name="TM_TITLE_T" val="281,375"/>
  <p:tag name="SM_PAGEN_FONT_C" val="16777215"/>
  <p:tag name="SM_PAGEN_FONT_S" val=""/>
  <p:tag name="SM_PAGEN_FONT" val=""/>
  <p:tag name="SM_PAGEN_H" val=""/>
  <p:tag name="SM_PAGEN_W" val=""/>
  <p:tag name="SM_PAGEN_L" val=""/>
  <p:tag name="SM_PAGEN_T" val=""/>
  <p:tag name="SM_FOOTER_FONT_C" val="16777215"/>
  <p:tag name="SM_FOOTER_FONT_S" val=""/>
  <p:tag name="SM_FOOTER_FONT" val=""/>
  <p:tag name="SM_FOOTER_H" val=""/>
  <p:tag name="SM_FOOTER_W" val=""/>
  <p:tag name="SM_FOOTER_L" val=""/>
  <p:tag name="SM_FOOTER_T" val=""/>
  <p:tag name="SM_DATE_FONT_C" val="0"/>
  <p:tag name="SM_DATE_FONT_S" val="9"/>
  <p:tag name="SM_DATE_FONT" val="Arial"/>
  <p:tag name="SM_DATE_H" val="7,375"/>
  <p:tag name="SM_DATE_W" val="150"/>
  <p:tag name="SM_DATE_L" val="315"/>
  <p:tag name="SM_DATE_T" val="527"/>
  <p:tag name="SM_AUTOLAYOUT_FONT_C" val="0"/>
  <p:tag name="SM_AUTOLAYOUT_FONT_S" val="18"/>
  <p:tag name="SM_AUTOLAYOUT_FONT" val="Arial"/>
  <p:tag name="SM_AUTOLAYOUT_H" val="385,625"/>
  <p:tag name="SM_AUTOLAYOUT_W" val="748,5"/>
  <p:tag name="SM_AUTOLAYOUT_L" val="15,75"/>
  <p:tag name="SM_AUTOLAYOUT_T" val="122,625"/>
  <p:tag name="SM_TITLE_FONT_C" val="0"/>
  <p:tag name="SM_TITLE_FONT_S" val="20"/>
  <p:tag name="SM_TITLE_FONT" val="Arial"/>
  <p:tag name="SM_TITLE_H" val="51"/>
  <p:tag name="SM_TITLE_W" val="601"/>
  <p:tag name="SM_TITLE_L" val="15,75"/>
  <p:tag name="SM_TITLE_T" val="31,875"/>
  <p:tag name="MASTER" val="DB MNL.pot"/>
  <p:tag name="CREATEDBY" val="TW_CP"/>
  <p:tag name="LANGUAGE" val="german"/>
</p:tagLst>
</file>

<file path=ppt/theme/theme1.xml><?xml version="1.0" encoding="utf-8"?>
<a:theme xmlns:a="http://schemas.openxmlformats.org/drawingml/2006/main" name="8_Die Bahn_2003">
  <a:themeElements>
    <a:clrScheme name="8_Die Bahn_2003 1">
      <a:dk1>
        <a:srgbClr val="000000"/>
      </a:dk1>
      <a:lt1>
        <a:srgbClr val="FFFFFF"/>
      </a:lt1>
      <a:dk2>
        <a:srgbClr val="000000"/>
      </a:dk2>
      <a:lt2>
        <a:srgbClr val="878C96"/>
      </a:lt2>
      <a:accent1>
        <a:srgbClr val="C8C8CD"/>
      </a:accent1>
      <a:accent2>
        <a:srgbClr val="000066"/>
      </a:accent2>
      <a:accent3>
        <a:srgbClr val="FFFFFF"/>
      </a:accent3>
      <a:accent4>
        <a:srgbClr val="000000"/>
      </a:accent4>
      <a:accent5>
        <a:srgbClr val="E0E0E3"/>
      </a:accent5>
      <a:accent6>
        <a:srgbClr val="00005C"/>
      </a:accent6>
      <a:hlink>
        <a:srgbClr val="004BB4"/>
      </a:hlink>
      <a:folHlink>
        <a:srgbClr val="D7DEE2"/>
      </a:folHlink>
    </a:clrScheme>
    <a:fontScheme name="8_Die Bahn_2003">
      <a:majorFont>
        <a:latin typeface="DB Office"/>
        <a:ea typeface=""/>
        <a:cs typeface="Arial"/>
      </a:majorFont>
      <a:minorFont>
        <a:latin typeface="DB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ie Bahn_2003 1">
        <a:dk1>
          <a:srgbClr val="000000"/>
        </a:dk1>
        <a:lt1>
          <a:srgbClr val="FFFFFF"/>
        </a:lt1>
        <a:dk2>
          <a:srgbClr val="000000"/>
        </a:dk2>
        <a:lt2>
          <a:srgbClr val="878C96"/>
        </a:lt2>
        <a:accent1>
          <a:srgbClr val="C8C8CD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0E0E3"/>
        </a:accent5>
        <a:accent6>
          <a:srgbClr val="00005C"/>
        </a:accent6>
        <a:hlink>
          <a:srgbClr val="004BB4"/>
        </a:hlink>
        <a:folHlink>
          <a:srgbClr val="D7DE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516</Words>
  <Application>Microsoft Office PowerPoint</Application>
  <PresentationFormat>A4-Papier (210x297 mm)</PresentationFormat>
  <Paragraphs>123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8_Die Bahn_2003</vt:lpstr>
      <vt:lpstr>WP 3&amp;4 Workshop @Paris Alstom 25.03.2015 – User Stories</vt:lpstr>
      <vt:lpstr>Construct User Story</vt:lpstr>
      <vt:lpstr>Documentation Situation</vt:lpstr>
      <vt:lpstr>Workflow</vt:lpstr>
      <vt:lpstr>Proof of concept Utrecht – Amsterdam  ETCS Level 2 - Milestones</vt:lpstr>
      <vt:lpstr>User Stories Utrecht – Amsterdam Roadmap</vt:lpstr>
      <vt:lpstr>Example</vt:lpstr>
      <vt:lpstr>User Stories </vt:lpstr>
      <vt:lpstr>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openETCS Presentation</dc:title>
  <dc:subject>openETCS</dc:subject>
  <dc:creator/>
  <cp:keywords>openETCS</cp:keywords>
  <cp:lastModifiedBy/>
  <cp:revision>1</cp:revision>
  <dcterms:created xsi:type="dcterms:W3CDTF">2012-03-19T01:34:22Z</dcterms:created>
  <dcterms:modified xsi:type="dcterms:W3CDTF">2015-03-25T20:15:08Z</dcterms:modified>
</cp:coreProperties>
</file>