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73" r:id="rId10"/>
    <p:sldId id="264" r:id="rId11"/>
    <p:sldId id="265" r:id="rId12"/>
    <p:sldId id="262" r:id="rId13"/>
    <p:sldId id="274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797675" cy="9874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9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53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7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47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88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7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58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62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35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27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5111-4D8F-4DF1-A928-55443FFE8289}" type="datetimeFigureOut">
              <a:rPr lang="fr-FR" smtClean="0"/>
              <a:t>26/06/2014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4C41-D999-492D-BC2E-723B76D9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fr-FR" dirty="0" smtClean="0">
                <a:latin typeface="Alstom" panose="02000503020000020004" pitchFamily="2" charset="0"/>
              </a:rPr>
              <a:t>Open-ETCS</a:t>
            </a:r>
            <a:endParaRPr lang="fr-FR" dirty="0">
              <a:latin typeface="Alstom" panose="02000503020000020004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641848"/>
          </a:xfrm>
        </p:spPr>
        <p:txBody>
          <a:bodyPr>
            <a:normAutofit/>
          </a:bodyPr>
          <a:lstStyle/>
          <a:p>
            <a:r>
              <a:rPr lang="fr-FR" dirty="0" smtClean="0"/>
              <a:t>Meeting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dirty="0" smtClean="0"/>
              <a:t>Report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24-25 </a:t>
            </a:r>
            <a:r>
              <a:rPr lang="fr-FR" dirty="0" err="1" smtClean="0"/>
              <a:t>June</a:t>
            </a:r>
            <a:r>
              <a:rPr lang="fr-FR" dirty="0" smtClean="0"/>
              <a:t> 2014</a:t>
            </a:r>
          </a:p>
          <a:p>
            <a:r>
              <a:rPr lang="fr-FR" dirty="0" smtClean="0"/>
              <a:t>Munich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4768" y="1052736"/>
            <a:ext cx="6400800" cy="50405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MMU / BTM Timing </a:t>
            </a:r>
            <a:r>
              <a:rPr lang="fr-FR" sz="1600" dirty="0" err="1" smtClean="0"/>
              <a:t>Diagram</a:t>
            </a:r>
            <a:endParaRPr lang="fr-FR" sz="1600" dirty="0"/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352545" y="1772816"/>
            <a:ext cx="6286500" cy="4459288"/>
            <a:chOff x="4435" y="1134"/>
            <a:chExt cx="7200" cy="5108"/>
          </a:xfrm>
        </p:grpSpPr>
        <p:sp>
          <p:nvSpPr>
            <p:cNvPr id="6" name="AutoShape 38"/>
            <p:cNvSpPr>
              <a:spLocks noChangeAspect="1" noChangeArrowheads="1" noTextEdit="1"/>
            </p:cNvSpPr>
            <p:nvPr/>
          </p:nvSpPr>
          <p:spPr bwMode="auto">
            <a:xfrm>
              <a:off x="4435" y="1134"/>
              <a:ext cx="7200" cy="5108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AutoShape 37"/>
            <p:cNvSpPr>
              <a:spLocks noChangeShapeType="1"/>
            </p:cNvSpPr>
            <p:nvPr/>
          </p:nvSpPr>
          <p:spPr bwMode="auto">
            <a:xfrm>
              <a:off x="4744" y="3949"/>
              <a:ext cx="6436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AutoShape 36"/>
            <p:cNvSpPr>
              <a:spLocks noChangeShapeType="1"/>
            </p:cNvSpPr>
            <p:nvPr/>
          </p:nvSpPr>
          <p:spPr bwMode="auto">
            <a:xfrm flipH="1">
              <a:off x="6079" y="3829"/>
              <a:ext cx="8" cy="22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AutoShape 35"/>
            <p:cNvSpPr>
              <a:spLocks noChangeShapeType="1"/>
            </p:cNvSpPr>
            <p:nvPr/>
          </p:nvSpPr>
          <p:spPr bwMode="auto">
            <a:xfrm flipH="1">
              <a:off x="7359" y="3831"/>
              <a:ext cx="8" cy="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AutoShape 34"/>
            <p:cNvSpPr>
              <a:spLocks noChangeShapeType="1"/>
            </p:cNvSpPr>
            <p:nvPr/>
          </p:nvSpPr>
          <p:spPr bwMode="auto">
            <a:xfrm flipH="1">
              <a:off x="8629" y="3788"/>
              <a:ext cx="8" cy="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AutoShape 33"/>
            <p:cNvSpPr>
              <a:spLocks noChangeShapeType="1"/>
            </p:cNvSpPr>
            <p:nvPr/>
          </p:nvSpPr>
          <p:spPr bwMode="auto">
            <a:xfrm flipH="1">
              <a:off x="9881" y="3832"/>
              <a:ext cx="8" cy="2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AutoShape 32"/>
            <p:cNvSpPr>
              <a:spLocks noChangeArrowheads="1"/>
            </p:cNvSpPr>
            <p:nvPr/>
          </p:nvSpPr>
          <p:spPr bwMode="auto">
            <a:xfrm>
              <a:off x="5423" y="4526"/>
              <a:ext cx="361" cy="3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7240" y="4526"/>
              <a:ext cx="362" cy="3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auto">
            <a:xfrm>
              <a:off x="6333" y="4526"/>
              <a:ext cx="362" cy="3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AutoShape 29"/>
            <p:cNvSpPr>
              <a:spLocks noChangeArrowheads="1"/>
            </p:cNvSpPr>
            <p:nvPr/>
          </p:nvSpPr>
          <p:spPr bwMode="auto">
            <a:xfrm>
              <a:off x="7946" y="4526"/>
              <a:ext cx="361" cy="3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AutoShape 28"/>
            <p:cNvSpPr>
              <a:spLocks noChangeShapeType="1"/>
            </p:cNvSpPr>
            <p:nvPr/>
          </p:nvSpPr>
          <p:spPr bwMode="auto">
            <a:xfrm flipV="1">
              <a:off x="5604" y="3965"/>
              <a:ext cx="14" cy="5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AutoShape 27"/>
            <p:cNvSpPr>
              <a:spLocks noChangeShapeType="1"/>
            </p:cNvSpPr>
            <p:nvPr/>
          </p:nvSpPr>
          <p:spPr bwMode="auto">
            <a:xfrm flipV="1">
              <a:off x="5308" y="2119"/>
              <a:ext cx="3334" cy="2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AutoShape 26"/>
            <p:cNvSpPr>
              <a:spLocks noChangeShapeType="1"/>
            </p:cNvSpPr>
            <p:nvPr/>
          </p:nvSpPr>
          <p:spPr bwMode="auto">
            <a:xfrm flipV="1">
              <a:off x="5308" y="1549"/>
              <a:ext cx="3330" cy="5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AutoShape 25"/>
            <p:cNvSpPr>
              <a:spLocks noChangeShapeType="1"/>
            </p:cNvSpPr>
            <p:nvPr/>
          </p:nvSpPr>
          <p:spPr bwMode="auto">
            <a:xfrm>
              <a:off x="8643" y="1549"/>
              <a:ext cx="1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AutoShape 24"/>
            <p:cNvSpPr>
              <a:spLocks noChangeShapeType="1"/>
            </p:cNvSpPr>
            <p:nvPr/>
          </p:nvSpPr>
          <p:spPr bwMode="auto">
            <a:xfrm flipV="1">
              <a:off x="5247" y="1597"/>
              <a:ext cx="5446" cy="5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AutoShape 23"/>
            <p:cNvSpPr>
              <a:spLocks noChangeShapeType="1"/>
            </p:cNvSpPr>
            <p:nvPr/>
          </p:nvSpPr>
          <p:spPr bwMode="auto">
            <a:xfrm flipV="1">
              <a:off x="8642" y="1255"/>
              <a:ext cx="2337" cy="4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AutoShape 22"/>
            <p:cNvSpPr>
              <a:spLocks noChangeShapeType="1"/>
            </p:cNvSpPr>
            <p:nvPr/>
          </p:nvSpPr>
          <p:spPr bwMode="auto">
            <a:xfrm>
              <a:off x="8638" y="2002"/>
              <a:ext cx="1" cy="1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AutoShape 21"/>
            <p:cNvSpPr>
              <a:spLocks noChangeShapeType="1"/>
            </p:cNvSpPr>
            <p:nvPr/>
          </p:nvSpPr>
          <p:spPr bwMode="auto">
            <a:xfrm flipV="1">
              <a:off x="8638" y="1858"/>
              <a:ext cx="2224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AutoShape 20"/>
            <p:cNvSpPr>
              <a:spLocks noChangeShapeType="1"/>
            </p:cNvSpPr>
            <p:nvPr/>
          </p:nvSpPr>
          <p:spPr bwMode="auto">
            <a:xfrm flipH="1">
              <a:off x="6087" y="3404"/>
              <a:ext cx="8" cy="4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AutoShape 19"/>
            <p:cNvSpPr>
              <a:spLocks noChangeShapeType="1"/>
            </p:cNvSpPr>
            <p:nvPr/>
          </p:nvSpPr>
          <p:spPr bwMode="auto">
            <a:xfrm flipV="1">
              <a:off x="8628" y="2119"/>
              <a:ext cx="1" cy="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AutoShape 18"/>
            <p:cNvSpPr>
              <a:spLocks noChangeShapeType="1"/>
            </p:cNvSpPr>
            <p:nvPr/>
          </p:nvSpPr>
          <p:spPr bwMode="auto">
            <a:xfrm flipH="1">
              <a:off x="7367" y="3404"/>
              <a:ext cx="8" cy="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5247" y="4979"/>
              <a:ext cx="597" cy="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B-1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Tel-1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C1 ?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6202" y="4979"/>
              <a:ext cx="597" cy="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B-2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Tel-2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C2 ?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7092" y="4988"/>
              <a:ext cx="596" cy="10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B-3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Tel-3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T3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C3 ?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7846" y="4979"/>
              <a:ext cx="596" cy="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B-4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Tel-4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T4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C4 ?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5604" y="2533"/>
              <a:ext cx="1019" cy="8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Cycle_n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Cn, Vn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AutoShape 12"/>
            <p:cNvSpPr>
              <a:spLocks noChangeShapeType="1"/>
            </p:cNvSpPr>
            <p:nvPr/>
          </p:nvSpPr>
          <p:spPr bwMode="auto">
            <a:xfrm flipH="1">
              <a:off x="8628" y="3364"/>
              <a:ext cx="8" cy="4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6798" y="2533"/>
              <a:ext cx="1096" cy="8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Cycle_n+1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Cn+1, Vn+1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Tn+1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8074" y="2572"/>
              <a:ext cx="1113" cy="8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Cycle_n+2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Cn+2, Vn+2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Tn+2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AutoShape 9"/>
            <p:cNvSpPr>
              <a:spLocks noChangeShapeType="1"/>
            </p:cNvSpPr>
            <p:nvPr/>
          </p:nvSpPr>
          <p:spPr bwMode="auto">
            <a:xfrm flipV="1">
              <a:off x="6514" y="3949"/>
              <a:ext cx="14" cy="5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AutoShape 8"/>
            <p:cNvSpPr>
              <a:spLocks noChangeShapeType="1"/>
            </p:cNvSpPr>
            <p:nvPr/>
          </p:nvSpPr>
          <p:spPr bwMode="auto">
            <a:xfrm flipV="1">
              <a:off x="7427" y="3949"/>
              <a:ext cx="15" cy="5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AutoShape 7"/>
            <p:cNvSpPr>
              <a:spLocks noChangeShapeType="1"/>
            </p:cNvSpPr>
            <p:nvPr/>
          </p:nvSpPr>
          <p:spPr bwMode="auto">
            <a:xfrm flipV="1">
              <a:off x="8122" y="3925"/>
              <a:ext cx="15" cy="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AutoShape 6"/>
            <p:cNvSpPr>
              <a:spLocks noChangeShapeType="1"/>
            </p:cNvSpPr>
            <p:nvPr/>
          </p:nvSpPr>
          <p:spPr bwMode="auto">
            <a:xfrm flipV="1">
              <a:off x="4919" y="1431"/>
              <a:ext cx="1" cy="26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10350" y="3491"/>
              <a:ext cx="629" cy="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Time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5074" y="1255"/>
              <a:ext cx="1128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Distance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9412" y="2119"/>
              <a:ext cx="1986" cy="9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MMU (odometry) gives Coordinate values with speed and time-stamp at beginning of each real time cycle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8977" y="4590"/>
              <a:ext cx="2119" cy="9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BTM (balise reader) gives Telegrams and time stamp when balise axle and antenna axle are alined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64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r>
              <a:rPr lang="fr-FR" dirty="0" smtClean="0">
                <a:latin typeface="Alstom" panose="02000503020000020004" pitchFamily="2" charset="0"/>
              </a:rPr>
              <a:t>  24/25 </a:t>
            </a:r>
            <a:r>
              <a:rPr lang="fr-FR" dirty="0" err="1" smtClean="0">
                <a:latin typeface="Alstom" panose="02000503020000020004" pitchFamily="2" charset="0"/>
              </a:rPr>
              <a:t>june</a:t>
            </a:r>
            <a:r>
              <a:rPr lang="fr-FR" dirty="0" smtClean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7192888" cy="5688632"/>
          </a:xfrm>
        </p:spPr>
        <p:txBody>
          <a:bodyPr>
            <a:normAutofit fontScale="25000" lnSpcReduction="20000"/>
          </a:bodyPr>
          <a:lstStyle/>
          <a:p>
            <a:r>
              <a:rPr lang="en-GB" dirty="0"/>
              <a:t> </a:t>
            </a:r>
            <a:endParaRPr lang="fr-FR" dirty="0"/>
          </a:p>
          <a:p>
            <a:pPr lvl="0" algn="l"/>
            <a:r>
              <a:rPr lang="en-GB" sz="9600" b="1" dirty="0"/>
              <a:t>Cycle “n” : </a:t>
            </a:r>
            <a:r>
              <a:rPr lang="en-GB" sz="9600" dirty="0"/>
              <a:t>LRBG is </a:t>
            </a:r>
            <a:r>
              <a:rPr lang="en-GB" sz="9600" dirty="0" err="1"/>
              <a:t>positionned</a:t>
            </a:r>
            <a:r>
              <a:rPr lang="en-GB" sz="9600" dirty="0"/>
              <a:t> by C0,</a:t>
            </a:r>
            <a:endParaRPr lang="fr-FR" sz="9600" dirty="0"/>
          </a:p>
          <a:p>
            <a:pPr lvl="1" algn="l"/>
            <a:r>
              <a:rPr lang="fr-FR" sz="9600" dirty="0"/>
              <a:t>MMU </a:t>
            </a:r>
            <a:r>
              <a:rPr lang="fr-FR" sz="9600" dirty="0" err="1"/>
              <a:t>provides</a:t>
            </a:r>
            <a:r>
              <a:rPr lang="fr-FR" sz="9600" dirty="0"/>
              <a:t> </a:t>
            </a:r>
            <a:r>
              <a:rPr lang="fr-FR" sz="9600" dirty="0" err="1"/>
              <a:t>Cn</a:t>
            </a:r>
            <a:r>
              <a:rPr lang="fr-FR" sz="9600" dirty="0"/>
              <a:t>, </a:t>
            </a:r>
            <a:r>
              <a:rPr lang="fr-FR" sz="9600" dirty="0" err="1"/>
              <a:t>Vn</a:t>
            </a:r>
            <a:r>
              <a:rPr lang="fr-FR" sz="9600" dirty="0"/>
              <a:t>, </a:t>
            </a:r>
            <a:r>
              <a:rPr lang="fr-FR" sz="9600" dirty="0" err="1"/>
              <a:t>Tn</a:t>
            </a:r>
            <a:r>
              <a:rPr lang="fr-FR" sz="9600" dirty="0"/>
              <a:t>,</a:t>
            </a:r>
          </a:p>
          <a:p>
            <a:pPr lvl="1" algn="l"/>
            <a:r>
              <a:rPr lang="en-GB" sz="9600" dirty="0"/>
              <a:t>BTM has provided Tel-1, T1,</a:t>
            </a:r>
            <a:endParaRPr lang="fr-FR" sz="9600" dirty="0"/>
          </a:p>
          <a:p>
            <a:pPr lvl="1" algn="l"/>
            <a:r>
              <a:rPr lang="en-GB" sz="9600" dirty="0" err="1"/>
              <a:t>Balise</a:t>
            </a:r>
            <a:r>
              <a:rPr lang="en-GB" sz="9600" dirty="0"/>
              <a:t> B1 position is : C1 = </a:t>
            </a:r>
            <a:r>
              <a:rPr lang="en-GB" sz="9600" dirty="0" err="1"/>
              <a:t>Cn</a:t>
            </a:r>
            <a:r>
              <a:rPr lang="en-GB" sz="9600" dirty="0"/>
              <a:t> – </a:t>
            </a:r>
            <a:r>
              <a:rPr lang="en-GB" sz="9600" dirty="0" err="1"/>
              <a:t>Vn</a:t>
            </a:r>
            <a:r>
              <a:rPr lang="en-GB" sz="9600" dirty="0"/>
              <a:t> * (</a:t>
            </a:r>
            <a:r>
              <a:rPr lang="en-GB" sz="9600" dirty="0" err="1"/>
              <a:t>Tn</a:t>
            </a:r>
            <a:r>
              <a:rPr lang="en-GB" sz="9600" dirty="0"/>
              <a:t> – T1),</a:t>
            </a:r>
            <a:endParaRPr lang="fr-FR" sz="9600" dirty="0"/>
          </a:p>
          <a:p>
            <a:pPr lvl="1" algn="l"/>
            <a:r>
              <a:rPr lang="en-GB" sz="9600" dirty="0"/>
              <a:t>Compute C1 with Doubt-Over and Doubt-Under.</a:t>
            </a:r>
            <a:endParaRPr lang="fr-FR" sz="9600" dirty="0"/>
          </a:p>
          <a:p>
            <a:pPr algn="l"/>
            <a:r>
              <a:rPr lang="en-GB" sz="9600" dirty="0"/>
              <a:t> </a:t>
            </a:r>
            <a:endParaRPr lang="fr-FR" sz="9600" dirty="0"/>
          </a:p>
          <a:p>
            <a:pPr lvl="0" algn="l"/>
            <a:r>
              <a:rPr lang="en-GB" sz="9600" b="1" dirty="0"/>
              <a:t>Cycle “n+1” </a:t>
            </a:r>
            <a:r>
              <a:rPr lang="en-GB" sz="9600" dirty="0"/>
              <a:t>: LRBG is still </a:t>
            </a:r>
            <a:r>
              <a:rPr lang="en-GB" sz="9600" dirty="0" err="1"/>
              <a:t>positionned</a:t>
            </a:r>
            <a:r>
              <a:rPr lang="en-GB" sz="9600" dirty="0"/>
              <a:t> by C0,</a:t>
            </a:r>
            <a:endParaRPr lang="fr-FR" sz="9600" dirty="0"/>
          </a:p>
          <a:p>
            <a:pPr lvl="1" algn="l"/>
            <a:r>
              <a:rPr lang="fr-FR" sz="9600" dirty="0"/>
              <a:t>MMU </a:t>
            </a:r>
            <a:r>
              <a:rPr lang="fr-FR" sz="9600" dirty="0" err="1"/>
              <a:t>provides</a:t>
            </a:r>
            <a:r>
              <a:rPr lang="fr-FR" sz="9600" dirty="0"/>
              <a:t> Cn+1, Vn+1, Tn+1,</a:t>
            </a:r>
          </a:p>
          <a:p>
            <a:pPr lvl="1" algn="l"/>
            <a:r>
              <a:rPr lang="en-GB" sz="9600" dirty="0"/>
              <a:t>BTM has provided Tel-2, T2,</a:t>
            </a:r>
            <a:endParaRPr lang="fr-FR" sz="9600" dirty="0"/>
          </a:p>
          <a:p>
            <a:pPr lvl="1" algn="l"/>
            <a:r>
              <a:rPr lang="en-GB" sz="9600" dirty="0" err="1"/>
              <a:t>Balise</a:t>
            </a:r>
            <a:r>
              <a:rPr lang="en-GB" sz="9600" dirty="0"/>
              <a:t> B2 position is : C2 = Cn+1 – Vn+1 * (Tn+1 – T2),</a:t>
            </a:r>
            <a:endParaRPr lang="fr-FR" sz="9600" dirty="0"/>
          </a:p>
          <a:p>
            <a:pPr lvl="1" algn="l"/>
            <a:r>
              <a:rPr lang="en-GB" sz="9600" dirty="0"/>
              <a:t>Compute C2 with Doubt-Over and </a:t>
            </a:r>
            <a:r>
              <a:rPr lang="en-GB" sz="9600" dirty="0" smtClean="0"/>
              <a:t>Doubt-Under.</a:t>
            </a:r>
          </a:p>
          <a:p>
            <a:pPr lvl="1" algn="l"/>
            <a:r>
              <a:rPr lang="en-GB" sz="9600" dirty="0"/>
              <a:t> </a:t>
            </a:r>
            <a:endParaRPr lang="fr-FR" sz="9600" dirty="0" smtClean="0"/>
          </a:p>
          <a:p>
            <a:pPr lvl="1" algn="l"/>
            <a:r>
              <a:rPr lang="en-GB" sz="9600" b="1" dirty="0" smtClean="0"/>
              <a:t>Cycle”n+2” : BG becomes LRBG</a:t>
            </a:r>
          </a:p>
          <a:p>
            <a:pPr lvl="1" algn="l"/>
            <a:r>
              <a:rPr lang="en-GB" sz="9600" dirty="0" smtClean="0"/>
              <a:t>B3 and B4 position are computed (same way)</a:t>
            </a:r>
          </a:p>
          <a:p>
            <a:pPr lvl="1" algn="l"/>
            <a:r>
              <a:rPr lang="en-GB" sz="9600" dirty="0" smtClean="0"/>
              <a:t>C4  becomes C0</a:t>
            </a:r>
            <a:endParaRPr lang="fr-FR" sz="9600" dirty="0"/>
          </a:p>
          <a:p>
            <a:pPr algn="l"/>
            <a:r>
              <a:rPr lang="en-GB" sz="9600" dirty="0"/>
              <a:t> </a:t>
            </a:r>
            <a:endParaRPr lang="fr-FR" sz="9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0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423233" y="213969"/>
            <a:ext cx="6286500" cy="5827713"/>
            <a:chOff x="2361" y="1181"/>
            <a:chExt cx="7200" cy="6673"/>
          </a:xfrm>
        </p:grpSpPr>
        <p:sp>
          <p:nvSpPr>
            <p:cNvPr id="6" name="AutoShape 146"/>
            <p:cNvSpPr>
              <a:spLocks noChangeAspect="1" noChangeArrowheads="1" noTextEdit="1"/>
            </p:cNvSpPr>
            <p:nvPr/>
          </p:nvSpPr>
          <p:spPr bwMode="auto">
            <a:xfrm>
              <a:off x="2361" y="1181"/>
              <a:ext cx="7200" cy="6673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AutoShape 145"/>
            <p:cNvSpPr>
              <a:spLocks noChangeShapeType="1"/>
            </p:cNvSpPr>
            <p:nvPr/>
          </p:nvSpPr>
          <p:spPr bwMode="auto">
            <a:xfrm flipV="1">
              <a:off x="3562" y="5064"/>
              <a:ext cx="1" cy="19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Text Box 144"/>
            <p:cNvSpPr txBox="1">
              <a:spLocks noChangeArrowheads="1"/>
            </p:cNvSpPr>
            <p:nvPr/>
          </p:nvSpPr>
          <p:spPr bwMode="auto">
            <a:xfrm>
              <a:off x="5280" y="5845"/>
              <a:ext cx="690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Messages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 Box 143"/>
            <p:cNvSpPr txBox="1">
              <a:spLocks noChangeArrowheads="1"/>
            </p:cNvSpPr>
            <p:nvPr/>
          </p:nvSpPr>
          <p:spPr bwMode="auto">
            <a:xfrm>
              <a:off x="6849" y="6787"/>
              <a:ext cx="762" cy="3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Command / Control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AutoShape 142"/>
            <p:cNvSpPr>
              <a:spLocks noChangeShapeType="1"/>
            </p:cNvSpPr>
            <p:nvPr/>
          </p:nvSpPr>
          <p:spPr bwMode="auto">
            <a:xfrm>
              <a:off x="4258" y="4739"/>
              <a:ext cx="180" cy="22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Text Box 141"/>
            <p:cNvSpPr txBox="1">
              <a:spLocks noChangeArrowheads="1"/>
            </p:cNvSpPr>
            <p:nvPr/>
          </p:nvSpPr>
          <p:spPr bwMode="auto">
            <a:xfrm>
              <a:off x="3776" y="6946"/>
              <a:ext cx="1323" cy="7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Position Train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 Box 140"/>
            <p:cNvSpPr txBox="1">
              <a:spLocks noChangeArrowheads="1"/>
            </p:cNvSpPr>
            <p:nvPr/>
          </p:nvSpPr>
          <p:spPr bwMode="auto">
            <a:xfrm>
              <a:off x="2579" y="4057"/>
              <a:ext cx="880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Balise Content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 Box 139"/>
            <p:cNvSpPr txBox="1">
              <a:spLocks noChangeArrowheads="1"/>
            </p:cNvSpPr>
            <p:nvPr/>
          </p:nvSpPr>
          <p:spPr bwMode="auto">
            <a:xfrm>
              <a:off x="2588" y="7154"/>
              <a:ext cx="883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Odometry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138"/>
            <p:cNvSpPr txBox="1">
              <a:spLocks noChangeArrowheads="1"/>
            </p:cNvSpPr>
            <p:nvPr/>
          </p:nvSpPr>
          <p:spPr bwMode="auto">
            <a:xfrm>
              <a:off x="2485" y="2542"/>
              <a:ext cx="880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Train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utoShape 137"/>
            <p:cNvSpPr>
              <a:spLocks noChangeShapeType="1"/>
            </p:cNvSpPr>
            <p:nvPr/>
          </p:nvSpPr>
          <p:spPr bwMode="auto">
            <a:xfrm>
              <a:off x="2361" y="1639"/>
              <a:ext cx="7200" cy="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Text Box 136"/>
            <p:cNvSpPr txBox="1">
              <a:spLocks noChangeArrowheads="1"/>
            </p:cNvSpPr>
            <p:nvPr/>
          </p:nvSpPr>
          <p:spPr bwMode="auto">
            <a:xfrm>
              <a:off x="4350" y="1262"/>
              <a:ext cx="3359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EVC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35"/>
            <p:cNvSpPr txBox="1">
              <a:spLocks noChangeArrowheads="1"/>
            </p:cNvSpPr>
            <p:nvPr/>
          </p:nvSpPr>
          <p:spPr bwMode="auto">
            <a:xfrm>
              <a:off x="2577" y="2141"/>
              <a:ext cx="882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Fixed Values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8" name="Group 132"/>
            <p:cNvGrpSpPr>
              <a:grpSpLocks/>
            </p:cNvGrpSpPr>
            <p:nvPr/>
          </p:nvGrpSpPr>
          <p:grpSpPr bwMode="auto">
            <a:xfrm>
              <a:off x="9323" y="2497"/>
              <a:ext cx="217" cy="183"/>
              <a:chOff x="8992" y="2769"/>
              <a:chExt cx="217" cy="183"/>
            </a:xfrm>
          </p:grpSpPr>
          <p:sp>
            <p:nvSpPr>
              <p:cNvPr id="149" name="Rectangle 134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0" name="AutoShape 133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19" name="Group 129"/>
            <p:cNvGrpSpPr>
              <a:grpSpLocks/>
            </p:cNvGrpSpPr>
            <p:nvPr/>
          </p:nvGrpSpPr>
          <p:grpSpPr bwMode="auto">
            <a:xfrm>
              <a:off x="2361" y="2678"/>
              <a:ext cx="217" cy="183"/>
              <a:chOff x="3098" y="765"/>
              <a:chExt cx="218" cy="184"/>
            </a:xfrm>
          </p:grpSpPr>
          <p:sp>
            <p:nvSpPr>
              <p:cNvPr id="147" name="Rectangle 131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8" name="AutoShape 130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0" name="Group 126"/>
            <p:cNvGrpSpPr>
              <a:grpSpLocks/>
            </p:cNvGrpSpPr>
            <p:nvPr/>
          </p:nvGrpSpPr>
          <p:grpSpPr bwMode="auto">
            <a:xfrm>
              <a:off x="2361" y="2275"/>
              <a:ext cx="217" cy="183"/>
              <a:chOff x="3098" y="765"/>
              <a:chExt cx="218" cy="184"/>
            </a:xfrm>
          </p:grpSpPr>
          <p:sp>
            <p:nvSpPr>
              <p:cNvPr id="145" name="Rectangle 128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6" name="AutoShape 127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1" name="Group 123"/>
            <p:cNvGrpSpPr>
              <a:grpSpLocks/>
            </p:cNvGrpSpPr>
            <p:nvPr/>
          </p:nvGrpSpPr>
          <p:grpSpPr bwMode="auto">
            <a:xfrm>
              <a:off x="2361" y="4235"/>
              <a:ext cx="216" cy="182"/>
              <a:chOff x="3098" y="765"/>
              <a:chExt cx="218" cy="184"/>
            </a:xfrm>
          </p:grpSpPr>
          <p:sp>
            <p:nvSpPr>
              <p:cNvPr id="143" name="Rectangle 12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4" name="AutoShape 12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2" name="Group 120"/>
            <p:cNvGrpSpPr>
              <a:grpSpLocks/>
            </p:cNvGrpSpPr>
            <p:nvPr/>
          </p:nvGrpSpPr>
          <p:grpSpPr bwMode="auto">
            <a:xfrm>
              <a:off x="2361" y="7271"/>
              <a:ext cx="216" cy="184"/>
              <a:chOff x="3098" y="765"/>
              <a:chExt cx="218" cy="184"/>
            </a:xfrm>
          </p:grpSpPr>
          <p:sp>
            <p:nvSpPr>
              <p:cNvPr id="141" name="Rectangle 12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2" name="AutoShape 12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3" name="Group 117"/>
            <p:cNvGrpSpPr>
              <a:grpSpLocks/>
            </p:cNvGrpSpPr>
            <p:nvPr/>
          </p:nvGrpSpPr>
          <p:grpSpPr bwMode="auto">
            <a:xfrm>
              <a:off x="2361" y="5912"/>
              <a:ext cx="217" cy="183"/>
              <a:chOff x="8992" y="2769"/>
              <a:chExt cx="217" cy="183"/>
            </a:xfrm>
          </p:grpSpPr>
          <p:sp>
            <p:nvSpPr>
              <p:cNvPr id="139" name="Rectangle 119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" name="AutoShape 118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4" name="Group 114"/>
            <p:cNvGrpSpPr>
              <a:grpSpLocks/>
            </p:cNvGrpSpPr>
            <p:nvPr/>
          </p:nvGrpSpPr>
          <p:grpSpPr bwMode="auto">
            <a:xfrm>
              <a:off x="9344" y="6412"/>
              <a:ext cx="217" cy="182"/>
              <a:chOff x="8992" y="2769"/>
              <a:chExt cx="217" cy="183"/>
            </a:xfrm>
          </p:grpSpPr>
          <p:sp>
            <p:nvSpPr>
              <p:cNvPr id="137" name="Rectangle 116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8" name="AutoShape 115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5" name="AutoShape 113"/>
            <p:cNvSpPr>
              <a:spLocks noChangeShapeType="1"/>
            </p:cNvSpPr>
            <p:nvPr/>
          </p:nvSpPr>
          <p:spPr bwMode="auto">
            <a:xfrm>
              <a:off x="2578" y="2367"/>
              <a:ext cx="1185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AutoShape 112"/>
            <p:cNvSpPr>
              <a:spLocks noChangeShapeType="1"/>
            </p:cNvSpPr>
            <p:nvPr/>
          </p:nvSpPr>
          <p:spPr bwMode="auto">
            <a:xfrm>
              <a:off x="2578" y="2766"/>
              <a:ext cx="118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AutoShape 111"/>
            <p:cNvSpPr>
              <a:spLocks noChangeShapeType="1"/>
            </p:cNvSpPr>
            <p:nvPr/>
          </p:nvSpPr>
          <p:spPr bwMode="auto">
            <a:xfrm>
              <a:off x="2588" y="7359"/>
              <a:ext cx="118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AutoShape 110"/>
            <p:cNvSpPr>
              <a:spLocks noChangeShapeType="1"/>
            </p:cNvSpPr>
            <p:nvPr/>
          </p:nvSpPr>
          <p:spPr bwMode="auto">
            <a:xfrm>
              <a:off x="2579" y="4327"/>
              <a:ext cx="1186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Text Box 109"/>
            <p:cNvSpPr txBox="1">
              <a:spLocks noChangeArrowheads="1"/>
            </p:cNvSpPr>
            <p:nvPr/>
          </p:nvSpPr>
          <p:spPr bwMode="auto">
            <a:xfrm>
              <a:off x="3763" y="2142"/>
              <a:ext cx="1323" cy="9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Store System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Text Box 108"/>
            <p:cNvSpPr txBox="1">
              <a:spLocks noChangeArrowheads="1"/>
            </p:cNvSpPr>
            <p:nvPr/>
          </p:nvSpPr>
          <p:spPr bwMode="auto">
            <a:xfrm>
              <a:off x="3595" y="3910"/>
              <a:ext cx="1325" cy="8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check and Store Balise Content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1" name="Group 105"/>
            <p:cNvGrpSpPr>
              <a:grpSpLocks/>
            </p:cNvGrpSpPr>
            <p:nvPr/>
          </p:nvGrpSpPr>
          <p:grpSpPr bwMode="auto">
            <a:xfrm>
              <a:off x="4824" y="4235"/>
              <a:ext cx="216" cy="184"/>
              <a:chOff x="3098" y="765"/>
              <a:chExt cx="218" cy="184"/>
            </a:xfrm>
          </p:grpSpPr>
          <p:sp>
            <p:nvSpPr>
              <p:cNvPr id="135" name="Rectangle 107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6" name="AutoShape 106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32" name="Group 102"/>
            <p:cNvGrpSpPr>
              <a:grpSpLocks/>
            </p:cNvGrpSpPr>
            <p:nvPr/>
          </p:nvGrpSpPr>
          <p:grpSpPr bwMode="auto">
            <a:xfrm>
              <a:off x="3680" y="2861"/>
              <a:ext cx="216" cy="184"/>
              <a:chOff x="3098" y="765"/>
              <a:chExt cx="218" cy="184"/>
            </a:xfrm>
          </p:grpSpPr>
          <p:sp>
            <p:nvSpPr>
              <p:cNvPr id="133" name="Rectangle 104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" name="AutoShape 103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3" name="AutoShape 101"/>
            <p:cNvSpPr>
              <a:spLocks noChangeShapeType="1"/>
            </p:cNvSpPr>
            <p:nvPr/>
          </p:nvSpPr>
          <p:spPr bwMode="auto">
            <a:xfrm flipH="1">
              <a:off x="3425" y="2952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AutoShape 100"/>
            <p:cNvSpPr>
              <a:spLocks noChangeShapeType="1"/>
            </p:cNvSpPr>
            <p:nvPr/>
          </p:nvSpPr>
          <p:spPr bwMode="auto">
            <a:xfrm>
              <a:off x="3424" y="2954"/>
              <a:ext cx="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AutoShape 99"/>
            <p:cNvSpPr>
              <a:spLocks noChangeShapeType="1"/>
            </p:cNvSpPr>
            <p:nvPr/>
          </p:nvSpPr>
          <p:spPr bwMode="auto">
            <a:xfrm>
              <a:off x="3424" y="3675"/>
              <a:ext cx="200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AutoShape 98"/>
            <p:cNvSpPr>
              <a:spLocks noChangeShapeType="1"/>
            </p:cNvSpPr>
            <p:nvPr/>
          </p:nvSpPr>
          <p:spPr bwMode="auto">
            <a:xfrm>
              <a:off x="5816" y="3958"/>
              <a:ext cx="299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AutoShape 97"/>
            <p:cNvSpPr>
              <a:spLocks noChangeShapeType="1"/>
            </p:cNvSpPr>
            <p:nvPr/>
          </p:nvSpPr>
          <p:spPr bwMode="auto">
            <a:xfrm flipV="1">
              <a:off x="5431" y="3675"/>
              <a:ext cx="1" cy="6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Text Box 96"/>
            <p:cNvSpPr txBox="1">
              <a:spLocks noChangeArrowheads="1"/>
            </p:cNvSpPr>
            <p:nvPr/>
          </p:nvSpPr>
          <p:spPr bwMode="auto">
            <a:xfrm>
              <a:off x="6294" y="3910"/>
              <a:ext cx="1771" cy="87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Store Track Description in Database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AutoShape 95"/>
            <p:cNvSpPr>
              <a:spLocks noChangeShapeType="1"/>
            </p:cNvSpPr>
            <p:nvPr/>
          </p:nvSpPr>
          <p:spPr bwMode="auto">
            <a:xfrm>
              <a:off x="5431" y="4329"/>
              <a:ext cx="726" cy="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Text Box 94"/>
            <p:cNvSpPr txBox="1">
              <a:spLocks noChangeArrowheads="1"/>
            </p:cNvSpPr>
            <p:nvPr/>
          </p:nvSpPr>
          <p:spPr bwMode="auto">
            <a:xfrm>
              <a:off x="4052" y="3388"/>
              <a:ext cx="1034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National Values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AutoShape 93"/>
            <p:cNvSpPr>
              <a:spLocks noChangeShapeType="1"/>
            </p:cNvSpPr>
            <p:nvPr/>
          </p:nvSpPr>
          <p:spPr bwMode="auto">
            <a:xfrm>
              <a:off x="5149" y="2900"/>
              <a:ext cx="667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42" name="Group 90"/>
            <p:cNvGrpSpPr>
              <a:grpSpLocks/>
            </p:cNvGrpSpPr>
            <p:nvPr/>
          </p:nvGrpSpPr>
          <p:grpSpPr bwMode="auto">
            <a:xfrm>
              <a:off x="5005" y="7088"/>
              <a:ext cx="216" cy="183"/>
              <a:chOff x="3098" y="765"/>
              <a:chExt cx="218" cy="184"/>
            </a:xfrm>
          </p:grpSpPr>
          <p:sp>
            <p:nvSpPr>
              <p:cNvPr id="131" name="Rectangle 9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2" name="AutoShape 9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3" name="AutoShape 89"/>
            <p:cNvSpPr>
              <a:spLocks noChangeShapeType="1"/>
            </p:cNvSpPr>
            <p:nvPr/>
          </p:nvSpPr>
          <p:spPr bwMode="auto">
            <a:xfrm>
              <a:off x="5221" y="7178"/>
              <a:ext cx="22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Text Box 88"/>
            <p:cNvSpPr txBox="1">
              <a:spLocks noChangeArrowheads="1"/>
            </p:cNvSpPr>
            <p:nvPr/>
          </p:nvSpPr>
          <p:spPr bwMode="auto">
            <a:xfrm>
              <a:off x="6216" y="5704"/>
              <a:ext cx="1235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Achieve Processes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Text Box 87"/>
            <p:cNvSpPr txBox="1">
              <a:spLocks noChangeArrowheads="1"/>
            </p:cNvSpPr>
            <p:nvPr/>
          </p:nvSpPr>
          <p:spPr bwMode="auto">
            <a:xfrm>
              <a:off x="8807" y="2766"/>
              <a:ext cx="733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DMI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AutoShape 86"/>
            <p:cNvSpPr>
              <a:spLocks noChangeShapeType="1"/>
            </p:cNvSpPr>
            <p:nvPr/>
          </p:nvSpPr>
          <p:spPr bwMode="auto">
            <a:xfrm>
              <a:off x="8975" y="2582"/>
              <a:ext cx="36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Text Box 85"/>
            <p:cNvSpPr txBox="1">
              <a:spLocks noChangeArrowheads="1"/>
            </p:cNvSpPr>
            <p:nvPr/>
          </p:nvSpPr>
          <p:spPr bwMode="auto">
            <a:xfrm>
              <a:off x="7978" y="2051"/>
              <a:ext cx="1056" cy="7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Manage DMI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Text Box 84"/>
            <p:cNvSpPr txBox="1">
              <a:spLocks noChangeArrowheads="1"/>
            </p:cNvSpPr>
            <p:nvPr/>
          </p:nvSpPr>
          <p:spPr bwMode="auto">
            <a:xfrm>
              <a:off x="2577" y="5704"/>
              <a:ext cx="894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Radio Message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9" name="Group 81"/>
            <p:cNvGrpSpPr>
              <a:grpSpLocks/>
            </p:cNvGrpSpPr>
            <p:nvPr/>
          </p:nvGrpSpPr>
          <p:grpSpPr bwMode="auto">
            <a:xfrm>
              <a:off x="4994" y="2267"/>
              <a:ext cx="216" cy="182"/>
              <a:chOff x="8274" y="5231"/>
              <a:chExt cx="216" cy="182"/>
            </a:xfrm>
          </p:grpSpPr>
          <p:sp>
            <p:nvSpPr>
              <p:cNvPr id="129" name="Rectangle 83"/>
              <p:cNvSpPr>
                <a:spLocks noChangeArrowheads="1"/>
              </p:cNvSpPr>
              <p:nvPr/>
            </p:nvSpPr>
            <p:spPr bwMode="auto">
              <a:xfrm>
                <a:off x="8274" y="5231"/>
                <a:ext cx="216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0" name="AutoShape 82"/>
              <p:cNvSpPr>
                <a:spLocks noChangeShapeType="1"/>
              </p:cNvSpPr>
              <p:nvPr/>
            </p:nvSpPr>
            <p:spPr bwMode="auto">
              <a:xfrm flipH="1">
                <a:off x="8274" y="5322"/>
                <a:ext cx="216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0" name="AutoShape 80"/>
            <p:cNvSpPr>
              <a:spLocks noChangeShapeType="1"/>
            </p:cNvSpPr>
            <p:nvPr/>
          </p:nvSpPr>
          <p:spPr bwMode="auto">
            <a:xfrm>
              <a:off x="2592" y="5973"/>
              <a:ext cx="118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3776" y="5557"/>
              <a:ext cx="1325" cy="8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check and Store Radio Message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2" name="Group 76"/>
            <p:cNvGrpSpPr>
              <a:grpSpLocks/>
            </p:cNvGrpSpPr>
            <p:nvPr/>
          </p:nvGrpSpPr>
          <p:grpSpPr bwMode="auto">
            <a:xfrm>
              <a:off x="5005" y="5661"/>
              <a:ext cx="216" cy="184"/>
              <a:chOff x="3098" y="765"/>
              <a:chExt cx="218" cy="184"/>
            </a:xfrm>
          </p:grpSpPr>
          <p:sp>
            <p:nvSpPr>
              <p:cNvPr id="127" name="Rectangle 78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8" name="AutoShape 77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3" name="AutoShape 75"/>
            <p:cNvSpPr>
              <a:spLocks noChangeShapeType="1"/>
            </p:cNvSpPr>
            <p:nvPr/>
          </p:nvSpPr>
          <p:spPr bwMode="auto">
            <a:xfrm>
              <a:off x="5219" y="6136"/>
              <a:ext cx="98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AutoShape 74"/>
            <p:cNvSpPr>
              <a:spLocks noChangeShapeType="1"/>
            </p:cNvSpPr>
            <p:nvPr/>
          </p:nvSpPr>
          <p:spPr bwMode="auto">
            <a:xfrm>
              <a:off x="5221" y="5753"/>
              <a:ext cx="2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AutoShape 73"/>
            <p:cNvSpPr>
              <a:spLocks noChangeShapeType="1"/>
            </p:cNvSpPr>
            <p:nvPr/>
          </p:nvSpPr>
          <p:spPr bwMode="auto">
            <a:xfrm flipV="1">
              <a:off x="8623" y="3676"/>
              <a:ext cx="1" cy="2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8902" y="6136"/>
              <a:ext cx="645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TIU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71"/>
            <p:cNvSpPr>
              <a:spLocks noChangeShapeType="1"/>
            </p:cNvSpPr>
            <p:nvPr/>
          </p:nvSpPr>
          <p:spPr bwMode="auto">
            <a:xfrm>
              <a:off x="8533" y="6502"/>
              <a:ext cx="8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Text Box 70"/>
            <p:cNvSpPr txBox="1">
              <a:spLocks noChangeArrowheads="1"/>
            </p:cNvSpPr>
            <p:nvPr/>
          </p:nvSpPr>
          <p:spPr bwMode="auto">
            <a:xfrm>
              <a:off x="7989" y="6325"/>
              <a:ext cx="1056" cy="7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Manage TIU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" name="AutoShape 69"/>
            <p:cNvSpPr>
              <a:spLocks noChangeShapeType="1"/>
            </p:cNvSpPr>
            <p:nvPr/>
          </p:nvSpPr>
          <p:spPr bwMode="auto">
            <a:xfrm>
              <a:off x="5210" y="2358"/>
              <a:ext cx="2768" cy="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AutoShape 68"/>
            <p:cNvSpPr>
              <a:spLocks noChangeArrowheads="1"/>
            </p:cNvSpPr>
            <p:nvPr/>
          </p:nvSpPr>
          <p:spPr bwMode="auto">
            <a:xfrm>
              <a:off x="7176" y="4787"/>
              <a:ext cx="104" cy="917"/>
            </a:xfrm>
            <a:prstGeom prst="downArrow">
              <a:avLst>
                <a:gd name="adj1" fmla="val 50000"/>
                <a:gd name="adj2" fmla="val 2204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61" name="Group 65"/>
            <p:cNvGrpSpPr>
              <a:grpSpLocks/>
            </p:cNvGrpSpPr>
            <p:nvPr/>
          </p:nvGrpSpPr>
          <p:grpSpPr bwMode="auto">
            <a:xfrm>
              <a:off x="5003" y="6045"/>
              <a:ext cx="216" cy="182"/>
              <a:chOff x="8992" y="2769"/>
              <a:chExt cx="217" cy="183"/>
            </a:xfrm>
          </p:grpSpPr>
          <p:sp>
            <p:nvSpPr>
              <p:cNvPr id="125" name="Rectangle 67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6" name="AutoShape 66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62" name="Group 62"/>
            <p:cNvGrpSpPr>
              <a:grpSpLocks/>
            </p:cNvGrpSpPr>
            <p:nvPr/>
          </p:nvGrpSpPr>
          <p:grpSpPr bwMode="auto">
            <a:xfrm>
              <a:off x="7849" y="2449"/>
              <a:ext cx="216" cy="183"/>
              <a:chOff x="8992" y="2769"/>
              <a:chExt cx="217" cy="183"/>
            </a:xfrm>
          </p:grpSpPr>
          <p:sp>
            <p:nvSpPr>
              <p:cNvPr id="123" name="Rectangle 64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4" name="AutoShape 63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63" name="Group 59"/>
            <p:cNvGrpSpPr>
              <a:grpSpLocks/>
            </p:cNvGrpSpPr>
            <p:nvPr/>
          </p:nvGrpSpPr>
          <p:grpSpPr bwMode="auto">
            <a:xfrm>
              <a:off x="7860" y="6787"/>
              <a:ext cx="216" cy="182"/>
              <a:chOff x="8992" y="2769"/>
              <a:chExt cx="217" cy="183"/>
            </a:xfrm>
          </p:grpSpPr>
          <p:sp>
            <p:nvSpPr>
              <p:cNvPr id="121" name="Rectangle 61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2" name="AutoShape 60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64" name="AutoShape 58"/>
            <p:cNvSpPr>
              <a:spLocks noChangeShapeType="1"/>
            </p:cNvSpPr>
            <p:nvPr/>
          </p:nvSpPr>
          <p:spPr bwMode="auto">
            <a:xfrm flipH="1">
              <a:off x="7710" y="2541"/>
              <a:ext cx="13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AutoShape 57"/>
            <p:cNvSpPr>
              <a:spLocks noChangeShapeType="1"/>
            </p:cNvSpPr>
            <p:nvPr/>
          </p:nvSpPr>
          <p:spPr bwMode="auto">
            <a:xfrm>
              <a:off x="7709" y="2543"/>
              <a:ext cx="1" cy="1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AutoShape 56"/>
            <p:cNvSpPr>
              <a:spLocks noChangeShapeType="1"/>
            </p:cNvSpPr>
            <p:nvPr/>
          </p:nvSpPr>
          <p:spPr bwMode="auto">
            <a:xfrm>
              <a:off x="7675" y="6138"/>
              <a:ext cx="1" cy="7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AutoShape 55"/>
            <p:cNvSpPr>
              <a:spLocks noChangeShapeType="1"/>
            </p:cNvSpPr>
            <p:nvPr/>
          </p:nvSpPr>
          <p:spPr bwMode="auto">
            <a:xfrm>
              <a:off x="7451" y="5913"/>
              <a:ext cx="1172" cy="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AutoShape 54"/>
            <p:cNvSpPr>
              <a:spLocks noChangeShapeType="1"/>
            </p:cNvSpPr>
            <p:nvPr/>
          </p:nvSpPr>
          <p:spPr bwMode="auto">
            <a:xfrm flipH="1">
              <a:off x="7462" y="6134"/>
              <a:ext cx="22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AutoShape 53"/>
            <p:cNvSpPr>
              <a:spLocks noChangeShapeType="1"/>
            </p:cNvSpPr>
            <p:nvPr/>
          </p:nvSpPr>
          <p:spPr bwMode="auto">
            <a:xfrm flipH="1">
              <a:off x="7676" y="6878"/>
              <a:ext cx="1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AutoShape 52"/>
            <p:cNvSpPr>
              <a:spLocks noChangeShapeType="1"/>
            </p:cNvSpPr>
            <p:nvPr/>
          </p:nvSpPr>
          <p:spPr bwMode="auto">
            <a:xfrm flipV="1">
              <a:off x="5442" y="6387"/>
              <a:ext cx="1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AutoShape 51"/>
            <p:cNvSpPr>
              <a:spLocks noChangeShapeType="1"/>
            </p:cNvSpPr>
            <p:nvPr/>
          </p:nvSpPr>
          <p:spPr bwMode="auto">
            <a:xfrm>
              <a:off x="5442" y="6387"/>
              <a:ext cx="7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Text Box 50"/>
            <p:cNvSpPr txBox="1">
              <a:spLocks noChangeArrowheads="1"/>
            </p:cNvSpPr>
            <p:nvPr/>
          </p:nvSpPr>
          <p:spPr bwMode="auto">
            <a:xfrm>
              <a:off x="5338" y="2051"/>
              <a:ext cx="202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Additional Data (changeable on-board)</a:t>
              </a: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" name="Text Box 49"/>
            <p:cNvSpPr txBox="1">
              <a:spLocks noChangeArrowheads="1"/>
            </p:cNvSpPr>
            <p:nvPr/>
          </p:nvSpPr>
          <p:spPr bwMode="auto">
            <a:xfrm>
              <a:off x="7554" y="3118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" name="Text Box 48"/>
            <p:cNvSpPr txBox="1">
              <a:spLocks noChangeArrowheads="1"/>
            </p:cNvSpPr>
            <p:nvPr/>
          </p:nvSpPr>
          <p:spPr bwMode="auto">
            <a:xfrm>
              <a:off x="5273" y="6818"/>
              <a:ext cx="1239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Train Position &amp; Speed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3779" y="6503"/>
              <a:ext cx="1320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Synchro Odo / Balise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03" y="5100"/>
              <a:ext cx="65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Database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7" name="Group 43"/>
            <p:cNvGrpSpPr>
              <a:grpSpLocks/>
            </p:cNvGrpSpPr>
            <p:nvPr/>
          </p:nvGrpSpPr>
          <p:grpSpPr bwMode="auto">
            <a:xfrm>
              <a:off x="4824" y="4467"/>
              <a:ext cx="216" cy="184"/>
              <a:chOff x="3098" y="765"/>
              <a:chExt cx="218" cy="184"/>
            </a:xfrm>
          </p:grpSpPr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0" name="AutoShape 4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78" name="AutoShape 42"/>
            <p:cNvSpPr>
              <a:spLocks noChangeShapeType="1"/>
            </p:cNvSpPr>
            <p:nvPr/>
          </p:nvSpPr>
          <p:spPr bwMode="auto">
            <a:xfrm>
              <a:off x="5040" y="4559"/>
              <a:ext cx="6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AutoShape 41"/>
            <p:cNvSpPr>
              <a:spLocks noChangeShapeType="1"/>
            </p:cNvSpPr>
            <p:nvPr/>
          </p:nvSpPr>
          <p:spPr bwMode="auto">
            <a:xfrm flipH="1">
              <a:off x="5101" y="4559"/>
              <a:ext cx="8" cy="5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AutoShape 40"/>
            <p:cNvSpPr>
              <a:spLocks noChangeShapeType="1"/>
            </p:cNvSpPr>
            <p:nvPr/>
          </p:nvSpPr>
          <p:spPr bwMode="auto">
            <a:xfrm flipH="1">
              <a:off x="4350" y="5063"/>
              <a:ext cx="7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AutoShape 39"/>
            <p:cNvSpPr>
              <a:spLocks noChangeShapeType="1"/>
            </p:cNvSpPr>
            <p:nvPr/>
          </p:nvSpPr>
          <p:spPr bwMode="auto">
            <a:xfrm flipH="1">
              <a:off x="3563" y="7072"/>
              <a:ext cx="17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AutoShape 38"/>
            <p:cNvSpPr>
              <a:spLocks noChangeShapeType="1"/>
            </p:cNvSpPr>
            <p:nvPr/>
          </p:nvSpPr>
          <p:spPr bwMode="auto">
            <a:xfrm>
              <a:off x="3562" y="5063"/>
              <a:ext cx="654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Text Box 37"/>
            <p:cNvSpPr txBox="1">
              <a:spLocks noChangeArrowheads="1"/>
            </p:cNvSpPr>
            <p:nvPr/>
          </p:nvSpPr>
          <p:spPr bwMode="auto">
            <a:xfrm>
              <a:off x="2740" y="4922"/>
              <a:ext cx="940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Linking and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re-positionning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84" name="Group 34"/>
            <p:cNvGrpSpPr>
              <a:grpSpLocks/>
            </p:cNvGrpSpPr>
            <p:nvPr/>
          </p:nvGrpSpPr>
          <p:grpSpPr bwMode="auto">
            <a:xfrm>
              <a:off x="6157" y="4246"/>
              <a:ext cx="216" cy="184"/>
              <a:chOff x="3098" y="765"/>
              <a:chExt cx="218" cy="184"/>
            </a:xfrm>
          </p:grpSpPr>
          <p:sp>
            <p:nvSpPr>
              <p:cNvPr id="117" name="Rectangle 3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" name="AutoShape 3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5" name="Group 31"/>
            <p:cNvGrpSpPr>
              <a:grpSpLocks/>
            </p:cNvGrpSpPr>
            <p:nvPr/>
          </p:nvGrpSpPr>
          <p:grpSpPr bwMode="auto">
            <a:xfrm>
              <a:off x="6157" y="4025"/>
              <a:ext cx="216" cy="184"/>
              <a:chOff x="3098" y="765"/>
              <a:chExt cx="218" cy="184"/>
            </a:xfrm>
          </p:grpSpPr>
          <p:sp>
            <p:nvSpPr>
              <p:cNvPr id="115" name="Rectangle 33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6" name="AutoShape 32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6" name="Group 28"/>
            <p:cNvGrpSpPr>
              <a:grpSpLocks/>
            </p:cNvGrpSpPr>
            <p:nvPr/>
          </p:nvGrpSpPr>
          <p:grpSpPr bwMode="auto">
            <a:xfrm>
              <a:off x="6115" y="6320"/>
              <a:ext cx="216" cy="182"/>
              <a:chOff x="3098" y="765"/>
              <a:chExt cx="218" cy="184"/>
            </a:xfrm>
          </p:grpSpPr>
          <p:sp>
            <p:nvSpPr>
              <p:cNvPr id="113" name="Rectangle 30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4" name="AutoShape 29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7" name="Group 25"/>
            <p:cNvGrpSpPr>
              <a:grpSpLocks/>
            </p:cNvGrpSpPr>
            <p:nvPr/>
          </p:nvGrpSpPr>
          <p:grpSpPr bwMode="auto">
            <a:xfrm>
              <a:off x="6115" y="6045"/>
              <a:ext cx="216" cy="182"/>
              <a:chOff x="8992" y="2769"/>
              <a:chExt cx="217" cy="183"/>
            </a:xfrm>
          </p:grpSpPr>
          <p:sp>
            <p:nvSpPr>
              <p:cNvPr id="111" name="Rectangle 27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" name="AutoShape 26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8" name="Group 22"/>
            <p:cNvGrpSpPr>
              <a:grpSpLocks/>
            </p:cNvGrpSpPr>
            <p:nvPr/>
          </p:nvGrpSpPr>
          <p:grpSpPr bwMode="auto">
            <a:xfrm>
              <a:off x="6115" y="5790"/>
              <a:ext cx="216" cy="183"/>
              <a:chOff x="3098" y="765"/>
              <a:chExt cx="218" cy="184"/>
            </a:xfrm>
          </p:grpSpPr>
          <p:sp>
            <p:nvSpPr>
              <p:cNvPr id="109" name="Rectangle 24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0" name="AutoShape 23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9" name="Group 19"/>
            <p:cNvGrpSpPr>
              <a:grpSpLocks/>
            </p:cNvGrpSpPr>
            <p:nvPr/>
          </p:nvGrpSpPr>
          <p:grpSpPr bwMode="auto">
            <a:xfrm>
              <a:off x="4933" y="2808"/>
              <a:ext cx="216" cy="182"/>
              <a:chOff x="3098" y="765"/>
              <a:chExt cx="218" cy="184"/>
            </a:xfrm>
          </p:grpSpPr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" name="AutoShape 20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90" name="AutoShape 18"/>
            <p:cNvSpPr>
              <a:spLocks noChangeShapeType="1"/>
            </p:cNvSpPr>
            <p:nvPr/>
          </p:nvSpPr>
          <p:spPr bwMode="auto">
            <a:xfrm>
              <a:off x="5816" y="2902"/>
              <a:ext cx="1" cy="1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AutoShape 17"/>
            <p:cNvSpPr>
              <a:spLocks noChangeShapeType="1"/>
            </p:cNvSpPr>
            <p:nvPr/>
          </p:nvSpPr>
          <p:spPr bwMode="auto">
            <a:xfrm>
              <a:off x="5816" y="4367"/>
              <a:ext cx="1" cy="13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AutoShape 16"/>
            <p:cNvSpPr>
              <a:spLocks noChangeShapeType="1"/>
            </p:cNvSpPr>
            <p:nvPr/>
          </p:nvSpPr>
          <p:spPr bwMode="auto">
            <a:xfrm>
              <a:off x="5816" y="5704"/>
              <a:ext cx="299" cy="1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Text Box 15"/>
            <p:cNvSpPr txBox="1">
              <a:spLocks noChangeArrowheads="1"/>
            </p:cNvSpPr>
            <p:nvPr/>
          </p:nvSpPr>
          <p:spPr bwMode="auto">
            <a:xfrm>
              <a:off x="5452" y="3164"/>
              <a:ext cx="87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System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4" name="AutoShape 14"/>
            <p:cNvSpPr>
              <a:spLocks noChangeShapeType="1"/>
            </p:cNvSpPr>
            <p:nvPr/>
          </p:nvSpPr>
          <p:spPr bwMode="auto">
            <a:xfrm flipV="1">
              <a:off x="5431" y="4339"/>
              <a:ext cx="0" cy="1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AutoShape 13"/>
            <p:cNvSpPr>
              <a:spLocks noChangeShapeType="1"/>
            </p:cNvSpPr>
            <p:nvPr/>
          </p:nvSpPr>
          <p:spPr bwMode="auto">
            <a:xfrm>
              <a:off x="5040" y="4327"/>
              <a:ext cx="391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Text Box 12"/>
            <p:cNvSpPr txBox="1">
              <a:spLocks noChangeArrowheads="1"/>
            </p:cNvSpPr>
            <p:nvPr/>
          </p:nvSpPr>
          <p:spPr bwMode="auto">
            <a:xfrm>
              <a:off x="5149" y="4467"/>
              <a:ext cx="592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Packets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7" name="AutoShape 11"/>
            <p:cNvSpPr>
              <a:spLocks noChangeShapeType="1"/>
            </p:cNvSpPr>
            <p:nvPr/>
          </p:nvSpPr>
          <p:spPr bwMode="auto">
            <a:xfrm flipV="1">
              <a:off x="7709" y="3675"/>
              <a:ext cx="9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Text Box 10"/>
            <p:cNvSpPr txBox="1">
              <a:spLocks noChangeArrowheads="1"/>
            </p:cNvSpPr>
            <p:nvPr/>
          </p:nvSpPr>
          <p:spPr bwMode="auto">
            <a:xfrm>
              <a:off x="4216" y="2808"/>
              <a:ext cx="443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9" name="AutoShape 9"/>
            <p:cNvSpPr>
              <a:spLocks noChangeShapeType="1"/>
            </p:cNvSpPr>
            <p:nvPr/>
          </p:nvSpPr>
          <p:spPr bwMode="auto">
            <a:xfrm>
              <a:off x="3965" y="3264"/>
              <a:ext cx="251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4706" y="7375"/>
              <a:ext cx="4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A8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3595" y="4437"/>
              <a:ext cx="44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3779" y="6069"/>
              <a:ext cx="443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A3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" name="Text Box 5"/>
            <p:cNvSpPr txBox="1">
              <a:spLocks noChangeArrowheads="1"/>
            </p:cNvSpPr>
            <p:nvPr/>
          </p:nvSpPr>
          <p:spPr bwMode="auto">
            <a:xfrm>
              <a:off x="7611" y="4467"/>
              <a:ext cx="444" cy="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A4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6955" y="6291"/>
              <a:ext cx="44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" name="Text Box 3"/>
            <p:cNvSpPr txBox="1">
              <a:spLocks noChangeArrowheads="1"/>
            </p:cNvSpPr>
            <p:nvPr/>
          </p:nvSpPr>
          <p:spPr bwMode="auto">
            <a:xfrm>
              <a:off x="8533" y="2505"/>
              <a:ext cx="44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A6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" name="Text Box 2"/>
            <p:cNvSpPr txBox="1">
              <a:spLocks noChangeArrowheads="1"/>
            </p:cNvSpPr>
            <p:nvPr/>
          </p:nvSpPr>
          <p:spPr bwMode="auto">
            <a:xfrm>
              <a:off x="8591" y="6771"/>
              <a:ext cx="443" cy="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41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57606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r>
              <a:rPr lang="fr-FR" dirty="0">
                <a:latin typeface="Alstom" panose="02000503020000020004" pitchFamily="2" charset="0"/>
              </a:rPr>
              <a:t>  24/25 </a:t>
            </a:r>
            <a:r>
              <a:rPr lang="fr-FR" dirty="0" err="1">
                <a:latin typeface="Alstom" panose="02000503020000020004" pitchFamily="2" charset="0"/>
              </a:rPr>
              <a:t>june</a:t>
            </a:r>
            <a:r>
              <a:rPr lang="fr-FR" dirty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439261" cy="12241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800" dirty="0" err="1" smtClean="0"/>
              <a:t>SysML</a:t>
            </a:r>
            <a:r>
              <a:rPr lang="fr-FR" sz="1800" dirty="0" smtClean="0"/>
              <a:t> IBD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a formalisation of un-</a:t>
            </a:r>
            <a:r>
              <a:rPr lang="fr-FR" sz="1800" dirty="0" err="1" smtClean="0"/>
              <a:t>formal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</a:t>
            </a:r>
            <a:r>
              <a:rPr lang="fr-FR" sz="1800" dirty="0" err="1" smtClean="0"/>
              <a:t>extracted</a:t>
            </a:r>
            <a:r>
              <a:rPr lang="fr-FR" sz="1800" dirty="0" smtClean="0"/>
              <a:t> </a:t>
            </a:r>
            <a:r>
              <a:rPr lang="fr-FR" sz="1800" dirty="0" err="1" smtClean="0"/>
              <a:t>from</a:t>
            </a:r>
            <a:r>
              <a:rPr lang="fr-FR" sz="1800" dirty="0" smtClean="0"/>
              <a:t> SRS </a:t>
            </a:r>
            <a:r>
              <a:rPr lang="fr-FR" sz="1800" dirty="0" err="1" smtClean="0"/>
              <a:t>analysis</a:t>
            </a:r>
            <a:r>
              <a:rPr lang="fr-FR" sz="1800" dirty="0" smtClean="0"/>
              <a:t>/</a:t>
            </a:r>
          </a:p>
          <a:p>
            <a:pPr algn="l"/>
            <a:r>
              <a:rPr lang="fr-FR" sz="1800" dirty="0" smtClean="0"/>
              <a:t>Boxes A2 and A4 </a:t>
            </a:r>
            <a:r>
              <a:rPr lang="fr-FR" sz="1800" dirty="0" err="1" smtClean="0"/>
              <a:t>need</a:t>
            </a:r>
            <a:r>
              <a:rPr lang="fr-FR" sz="1800" dirty="0" smtClean="0"/>
              <a:t> to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specified</a:t>
            </a:r>
            <a:r>
              <a:rPr lang="fr-FR" sz="1800" dirty="0" smtClean="0"/>
              <a:t> by I/O and </a:t>
            </a:r>
            <a:r>
              <a:rPr lang="fr-FR" sz="1800" dirty="0" err="1" smtClean="0"/>
              <a:t>function</a:t>
            </a:r>
            <a:r>
              <a:rPr lang="fr-FR" sz="1800" dirty="0" smtClean="0"/>
              <a:t>.  Matrix structure has to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defined</a:t>
            </a:r>
            <a:r>
              <a:rPr lang="fr-FR" sz="1800" dirty="0" smtClean="0"/>
              <a:t> more. Boxe A5 </a:t>
            </a:r>
            <a:r>
              <a:rPr lang="fr-FR" sz="1800" dirty="0" err="1" smtClean="0"/>
              <a:t>is</a:t>
            </a:r>
            <a:r>
              <a:rPr lang="fr-FR" sz="1800" dirty="0" smtClean="0"/>
              <a:t> split </a:t>
            </a:r>
            <a:r>
              <a:rPr lang="fr-FR" sz="1800" dirty="0" err="1" smtClean="0"/>
              <a:t>into</a:t>
            </a:r>
            <a:r>
              <a:rPr lang="fr-FR" sz="1800" dirty="0" smtClean="0"/>
              <a:t> 2 parts. </a:t>
            </a:r>
            <a:endParaRPr lang="fr-FR" sz="1800" dirty="0"/>
          </a:p>
          <a:p>
            <a:pPr algn="l"/>
            <a:r>
              <a:rPr lang="fr-FR" sz="1800" dirty="0" smtClean="0"/>
              <a:t> </a:t>
            </a:r>
            <a:endParaRPr lang="fr-F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3"/>
            <a:ext cx="7560840" cy="432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78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5" name="Picture 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2700"/>
            <a:ext cx="6342063" cy="683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61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144270" y="152400"/>
            <a:ext cx="6286500" cy="7378700"/>
            <a:chOff x="2361" y="1169"/>
            <a:chExt cx="7200" cy="8450"/>
          </a:xfrm>
        </p:grpSpPr>
        <p:sp>
          <p:nvSpPr>
            <p:cNvPr id="4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2361" y="1169"/>
              <a:ext cx="7200" cy="84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Rectangle 162"/>
            <p:cNvSpPr>
              <a:spLocks noChangeArrowheads="1"/>
            </p:cNvSpPr>
            <p:nvPr/>
          </p:nvSpPr>
          <p:spPr bwMode="auto">
            <a:xfrm>
              <a:off x="3814" y="1669"/>
              <a:ext cx="4215" cy="3305"/>
            </a:xfrm>
            <a:prstGeom prst="rect">
              <a:avLst/>
            </a:prstGeom>
            <a:solidFill>
              <a:srgbClr val="DAEEF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Text Box 161"/>
            <p:cNvSpPr txBox="1">
              <a:spLocks noChangeArrowheads="1"/>
            </p:cNvSpPr>
            <p:nvPr/>
          </p:nvSpPr>
          <p:spPr bwMode="auto">
            <a:xfrm>
              <a:off x="3610" y="7003"/>
              <a:ext cx="1331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3-13-14-1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Text Box 160"/>
            <p:cNvSpPr txBox="1">
              <a:spLocks noChangeArrowheads="1"/>
            </p:cNvSpPr>
            <p:nvPr/>
          </p:nvSpPr>
          <p:spPr bwMode="auto">
            <a:xfrm>
              <a:off x="3610" y="7923"/>
              <a:ext cx="1400" cy="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3-12 &amp; 3-15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 Box 159"/>
            <p:cNvSpPr txBox="1">
              <a:spLocks noChangeArrowheads="1"/>
            </p:cNvSpPr>
            <p:nvPr/>
          </p:nvSpPr>
          <p:spPr bwMode="auto">
            <a:xfrm>
              <a:off x="2944" y="6070"/>
              <a:ext cx="1970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3-12-4   &amp;   SRS-026 4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 Box 158"/>
            <p:cNvSpPr txBox="1">
              <a:spLocks noChangeArrowheads="1"/>
            </p:cNvSpPr>
            <p:nvPr/>
          </p:nvSpPr>
          <p:spPr bwMode="auto">
            <a:xfrm>
              <a:off x="3610" y="5136"/>
              <a:ext cx="1259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3-13-14-2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Text Box 157"/>
            <p:cNvSpPr txBox="1">
              <a:spLocks noChangeArrowheads="1"/>
            </p:cNvSpPr>
            <p:nvPr/>
          </p:nvSpPr>
          <p:spPr bwMode="auto">
            <a:xfrm>
              <a:off x="8486" y="6914"/>
              <a:ext cx="764" cy="3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Command / Control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Text Box 156"/>
            <p:cNvSpPr txBox="1">
              <a:spLocks noChangeArrowheads="1"/>
            </p:cNvSpPr>
            <p:nvPr/>
          </p:nvSpPr>
          <p:spPr bwMode="auto">
            <a:xfrm>
              <a:off x="4676" y="1250"/>
              <a:ext cx="2547" cy="3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To Achieve Processes   A.5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2" name="Group 153"/>
            <p:cNvGrpSpPr>
              <a:grpSpLocks/>
            </p:cNvGrpSpPr>
            <p:nvPr/>
          </p:nvGrpSpPr>
          <p:grpSpPr bwMode="auto">
            <a:xfrm>
              <a:off x="9313" y="7270"/>
              <a:ext cx="216" cy="183"/>
              <a:chOff x="8992" y="2769"/>
              <a:chExt cx="217" cy="183"/>
            </a:xfrm>
          </p:grpSpPr>
          <p:sp>
            <p:nvSpPr>
              <p:cNvPr id="164" name="Rectangle 155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5" name="AutoShape 154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" name="AutoShape 152"/>
            <p:cNvSpPr>
              <a:spLocks noChangeShapeType="1"/>
            </p:cNvSpPr>
            <p:nvPr/>
          </p:nvSpPr>
          <p:spPr bwMode="auto">
            <a:xfrm flipH="1">
              <a:off x="3520" y="1986"/>
              <a:ext cx="10" cy="711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AutoShape 151"/>
            <p:cNvSpPr>
              <a:spLocks noChangeShapeType="1"/>
            </p:cNvSpPr>
            <p:nvPr/>
          </p:nvSpPr>
          <p:spPr bwMode="auto">
            <a:xfrm flipH="1">
              <a:off x="3529" y="1984"/>
              <a:ext cx="43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AutoShape 150"/>
            <p:cNvSpPr>
              <a:spLocks noChangeShapeType="1"/>
            </p:cNvSpPr>
            <p:nvPr/>
          </p:nvSpPr>
          <p:spPr bwMode="auto">
            <a:xfrm flipH="1">
              <a:off x="7326" y="7362"/>
              <a:ext cx="1987" cy="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16" name="Group 147"/>
            <p:cNvGrpSpPr>
              <a:grpSpLocks/>
            </p:cNvGrpSpPr>
            <p:nvPr/>
          </p:nvGrpSpPr>
          <p:grpSpPr bwMode="auto">
            <a:xfrm>
              <a:off x="2381" y="2937"/>
              <a:ext cx="216" cy="182"/>
              <a:chOff x="8992" y="2769"/>
              <a:chExt cx="217" cy="183"/>
            </a:xfrm>
          </p:grpSpPr>
          <p:sp>
            <p:nvSpPr>
              <p:cNvPr id="162" name="Rectangle 149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3" name="AutoShape 148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17" name="Group 144"/>
            <p:cNvGrpSpPr>
              <a:grpSpLocks/>
            </p:cNvGrpSpPr>
            <p:nvPr/>
          </p:nvGrpSpPr>
          <p:grpSpPr bwMode="auto">
            <a:xfrm>
              <a:off x="2381" y="2205"/>
              <a:ext cx="216" cy="184"/>
              <a:chOff x="3098" y="765"/>
              <a:chExt cx="218" cy="184"/>
            </a:xfrm>
          </p:grpSpPr>
          <p:sp>
            <p:nvSpPr>
              <p:cNvPr id="160" name="Rectangle 14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1" name="AutoShape 14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18" name="Group 141"/>
            <p:cNvGrpSpPr>
              <a:grpSpLocks/>
            </p:cNvGrpSpPr>
            <p:nvPr/>
          </p:nvGrpSpPr>
          <p:grpSpPr bwMode="auto">
            <a:xfrm>
              <a:off x="9345" y="3361"/>
              <a:ext cx="216" cy="182"/>
              <a:chOff x="8992" y="2769"/>
              <a:chExt cx="217" cy="183"/>
            </a:xfrm>
          </p:grpSpPr>
          <p:sp>
            <p:nvSpPr>
              <p:cNvPr id="158" name="Rectangle 143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" name="AutoShape 142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9" name="Text Box 140"/>
            <p:cNvSpPr txBox="1">
              <a:spLocks noChangeArrowheads="1"/>
            </p:cNvSpPr>
            <p:nvPr/>
          </p:nvSpPr>
          <p:spPr bwMode="auto">
            <a:xfrm>
              <a:off x="8197" y="3164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139"/>
            <p:cNvSpPr txBox="1">
              <a:spLocks noChangeArrowheads="1"/>
            </p:cNvSpPr>
            <p:nvPr/>
          </p:nvSpPr>
          <p:spPr bwMode="auto">
            <a:xfrm>
              <a:off x="2455" y="6535"/>
              <a:ext cx="690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Messages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138"/>
            <p:cNvSpPr txBox="1">
              <a:spLocks noChangeArrowheads="1"/>
            </p:cNvSpPr>
            <p:nvPr/>
          </p:nvSpPr>
          <p:spPr bwMode="auto">
            <a:xfrm>
              <a:off x="2597" y="3273"/>
              <a:ext cx="840" cy="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Train Position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Speed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Text Box 137"/>
            <p:cNvSpPr txBox="1">
              <a:spLocks noChangeArrowheads="1"/>
            </p:cNvSpPr>
            <p:nvPr/>
          </p:nvSpPr>
          <p:spPr bwMode="auto">
            <a:xfrm>
              <a:off x="2475" y="1964"/>
              <a:ext cx="87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System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136"/>
            <p:cNvSpPr txBox="1">
              <a:spLocks noChangeArrowheads="1"/>
            </p:cNvSpPr>
            <p:nvPr/>
          </p:nvSpPr>
          <p:spPr bwMode="auto">
            <a:xfrm>
              <a:off x="3885" y="2450"/>
              <a:ext cx="1912" cy="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Classify DataBase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&amp; MRSP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4" name="Group 133"/>
            <p:cNvGrpSpPr>
              <a:grpSpLocks/>
            </p:cNvGrpSpPr>
            <p:nvPr/>
          </p:nvGrpSpPr>
          <p:grpSpPr bwMode="auto">
            <a:xfrm>
              <a:off x="2361" y="6597"/>
              <a:ext cx="216" cy="182"/>
              <a:chOff x="8992" y="2769"/>
              <a:chExt cx="217" cy="183"/>
            </a:xfrm>
          </p:grpSpPr>
          <p:sp>
            <p:nvSpPr>
              <p:cNvPr id="156" name="Rectangle 135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" name="AutoShape 134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5" name="Text Box 132"/>
            <p:cNvSpPr txBox="1">
              <a:spLocks noChangeArrowheads="1"/>
            </p:cNvSpPr>
            <p:nvPr/>
          </p:nvSpPr>
          <p:spPr bwMode="auto">
            <a:xfrm>
              <a:off x="3961" y="1711"/>
              <a:ext cx="1236" cy="5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Asafe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Text Box 131"/>
            <p:cNvSpPr txBox="1">
              <a:spLocks noChangeArrowheads="1"/>
            </p:cNvSpPr>
            <p:nvPr/>
          </p:nvSpPr>
          <p:spPr bwMode="auto">
            <a:xfrm>
              <a:off x="4869" y="4217"/>
              <a:ext cx="1565" cy="58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Supervision Limits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Text Box 130"/>
            <p:cNvSpPr txBox="1">
              <a:spLocks noChangeArrowheads="1"/>
            </p:cNvSpPr>
            <p:nvPr/>
          </p:nvSpPr>
          <p:spPr bwMode="auto">
            <a:xfrm>
              <a:off x="4420" y="3361"/>
              <a:ext cx="1600" cy="5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Target and Curves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AutoShape 129"/>
            <p:cNvSpPr>
              <a:spLocks noChangeShapeType="1"/>
            </p:cNvSpPr>
            <p:nvPr/>
          </p:nvSpPr>
          <p:spPr bwMode="auto">
            <a:xfrm flipH="1">
              <a:off x="6433" y="1994"/>
              <a:ext cx="1" cy="1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AutoShape 128"/>
            <p:cNvSpPr>
              <a:spLocks noChangeShapeType="1"/>
            </p:cNvSpPr>
            <p:nvPr/>
          </p:nvSpPr>
          <p:spPr bwMode="auto">
            <a:xfrm flipH="1" flipV="1">
              <a:off x="2361" y="1594"/>
              <a:ext cx="7168" cy="1"/>
            </a:xfrm>
            <a:prstGeom prst="straightConnector1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AutoShape 127"/>
            <p:cNvSpPr>
              <a:spLocks noChangeShapeType="1"/>
            </p:cNvSpPr>
            <p:nvPr/>
          </p:nvSpPr>
          <p:spPr bwMode="auto">
            <a:xfrm flipH="1">
              <a:off x="5305" y="1993"/>
              <a:ext cx="112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Text Box 126"/>
            <p:cNvSpPr txBox="1">
              <a:spLocks noChangeArrowheads="1"/>
            </p:cNvSpPr>
            <p:nvPr/>
          </p:nvSpPr>
          <p:spPr bwMode="auto">
            <a:xfrm>
              <a:off x="2597" y="2674"/>
              <a:ext cx="707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Database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2" name="Group 123"/>
            <p:cNvGrpSpPr>
              <a:grpSpLocks/>
            </p:cNvGrpSpPr>
            <p:nvPr/>
          </p:nvGrpSpPr>
          <p:grpSpPr bwMode="auto">
            <a:xfrm>
              <a:off x="2361" y="3661"/>
              <a:ext cx="216" cy="184"/>
              <a:chOff x="3098" y="765"/>
              <a:chExt cx="218" cy="184"/>
            </a:xfrm>
          </p:grpSpPr>
          <p:sp>
            <p:nvSpPr>
              <p:cNvPr id="154" name="Rectangle 12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" name="AutoShape 12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3" name="Text Box 122"/>
            <p:cNvSpPr txBox="1">
              <a:spLocks noChangeArrowheads="1"/>
            </p:cNvSpPr>
            <p:nvPr/>
          </p:nvSpPr>
          <p:spPr bwMode="auto">
            <a:xfrm>
              <a:off x="5734" y="6104"/>
              <a:ext cx="1239" cy="6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Mode and Level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5437" y="5241"/>
              <a:ext cx="1237" cy="58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Protection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Text Box 120"/>
            <p:cNvSpPr txBox="1">
              <a:spLocks noChangeArrowheads="1"/>
            </p:cNvSpPr>
            <p:nvPr/>
          </p:nvSpPr>
          <p:spPr bwMode="auto">
            <a:xfrm>
              <a:off x="5952" y="7113"/>
              <a:ext cx="1239" cy="6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Brake Handling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 Box 119"/>
            <p:cNvSpPr txBox="1">
              <a:spLocks noChangeArrowheads="1"/>
            </p:cNvSpPr>
            <p:nvPr/>
          </p:nvSpPr>
          <p:spPr bwMode="auto">
            <a:xfrm>
              <a:off x="6529" y="8697"/>
              <a:ext cx="1239" cy="7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Version Management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Text Box 118"/>
            <p:cNvSpPr txBox="1">
              <a:spLocks noChangeArrowheads="1"/>
            </p:cNvSpPr>
            <p:nvPr/>
          </p:nvSpPr>
          <p:spPr bwMode="auto">
            <a:xfrm>
              <a:off x="5425" y="8020"/>
              <a:ext cx="1901" cy="589"/>
            </a:xfrm>
            <a:prstGeom prst="rect">
              <a:avLst/>
            </a:prstGeom>
            <a:solidFill>
              <a:srgbClr val="DBE5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Special &amp; Radio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Functions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AutoShape 117"/>
            <p:cNvSpPr>
              <a:spLocks noChangeShapeType="1"/>
            </p:cNvSpPr>
            <p:nvPr/>
          </p:nvSpPr>
          <p:spPr bwMode="auto">
            <a:xfrm flipH="1">
              <a:off x="3530" y="6422"/>
              <a:ext cx="220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AutoShape 116"/>
            <p:cNvSpPr>
              <a:spLocks noChangeShapeType="1"/>
            </p:cNvSpPr>
            <p:nvPr/>
          </p:nvSpPr>
          <p:spPr bwMode="auto">
            <a:xfrm flipH="1">
              <a:off x="3530" y="4510"/>
              <a:ext cx="132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115"/>
            <p:cNvSpPr>
              <a:spLocks noChangeShapeType="1"/>
            </p:cNvSpPr>
            <p:nvPr/>
          </p:nvSpPr>
          <p:spPr bwMode="auto">
            <a:xfrm flipH="1">
              <a:off x="3530" y="3647"/>
              <a:ext cx="879" cy="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114"/>
            <p:cNvSpPr>
              <a:spLocks noChangeShapeType="1"/>
            </p:cNvSpPr>
            <p:nvPr/>
          </p:nvSpPr>
          <p:spPr bwMode="auto">
            <a:xfrm flipH="1">
              <a:off x="3530" y="2750"/>
              <a:ext cx="3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113"/>
            <p:cNvSpPr>
              <a:spLocks noChangeShapeType="1"/>
            </p:cNvSpPr>
            <p:nvPr/>
          </p:nvSpPr>
          <p:spPr bwMode="auto">
            <a:xfrm flipH="1" flipV="1">
              <a:off x="3530" y="5527"/>
              <a:ext cx="1896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AutoShape 112"/>
            <p:cNvSpPr>
              <a:spLocks noChangeShapeType="1"/>
            </p:cNvSpPr>
            <p:nvPr/>
          </p:nvSpPr>
          <p:spPr bwMode="auto">
            <a:xfrm flipH="1">
              <a:off x="2597" y="3051"/>
              <a:ext cx="93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AutoShape 111"/>
            <p:cNvSpPr>
              <a:spLocks noChangeShapeType="1"/>
            </p:cNvSpPr>
            <p:nvPr/>
          </p:nvSpPr>
          <p:spPr bwMode="auto">
            <a:xfrm flipH="1">
              <a:off x="2577" y="3756"/>
              <a:ext cx="9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AutoShape 110"/>
            <p:cNvSpPr>
              <a:spLocks noChangeShapeType="1"/>
            </p:cNvSpPr>
            <p:nvPr/>
          </p:nvSpPr>
          <p:spPr bwMode="auto">
            <a:xfrm flipH="1">
              <a:off x="2597" y="2295"/>
              <a:ext cx="932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AutoShape 109"/>
            <p:cNvSpPr>
              <a:spLocks noChangeShapeType="1"/>
            </p:cNvSpPr>
            <p:nvPr/>
          </p:nvSpPr>
          <p:spPr bwMode="auto">
            <a:xfrm flipH="1">
              <a:off x="3530" y="7406"/>
              <a:ext cx="241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AutoShape 108"/>
            <p:cNvSpPr>
              <a:spLocks noChangeShapeType="1"/>
            </p:cNvSpPr>
            <p:nvPr/>
          </p:nvSpPr>
          <p:spPr bwMode="auto">
            <a:xfrm flipH="1">
              <a:off x="2598" y="6744"/>
              <a:ext cx="93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AutoShape 107"/>
            <p:cNvSpPr>
              <a:spLocks noChangeShapeType="1"/>
            </p:cNvSpPr>
            <p:nvPr/>
          </p:nvSpPr>
          <p:spPr bwMode="auto">
            <a:xfrm flipH="1">
              <a:off x="3529" y="8314"/>
              <a:ext cx="1896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AutoShape 106"/>
            <p:cNvSpPr>
              <a:spLocks noChangeShapeType="1"/>
            </p:cNvSpPr>
            <p:nvPr/>
          </p:nvSpPr>
          <p:spPr bwMode="auto">
            <a:xfrm flipH="1">
              <a:off x="3497" y="9109"/>
              <a:ext cx="303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50" name="Group 103"/>
            <p:cNvGrpSpPr>
              <a:grpSpLocks/>
            </p:cNvGrpSpPr>
            <p:nvPr/>
          </p:nvGrpSpPr>
          <p:grpSpPr bwMode="auto">
            <a:xfrm>
              <a:off x="5089" y="1887"/>
              <a:ext cx="216" cy="184"/>
              <a:chOff x="3098" y="765"/>
              <a:chExt cx="218" cy="184"/>
            </a:xfrm>
          </p:grpSpPr>
          <p:sp>
            <p:nvSpPr>
              <p:cNvPr id="152" name="Rectangle 10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3" name="AutoShape 10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1" name="Group 100"/>
            <p:cNvGrpSpPr>
              <a:grpSpLocks/>
            </p:cNvGrpSpPr>
            <p:nvPr/>
          </p:nvGrpSpPr>
          <p:grpSpPr bwMode="auto">
            <a:xfrm>
              <a:off x="5693" y="2591"/>
              <a:ext cx="216" cy="184"/>
              <a:chOff x="3098" y="765"/>
              <a:chExt cx="218" cy="184"/>
            </a:xfrm>
          </p:grpSpPr>
          <p:sp>
            <p:nvSpPr>
              <p:cNvPr id="150" name="Rectangle 10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" name="AutoShape 10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2" name="Group 97"/>
            <p:cNvGrpSpPr>
              <a:grpSpLocks/>
            </p:cNvGrpSpPr>
            <p:nvPr/>
          </p:nvGrpSpPr>
          <p:grpSpPr bwMode="auto">
            <a:xfrm>
              <a:off x="5909" y="3646"/>
              <a:ext cx="216" cy="184"/>
              <a:chOff x="3098" y="765"/>
              <a:chExt cx="218" cy="184"/>
            </a:xfrm>
          </p:grpSpPr>
          <p:sp>
            <p:nvSpPr>
              <p:cNvPr id="148" name="Rectangle 99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" name="AutoShape 98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3" name="Group 94"/>
            <p:cNvGrpSpPr>
              <a:grpSpLocks/>
            </p:cNvGrpSpPr>
            <p:nvPr/>
          </p:nvGrpSpPr>
          <p:grpSpPr bwMode="auto">
            <a:xfrm>
              <a:off x="6345" y="4327"/>
              <a:ext cx="216" cy="184"/>
              <a:chOff x="3098" y="765"/>
              <a:chExt cx="218" cy="184"/>
            </a:xfrm>
          </p:grpSpPr>
          <p:sp>
            <p:nvSpPr>
              <p:cNvPr id="146" name="Rectangle 9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" name="AutoShape 9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4" name="Group 91"/>
            <p:cNvGrpSpPr>
              <a:grpSpLocks/>
            </p:cNvGrpSpPr>
            <p:nvPr/>
          </p:nvGrpSpPr>
          <p:grpSpPr bwMode="auto">
            <a:xfrm>
              <a:off x="6561" y="5417"/>
              <a:ext cx="216" cy="184"/>
              <a:chOff x="3098" y="765"/>
              <a:chExt cx="218" cy="184"/>
            </a:xfrm>
          </p:grpSpPr>
          <p:sp>
            <p:nvSpPr>
              <p:cNvPr id="144" name="Rectangle 93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" name="AutoShape 92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5" name="Group 88"/>
            <p:cNvGrpSpPr>
              <a:grpSpLocks/>
            </p:cNvGrpSpPr>
            <p:nvPr/>
          </p:nvGrpSpPr>
          <p:grpSpPr bwMode="auto">
            <a:xfrm>
              <a:off x="6858" y="6422"/>
              <a:ext cx="216" cy="184"/>
              <a:chOff x="3098" y="765"/>
              <a:chExt cx="218" cy="184"/>
            </a:xfrm>
          </p:grpSpPr>
          <p:sp>
            <p:nvSpPr>
              <p:cNvPr id="142" name="Rectangle 90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" name="AutoShape 89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6" name="Group 85"/>
            <p:cNvGrpSpPr>
              <a:grpSpLocks/>
            </p:cNvGrpSpPr>
            <p:nvPr/>
          </p:nvGrpSpPr>
          <p:grpSpPr bwMode="auto">
            <a:xfrm>
              <a:off x="7110" y="7270"/>
              <a:ext cx="216" cy="184"/>
              <a:chOff x="3098" y="765"/>
              <a:chExt cx="218" cy="184"/>
            </a:xfrm>
          </p:grpSpPr>
          <p:sp>
            <p:nvSpPr>
              <p:cNvPr id="140" name="Rectangle 87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1" name="AutoShape 86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7" name="Group 82"/>
            <p:cNvGrpSpPr>
              <a:grpSpLocks/>
            </p:cNvGrpSpPr>
            <p:nvPr/>
          </p:nvGrpSpPr>
          <p:grpSpPr bwMode="auto">
            <a:xfrm>
              <a:off x="7661" y="9000"/>
              <a:ext cx="216" cy="184"/>
              <a:chOff x="3098" y="765"/>
              <a:chExt cx="218" cy="184"/>
            </a:xfrm>
          </p:grpSpPr>
          <p:sp>
            <p:nvSpPr>
              <p:cNvPr id="138" name="Rectangle 84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" name="AutoShape 83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8" name="Group 79"/>
            <p:cNvGrpSpPr>
              <a:grpSpLocks/>
            </p:cNvGrpSpPr>
            <p:nvPr/>
          </p:nvGrpSpPr>
          <p:grpSpPr bwMode="auto">
            <a:xfrm>
              <a:off x="7223" y="8322"/>
              <a:ext cx="216" cy="184"/>
              <a:chOff x="3098" y="765"/>
              <a:chExt cx="218" cy="184"/>
            </a:xfrm>
          </p:grpSpPr>
          <p:sp>
            <p:nvSpPr>
              <p:cNvPr id="136" name="Rectangle 81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" name="AutoShape 80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59" name="AutoShape 78"/>
            <p:cNvSpPr>
              <a:spLocks noChangeShapeType="1"/>
            </p:cNvSpPr>
            <p:nvPr/>
          </p:nvSpPr>
          <p:spPr bwMode="auto">
            <a:xfrm flipH="1">
              <a:off x="5909" y="2672"/>
              <a:ext cx="2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AutoShape 77"/>
            <p:cNvSpPr>
              <a:spLocks noChangeShapeType="1"/>
            </p:cNvSpPr>
            <p:nvPr/>
          </p:nvSpPr>
          <p:spPr bwMode="auto">
            <a:xfrm>
              <a:off x="6214" y="2672"/>
              <a:ext cx="1" cy="4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AutoShape 76"/>
            <p:cNvSpPr>
              <a:spLocks noChangeShapeType="1"/>
            </p:cNvSpPr>
            <p:nvPr/>
          </p:nvSpPr>
          <p:spPr bwMode="auto">
            <a:xfrm flipH="1">
              <a:off x="4274" y="3228"/>
              <a:ext cx="215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AutoShape 75"/>
            <p:cNvSpPr>
              <a:spLocks noChangeShapeType="1"/>
            </p:cNvSpPr>
            <p:nvPr/>
          </p:nvSpPr>
          <p:spPr bwMode="auto">
            <a:xfrm flipH="1">
              <a:off x="4055" y="3118"/>
              <a:ext cx="21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AutoShape 74"/>
            <p:cNvSpPr>
              <a:spLocks noChangeShapeType="1"/>
            </p:cNvSpPr>
            <p:nvPr/>
          </p:nvSpPr>
          <p:spPr bwMode="auto">
            <a:xfrm flipH="1" flipV="1">
              <a:off x="4055" y="3571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AutoShape 73"/>
            <p:cNvSpPr>
              <a:spLocks noChangeShapeType="1"/>
            </p:cNvSpPr>
            <p:nvPr/>
          </p:nvSpPr>
          <p:spPr bwMode="auto">
            <a:xfrm>
              <a:off x="4274" y="3228"/>
              <a:ext cx="1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AutoShape 72"/>
            <p:cNvSpPr>
              <a:spLocks noChangeShapeType="1"/>
            </p:cNvSpPr>
            <p:nvPr/>
          </p:nvSpPr>
          <p:spPr bwMode="auto">
            <a:xfrm>
              <a:off x="4054" y="3118"/>
              <a:ext cx="1" cy="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AutoShape 71"/>
            <p:cNvSpPr>
              <a:spLocks noChangeShapeType="1"/>
            </p:cNvSpPr>
            <p:nvPr/>
          </p:nvSpPr>
          <p:spPr bwMode="auto">
            <a:xfrm flipH="1" flipV="1">
              <a:off x="4275" y="3479"/>
              <a:ext cx="134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AutoShape 70"/>
            <p:cNvSpPr>
              <a:spLocks noChangeShapeType="1"/>
            </p:cNvSpPr>
            <p:nvPr/>
          </p:nvSpPr>
          <p:spPr bwMode="auto">
            <a:xfrm flipH="1">
              <a:off x="6081" y="3736"/>
              <a:ext cx="468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AutoShape 69"/>
            <p:cNvSpPr>
              <a:spLocks noChangeShapeType="1"/>
            </p:cNvSpPr>
            <p:nvPr/>
          </p:nvSpPr>
          <p:spPr bwMode="auto">
            <a:xfrm flipH="1">
              <a:off x="6549" y="3736"/>
              <a:ext cx="12" cy="3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AutoShape 68"/>
            <p:cNvSpPr>
              <a:spLocks noChangeShapeType="1"/>
            </p:cNvSpPr>
            <p:nvPr/>
          </p:nvSpPr>
          <p:spPr bwMode="auto">
            <a:xfrm flipH="1">
              <a:off x="4543" y="4065"/>
              <a:ext cx="20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AutoShape 67"/>
            <p:cNvSpPr>
              <a:spLocks noChangeShapeType="1"/>
            </p:cNvSpPr>
            <p:nvPr/>
          </p:nvSpPr>
          <p:spPr bwMode="auto">
            <a:xfrm flipH="1" flipV="1">
              <a:off x="4543" y="4435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AutoShape 66"/>
            <p:cNvSpPr>
              <a:spLocks noChangeShapeType="1"/>
            </p:cNvSpPr>
            <p:nvPr/>
          </p:nvSpPr>
          <p:spPr bwMode="auto">
            <a:xfrm>
              <a:off x="4544" y="4065"/>
              <a:ext cx="1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72" name="Group 63"/>
            <p:cNvGrpSpPr>
              <a:grpSpLocks/>
            </p:cNvGrpSpPr>
            <p:nvPr/>
          </p:nvGrpSpPr>
          <p:grpSpPr bwMode="auto">
            <a:xfrm>
              <a:off x="6345" y="4551"/>
              <a:ext cx="216" cy="185"/>
              <a:chOff x="3098" y="765"/>
              <a:chExt cx="218" cy="184"/>
            </a:xfrm>
          </p:grpSpPr>
          <p:sp>
            <p:nvSpPr>
              <p:cNvPr id="134" name="Rectangle 6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" name="AutoShape 6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73" name="Group 60"/>
            <p:cNvGrpSpPr>
              <a:grpSpLocks/>
            </p:cNvGrpSpPr>
            <p:nvPr/>
          </p:nvGrpSpPr>
          <p:grpSpPr bwMode="auto">
            <a:xfrm>
              <a:off x="5909" y="3388"/>
              <a:ext cx="216" cy="183"/>
              <a:chOff x="3098" y="765"/>
              <a:chExt cx="218" cy="184"/>
            </a:xfrm>
          </p:grpSpPr>
          <p:sp>
            <p:nvSpPr>
              <p:cNvPr id="132" name="Rectangle 6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" name="AutoShape 6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74" name="AutoShape 59"/>
            <p:cNvSpPr>
              <a:spLocks noChangeShapeType="1"/>
            </p:cNvSpPr>
            <p:nvPr/>
          </p:nvSpPr>
          <p:spPr bwMode="auto">
            <a:xfrm flipH="1" flipV="1">
              <a:off x="6125" y="3480"/>
              <a:ext cx="32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AutoShape 58"/>
            <p:cNvSpPr>
              <a:spLocks noChangeShapeType="1"/>
            </p:cNvSpPr>
            <p:nvPr/>
          </p:nvSpPr>
          <p:spPr bwMode="auto">
            <a:xfrm flipH="1">
              <a:off x="6777" y="5506"/>
              <a:ext cx="219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AutoShape 57"/>
            <p:cNvSpPr>
              <a:spLocks noChangeShapeType="1"/>
            </p:cNvSpPr>
            <p:nvPr/>
          </p:nvSpPr>
          <p:spPr bwMode="auto">
            <a:xfrm flipH="1">
              <a:off x="6984" y="5510"/>
              <a:ext cx="12" cy="4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AutoShape 56"/>
            <p:cNvSpPr>
              <a:spLocks noChangeShapeType="1"/>
            </p:cNvSpPr>
            <p:nvPr/>
          </p:nvSpPr>
          <p:spPr bwMode="auto">
            <a:xfrm flipH="1">
              <a:off x="5401" y="5945"/>
              <a:ext cx="15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AutoShape 55"/>
            <p:cNvSpPr>
              <a:spLocks noChangeShapeType="1"/>
            </p:cNvSpPr>
            <p:nvPr/>
          </p:nvSpPr>
          <p:spPr bwMode="auto">
            <a:xfrm flipH="1" flipV="1">
              <a:off x="5401" y="6314"/>
              <a:ext cx="314" cy="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AutoShape 54"/>
            <p:cNvSpPr>
              <a:spLocks noChangeShapeType="1"/>
            </p:cNvSpPr>
            <p:nvPr/>
          </p:nvSpPr>
          <p:spPr bwMode="auto">
            <a:xfrm>
              <a:off x="5403" y="5945"/>
              <a:ext cx="1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AutoShape 53"/>
            <p:cNvSpPr>
              <a:spLocks noChangeShapeType="1"/>
            </p:cNvSpPr>
            <p:nvPr/>
          </p:nvSpPr>
          <p:spPr bwMode="auto">
            <a:xfrm flipH="1">
              <a:off x="7077" y="6521"/>
              <a:ext cx="2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AutoShape 52"/>
            <p:cNvSpPr>
              <a:spLocks noChangeShapeType="1"/>
            </p:cNvSpPr>
            <p:nvPr/>
          </p:nvSpPr>
          <p:spPr bwMode="auto">
            <a:xfrm>
              <a:off x="7326" y="6518"/>
              <a:ext cx="1" cy="3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AutoShape 51"/>
            <p:cNvSpPr>
              <a:spLocks noChangeShapeType="1"/>
            </p:cNvSpPr>
            <p:nvPr/>
          </p:nvSpPr>
          <p:spPr bwMode="auto">
            <a:xfrm flipH="1">
              <a:off x="5639" y="6831"/>
              <a:ext cx="168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AutoShape 50"/>
            <p:cNvSpPr>
              <a:spLocks noChangeShapeType="1"/>
            </p:cNvSpPr>
            <p:nvPr/>
          </p:nvSpPr>
          <p:spPr bwMode="auto">
            <a:xfrm flipH="1" flipV="1">
              <a:off x="5639" y="7296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AutoShape 49"/>
            <p:cNvSpPr>
              <a:spLocks noChangeShapeType="1"/>
            </p:cNvSpPr>
            <p:nvPr/>
          </p:nvSpPr>
          <p:spPr bwMode="auto">
            <a:xfrm>
              <a:off x="5643" y="6831"/>
              <a:ext cx="1" cy="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AutoShape 48"/>
            <p:cNvSpPr>
              <a:spLocks noChangeShapeType="1"/>
            </p:cNvSpPr>
            <p:nvPr/>
          </p:nvSpPr>
          <p:spPr bwMode="auto">
            <a:xfrm flipH="1">
              <a:off x="4967" y="5136"/>
              <a:ext cx="181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AutoShape 47"/>
            <p:cNvSpPr>
              <a:spLocks noChangeShapeType="1"/>
            </p:cNvSpPr>
            <p:nvPr/>
          </p:nvSpPr>
          <p:spPr bwMode="auto">
            <a:xfrm flipH="1" flipV="1">
              <a:off x="4967" y="6299"/>
              <a:ext cx="756" cy="1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AutoShape 46"/>
            <p:cNvSpPr>
              <a:spLocks noChangeShapeType="1"/>
            </p:cNvSpPr>
            <p:nvPr/>
          </p:nvSpPr>
          <p:spPr bwMode="auto">
            <a:xfrm>
              <a:off x="4964" y="5136"/>
              <a:ext cx="1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AutoShape 45"/>
            <p:cNvSpPr>
              <a:spLocks noChangeShapeType="1"/>
            </p:cNvSpPr>
            <p:nvPr/>
          </p:nvSpPr>
          <p:spPr bwMode="auto">
            <a:xfrm>
              <a:off x="4967" y="5601"/>
              <a:ext cx="2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89" name="Group 42"/>
            <p:cNvGrpSpPr>
              <a:grpSpLocks/>
            </p:cNvGrpSpPr>
            <p:nvPr/>
          </p:nvGrpSpPr>
          <p:grpSpPr bwMode="auto">
            <a:xfrm>
              <a:off x="6845" y="6198"/>
              <a:ext cx="216" cy="184"/>
              <a:chOff x="3098" y="765"/>
              <a:chExt cx="218" cy="184"/>
            </a:xfrm>
          </p:grpSpPr>
          <p:sp>
            <p:nvSpPr>
              <p:cNvPr id="130" name="Rectangle 44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1" name="AutoShape 43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90" name="AutoShape 41"/>
            <p:cNvSpPr>
              <a:spLocks noChangeShapeType="1"/>
            </p:cNvSpPr>
            <p:nvPr/>
          </p:nvSpPr>
          <p:spPr bwMode="auto">
            <a:xfrm flipH="1">
              <a:off x="7064" y="6290"/>
              <a:ext cx="997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AutoShape 40"/>
            <p:cNvSpPr>
              <a:spLocks noChangeShapeType="1"/>
            </p:cNvSpPr>
            <p:nvPr/>
          </p:nvSpPr>
          <p:spPr bwMode="auto">
            <a:xfrm flipH="1">
              <a:off x="6549" y="4419"/>
              <a:ext cx="14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AutoShape 39"/>
            <p:cNvSpPr>
              <a:spLocks noChangeShapeType="1"/>
            </p:cNvSpPr>
            <p:nvPr/>
          </p:nvSpPr>
          <p:spPr bwMode="auto">
            <a:xfrm flipV="1">
              <a:off x="7994" y="3452"/>
              <a:ext cx="1351" cy="9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AutoShape 38"/>
            <p:cNvSpPr>
              <a:spLocks noChangeShapeType="1"/>
            </p:cNvSpPr>
            <p:nvPr/>
          </p:nvSpPr>
          <p:spPr bwMode="auto">
            <a:xfrm flipV="1">
              <a:off x="8061" y="3452"/>
              <a:ext cx="1284" cy="28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AutoShape 37"/>
            <p:cNvSpPr>
              <a:spLocks noChangeShapeType="1"/>
            </p:cNvSpPr>
            <p:nvPr/>
          </p:nvSpPr>
          <p:spPr bwMode="auto">
            <a:xfrm flipH="1">
              <a:off x="7439" y="8390"/>
              <a:ext cx="925" cy="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AutoShape 36"/>
            <p:cNvSpPr>
              <a:spLocks noChangeShapeType="1"/>
            </p:cNvSpPr>
            <p:nvPr/>
          </p:nvSpPr>
          <p:spPr bwMode="auto">
            <a:xfrm flipH="1">
              <a:off x="7848" y="9086"/>
              <a:ext cx="453" cy="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Text Box 35"/>
            <p:cNvSpPr txBox="1">
              <a:spLocks noChangeArrowheads="1"/>
            </p:cNvSpPr>
            <p:nvPr/>
          </p:nvSpPr>
          <p:spPr bwMode="auto">
            <a:xfrm>
              <a:off x="6577" y="3708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Curves &amp; Target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7" name="Text Box 34"/>
            <p:cNvSpPr txBox="1">
              <a:spLocks noChangeArrowheads="1"/>
            </p:cNvSpPr>
            <p:nvPr/>
          </p:nvSpPr>
          <p:spPr bwMode="auto">
            <a:xfrm>
              <a:off x="5797" y="2367"/>
              <a:ext cx="732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MRSP (x)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8" name="Text Box 33"/>
            <p:cNvSpPr txBox="1">
              <a:spLocks noChangeArrowheads="1"/>
            </p:cNvSpPr>
            <p:nvPr/>
          </p:nvSpPr>
          <p:spPr bwMode="auto">
            <a:xfrm>
              <a:off x="5549" y="1711"/>
              <a:ext cx="885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Asafe (x, v 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9" name="Text Box 32"/>
            <p:cNvSpPr txBox="1">
              <a:spLocks noChangeArrowheads="1"/>
            </p:cNvSpPr>
            <p:nvPr/>
          </p:nvSpPr>
          <p:spPr bwMode="auto">
            <a:xfrm>
              <a:off x="6916" y="4613"/>
              <a:ext cx="852" cy="5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SvL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over speed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overide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7061" y="5506"/>
              <a:ext cx="968" cy="4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Mode request 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EB request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Text Box 30"/>
            <p:cNvSpPr txBox="1">
              <a:spLocks noChangeArrowheads="1"/>
            </p:cNvSpPr>
            <p:nvPr/>
          </p:nvSpPr>
          <p:spPr bwMode="auto">
            <a:xfrm>
              <a:off x="7408" y="6522"/>
              <a:ext cx="893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Mode &amp; Level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" name="Text Box 29"/>
            <p:cNvSpPr txBox="1">
              <a:spLocks noChangeArrowheads="1"/>
            </p:cNvSpPr>
            <p:nvPr/>
          </p:nvSpPr>
          <p:spPr bwMode="auto">
            <a:xfrm>
              <a:off x="8419" y="9184"/>
              <a:ext cx="606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Defaut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" name="Text Box 28"/>
            <p:cNvSpPr txBox="1">
              <a:spLocks noChangeArrowheads="1"/>
            </p:cNvSpPr>
            <p:nvPr/>
          </p:nvSpPr>
          <p:spPr bwMode="auto">
            <a:xfrm>
              <a:off x="6549" y="1711"/>
              <a:ext cx="117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3-13-3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" name="Text Box 27"/>
            <p:cNvSpPr txBox="1">
              <a:spLocks noChangeArrowheads="1"/>
            </p:cNvSpPr>
            <p:nvPr/>
          </p:nvSpPr>
          <p:spPr bwMode="auto">
            <a:xfrm>
              <a:off x="6561" y="3094"/>
              <a:ext cx="1175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3-13-8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2775" y="4176"/>
              <a:ext cx="1683" cy="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3-13-9  &amp;  3-13-10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" name="Text Box 25"/>
            <p:cNvSpPr txBox="1">
              <a:spLocks noChangeArrowheads="1"/>
            </p:cNvSpPr>
            <p:nvPr/>
          </p:nvSpPr>
          <p:spPr bwMode="auto">
            <a:xfrm>
              <a:off x="6561" y="2490"/>
              <a:ext cx="117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" name="AutoShape 24"/>
            <p:cNvSpPr>
              <a:spLocks noChangeShapeType="1"/>
            </p:cNvSpPr>
            <p:nvPr/>
          </p:nvSpPr>
          <p:spPr bwMode="auto">
            <a:xfrm flipV="1">
              <a:off x="8365" y="7362"/>
              <a:ext cx="948" cy="10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108" name="Group 21"/>
            <p:cNvGrpSpPr>
              <a:grpSpLocks/>
            </p:cNvGrpSpPr>
            <p:nvPr/>
          </p:nvGrpSpPr>
          <p:grpSpPr bwMode="auto">
            <a:xfrm>
              <a:off x="7223" y="8073"/>
              <a:ext cx="216" cy="184"/>
              <a:chOff x="3098" y="765"/>
              <a:chExt cx="218" cy="184"/>
            </a:xfrm>
          </p:grpSpPr>
          <p:sp>
            <p:nvSpPr>
              <p:cNvPr id="128" name="Rectangle 23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9" name="AutoShape 22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09" name="AutoShape 20"/>
            <p:cNvSpPr>
              <a:spLocks noChangeShapeType="1"/>
            </p:cNvSpPr>
            <p:nvPr/>
          </p:nvSpPr>
          <p:spPr bwMode="auto">
            <a:xfrm flipH="1">
              <a:off x="7439" y="8166"/>
              <a:ext cx="555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AutoShape 19"/>
            <p:cNvSpPr>
              <a:spLocks noChangeShapeType="1"/>
            </p:cNvSpPr>
            <p:nvPr/>
          </p:nvSpPr>
          <p:spPr bwMode="auto">
            <a:xfrm flipV="1">
              <a:off x="7994" y="3452"/>
              <a:ext cx="1351" cy="4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Text Box 18"/>
            <p:cNvSpPr txBox="1">
              <a:spLocks noChangeArrowheads="1"/>
            </p:cNvSpPr>
            <p:nvPr/>
          </p:nvSpPr>
          <p:spPr bwMode="auto">
            <a:xfrm>
              <a:off x="8197" y="4195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" name="AutoShape 17"/>
            <p:cNvSpPr>
              <a:spLocks noChangeShapeType="1"/>
            </p:cNvSpPr>
            <p:nvPr/>
          </p:nvSpPr>
          <p:spPr bwMode="auto">
            <a:xfrm flipH="1">
              <a:off x="5088" y="6404"/>
              <a:ext cx="635" cy="1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AutoShape 16"/>
            <p:cNvSpPr>
              <a:spLocks noChangeShapeType="1"/>
            </p:cNvSpPr>
            <p:nvPr/>
          </p:nvSpPr>
          <p:spPr bwMode="auto">
            <a:xfrm>
              <a:off x="5088" y="6567"/>
              <a:ext cx="1" cy="7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AutoShape 15"/>
            <p:cNvSpPr>
              <a:spLocks noChangeShapeType="1"/>
            </p:cNvSpPr>
            <p:nvPr/>
          </p:nvSpPr>
          <p:spPr bwMode="auto">
            <a:xfrm>
              <a:off x="5087" y="8391"/>
              <a:ext cx="1" cy="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AutoShape 14"/>
            <p:cNvSpPr>
              <a:spLocks noChangeShapeType="1"/>
            </p:cNvSpPr>
            <p:nvPr/>
          </p:nvSpPr>
          <p:spPr bwMode="auto">
            <a:xfrm>
              <a:off x="5087" y="7454"/>
              <a:ext cx="2" cy="8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AutoShape 13"/>
            <p:cNvSpPr>
              <a:spLocks noChangeShapeType="1"/>
            </p:cNvSpPr>
            <p:nvPr/>
          </p:nvSpPr>
          <p:spPr bwMode="auto">
            <a:xfrm>
              <a:off x="5090" y="9184"/>
              <a:ext cx="3" cy="3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AutoShape 12"/>
            <p:cNvSpPr>
              <a:spLocks noChangeShapeType="1"/>
            </p:cNvSpPr>
            <p:nvPr/>
          </p:nvSpPr>
          <p:spPr bwMode="auto">
            <a:xfrm flipH="1">
              <a:off x="5093" y="9528"/>
              <a:ext cx="3213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AutoShape 11"/>
            <p:cNvSpPr>
              <a:spLocks noChangeShapeType="1"/>
            </p:cNvSpPr>
            <p:nvPr/>
          </p:nvSpPr>
          <p:spPr bwMode="auto">
            <a:xfrm>
              <a:off x="8305" y="9086"/>
              <a:ext cx="1" cy="4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Text Box 10"/>
            <p:cNvSpPr txBox="1">
              <a:spLocks noChangeArrowheads="1"/>
            </p:cNvSpPr>
            <p:nvPr/>
          </p:nvSpPr>
          <p:spPr bwMode="auto">
            <a:xfrm>
              <a:off x="3885" y="8697"/>
              <a:ext cx="1125" cy="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3-13-17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" name="AutoShape 9"/>
            <p:cNvSpPr>
              <a:spLocks noChangeShapeType="1"/>
            </p:cNvSpPr>
            <p:nvPr/>
          </p:nvSpPr>
          <p:spPr bwMode="auto">
            <a:xfrm>
              <a:off x="5922" y="4974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AutoShape 8"/>
            <p:cNvSpPr>
              <a:spLocks noChangeShapeType="1"/>
            </p:cNvSpPr>
            <p:nvPr/>
          </p:nvSpPr>
          <p:spPr bwMode="auto">
            <a:xfrm>
              <a:off x="6561" y="4644"/>
              <a:ext cx="216" cy="4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Text Box 7"/>
            <p:cNvSpPr txBox="1">
              <a:spLocks noChangeArrowheads="1"/>
            </p:cNvSpPr>
            <p:nvPr/>
          </p:nvSpPr>
          <p:spPr bwMode="auto">
            <a:xfrm>
              <a:off x="5464" y="5535"/>
              <a:ext cx="55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" name="Text Box 6"/>
            <p:cNvSpPr txBox="1">
              <a:spLocks noChangeArrowheads="1"/>
            </p:cNvSpPr>
            <p:nvPr/>
          </p:nvSpPr>
          <p:spPr bwMode="auto">
            <a:xfrm>
              <a:off x="5659" y="6443"/>
              <a:ext cx="55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A5.3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" name="Text Box 5"/>
            <p:cNvSpPr txBox="1">
              <a:spLocks noChangeArrowheads="1"/>
            </p:cNvSpPr>
            <p:nvPr/>
          </p:nvSpPr>
          <p:spPr bwMode="auto">
            <a:xfrm>
              <a:off x="3854" y="4644"/>
              <a:ext cx="55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" name="Text Box 4"/>
            <p:cNvSpPr txBox="1">
              <a:spLocks noChangeArrowheads="1"/>
            </p:cNvSpPr>
            <p:nvPr/>
          </p:nvSpPr>
          <p:spPr bwMode="auto">
            <a:xfrm>
              <a:off x="5401" y="8322"/>
              <a:ext cx="86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A5.5 &amp; 6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" name="Text Box 3"/>
            <p:cNvSpPr txBox="1">
              <a:spLocks noChangeArrowheads="1"/>
            </p:cNvSpPr>
            <p:nvPr/>
          </p:nvSpPr>
          <p:spPr bwMode="auto">
            <a:xfrm>
              <a:off x="5878" y="7499"/>
              <a:ext cx="55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A5.4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" name="Text Box 2"/>
            <p:cNvSpPr txBox="1">
              <a:spLocks noChangeArrowheads="1"/>
            </p:cNvSpPr>
            <p:nvPr/>
          </p:nvSpPr>
          <p:spPr bwMode="auto">
            <a:xfrm>
              <a:off x="6529" y="9184"/>
              <a:ext cx="55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48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412296" y="1441048"/>
            <a:ext cx="6286500" cy="3689350"/>
            <a:chOff x="2361" y="626"/>
            <a:chExt cx="7200" cy="4225"/>
          </a:xfrm>
        </p:grpSpPr>
        <p:sp>
          <p:nvSpPr>
            <p:cNvPr id="4" name="AutoShape 82"/>
            <p:cNvSpPr>
              <a:spLocks noChangeAspect="1" noChangeArrowheads="1" noTextEdit="1"/>
            </p:cNvSpPr>
            <p:nvPr/>
          </p:nvSpPr>
          <p:spPr bwMode="auto">
            <a:xfrm>
              <a:off x="2361" y="626"/>
              <a:ext cx="7200" cy="4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Rectangle 81"/>
            <p:cNvSpPr>
              <a:spLocks noChangeArrowheads="1"/>
            </p:cNvSpPr>
            <p:nvPr/>
          </p:nvSpPr>
          <p:spPr bwMode="auto">
            <a:xfrm>
              <a:off x="2489" y="842"/>
              <a:ext cx="6544" cy="3305"/>
            </a:xfrm>
            <a:prstGeom prst="rect">
              <a:avLst/>
            </a:prstGeom>
            <a:solidFill>
              <a:srgbClr val="DAEEF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AutoShape 80"/>
            <p:cNvSpPr>
              <a:spLocks noChangeShapeType="1"/>
            </p:cNvSpPr>
            <p:nvPr/>
          </p:nvSpPr>
          <p:spPr bwMode="auto">
            <a:xfrm flipH="1">
              <a:off x="3529" y="1437"/>
              <a:ext cx="43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7" name="Group 77"/>
            <p:cNvGrpSpPr>
              <a:grpSpLocks/>
            </p:cNvGrpSpPr>
            <p:nvPr/>
          </p:nvGrpSpPr>
          <p:grpSpPr bwMode="auto">
            <a:xfrm>
              <a:off x="2381" y="2390"/>
              <a:ext cx="216" cy="182"/>
              <a:chOff x="8992" y="2769"/>
              <a:chExt cx="217" cy="183"/>
            </a:xfrm>
          </p:grpSpPr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4" name="AutoShape 78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2381" y="1658"/>
              <a:ext cx="216" cy="184"/>
              <a:chOff x="3098" y="765"/>
              <a:chExt cx="218" cy="184"/>
            </a:xfrm>
          </p:grpSpPr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2" name="AutoShape 7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8949" y="2841"/>
              <a:ext cx="216" cy="181"/>
              <a:chOff x="8992" y="2769"/>
              <a:chExt cx="217" cy="183"/>
            </a:xfrm>
          </p:grpSpPr>
          <p:sp>
            <p:nvSpPr>
              <p:cNvPr id="79" name="Rectangle 73"/>
              <p:cNvSpPr>
                <a:spLocks noChangeArrowheads="1"/>
              </p:cNvSpPr>
              <p:nvPr/>
            </p:nvSpPr>
            <p:spPr bwMode="auto">
              <a:xfrm>
                <a:off x="8992" y="2769"/>
                <a:ext cx="217" cy="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0" name="AutoShape 72"/>
              <p:cNvSpPr>
                <a:spLocks noChangeShapeType="1"/>
              </p:cNvSpPr>
              <p:nvPr/>
            </p:nvSpPr>
            <p:spPr bwMode="auto">
              <a:xfrm>
                <a:off x="8992" y="2861"/>
                <a:ext cx="2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0" name="Text Box 70"/>
            <p:cNvSpPr txBox="1">
              <a:spLocks noChangeArrowheads="1"/>
            </p:cNvSpPr>
            <p:nvPr/>
          </p:nvSpPr>
          <p:spPr bwMode="auto">
            <a:xfrm>
              <a:off x="8197" y="2617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Text Box 69"/>
            <p:cNvSpPr txBox="1">
              <a:spLocks noChangeArrowheads="1"/>
            </p:cNvSpPr>
            <p:nvPr/>
          </p:nvSpPr>
          <p:spPr bwMode="auto">
            <a:xfrm>
              <a:off x="2597" y="2726"/>
              <a:ext cx="840" cy="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Train Position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Speed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2475" y="1417"/>
              <a:ext cx="879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System Data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3885" y="1903"/>
              <a:ext cx="1912" cy="5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Classify DataBase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&amp; MRSP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3961" y="1164"/>
              <a:ext cx="1236" cy="5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Asafe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4869" y="3670"/>
              <a:ext cx="1565" cy="58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Supervision Limits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 Box 64"/>
            <p:cNvSpPr txBox="1">
              <a:spLocks noChangeArrowheads="1"/>
            </p:cNvSpPr>
            <p:nvPr/>
          </p:nvSpPr>
          <p:spPr bwMode="auto">
            <a:xfrm>
              <a:off x="4420" y="2814"/>
              <a:ext cx="1600" cy="57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Target and Curves Computation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AutoShape 63"/>
            <p:cNvSpPr>
              <a:spLocks noChangeShapeType="1"/>
            </p:cNvSpPr>
            <p:nvPr/>
          </p:nvSpPr>
          <p:spPr bwMode="auto">
            <a:xfrm flipH="1">
              <a:off x="6433" y="1447"/>
              <a:ext cx="1" cy="1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AutoShape 62"/>
            <p:cNvSpPr>
              <a:spLocks noChangeShapeType="1"/>
            </p:cNvSpPr>
            <p:nvPr/>
          </p:nvSpPr>
          <p:spPr bwMode="auto">
            <a:xfrm flipH="1">
              <a:off x="5305" y="1446"/>
              <a:ext cx="112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597" y="2127"/>
              <a:ext cx="707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Database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2361" y="3114"/>
              <a:ext cx="216" cy="184"/>
              <a:chOff x="3098" y="765"/>
              <a:chExt cx="218" cy="184"/>
            </a:xfrm>
          </p:grpSpPr>
          <p:sp>
            <p:nvSpPr>
              <p:cNvPr id="77" name="Rectangle 60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8" name="AutoShape 59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1" name="AutoShape 57"/>
            <p:cNvSpPr>
              <a:spLocks noChangeShapeType="1"/>
            </p:cNvSpPr>
            <p:nvPr/>
          </p:nvSpPr>
          <p:spPr bwMode="auto">
            <a:xfrm flipH="1">
              <a:off x="3530" y="3963"/>
              <a:ext cx="132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AutoShape 56"/>
            <p:cNvSpPr>
              <a:spLocks noChangeShapeType="1"/>
            </p:cNvSpPr>
            <p:nvPr/>
          </p:nvSpPr>
          <p:spPr bwMode="auto">
            <a:xfrm flipH="1" flipV="1">
              <a:off x="3530" y="3099"/>
              <a:ext cx="8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AutoShape 55"/>
            <p:cNvSpPr>
              <a:spLocks noChangeShapeType="1"/>
            </p:cNvSpPr>
            <p:nvPr/>
          </p:nvSpPr>
          <p:spPr bwMode="auto">
            <a:xfrm flipH="1">
              <a:off x="3530" y="2203"/>
              <a:ext cx="3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AutoShape 54"/>
            <p:cNvSpPr>
              <a:spLocks noChangeShapeType="1"/>
            </p:cNvSpPr>
            <p:nvPr/>
          </p:nvSpPr>
          <p:spPr bwMode="auto">
            <a:xfrm flipH="1">
              <a:off x="2597" y="2504"/>
              <a:ext cx="93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AutoShape 53"/>
            <p:cNvSpPr>
              <a:spLocks noChangeShapeType="1"/>
            </p:cNvSpPr>
            <p:nvPr/>
          </p:nvSpPr>
          <p:spPr bwMode="auto">
            <a:xfrm flipH="1">
              <a:off x="2577" y="3210"/>
              <a:ext cx="95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AutoShape 52"/>
            <p:cNvSpPr>
              <a:spLocks noChangeShapeType="1"/>
            </p:cNvSpPr>
            <p:nvPr/>
          </p:nvSpPr>
          <p:spPr bwMode="auto">
            <a:xfrm flipH="1">
              <a:off x="2597" y="1748"/>
              <a:ext cx="932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27" name="Group 49"/>
            <p:cNvGrpSpPr>
              <a:grpSpLocks/>
            </p:cNvGrpSpPr>
            <p:nvPr/>
          </p:nvGrpSpPr>
          <p:grpSpPr bwMode="auto">
            <a:xfrm>
              <a:off x="5089" y="1340"/>
              <a:ext cx="216" cy="184"/>
              <a:chOff x="3098" y="765"/>
              <a:chExt cx="218" cy="184"/>
            </a:xfrm>
          </p:grpSpPr>
          <p:sp>
            <p:nvSpPr>
              <p:cNvPr id="75" name="Rectangle 51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6" name="AutoShape 50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8" name="Group 46"/>
            <p:cNvGrpSpPr>
              <a:grpSpLocks/>
            </p:cNvGrpSpPr>
            <p:nvPr/>
          </p:nvGrpSpPr>
          <p:grpSpPr bwMode="auto">
            <a:xfrm>
              <a:off x="5693" y="2044"/>
              <a:ext cx="216" cy="184"/>
              <a:chOff x="3098" y="765"/>
              <a:chExt cx="218" cy="184"/>
            </a:xfrm>
          </p:grpSpPr>
          <p:sp>
            <p:nvSpPr>
              <p:cNvPr id="73" name="Rectangle 48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4" name="AutoShape 47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29" name="Group 43"/>
            <p:cNvGrpSpPr>
              <a:grpSpLocks/>
            </p:cNvGrpSpPr>
            <p:nvPr/>
          </p:nvGrpSpPr>
          <p:grpSpPr bwMode="auto">
            <a:xfrm>
              <a:off x="5909" y="3099"/>
              <a:ext cx="216" cy="184"/>
              <a:chOff x="3098" y="765"/>
              <a:chExt cx="218" cy="184"/>
            </a:xfrm>
          </p:grpSpPr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2" name="AutoShape 4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6345" y="3780"/>
              <a:ext cx="216" cy="184"/>
              <a:chOff x="3098" y="765"/>
              <a:chExt cx="218" cy="184"/>
            </a:xfrm>
          </p:grpSpPr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0" name="AutoShape 41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31" name="AutoShape 39"/>
            <p:cNvSpPr>
              <a:spLocks noChangeShapeType="1"/>
            </p:cNvSpPr>
            <p:nvPr/>
          </p:nvSpPr>
          <p:spPr bwMode="auto">
            <a:xfrm flipH="1">
              <a:off x="5909" y="2125"/>
              <a:ext cx="2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AutoShape 38"/>
            <p:cNvSpPr>
              <a:spLocks noChangeShapeType="1"/>
            </p:cNvSpPr>
            <p:nvPr/>
          </p:nvSpPr>
          <p:spPr bwMode="auto">
            <a:xfrm>
              <a:off x="6214" y="2125"/>
              <a:ext cx="1" cy="4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AutoShape 37"/>
            <p:cNvSpPr>
              <a:spLocks noChangeShapeType="1"/>
            </p:cNvSpPr>
            <p:nvPr/>
          </p:nvSpPr>
          <p:spPr bwMode="auto">
            <a:xfrm flipH="1">
              <a:off x="4274" y="2681"/>
              <a:ext cx="215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AutoShape 36"/>
            <p:cNvSpPr>
              <a:spLocks noChangeShapeType="1"/>
            </p:cNvSpPr>
            <p:nvPr/>
          </p:nvSpPr>
          <p:spPr bwMode="auto">
            <a:xfrm flipH="1">
              <a:off x="4055" y="2571"/>
              <a:ext cx="21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AutoShape 35"/>
            <p:cNvSpPr>
              <a:spLocks noChangeShapeType="1"/>
            </p:cNvSpPr>
            <p:nvPr/>
          </p:nvSpPr>
          <p:spPr bwMode="auto">
            <a:xfrm flipH="1" flipV="1">
              <a:off x="4055" y="3024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AutoShape 34"/>
            <p:cNvSpPr>
              <a:spLocks noChangeShapeType="1"/>
            </p:cNvSpPr>
            <p:nvPr/>
          </p:nvSpPr>
          <p:spPr bwMode="auto">
            <a:xfrm>
              <a:off x="4274" y="2681"/>
              <a:ext cx="1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AutoShape 33"/>
            <p:cNvSpPr>
              <a:spLocks noChangeShapeType="1"/>
            </p:cNvSpPr>
            <p:nvPr/>
          </p:nvSpPr>
          <p:spPr bwMode="auto">
            <a:xfrm>
              <a:off x="4054" y="2571"/>
              <a:ext cx="1" cy="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AutoShape 32"/>
            <p:cNvSpPr>
              <a:spLocks noChangeShapeType="1"/>
            </p:cNvSpPr>
            <p:nvPr/>
          </p:nvSpPr>
          <p:spPr bwMode="auto">
            <a:xfrm flipH="1" flipV="1">
              <a:off x="4275" y="2932"/>
              <a:ext cx="134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AutoShape 31"/>
            <p:cNvSpPr>
              <a:spLocks noChangeShapeType="1"/>
            </p:cNvSpPr>
            <p:nvPr/>
          </p:nvSpPr>
          <p:spPr bwMode="auto">
            <a:xfrm flipH="1">
              <a:off x="6081" y="3189"/>
              <a:ext cx="468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30"/>
            <p:cNvSpPr>
              <a:spLocks noChangeShapeType="1"/>
            </p:cNvSpPr>
            <p:nvPr/>
          </p:nvSpPr>
          <p:spPr bwMode="auto">
            <a:xfrm flipH="1">
              <a:off x="6549" y="3189"/>
              <a:ext cx="12" cy="3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9"/>
            <p:cNvSpPr>
              <a:spLocks noChangeShapeType="1"/>
            </p:cNvSpPr>
            <p:nvPr/>
          </p:nvSpPr>
          <p:spPr bwMode="auto">
            <a:xfrm flipH="1">
              <a:off x="4543" y="3518"/>
              <a:ext cx="20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8"/>
            <p:cNvSpPr>
              <a:spLocks noChangeShapeType="1"/>
            </p:cNvSpPr>
            <p:nvPr/>
          </p:nvSpPr>
          <p:spPr bwMode="auto">
            <a:xfrm flipH="1" flipV="1">
              <a:off x="4543" y="3888"/>
              <a:ext cx="313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AutoShape 27"/>
            <p:cNvSpPr>
              <a:spLocks noChangeShapeType="1"/>
            </p:cNvSpPr>
            <p:nvPr/>
          </p:nvSpPr>
          <p:spPr bwMode="auto">
            <a:xfrm>
              <a:off x="4544" y="3518"/>
              <a:ext cx="1" cy="3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44" name="Group 24"/>
            <p:cNvGrpSpPr>
              <a:grpSpLocks/>
            </p:cNvGrpSpPr>
            <p:nvPr/>
          </p:nvGrpSpPr>
          <p:grpSpPr bwMode="auto">
            <a:xfrm>
              <a:off x="6345" y="4004"/>
              <a:ext cx="216" cy="185"/>
              <a:chOff x="3098" y="765"/>
              <a:chExt cx="218" cy="184"/>
            </a:xfrm>
          </p:grpSpPr>
          <p:sp>
            <p:nvSpPr>
              <p:cNvPr id="67" name="Rectangle 26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8" name="AutoShape 25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45" name="Group 21"/>
            <p:cNvGrpSpPr>
              <a:grpSpLocks/>
            </p:cNvGrpSpPr>
            <p:nvPr/>
          </p:nvGrpSpPr>
          <p:grpSpPr bwMode="auto">
            <a:xfrm>
              <a:off x="5909" y="2841"/>
              <a:ext cx="216" cy="183"/>
              <a:chOff x="3098" y="765"/>
              <a:chExt cx="218" cy="184"/>
            </a:xfrm>
          </p:grpSpPr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6" name="AutoShape 22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46" name="AutoShape 20"/>
            <p:cNvSpPr>
              <a:spLocks noChangeShapeType="1"/>
            </p:cNvSpPr>
            <p:nvPr/>
          </p:nvSpPr>
          <p:spPr bwMode="auto">
            <a:xfrm flipH="1">
              <a:off x="6125" y="2932"/>
              <a:ext cx="282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AutoShape 19"/>
            <p:cNvSpPr>
              <a:spLocks noChangeShapeType="1"/>
            </p:cNvSpPr>
            <p:nvPr/>
          </p:nvSpPr>
          <p:spPr bwMode="auto">
            <a:xfrm flipH="1">
              <a:off x="6549" y="3872"/>
              <a:ext cx="144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AutoShape 18"/>
            <p:cNvSpPr>
              <a:spLocks noChangeShapeType="1"/>
            </p:cNvSpPr>
            <p:nvPr/>
          </p:nvSpPr>
          <p:spPr bwMode="auto">
            <a:xfrm flipV="1">
              <a:off x="7994" y="2932"/>
              <a:ext cx="955" cy="9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6577" y="3162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Curves &amp; Target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797" y="1820"/>
              <a:ext cx="732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MRSP (x)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5549" y="1164"/>
              <a:ext cx="885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Asafe (x, v )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7863" y="4189"/>
              <a:ext cx="852" cy="5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SvL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over speed</a:t>
              </a:r>
              <a:endPara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&amp; overide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6549" y="1164"/>
              <a:ext cx="117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3-13-3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6561" y="2547"/>
              <a:ext cx="1175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3-13-8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775" y="3629"/>
              <a:ext cx="1683" cy="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3-13-9  &amp;  3-13-10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6561" y="1943"/>
              <a:ext cx="117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SRS-026 3-13-7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8197" y="3648"/>
              <a:ext cx="96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lstom" pitchFamily="2" charset="0"/>
                  <a:ea typeface="Times New Roman" pitchFamily="18" charset="0"/>
                  <a:cs typeface="Times New Roman" pitchFamily="18" charset="0"/>
                </a:rPr>
                <a:t>Orders / Display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" name="AutoShape 8"/>
            <p:cNvSpPr>
              <a:spLocks noChangeShapeType="1"/>
            </p:cNvSpPr>
            <p:nvPr/>
          </p:nvSpPr>
          <p:spPr bwMode="auto">
            <a:xfrm>
              <a:off x="5922" y="4427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AutoShape 7"/>
            <p:cNvSpPr>
              <a:spLocks noChangeShapeType="1"/>
            </p:cNvSpPr>
            <p:nvPr/>
          </p:nvSpPr>
          <p:spPr bwMode="auto">
            <a:xfrm>
              <a:off x="6561" y="4099"/>
              <a:ext cx="2329" cy="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2475" y="4126"/>
              <a:ext cx="55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A5.1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1" name="Group 3"/>
            <p:cNvGrpSpPr>
              <a:grpSpLocks/>
            </p:cNvGrpSpPr>
            <p:nvPr/>
          </p:nvGrpSpPr>
          <p:grpSpPr bwMode="auto">
            <a:xfrm>
              <a:off x="8890" y="4071"/>
              <a:ext cx="216" cy="184"/>
              <a:chOff x="3098" y="765"/>
              <a:chExt cx="218" cy="184"/>
            </a:xfrm>
          </p:grpSpPr>
          <p:sp>
            <p:nvSpPr>
              <p:cNvPr id="63" name="Rectangle 5"/>
              <p:cNvSpPr>
                <a:spLocks noChangeArrowheads="1"/>
              </p:cNvSpPr>
              <p:nvPr/>
            </p:nvSpPr>
            <p:spPr bwMode="auto">
              <a:xfrm>
                <a:off x="3098" y="765"/>
                <a:ext cx="218" cy="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4" name="AutoShape 4"/>
              <p:cNvSpPr>
                <a:spLocks noChangeShapeType="1"/>
              </p:cNvSpPr>
              <p:nvPr/>
            </p:nvSpPr>
            <p:spPr bwMode="auto">
              <a:xfrm>
                <a:off x="3098" y="857"/>
                <a:ext cx="218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62" name="AutoShape 2"/>
            <p:cNvSpPr>
              <a:spLocks noChangeShapeType="1"/>
            </p:cNvSpPr>
            <p:nvPr/>
          </p:nvSpPr>
          <p:spPr bwMode="auto">
            <a:xfrm>
              <a:off x="3529" y="1164"/>
              <a:ext cx="1" cy="29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5" name="Titr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r>
              <a:rPr lang="fr-FR" dirty="0" smtClean="0">
                <a:latin typeface="Alstom" panose="02000503020000020004" pitchFamily="2" charset="0"/>
              </a:rPr>
              <a:t>  24/25 </a:t>
            </a:r>
            <a:r>
              <a:rPr lang="fr-FR" dirty="0" err="1" smtClean="0">
                <a:latin typeface="Alstom" panose="02000503020000020004" pitchFamily="2" charset="0"/>
              </a:rPr>
              <a:t>june</a:t>
            </a:r>
            <a:r>
              <a:rPr lang="fr-FR" dirty="0" smtClean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02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968552"/>
          </a:xfrm>
        </p:spPr>
        <p:txBody>
          <a:bodyPr>
            <a:normAutofit fontScale="92500" lnSpcReduction="20000"/>
          </a:bodyPr>
          <a:lstStyle/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3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on-</a:t>
            </a:r>
            <a:r>
              <a:rPr lang="fr-FR" sz="3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fr-FR" sz="3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SysML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rework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Christian G &amp; Jaime &amp; All4tec  (sep 1st)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 (boxes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evident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inaccuracy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(1)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Ian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Walverts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(sept 1st)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inaccuracy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-up of  Train Position &amp; Balise Content  (1)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‘Uwe (1st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Matrix in SCADE (4) :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Bernd  (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meeting)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matrix in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Scade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 of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938535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r>
              <a:rPr lang="fr-FR" dirty="0" smtClean="0">
                <a:latin typeface="Alstom" panose="02000503020000020004" pitchFamily="2" charset="0"/>
              </a:rPr>
              <a:t>  24/25 </a:t>
            </a:r>
            <a:r>
              <a:rPr lang="fr-FR" dirty="0" err="1" smtClean="0">
                <a:latin typeface="Alstom" panose="02000503020000020004" pitchFamily="2" charset="0"/>
              </a:rPr>
              <a:t>june</a:t>
            </a:r>
            <a:r>
              <a:rPr lang="fr-FR" dirty="0" smtClean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63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27584" y="332656"/>
            <a:ext cx="777240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>
                <a:latin typeface="Alstom" panose="02000503020000020004" pitchFamily="2" charset="0"/>
              </a:rPr>
              <a:t>OpenETCS  24/25 june 2014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71600" y="1484784"/>
            <a:ext cx="6400800" cy="496855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on-</a:t>
            </a:r>
            <a:r>
              <a:rPr lang="fr-FR" sz="3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fr-FR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SysML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rework</a:t>
            </a:r>
            <a:r>
              <a:rPr lang="fr-F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Progress-on-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Boxes A2 and A4 to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inaccuracy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(1)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Ian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Walverts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(sept 1st)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inaccuracy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-up of  Train Position &amp; Balise Content  (1) : 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‘Uwe (1st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on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</a:pPr>
            <a:r>
              <a:rPr lang="fr-FR" sz="20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Matrix in SCADE (4) :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Bernd  (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meeting)</a:t>
            </a: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fr-FR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matrix in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Scade</a:t>
            </a: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examinated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 of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to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examinated</a:t>
            </a:r>
            <a:endParaRPr lang="fr-F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128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772816"/>
            <a:ext cx="7200800" cy="4320480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New Actions :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T</a:t>
            </a:r>
            <a:r>
              <a:rPr lang="fr-FR" dirty="0" smtClean="0">
                <a:solidFill>
                  <a:srgbClr val="FF0000"/>
                </a:solidFill>
              </a:rPr>
              <a:t>o </a:t>
            </a:r>
            <a:r>
              <a:rPr lang="fr-FR" dirty="0" err="1" smtClean="0">
                <a:solidFill>
                  <a:srgbClr val="FF0000"/>
                </a:solidFill>
              </a:rPr>
              <a:t>fix</a:t>
            </a:r>
            <a:r>
              <a:rPr lang="fr-FR" dirty="0" smtClean="0">
                <a:solidFill>
                  <a:srgbClr val="FF0000"/>
                </a:solidFill>
              </a:rPr>
              <a:t> and close API : Alstom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To </a:t>
            </a:r>
            <a:r>
              <a:rPr lang="fr-FR" dirty="0" err="1" smtClean="0">
                <a:solidFill>
                  <a:srgbClr val="FF0000"/>
                </a:solidFill>
              </a:rPr>
              <a:t>fix</a:t>
            </a:r>
            <a:r>
              <a:rPr lang="fr-FR" dirty="0" smtClean="0">
                <a:solidFill>
                  <a:srgbClr val="FF0000"/>
                </a:solidFill>
              </a:rPr>
              <a:t> all </a:t>
            </a:r>
            <a:r>
              <a:rPr lang="fr-FR" dirty="0" err="1" smtClean="0">
                <a:solidFill>
                  <a:srgbClr val="FF0000"/>
                </a:solidFill>
              </a:rPr>
              <a:t>positioning</a:t>
            </a:r>
            <a:r>
              <a:rPr lang="fr-FR" dirty="0" smtClean="0">
                <a:solidFill>
                  <a:srgbClr val="FF0000"/>
                </a:solidFill>
              </a:rPr>
              <a:t>  variables, and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To </a:t>
            </a:r>
            <a:r>
              <a:rPr lang="fr-FR" dirty="0" err="1" smtClean="0">
                <a:solidFill>
                  <a:srgbClr val="FF0000"/>
                </a:solidFill>
              </a:rPr>
              <a:t>address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re-positioning</a:t>
            </a:r>
            <a:r>
              <a:rPr lang="fr-FR" dirty="0" smtClean="0">
                <a:solidFill>
                  <a:srgbClr val="FF0000"/>
                </a:solidFill>
              </a:rPr>
              <a:t>  : All4Tec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To </a:t>
            </a:r>
            <a:r>
              <a:rPr lang="fr-FR" dirty="0" err="1" smtClean="0">
                <a:solidFill>
                  <a:srgbClr val="FF0000"/>
                </a:solidFill>
              </a:rPr>
              <a:t>fix</a:t>
            </a:r>
            <a:r>
              <a:rPr lang="fr-FR" dirty="0" smtClean="0">
                <a:solidFill>
                  <a:srgbClr val="FF0000"/>
                </a:solidFill>
              </a:rPr>
              <a:t> Data Architecture : Lloyds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To examine SCADE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Table : 			Alstom to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trained</a:t>
            </a:r>
            <a:r>
              <a:rPr lang="fr-FR" dirty="0" smtClean="0">
                <a:solidFill>
                  <a:srgbClr val="FF0000"/>
                </a:solidFill>
              </a:rPr>
              <a:t>…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	and Papyrus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010543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r>
              <a:rPr lang="fr-FR" dirty="0" smtClean="0">
                <a:latin typeface="Alstom" panose="02000503020000020004" pitchFamily="2" charset="0"/>
              </a:rPr>
              <a:t>  24/25 </a:t>
            </a:r>
            <a:r>
              <a:rPr lang="fr-FR" dirty="0" err="1" smtClean="0">
                <a:latin typeface="Alstom" panose="02000503020000020004" pitchFamily="2" charset="0"/>
              </a:rPr>
              <a:t>june</a:t>
            </a:r>
            <a:r>
              <a:rPr lang="fr-FR" dirty="0" smtClean="0">
                <a:latin typeface="Alstom" panose="02000503020000020004" pitchFamily="2" charset="0"/>
              </a:rPr>
              <a:t>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52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fr-FR" dirty="0" smtClean="0"/>
              <a:t>Open-ETCS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492896"/>
            <a:ext cx="7488832" cy="3168352"/>
          </a:xfrm>
        </p:spPr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sz="4000" dirty="0" smtClean="0"/>
              <a:t>DB </a:t>
            </a:r>
            <a:r>
              <a:rPr lang="fr-FR" sz="4000" dirty="0" err="1" smtClean="0"/>
              <a:t>Netz</a:t>
            </a:r>
            <a:r>
              <a:rPr lang="fr-FR" sz="4000" dirty="0" smtClean="0"/>
              <a:t> : </a:t>
            </a:r>
            <a:r>
              <a:rPr lang="fr-FR" sz="4000" dirty="0" err="1" smtClean="0"/>
              <a:t>Völckerstraße</a:t>
            </a:r>
            <a:r>
              <a:rPr lang="fr-FR" sz="4000" dirty="0" smtClean="0"/>
              <a:t> 5 </a:t>
            </a:r>
            <a:r>
              <a:rPr lang="fr-FR" sz="4000" dirty="0" err="1" smtClean="0"/>
              <a:t>Schwabing</a:t>
            </a:r>
            <a:endParaRPr lang="fr-FR" sz="4000" dirty="0" smtClean="0"/>
          </a:p>
          <a:p>
            <a:endParaRPr lang="fr-FR" sz="4000" dirty="0"/>
          </a:p>
          <a:p>
            <a:r>
              <a:rPr lang="fr-FR" sz="4000" dirty="0" smtClean="0"/>
              <a:t>Ibis : </a:t>
            </a:r>
            <a:r>
              <a:rPr lang="fr-FR" sz="4000" dirty="0" err="1" smtClean="0"/>
              <a:t>DachauerStrasse</a:t>
            </a:r>
            <a:r>
              <a:rPr lang="fr-FR" sz="4000" dirty="0" smtClean="0"/>
              <a:t> 21 </a:t>
            </a:r>
            <a:r>
              <a:rPr lang="fr-FR" sz="4000" dirty="0" err="1" smtClean="0"/>
              <a:t>Munchen</a:t>
            </a:r>
            <a:endParaRPr lang="fr-FR" sz="4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43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936103"/>
          </a:xfrm>
        </p:spPr>
        <p:txBody>
          <a:bodyPr/>
          <a:lstStyle/>
          <a:p>
            <a:r>
              <a:rPr lang="fr-FR" dirty="0" err="1" smtClean="0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29" y="1556792"/>
            <a:ext cx="68484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6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43447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43608" y="889844"/>
            <a:ext cx="581439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First day on 24</a:t>
            </a:r>
            <a:r>
              <a:rPr lang="en-GB" sz="3200" b="1" baseline="30000" dirty="0"/>
              <a:t>th</a:t>
            </a:r>
            <a:r>
              <a:rPr lang="en-GB" sz="3200" b="1" dirty="0"/>
              <a:t> :</a:t>
            </a:r>
            <a:endParaRPr lang="fr-FR" sz="3200" dirty="0"/>
          </a:p>
          <a:p>
            <a:r>
              <a:rPr lang="en-GB" sz="3200" dirty="0"/>
              <a:t>Starting at 10 AM</a:t>
            </a:r>
            <a:endParaRPr lang="fr-FR" sz="3200" dirty="0"/>
          </a:p>
          <a:p>
            <a:endParaRPr lang="en-GB" sz="3200" dirty="0" smtClean="0"/>
          </a:p>
          <a:p>
            <a:r>
              <a:rPr lang="en-GB" sz="3200" dirty="0" smtClean="0"/>
              <a:t>Train </a:t>
            </a:r>
            <a:r>
              <a:rPr lang="en-GB" sz="3200" dirty="0"/>
              <a:t>Positioning and API of MMU and BTM, up to 12.30 AM</a:t>
            </a:r>
            <a:br>
              <a:rPr lang="en-GB" sz="3200" dirty="0"/>
            </a:br>
            <a:endParaRPr lang="en-GB" sz="3200" dirty="0" smtClean="0"/>
          </a:p>
          <a:p>
            <a:r>
              <a:rPr lang="en-GB" sz="3200" dirty="0" smtClean="0"/>
              <a:t>Break </a:t>
            </a:r>
            <a:r>
              <a:rPr lang="en-GB" sz="3200" dirty="0"/>
              <a:t>up to 1 PM</a:t>
            </a:r>
            <a:endParaRPr lang="fr-FR" sz="3200" dirty="0"/>
          </a:p>
          <a:p>
            <a:r>
              <a:rPr lang="en-GB" sz="3200" dirty="0"/>
              <a:t>Overall Structure / Internal Data Structure (24</a:t>
            </a:r>
            <a:r>
              <a:rPr lang="en-GB" sz="3200" baseline="30000" dirty="0"/>
              <a:t>th</a:t>
            </a:r>
            <a:r>
              <a:rPr lang="en-GB" sz="3200" dirty="0"/>
              <a:t> AM), up to 4PM</a:t>
            </a:r>
            <a:endParaRPr lang="fr-FR" sz="3200" dirty="0"/>
          </a:p>
          <a:p>
            <a:endParaRPr lang="en-GB" sz="3200" dirty="0" smtClean="0"/>
          </a:p>
          <a:p>
            <a:r>
              <a:rPr lang="en-GB" sz="3200" dirty="0" smtClean="0"/>
              <a:t>Short </a:t>
            </a:r>
            <a:r>
              <a:rPr lang="en-GB" sz="3200" dirty="0"/>
              <a:t>break from 4 PM</a:t>
            </a:r>
            <a:endParaRPr lang="fr-FR" sz="3200" dirty="0"/>
          </a:p>
          <a:p>
            <a:r>
              <a:rPr lang="en-GB" sz="3200" dirty="0"/>
              <a:t>WP4 coordination up to 6.30 PM</a:t>
            </a:r>
            <a:endParaRPr lang="fr-FR" sz="3200" dirty="0"/>
          </a:p>
          <a:p>
            <a:r>
              <a:rPr lang="en-GB" dirty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6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864096"/>
          </a:xfrm>
        </p:spPr>
        <p:txBody>
          <a:bodyPr/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1600" y="1052736"/>
            <a:ext cx="70567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Second day on 25</a:t>
            </a:r>
            <a:r>
              <a:rPr lang="en-GB" sz="3200" b="1" baseline="30000" dirty="0"/>
              <a:t>th</a:t>
            </a:r>
            <a:r>
              <a:rPr lang="en-GB" sz="3200" b="1" dirty="0"/>
              <a:t>:</a:t>
            </a:r>
            <a:endParaRPr lang="fr-FR" sz="3200" dirty="0"/>
          </a:p>
          <a:p>
            <a:r>
              <a:rPr lang="en-GB" sz="3200" dirty="0"/>
              <a:t>Starting at 8.30 AM</a:t>
            </a:r>
            <a:endParaRPr lang="fr-FR" sz="3200" dirty="0"/>
          </a:p>
          <a:p>
            <a:r>
              <a:rPr lang="en-GB" sz="3200" dirty="0"/>
              <a:t>Review of WP3 </a:t>
            </a:r>
            <a:r>
              <a:rPr lang="en-GB" sz="3200" dirty="0" err="1"/>
              <a:t>OpenETCS</a:t>
            </a:r>
            <a:r>
              <a:rPr lang="en-GB" sz="3200" dirty="0"/>
              <a:t> Database version V8, up to 11 AM</a:t>
            </a:r>
            <a:endParaRPr lang="fr-FR" sz="3200" dirty="0"/>
          </a:p>
          <a:p>
            <a:endParaRPr lang="en-GB" sz="3200" dirty="0" smtClean="0"/>
          </a:p>
          <a:p>
            <a:r>
              <a:rPr lang="en-GB" sz="3200" dirty="0" smtClean="0"/>
              <a:t>Feedback </a:t>
            </a:r>
            <a:r>
              <a:rPr lang="en-GB" sz="3200" dirty="0"/>
              <a:t>of On-going Actions (and/or new actions if needed), up to 12.30 AM</a:t>
            </a:r>
            <a:endParaRPr lang="fr-FR" sz="3200" dirty="0"/>
          </a:p>
          <a:p>
            <a:endParaRPr lang="en-GB" sz="3200" dirty="0" smtClean="0"/>
          </a:p>
          <a:p>
            <a:r>
              <a:rPr lang="en-GB" sz="3200" dirty="0" smtClean="0"/>
              <a:t>Break </a:t>
            </a:r>
            <a:r>
              <a:rPr lang="en-GB" sz="3200" dirty="0"/>
              <a:t>up to 1 PM</a:t>
            </a:r>
            <a:endParaRPr lang="fr-FR" sz="3200" dirty="0"/>
          </a:p>
          <a:p>
            <a:r>
              <a:rPr lang="en-GB" sz="3200" dirty="0"/>
              <a:t>Planning of vacation up to 4 PM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8236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908720"/>
            <a:ext cx="6400800" cy="36004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Balise </a:t>
            </a:r>
            <a:r>
              <a:rPr lang="fr-FR" sz="1600" dirty="0" err="1" smtClean="0"/>
              <a:t>track</a:t>
            </a:r>
            <a:r>
              <a:rPr lang="fr-FR" sz="1600" dirty="0" smtClean="0"/>
              <a:t> </a:t>
            </a:r>
            <a:r>
              <a:rPr lang="fr-FR" sz="1600" dirty="0" err="1" smtClean="0"/>
              <a:t>layout</a:t>
            </a:r>
            <a:endParaRPr lang="fr-FR" sz="1600" dirty="0"/>
          </a:p>
        </p:txBody>
      </p:sp>
      <p:sp>
        <p:nvSpPr>
          <p:cNvPr id="4" name="Rectangle 80"/>
          <p:cNvSpPr>
            <a:spLocks noChangeArrowheads="1"/>
          </p:cNvSpPr>
          <p:nvPr/>
        </p:nvSpPr>
        <p:spPr bwMode="auto">
          <a:xfrm>
            <a:off x="781050" y="14662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398432" y="1416293"/>
            <a:ext cx="6286500" cy="5192713"/>
            <a:chOff x="3916" y="11242"/>
            <a:chExt cx="7200" cy="5948"/>
          </a:xfrm>
        </p:grpSpPr>
        <p:sp>
          <p:nvSpPr>
            <p:cNvPr id="6" name="AutoShape 79"/>
            <p:cNvSpPr>
              <a:spLocks noChangeAspect="1" noChangeArrowheads="1" noTextEdit="1"/>
            </p:cNvSpPr>
            <p:nvPr/>
          </p:nvSpPr>
          <p:spPr bwMode="auto">
            <a:xfrm>
              <a:off x="3916" y="11242"/>
              <a:ext cx="7200" cy="5948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AutoShape 78"/>
            <p:cNvSpPr>
              <a:spLocks noChangeShapeType="1"/>
            </p:cNvSpPr>
            <p:nvPr/>
          </p:nvSpPr>
          <p:spPr bwMode="auto">
            <a:xfrm>
              <a:off x="4042" y="13203"/>
              <a:ext cx="6878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AutoShape 77"/>
            <p:cNvSpPr>
              <a:spLocks noChangeArrowheads="1"/>
            </p:cNvSpPr>
            <p:nvPr/>
          </p:nvSpPr>
          <p:spPr bwMode="auto">
            <a:xfrm rot="5400000">
              <a:off x="4544" y="13036"/>
              <a:ext cx="259" cy="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AutoShape 76"/>
            <p:cNvSpPr>
              <a:spLocks noChangeArrowheads="1"/>
            </p:cNvSpPr>
            <p:nvPr/>
          </p:nvSpPr>
          <p:spPr bwMode="auto">
            <a:xfrm rot="5400000">
              <a:off x="5979" y="13036"/>
              <a:ext cx="259" cy="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AutoShape 75"/>
            <p:cNvSpPr>
              <a:spLocks noChangeArrowheads="1"/>
            </p:cNvSpPr>
            <p:nvPr/>
          </p:nvSpPr>
          <p:spPr bwMode="auto">
            <a:xfrm rot="5400000">
              <a:off x="7313" y="13036"/>
              <a:ext cx="259" cy="29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AutoShape 74"/>
            <p:cNvSpPr>
              <a:spLocks noChangeArrowheads="1"/>
            </p:cNvSpPr>
            <p:nvPr/>
          </p:nvSpPr>
          <p:spPr bwMode="auto">
            <a:xfrm rot="5400000">
              <a:off x="8747" y="13035"/>
              <a:ext cx="259" cy="3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AutoShape 73"/>
            <p:cNvSpPr>
              <a:spLocks noChangeArrowheads="1"/>
            </p:cNvSpPr>
            <p:nvPr/>
          </p:nvSpPr>
          <p:spPr bwMode="auto">
            <a:xfrm rot="5400000">
              <a:off x="10220" y="13035"/>
              <a:ext cx="259" cy="3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AutoShape 72"/>
            <p:cNvSpPr>
              <a:spLocks noChangeShapeType="1"/>
            </p:cNvSpPr>
            <p:nvPr/>
          </p:nvSpPr>
          <p:spPr bwMode="auto">
            <a:xfrm flipV="1">
              <a:off x="4514" y="11785"/>
              <a:ext cx="12" cy="1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AutoShape 71"/>
            <p:cNvSpPr>
              <a:spLocks noChangeShapeType="1"/>
            </p:cNvSpPr>
            <p:nvPr/>
          </p:nvSpPr>
          <p:spPr bwMode="auto">
            <a:xfrm flipH="1" flipV="1">
              <a:off x="5949" y="13316"/>
              <a:ext cx="8" cy="10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AutoShape 70"/>
            <p:cNvSpPr>
              <a:spLocks noChangeShapeType="1"/>
            </p:cNvSpPr>
            <p:nvPr/>
          </p:nvSpPr>
          <p:spPr bwMode="auto">
            <a:xfrm flipV="1">
              <a:off x="7282" y="11784"/>
              <a:ext cx="9" cy="1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AutoShape 69"/>
            <p:cNvSpPr>
              <a:spLocks noChangeShapeType="1"/>
            </p:cNvSpPr>
            <p:nvPr/>
          </p:nvSpPr>
          <p:spPr bwMode="auto">
            <a:xfrm flipH="1" flipV="1">
              <a:off x="8715" y="13315"/>
              <a:ext cx="7" cy="11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AutoShape 68"/>
            <p:cNvSpPr>
              <a:spLocks noChangeShapeType="1"/>
            </p:cNvSpPr>
            <p:nvPr/>
          </p:nvSpPr>
          <p:spPr bwMode="auto">
            <a:xfrm flipV="1">
              <a:off x="10188" y="11785"/>
              <a:ext cx="9" cy="12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AutoShape 67"/>
            <p:cNvSpPr>
              <a:spLocks noChangeShapeType="1"/>
            </p:cNvSpPr>
            <p:nvPr/>
          </p:nvSpPr>
          <p:spPr bwMode="auto">
            <a:xfrm>
              <a:off x="4526" y="11917"/>
              <a:ext cx="2765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AutoShape 66"/>
            <p:cNvSpPr>
              <a:spLocks noChangeShapeType="1"/>
            </p:cNvSpPr>
            <p:nvPr/>
          </p:nvSpPr>
          <p:spPr bwMode="auto">
            <a:xfrm>
              <a:off x="7293" y="12083"/>
              <a:ext cx="290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4938" y="11548"/>
              <a:ext cx="1860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normal track 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AutoShape 64"/>
            <p:cNvSpPr>
              <a:spLocks noChangeShapeType="1"/>
            </p:cNvSpPr>
            <p:nvPr/>
          </p:nvSpPr>
          <p:spPr bwMode="auto">
            <a:xfrm flipH="1" flipV="1">
              <a:off x="5959" y="14324"/>
              <a:ext cx="276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6354" y="13964"/>
              <a:ext cx="1977" cy="3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reverse track 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7946" y="11723"/>
              <a:ext cx="1860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normal track 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AutoShape 61"/>
            <p:cNvSpPr>
              <a:spLocks noChangeShapeType="1"/>
            </p:cNvSpPr>
            <p:nvPr/>
          </p:nvSpPr>
          <p:spPr bwMode="auto">
            <a:xfrm flipH="1">
              <a:off x="8720" y="14283"/>
              <a:ext cx="22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AutoShape 60"/>
            <p:cNvSpPr>
              <a:spLocks noChangeShapeType="1"/>
            </p:cNvSpPr>
            <p:nvPr/>
          </p:nvSpPr>
          <p:spPr bwMode="auto">
            <a:xfrm flipH="1">
              <a:off x="3916" y="14281"/>
              <a:ext cx="204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AutoShape 59"/>
            <p:cNvSpPr>
              <a:spLocks noChangeShapeType="1"/>
            </p:cNvSpPr>
            <p:nvPr/>
          </p:nvSpPr>
          <p:spPr bwMode="auto">
            <a:xfrm>
              <a:off x="4164" y="16253"/>
              <a:ext cx="6878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AutoShape 58"/>
            <p:cNvSpPr>
              <a:spLocks noChangeArrowheads="1"/>
            </p:cNvSpPr>
            <p:nvPr/>
          </p:nvSpPr>
          <p:spPr bwMode="auto">
            <a:xfrm rot="16200000" flipH="1">
              <a:off x="4369" y="16086"/>
              <a:ext cx="259" cy="29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AutoShape 57"/>
            <p:cNvSpPr>
              <a:spLocks noChangeArrowheads="1"/>
            </p:cNvSpPr>
            <p:nvPr/>
          </p:nvSpPr>
          <p:spPr bwMode="auto">
            <a:xfrm rot="16200000" flipH="1">
              <a:off x="5804" y="16085"/>
              <a:ext cx="259" cy="3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AutoShape 56"/>
            <p:cNvSpPr>
              <a:spLocks noChangeArrowheads="1"/>
            </p:cNvSpPr>
            <p:nvPr/>
          </p:nvSpPr>
          <p:spPr bwMode="auto">
            <a:xfrm rot="16200000" flipH="1">
              <a:off x="7137" y="16086"/>
              <a:ext cx="259" cy="299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AutoShape 55"/>
            <p:cNvSpPr>
              <a:spLocks noChangeArrowheads="1"/>
            </p:cNvSpPr>
            <p:nvPr/>
          </p:nvSpPr>
          <p:spPr bwMode="auto">
            <a:xfrm rot="16200000" flipH="1">
              <a:off x="8572" y="16085"/>
              <a:ext cx="259" cy="3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AutoShape 54"/>
            <p:cNvSpPr>
              <a:spLocks noChangeArrowheads="1"/>
            </p:cNvSpPr>
            <p:nvPr/>
          </p:nvSpPr>
          <p:spPr bwMode="auto">
            <a:xfrm rot="16200000" flipH="1">
              <a:off x="10044" y="16085"/>
              <a:ext cx="259" cy="30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0B0F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AutoShape 53"/>
            <p:cNvSpPr>
              <a:spLocks noChangeShapeType="1"/>
            </p:cNvSpPr>
            <p:nvPr/>
          </p:nvSpPr>
          <p:spPr bwMode="auto">
            <a:xfrm flipH="1" flipV="1">
              <a:off x="4636" y="15098"/>
              <a:ext cx="1" cy="10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AutoShape 52"/>
            <p:cNvSpPr>
              <a:spLocks noChangeShapeType="1"/>
            </p:cNvSpPr>
            <p:nvPr/>
          </p:nvSpPr>
          <p:spPr bwMode="auto">
            <a:xfrm flipH="1" flipV="1">
              <a:off x="6077" y="16365"/>
              <a:ext cx="2" cy="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AutoShape 51"/>
            <p:cNvSpPr>
              <a:spLocks noChangeShapeType="1"/>
            </p:cNvSpPr>
            <p:nvPr/>
          </p:nvSpPr>
          <p:spPr bwMode="auto">
            <a:xfrm flipH="1" flipV="1">
              <a:off x="7413" y="15098"/>
              <a:ext cx="2" cy="10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AutoShape 50"/>
            <p:cNvSpPr>
              <a:spLocks noChangeShapeType="1"/>
            </p:cNvSpPr>
            <p:nvPr/>
          </p:nvSpPr>
          <p:spPr bwMode="auto">
            <a:xfrm flipH="1" flipV="1">
              <a:off x="8842" y="16365"/>
              <a:ext cx="2" cy="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AutoShape 49"/>
            <p:cNvSpPr>
              <a:spLocks noChangeShapeType="1"/>
            </p:cNvSpPr>
            <p:nvPr/>
          </p:nvSpPr>
          <p:spPr bwMode="auto">
            <a:xfrm flipH="1" flipV="1">
              <a:off x="10319" y="15271"/>
              <a:ext cx="1" cy="8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AutoShape 48"/>
            <p:cNvSpPr>
              <a:spLocks noChangeShapeType="1"/>
            </p:cNvSpPr>
            <p:nvPr/>
          </p:nvSpPr>
          <p:spPr bwMode="auto">
            <a:xfrm flipH="1">
              <a:off x="4652" y="15146"/>
              <a:ext cx="276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5064" y="14777"/>
              <a:ext cx="1860" cy="3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normal track 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AutoShape 46"/>
            <p:cNvSpPr>
              <a:spLocks noChangeShapeType="1"/>
            </p:cNvSpPr>
            <p:nvPr/>
          </p:nvSpPr>
          <p:spPr bwMode="auto">
            <a:xfrm flipV="1">
              <a:off x="6080" y="16805"/>
              <a:ext cx="2762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6476" y="16445"/>
              <a:ext cx="1977" cy="3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reverse track 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8109" y="14953"/>
              <a:ext cx="185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Linking normal track 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AutoShape 43"/>
            <p:cNvSpPr>
              <a:spLocks noChangeShapeType="1"/>
            </p:cNvSpPr>
            <p:nvPr/>
          </p:nvSpPr>
          <p:spPr bwMode="auto">
            <a:xfrm>
              <a:off x="8842" y="16762"/>
              <a:ext cx="220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AutoShape 42"/>
            <p:cNvSpPr>
              <a:spLocks noChangeShapeType="1"/>
            </p:cNvSpPr>
            <p:nvPr/>
          </p:nvSpPr>
          <p:spPr bwMode="auto">
            <a:xfrm>
              <a:off x="4039" y="16762"/>
              <a:ext cx="20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AutoShape 41"/>
            <p:cNvSpPr>
              <a:spLocks noChangeShapeType="1"/>
            </p:cNvSpPr>
            <p:nvPr/>
          </p:nvSpPr>
          <p:spPr bwMode="auto">
            <a:xfrm>
              <a:off x="7807" y="13203"/>
              <a:ext cx="419" cy="30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AutoShape 40"/>
            <p:cNvSpPr>
              <a:spLocks noChangeShapeType="1"/>
            </p:cNvSpPr>
            <p:nvPr/>
          </p:nvSpPr>
          <p:spPr bwMode="auto">
            <a:xfrm flipH="1">
              <a:off x="9211" y="13203"/>
              <a:ext cx="486" cy="30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 flipH="1">
              <a:off x="5669" y="12910"/>
              <a:ext cx="254" cy="160"/>
              <a:chOff x="4639" y="13307"/>
              <a:chExt cx="252" cy="160"/>
            </a:xfrm>
          </p:grpSpPr>
          <p:sp>
            <p:nvSpPr>
              <p:cNvPr id="82" name="Oval 39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3" name="AutoShape 38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47" name="Group 34"/>
            <p:cNvGrpSpPr>
              <a:grpSpLocks/>
            </p:cNvGrpSpPr>
            <p:nvPr/>
          </p:nvGrpSpPr>
          <p:grpSpPr bwMode="auto">
            <a:xfrm flipH="1">
              <a:off x="8467" y="12912"/>
              <a:ext cx="253" cy="160"/>
              <a:chOff x="4639" y="13307"/>
              <a:chExt cx="252" cy="160"/>
            </a:xfrm>
          </p:grpSpPr>
          <p:sp>
            <p:nvSpPr>
              <p:cNvPr id="80" name="Oval 36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1" name="AutoShape 35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48" name="Group 31"/>
            <p:cNvGrpSpPr>
              <a:grpSpLocks/>
            </p:cNvGrpSpPr>
            <p:nvPr/>
          </p:nvGrpSpPr>
          <p:grpSpPr bwMode="auto">
            <a:xfrm flipH="1">
              <a:off x="4164" y="16365"/>
              <a:ext cx="252" cy="160"/>
              <a:chOff x="4639" y="13307"/>
              <a:chExt cx="252" cy="160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9" name="AutoShape 32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49" name="Group 28"/>
            <p:cNvGrpSpPr>
              <a:grpSpLocks/>
            </p:cNvGrpSpPr>
            <p:nvPr/>
          </p:nvGrpSpPr>
          <p:grpSpPr bwMode="auto">
            <a:xfrm flipH="1">
              <a:off x="6864" y="16309"/>
              <a:ext cx="253" cy="160"/>
              <a:chOff x="4639" y="13307"/>
              <a:chExt cx="252" cy="160"/>
            </a:xfrm>
          </p:grpSpPr>
          <p:sp>
            <p:nvSpPr>
              <p:cNvPr id="76" name="Oval 30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7" name="AutoShape 29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0" name="Group 25"/>
            <p:cNvGrpSpPr>
              <a:grpSpLocks/>
            </p:cNvGrpSpPr>
            <p:nvPr/>
          </p:nvGrpSpPr>
          <p:grpSpPr bwMode="auto">
            <a:xfrm flipH="1">
              <a:off x="9818" y="16386"/>
              <a:ext cx="253" cy="160"/>
              <a:chOff x="4639" y="13307"/>
              <a:chExt cx="252" cy="160"/>
            </a:xfrm>
          </p:grpSpPr>
          <p:sp>
            <p:nvSpPr>
              <p:cNvPr id="74" name="Oval 27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5" name="AutoShape 26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1" name="Group 22"/>
            <p:cNvGrpSpPr>
              <a:grpSpLocks/>
            </p:cNvGrpSpPr>
            <p:nvPr/>
          </p:nvGrpSpPr>
          <p:grpSpPr bwMode="auto">
            <a:xfrm>
              <a:off x="6096" y="16309"/>
              <a:ext cx="255" cy="160"/>
              <a:chOff x="4639" y="13307"/>
              <a:chExt cx="252" cy="160"/>
            </a:xfrm>
          </p:grpSpPr>
          <p:sp>
            <p:nvSpPr>
              <p:cNvPr id="72" name="Oval 24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3" name="AutoShape 23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2" name="Group 19"/>
            <p:cNvGrpSpPr>
              <a:grpSpLocks/>
            </p:cNvGrpSpPr>
            <p:nvPr/>
          </p:nvGrpSpPr>
          <p:grpSpPr bwMode="auto">
            <a:xfrm>
              <a:off x="8852" y="16386"/>
              <a:ext cx="253" cy="160"/>
              <a:chOff x="4639" y="13307"/>
              <a:chExt cx="252" cy="160"/>
            </a:xfrm>
          </p:grpSpPr>
          <p:sp>
            <p:nvSpPr>
              <p:cNvPr id="70" name="Oval 21"/>
              <p:cNvSpPr>
                <a:spLocks noChangeArrowheads="1"/>
              </p:cNvSpPr>
              <p:nvPr/>
            </p:nvSpPr>
            <p:spPr bwMode="auto">
              <a:xfrm>
                <a:off x="4741" y="13307"/>
                <a:ext cx="150" cy="16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1" name="AutoShape 20"/>
              <p:cNvSpPr>
                <a:spLocks noChangeShapeType="1"/>
              </p:cNvSpPr>
              <p:nvPr/>
            </p:nvSpPr>
            <p:spPr bwMode="auto">
              <a:xfrm flipH="1" flipV="1">
                <a:off x="4639" y="13383"/>
                <a:ext cx="102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4685" y="12771"/>
              <a:ext cx="585" cy="301"/>
              <a:chOff x="4685" y="12771"/>
              <a:chExt cx="585" cy="301"/>
            </a:xfrm>
          </p:grpSpPr>
          <p:grpSp>
            <p:nvGrpSpPr>
              <p:cNvPr id="66" name="Group 16"/>
              <p:cNvGrpSpPr>
                <a:grpSpLocks/>
              </p:cNvGrpSpPr>
              <p:nvPr/>
            </p:nvGrpSpPr>
            <p:grpSpPr bwMode="auto">
              <a:xfrm>
                <a:off x="4685" y="12888"/>
                <a:ext cx="253" cy="160"/>
                <a:chOff x="4639" y="13307"/>
                <a:chExt cx="252" cy="160"/>
              </a:xfrm>
            </p:grpSpPr>
            <p:sp>
              <p:nvSpPr>
                <p:cNvPr id="68" name="Oval 18"/>
                <p:cNvSpPr>
                  <a:spLocks noChangeArrowheads="1"/>
                </p:cNvSpPr>
                <p:nvPr/>
              </p:nvSpPr>
              <p:spPr bwMode="auto">
                <a:xfrm>
                  <a:off x="4741" y="13307"/>
                  <a:ext cx="150" cy="16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9" name="AutoShap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4639" y="13383"/>
                  <a:ext cx="102" cy="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7" name="Text Box 15"/>
              <p:cNvSpPr txBox="1">
                <a:spLocks noChangeArrowheads="1"/>
              </p:cNvSpPr>
              <p:nvPr/>
            </p:nvSpPr>
            <p:spPr bwMode="auto">
              <a:xfrm>
                <a:off x="4891" y="12771"/>
                <a:ext cx="37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01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54" name="Group 9"/>
            <p:cNvGrpSpPr>
              <a:grpSpLocks/>
            </p:cNvGrpSpPr>
            <p:nvPr/>
          </p:nvGrpSpPr>
          <p:grpSpPr bwMode="auto">
            <a:xfrm>
              <a:off x="7416" y="12747"/>
              <a:ext cx="585" cy="301"/>
              <a:chOff x="4685" y="12771"/>
              <a:chExt cx="585" cy="301"/>
            </a:xfrm>
          </p:grpSpPr>
          <p:grpSp>
            <p:nvGrpSpPr>
              <p:cNvPr id="62" name="Group 11"/>
              <p:cNvGrpSpPr>
                <a:grpSpLocks/>
              </p:cNvGrpSpPr>
              <p:nvPr/>
            </p:nvGrpSpPr>
            <p:grpSpPr bwMode="auto">
              <a:xfrm>
                <a:off x="4685" y="12888"/>
                <a:ext cx="253" cy="160"/>
                <a:chOff x="4639" y="13307"/>
                <a:chExt cx="252" cy="160"/>
              </a:xfrm>
            </p:grpSpPr>
            <p:sp>
              <p:nvSpPr>
                <p:cNvPr id="64" name="Oval 13"/>
                <p:cNvSpPr>
                  <a:spLocks noChangeArrowheads="1"/>
                </p:cNvSpPr>
                <p:nvPr/>
              </p:nvSpPr>
              <p:spPr bwMode="auto">
                <a:xfrm>
                  <a:off x="4741" y="13307"/>
                  <a:ext cx="150" cy="16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5" name="AutoShap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639" y="13383"/>
                  <a:ext cx="102" cy="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3" name="Text Box 10"/>
              <p:cNvSpPr txBox="1">
                <a:spLocks noChangeArrowheads="1"/>
              </p:cNvSpPr>
              <p:nvPr/>
            </p:nvSpPr>
            <p:spPr bwMode="auto">
              <a:xfrm>
                <a:off x="4891" y="12771"/>
                <a:ext cx="37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03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55" name="Group 4"/>
            <p:cNvGrpSpPr>
              <a:grpSpLocks/>
            </p:cNvGrpSpPr>
            <p:nvPr/>
          </p:nvGrpSpPr>
          <p:grpSpPr bwMode="auto">
            <a:xfrm>
              <a:off x="10319" y="12769"/>
              <a:ext cx="585" cy="301"/>
              <a:chOff x="4685" y="12771"/>
              <a:chExt cx="585" cy="301"/>
            </a:xfrm>
          </p:grpSpPr>
          <p:grpSp>
            <p:nvGrpSpPr>
              <p:cNvPr id="58" name="Group 6"/>
              <p:cNvGrpSpPr>
                <a:grpSpLocks/>
              </p:cNvGrpSpPr>
              <p:nvPr/>
            </p:nvGrpSpPr>
            <p:grpSpPr bwMode="auto">
              <a:xfrm>
                <a:off x="4685" y="12888"/>
                <a:ext cx="253" cy="160"/>
                <a:chOff x="4639" y="13307"/>
                <a:chExt cx="252" cy="160"/>
              </a:xfrm>
            </p:grpSpPr>
            <p:sp>
              <p:nvSpPr>
                <p:cNvPr id="60" name="Oval 8"/>
                <p:cNvSpPr>
                  <a:spLocks noChangeArrowheads="1"/>
                </p:cNvSpPr>
                <p:nvPr/>
              </p:nvSpPr>
              <p:spPr bwMode="auto">
                <a:xfrm>
                  <a:off x="4741" y="13307"/>
                  <a:ext cx="150" cy="160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1" name="AutoShape 7"/>
                <p:cNvSpPr>
                  <a:spLocks noChangeShapeType="1"/>
                </p:cNvSpPr>
                <p:nvPr/>
              </p:nvSpPr>
              <p:spPr bwMode="auto">
                <a:xfrm flipH="1" flipV="1">
                  <a:off x="4639" y="13383"/>
                  <a:ext cx="102" cy="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59" name="Text Box 5"/>
              <p:cNvSpPr txBox="1">
                <a:spLocks noChangeArrowheads="1"/>
              </p:cNvSpPr>
              <p:nvPr/>
            </p:nvSpPr>
            <p:spPr bwMode="auto">
              <a:xfrm>
                <a:off x="4891" y="12771"/>
                <a:ext cx="37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05</a:t>
                </a: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56" name="Text Box 3"/>
            <p:cNvSpPr txBox="1">
              <a:spLocks noChangeArrowheads="1"/>
            </p:cNvSpPr>
            <p:nvPr/>
          </p:nvSpPr>
          <p:spPr bwMode="auto">
            <a:xfrm>
              <a:off x="9105" y="16309"/>
              <a:ext cx="37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9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02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2"/>
            <p:cNvSpPr>
              <a:spLocks noChangeShapeType="1"/>
            </p:cNvSpPr>
            <p:nvPr/>
          </p:nvSpPr>
          <p:spPr bwMode="auto">
            <a:xfrm flipH="1">
              <a:off x="7413" y="15329"/>
              <a:ext cx="2906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9578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938535"/>
          </a:xfrm>
        </p:spPr>
        <p:txBody>
          <a:bodyPr/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600400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400" dirty="0" err="1" smtClean="0"/>
              <a:t>Comments</a:t>
            </a:r>
            <a:r>
              <a:rPr lang="fr-FR" sz="2400" dirty="0" smtClean="0"/>
              <a:t> on </a:t>
            </a:r>
            <a:r>
              <a:rPr lang="fr-FR" sz="2400" dirty="0" err="1" smtClean="0"/>
              <a:t>track</a:t>
            </a:r>
            <a:r>
              <a:rPr lang="fr-FR" sz="2400" dirty="0" smtClean="0"/>
              <a:t> </a:t>
            </a:r>
            <a:r>
              <a:rPr lang="fr-FR" sz="2400" dirty="0" err="1" smtClean="0"/>
              <a:t>layout</a:t>
            </a:r>
            <a:r>
              <a:rPr lang="fr-FR" sz="2400" dirty="0" smtClean="0"/>
              <a:t>  :</a:t>
            </a:r>
          </a:p>
          <a:p>
            <a:pPr marL="457200" indent="-457200" algn="l">
              <a:buAutoNum type="arabicParenR"/>
            </a:pPr>
            <a:r>
              <a:rPr lang="fr-FR" sz="2400" dirty="0" smtClean="0"/>
              <a:t>A </a:t>
            </a:r>
            <a:r>
              <a:rPr lang="fr-FR" sz="2400" dirty="0" err="1" smtClean="0"/>
              <a:t>track</a:t>
            </a:r>
            <a:r>
              <a:rPr lang="fr-FR" sz="2400" dirty="0" smtClean="0"/>
              <a:t> of double direction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equipped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beacons</a:t>
            </a:r>
            <a:r>
              <a:rPr lang="fr-FR" sz="2400" dirty="0" smtClean="0"/>
              <a:t> all </a:t>
            </a:r>
            <a:r>
              <a:rPr lang="fr-FR" sz="2400" dirty="0" err="1" smtClean="0"/>
              <a:t>oriented</a:t>
            </a:r>
            <a:r>
              <a:rPr lang="fr-FR" sz="2400" dirty="0" smtClean="0"/>
              <a:t> in </a:t>
            </a:r>
            <a:r>
              <a:rPr lang="fr-FR" sz="2400" dirty="0" err="1" smtClean="0"/>
              <a:t>same</a:t>
            </a:r>
            <a:r>
              <a:rPr lang="fr-FR" sz="2400" dirty="0" smtClean="0"/>
              <a:t> </a:t>
            </a:r>
            <a:r>
              <a:rPr lang="fr-FR" sz="2400" dirty="0" err="1" smtClean="0"/>
              <a:t>way</a:t>
            </a:r>
            <a:endParaRPr lang="fr-FR" sz="2400" dirty="0" smtClean="0"/>
          </a:p>
          <a:p>
            <a:pPr marL="457200" indent="-457200" algn="l">
              <a:buAutoNum type="arabicParenR"/>
            </a:pPr>
            <a:r>
              <a:rPr lang="fr-FR" sz="2400" dirty="0" err="1" smtClean="0"/>
              <a:t>Beacons</a:t>
            </a:r>
            <a:r>
              <a:rPr lang="fr-FR" sz="2400" dirty="0" smtClean="0"/>
              <a:t> </a:t>
            </a:r>
            <a:r>
              <a:rPr lang="fr-FR" sz="2400" dirty="0" err="1" smtClean="0"/>
              <a:t>describing</a:t>
            </a:r>
            <a:r>
              <a:rPr lang="fr-FR" sz="2400" dirty="0" smtClean="0"/>
              <a:t> </a:t>
            </a:r>
            <a:r>
              <a:rPr lang="fr-FR" sz="2400" dirty="0" err="1" smtClean="0"/>
              <a:t>track</a:t>
            </a:r>
            <a:r>
              <a:rPr lang="fr-FR" sz="2400" dirty="0" smtClean="0"/>
              <a:t> in one direction are </a:t>
            </a:r>
            <a:r>
              <a:rPr lang="fr-FR" sz="2400" dirty="0" err="1" smtClean="0"/>
              <a:t>linked</a:t>
            </a:r>
            <a:r>
              <a:rPr lang="fr-FR" sz="2400" dirty="0" smtClean="0"/>
              <a:t> </a:t>
            </a:r>
            <a:r>
              <a:rPr lang="fr-FR" sz="2400" dirty="0" err="1" smtClean="0"/>
              <a:t>together</a:t>
            </a:r>
            <a:endParaRPr lang="fr-FR" sz="2400" dirty="0" smtClean="0"/>
          </a:p>
          <a:p>
            <a:pPr marL="457200" indent="-457200" algn="l">
              <a:buAutoNum type="arabicParenR"/>
            </a:pPr>
            <a:r>
              <a:rPr lang="fr-FR" sz="2400" dirty="0" smtClean="0"/>
              <a:t>There </a:t>
            </a:r>
            <a:r>
              <a:rPr lang="fr-FR" sz="2400" dirty="0" err="1" smtClean="0"/>
              <a:t>is</a:t>
            </a:r>
            <a:r>
              <a:rPr lang="fr-FR" sz="2400" dirty="0" smtClean="0"/>
              <a:t> no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link</a:t>
            </a:r>
            <a:r>
              <a:rPr lang="fr-FR" sz="2400" dirty="0" smtClean="0"/>
              <a:t> all </a:t>
            </a:r>
            <a:r>
              <a:rPr lang="fr-FR" sz="2400" dirty="0" err="1" smtClean="0"/>
              <a:t>beacons</a:t>
            </a:r>
            <a:r>
              <a:rPr lang="fr-FR" sz="2400" dirty="0" smtClean="0"/>
              <a:t> in </a:t>
            </a:r>
            <a:r>
              <a:rPr lang="fr-FR" sz="2400" dirty="0" err="1" smtClean="0"/>
              <a:t>both</a:t>
            </a:r>
            <a:r>
              <a:rPr lang="fr-FR" sz="2400" dirty="0" smtClean="0"/>
              <a:t> direction </a:t>
            </a:r>
          </a:p>
          <a:p>
            <a:pPr marL="457200" indent="-457200" algn="l">
              <a:buAutoNum type="arabicParenR"/>
            </a:pPr>
            <a:r>
              <a:rPr lang="fr-FR" sz="2400" dirty="0" smtClean="0"/>
              <a:t>It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always</a:t>
            </a:r>
            <a:r>
              <a:rPr lang="fr-FR" sz="2400" dirty="0" smtClean="0"/>
              <a:t> possible to </a:t>
            </a:r>
            <a:r>
              <a:rPr lang="fr-FR" sz="2400" dirty="0" err="1" smtClean="0"/>
              <a:t>invert</a:t>
            </a:r>
            <a:r>
              <a:rPr lang="fr-FR" sz="2400" dirty="0" smtClean="0"/>
              <a:t> </a:t>
            </a:r>
            <a:r>
              <a:rPr lang="fr-FR" sz="2400" dirty="0" err="1" smtClean="0"/>
              <a:t>both</a:t>
            </a:r>
            <a:r>
              <a:rPr lang="fr-FR" sz="2400" dirty="0" smtClean="0"/>
              <a:t> </a:t>
            </a:r>
            <a:r>
              <a:rPr lang="fr-FR" sz="2400" dirty="0" err="1" smtClean="0"/>
              <a:t>beacons</a:t>
            </a:r>
            <a:r>
              <a:rPr lang="fr-FR" sz="2400" smtClean="0"/>
              <a:t> and running </a:t>
            </a:r>
            <a:r>
              <a:rPr lang="fr-FR" sz="2400" dirty="0" smtClean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62300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8136904" cy="5760640"/>
          </a:xfrm>
        </p:spPr>
        <p:txBody>
          <a:bodyPr>
            <a:noAutofit/>
          </a:bodyPr>
          <a:lstStyle/>
          <a:p>
            <a:pPr algn="l"/>
            <a:r>
              <a:rPr lang="en-GB" sz="2400" dirty="0"/>
              <a:t>The </a:t>
            </a:r>
            <a:r>
              <a:rPr lang="en-GB" sz="2400" dirty="0" smtClean="0"/>
              <a:t>MMU </a:t>
            </a:r>
            <a:r>
              <a:rPr lang="en-GB" sz="2400" dirty="0"/>
              <a:t>provides </a:t>
            </a:r>
            <a:r>
              <a:rPr lang="en-GB" sz="2400" dirty="0" smtClean="0"/>
              <a:t>at </a:t>
            </a:r>
            <a:r>
              <a:rPr lang="en-GB" sz="2400" dirty="0"/>
              <a:t>the beginning of each real time cycle :</a:t>
            </a:r>
            <a:endParaRPr lang="fr-FR" sz="2400" dirty="0"/>
          </a:p>
          <a:p>
            <a:pPr lvl="0" algn="l"/>
            <a:endParaRPr lang="en-GB" sz="2400" dirty="0" smtClean="0"/>
          </a:p>
          <a:p>
            <a:pPr lvl="0" algn="l"/>
            <a:r>
              <a:rPr lang="en-GB" sz="2400" dirty="0" smtClean="0"/>
              <a:t>Coordinate </a:t>
            </a:r>
            <a:r>
              <a:rPr lang="en-GB" sz="2400" dirty="0"/>
              <a:t>: 3 absolute counters of distance :</a:t>
            </a:r>
            <a:endParaRPr lang="fr-FR" sz="2400" dirty="0"/>
          </a:p>
          <a:p>
            <a:pPr lvl="1" algn="l"/>
            <a:r>
              <a:rPr lang="en-GB" sz="2400" dirty="0" err="1"/>
              <a:t>C_estimate</a:t>
            </a:r>
            <a:r>
              <a:rPr lang="en-GB" sz="2400" dirty="0"/>
              <a:t> : nominal estimated value, so-called “</a:t>
            </a:r>
            <a:r>
              <a:rPr lang="en-GB" sz="2400" dirty="0" err="1"/>
              <a:t>Cn</a:t>
            </a:r>
            <a:r>
              <a:rPr lang="en-GB" sz="2400" dirty="0"/>
              <a:t>”,</a:t>
            </a:r>
            <a:endParaRPr lang="fr-FR" sz="2400" dirty="0"/>
          </a:p>
          <a:p>
            <a:pPr lvl="1" algn="l"/>
            <a:r>
              <a:rPr lang="en-GB" sz="2400" dirty="0" err="1"/>
              <a:t>C_doubt</a:t>
            </a:r>
            <a:r>
              <a:rPr lang="en-GB" sz="2400" dirty="0"/>
              <a:t>-over : maximal value, so-called “</a:t>
            </a:r>
            <a:r>
              <a:rPr lang="en-GB" sz="2400" dirty="0" err="1"/>
              <a:t>Cmax</a:t>
            </a:r>
            <a:r>
              <a:rPr lang="en-GB" sz="2400" dirty="0"/>
              <a:t>”,</a:t>
            </a:r>
            <a:endParaRPr lang="fr-FR" sz="2400" dirty="0"/>
          </a:p>
          <a:p>
            <a:pPr lvl="1" algn="l"/>
            <a:r>
              <a:rPr lang="en-GB" sz="2400" dirty="0" err="1"/>
              <a:t>C_doubt</a:t>
            </a:r>
            <a:r>
              <a:rPr lang="en-GB" sz="2400" dirty="0"/>
              <a:t>-under : minimal value. so-called ”</a:t>
            </a:r>
            <a:r>
              <a:rPr lang="en-GB" sz="2400" dirty="0" err="1"/>
              <a:t>Cmin</a:t>
            </a:r>
            <a:r>
              <a:rPr lang="en-GB" sz="2400" dirty="0"/>
              <a:t>”.</a:t>
            </a:r>
            <a:endParaRPr lang="fr-FR" sz="2400" dirty="0"/>
          </a:p>
          <a:p>
            <a:pPr lvl="0" algn="l"/>
            <a:endParaRPr lang="en-GB" sz="2400" dirty="0" smtClean="0"/>
          </a:p>
          <a:p>
            <a:pPr lvl="0" algn="l"/>
            <a:r>
              <a:rPr lang="en-GB" sz="2400" dirty="0" smtClean="0"/>
              <a:t>Speed </a:t>
            </a:r>
            <a:r>
              <a:rPr lang="en-GB" sz="2400" dirty="0"/>
              <a:t>: vital speed so-called “</a:t>
            </a:r>
            <a:r>
              <a:rPr lang="en-GB" sz="2400" dirty="0" err="1"/>
              <a:t>Vn</a:t>
            </a:r>
            <a:r>
              <a:rPr lang="en-GB" sz="2400" dirty="0"/>
              <a:t>”,</a:t>
            </a:r>
            <a:endParaRPr lang="fr-FR" sz="2400" dirty="0"/>
          </a:p>
          <a:p>
            <a:pPr lvl="0" algn="l"/>
            <a:r>
              <a:rPr lang="en-GB" sz="2400" dirty="0"/>
              <a:t>Acceleration : not vital (?) so-</a:t>
            </a:r>
            <a:r>
              <a:rPr lang="en-GB" sz="2400" dirty="0" err="1"/>
              <a:t>callled</a:t>
            </a:r>
            <a:r>
              <a:rPr lang="en-GB" sz="2400" dirty="0"/>
              <a:t> ”</a:t>
            </a:r>
            <a:r>
              <a:rPr lang="en-GB" sz="2400" dirty="0" err="1"/>
              <a:t>Acc</a:t>
            </a:r>
            <a:r>
              <a:rPr lang="en-GB" sz="2400" dirty="0"/>
              <a:t>”,</a:t>
            </a:r>
            <a:endParaRPr lang="fr-FR" sz="2400" dirty="0"/>
          </a:p>
          <a:p>
            <a:pPr lvl="0" algn="l"/>
            <a:r>
              <a:rPr lang="en-GB" sz="2400" dirty="0" err="1"/>
              <a:t>Motion_State</a:t>
            </a:r>
            <a:r>
              <a:rPr lang="en-GB" sz="2400" dirty="0"/>
              <a:t> : vital </a:t>
            </a:r>
            <a:r>
              <a:rPr lang="en-GB" sz="2400" dirty="0" err="1"/>
              <a:t>boolean</a:t>
            </a:r>
            <a:r>
              <a:rPr lang="en-GB" sz="2400" dirty="0"/>
              <a:t> so-called “Motion”,</a:t>
            </a:r>
            <a:endParaRPr lang="fr-FR" sz="2400" dirty="0"/>
          </a:p>
          <a:p>
            <a:pPr lvl="0" algn="l"/>
            <a:r>
              <a:rPr lang="en-GB" sz="2400" dirty="0" err="1"/>
              <a:t>Motion_Direction</a:t>
            </a:r>
            <a:r>
              <a:rPr lang="en-GB" sz="2400" dirty="0"/>
              <a:t> : vital </a:t>
            </a:r>
            <a:r>
              <a:rPr lang="en-GB" sz="2400" dirty="0" err="1"/>
              <a:t>boolean</a:t>
            </a:r>
            <a:r>
              <a:rPr lang="en-GB" sz="2400" dirty="0"/>
              <a:t> so-called “Q_DIRTRAIN”,</a:t>
            </a:r>
            <a:endParaRPr lang="fr-FR" sz="2400" dirty="0"/>
          </a:p>
          <a:p>
            <a:pPr lvl="0" algn="l"/>
            <a:r>
              <a:rPr lang="en-GB" sz="2400" dirty="0" err="1"/>
              <a:t>Time_Stamp</a:t>
            </a:r>
            <a:r>
              <a:rPr lang="en-GB" sz="2400" dirty="0"/>
              <a:t> : Timer value “</a:t>
            </a:r>
            <a:r>
              <a:rPr lang="en-GB" sz="2400" dirty="0" err="1"/>
              <a:t>Tn</a:t>
            </a:r>
            <a:r>
              <a:rPr lang="en-GB" sz="2400" dirty="0"/>
              <a:t>” when evaluating MMU </a:t>
            </a:r>
            <a:r>
              <a:rPr lang="en-GB" sz="2400" dirty="0" smtClean="0"/>
              <a:t>Data</a:t>
            </a:r>
          </a:p>
          <a:p>
            <a:pPr lvl="0" algn="l"/>
            <a:r>
              <a:rPr lang="en-GB" sz="2400" dirty="0" smtClean="0"/>
              <a:t> </a:t>
            </a:r>
            <a:r>
              <a:rPr lang="en-GB" sz="2400" dirty="0"/>
              <a:t>( </a:t>
            </a:r>
            <a:r>
              <a:rPr lang="en-GB" sz="2400" dirty="0" err="1"/>
              <a:t>Cn</a:t>
            </a:r>
            <a:r>
              <a:rPr lang="en-GB" sz="2400" dirty="0"/>
              <a:t>, </a:t>
            </a:r>
            <a:r>
              <a:rPr lang="en-GB" sz="2400" dirty="0" err="1"/>
              <a:t>Vn</a:t>
            </a:r>
            <a:r>
              <a:rPr lang="en-GB" sz="2400" dirty="0"/>
              <a:t>, </a:t>
            </a:r>
            <a:r>
              <a:rPr lang="en-GB" sz="2400" dirty="0" err="1"/>
              <a:t>Tn</a:t>
            </a:r>
            <a:r>
              <a:rPr lang="en-GB" sz="2400" dirty="0"/>
              <a:t>).</a:t>
            </a:r>
            <a:endParaRPr lang="fr-FR" sz="2400" dirty="0"/>
          </a:p>
          <a:p>
            <a:pPr algn="l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0677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lstom" panose="02000503020000020004" pitchFamily="2" charset="0"/>
              </a:rPr>
              <a:t>OpenETCS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8136904" cy="5760640"/>
          </a:xfrm>
        </p:spPr>
        <p:txBody>
          <a:bodyPr>
            <a:noAutofit/>
          </a:bodyPr>
          <a:lstStyle/>
          <a:p>
            <a:pPr lvl="0" algn="l"/>
            <a:r>
              <a:rPr lang="en-GB" sz="2400" dirty="0" smtClean="0"/>
              <a:t>Comments:</a:t>
            </a:r>
            <a:endParaRPr lang="en-GB" sz="2400" dirty="0" smtClean="0"/>
          </a:p>
          <a:p>
            <a:pPr marL="457200" lvl="0" indent="-457200" algn="l">
              <a:buAutoNum type="arabicParenR"/>
            </a:pPr>
            <a:r>
              <a:rPr lang="en-GB" sz="2400" dirty="0" smtClean="0"/>
              <a:t>Coordinate is 3 </a:t>
            </a:r>
            <a:r>
              <a:rPr lang="en-GB" sz="2400" dirty="0"/>
              <a:t>absolute </a:t>
            </a:r>
            <a:r>
              <a:rPr lang="en-GB" sz="2400" dirty="0" smtClean="0"/>
              <a:t>and unsigned counters </a:t>
            </a:r>
            <a:r>
              <a:rPr lang="en-GB" sz="2400" dirty="0"/>
              <a:t>of </a:t>
            </a:r>
            <a:r>
              <a:rPr lang="en-GB" sz="2400" dirty="0" smtClean="0"/>
              <a:t>distance</a:t>
            </a:r>
          </a:p>
          <a:p>
            <a:pPr marL="457200" lvl="0" indent="-457200" algn="l">
              <a:buAutoNum type="arabicParenR"/>
            </a:pPr>
            <a:r>
              <a:rPr lang="en-GB" sz="2400" dirty="0" smtClean="0"/>
              <a:t>Unsigned means value is : 0..2exp(n)-1</a:t>
            </a:r>
          </a:p>
          <a:p>
            <a:pPr marL="457200" lvl="0" indent="-457200" algn="l">
              <a:buAutoNum type="arabicParenR"/>
            </a:pPr>
            <a:r>
              <a:rPr lang="en-GB" sz="2400" dirty="0" smtClean="0"/>
              <a:t>Or value is Modulo 2exp(n)   with n = number of bit = 32 </a:t>
            </a:r>
            <a:r>
              <a:rPr lang="en-GB" sz="2400" dirty="0" err="1" smtClean="0"/>
              <a:t>tbc</a:t>
            </a:r>
            <a:endParaRPr lang="en-GB" sz="2400" dirty="0" smtClean="0"/>
          </a:p>
          <a:p>
            <a:pPr marL="457200" lvl="0" indent="-457200" algn="l">
              <a:buAutoNum type="arabicParenR"/>
            </a:pPr>
            <a:r>
              <a:rPr lang="en-GB" sz="2400" dirty="0" smtClean="0"/>
              <a:t>In computation, any result is Modulo 2exp(n)</a:t>
            </a:r>
          </a:p>
          <a:p>
            <a:pPr marL="457200" lvl="0" indent="-457200" algn="l">
              <a:buAutoNum type="arabicParenR"/>
            </a:pPr>
            <a:r>
              <a:rPr lang="en-GB" sz="2400" dirty="0" smtClean="0"/>
              <a:t>Time is also one unsigned counter modulo 2exp(n)</a:t>
            </a:r>
          </a:p>
          <a:p>
            <a:pPr marL="457200" lvl="0" indent="-457200" algn="l">
              <a:buAutoNum type="arabicParenR"/>
            </a:pPr>
            <a:endParaRPr lang="en-GB" sz="2400" dirty="0"/>
          </a:p>
          <a:p>
            <a:pPr marL="457200" lvl="0" indent="-457200" algn="l">
              <a:buAutoNum type="arabicParenR"/>
            </a:pPr>
            <a:r>
              <a:rPr lang="en-GB" sz="2400" dirty="0" smtClean="0"/>
              <a:t>Any event can be “</a:t>
            </a:r>
            <a:r>
              <a:rPr lang="en-GB" sz="2400" dirty="0" err="1" smtClean="0"/>
              <a:t>time_stamped</a:t>
            </a:r>
            <a:r>
              <a:rPr lang="en-GB" sz="2400" dirty="0" smtClean="0"/>
              <a:t>”</a:t>
            </a:r>
          </a:p>
          <a:p>
            <a:pPr marL="457200" lvl="0" indent="-457200" algn="l">
              <a:buAutoNum type="arabicParenR"/>
            </a:pPr>
            <a:r>
              <a:rPr lang="en-GB" sz="2400" dirty="0" smtClean="0"/>
              <a:t>Any delay between 2 events can be evaluated by difference of time stamps</a:t>
            </a:r>
          </a:p>
          <a:p>
            <a:pPr marL="457200" lvl="0" indent="-457200" algn="l">
              <a:buAutoNum type="arabicParenR"/>
            </a:pPr>
            <a:r>
              <a:rPr lang="en-GB" sz="2400" dirty="0" smtClean="0"/>
              <a:t>Any distance between 2 events can be evaluated by integration of speed</a:t>
            </a:r>
            <a:endParaRPr lang="fr-FR" sz="2400" dirty="0"/>
          </a:p>
          <a:p>
            <a:pPr algn="l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54967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940</Words>
  <Application>Microsoft Office PowerPoint</Application>
  <PresentationFormat>Affichage à l'écran (4:3)</PresentationFormat>
  <Paragraphs>271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Open-ETCS</vt:lpstr>
      <vt:lpstr>Open-ETCS</vt:lpstr>
      <vt:lpstr>OpenETCS</vt:lpstr>
      <vt:lpstr>OpenETCS</vt:lpstr>
      <vt:lpstr>OpenETCS</vt:lpstr>
      <vt:lpstr>OpenETCS</vt:lpstr>
      <vt:lpstr>OpenETCS</vt:lpstr>
      <vt:lpstr>OpenETCS</vt:lpstr>
      <vt:lpstr>OpenETCS</vt:lpstr>
      <vt:lpstr>OpenETCS</vt:lpstr>
      <vt:lpstr>OpenETCS  24/25 june 2014</vt:lpstr>
      <vt:lpstr>Présentation PowerPoint</vt:lpstr>
      <vt:lpstr>OpenETCS  24/25 june 2014</vt:lpstr>
      <vt:lpstr>Présentation PowerPoint</vt:lpstr>
      <vt:lpstr>Présentation PowerPoint</vt:lpstr>
      <vt:lpstr>OpenETCS  24/25 june 2014</vt:lpstr>
      <vt:lpstr>OpenETCS  24/25 june 2014</vt:lpstr>
      <vt:lpstr>Présentation PowerPoint</vt:lpstr>
      <vt:lpstr>OpenETCS  24/25 june 2014</vt:lpstr>
    </vt:vector>
  </TitlesOfParts>
  <Company>Alstom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OpenETCS</dc:title>
  <dc:creator>GIRAUD Christian</dc:creator>
  <cp:lastModifiedBy>GIRAUD Christian</cp:lastModifiedBy>
  <cp:revision>26</cp:revision>
  <cp:lastPrinted>2014-06-23T15:16:15Z</cp:lastPrinted>
  <dcterms:created xsi:type="dcterms:W3CDTF">2014-06-23T09:34:13Z</dcterms:created>
  <dcterms:modified xsi:type="dcterms:W3CDTF">2014-06-26T10:19:29Z</dcterms:modified>
</cp:coreProperties>
</file>