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9906000" cy="6858000" type="A4"/>
  <p:notesSz cx="7099300" cy="10234613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0000"/>
    <a:srgbClr val="0000FF"/>
    <a:srgbClr val="D1FFDA"/>
    <a:srgbClr val="008000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764" autoAdjust="0"/>
  </p:normalViewPr>
  <p:slideViewPr>
    <p:cSldViewPr snapToGrid="0">
      <p:cViewPr varScale="1">
        <p:scale>
          <a:sx n="125" d="100"/>
          <a:sy n="125" d="100"/>
        </p:scale>
        <p:origin x="103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64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024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9742488"/>
            <a:ext cx="3024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51" y="314318"/>
            <a:ext cx="2839507" cy="6708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98" y="5831033"/>
            <a:ext cx="1025590" cy="56613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81" y="5845663"/>
            <a:ext cx="1116402" cy="45157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653" y="5821658"/>
            <a:ext cx="1285829" cy="568434"/>
          </a:xfrm>
          <a:prstGeom prst="rect">
            <a:avLst/>
          </a:prstGeom>
        </p:spPr>
      </p:pic>
      <p:sp>
        <p:nvSpPr>
          <p:cNvPr id="22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025" y="3657601"/>
            <a:ext cx="9505950" cy="1346661"/>
          </a:xfrm>
        </p:spPr>
        <p:txBody>
          <a:bodyPr anchor="ctr"/>
          <a:lstStyle>
            <a:lvl1pPr marL="4486275" indent="-4486275" algn="ctr" defTabSz="914400">
              <a:defRPr/>
            </a:lvl1pPr>
          </a:lstStyle>
          <a:p>
            <a:pPr marL="2598738" indent="-2598738" algn="ctr"/>
            <a:r>
              <a:rPr lang="en-US" sz="36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openETCS  </a:t>
            </a:r>
            <a:r>
              <a:rPr lang="en-US" sz="360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ITEA2  Review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237" y="4475670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24" name="Line 3"/>
          <p:cNvSpPr>
            <a:spLocks noChangeShapeType="1"/>
          </p:cNvSpPr>
          <p:nvPr userDrawn="1"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EBox"/>
          <p:cNvSpPr txBox="1">
            <a:spLocks noChangeArrowheads="1"/>
          </p:cNvSpPr>
          <p:nvPr userDrawn="1"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Munich, 12.06.2014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0" name="FirmaBox"/>
          <p:cNvSpPr txBox="1">
            <a:spLocks noChangeArrowheads="1"/>
          </p:cNvSpPr>
          <p:nvPr userDrawn="1"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31" name="Picture 11" descr="ETCS-Führerstand"/>
          <p:cNvPicPr preferRelativeResize="0"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019" y="1219200"/>
            <a:ext cx="1544907" cy="18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Titel"/>
          <p:cNvPicPr preferRelativeResize="0"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6" y="1219201"/>
            <a:ext cx="216561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content_pic_netz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1219199"/>
            <a:ext cx="44740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4" descr="ETCS-Führerstand SBB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17907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381357" y="5530377"/>
            <a:ext cx="100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</a:rPr>
              <a:t>supported</a:t>
            </a:r>
            <a:r>
              <a:rPr lang="en-US" sz="1000" b="0" dirty="0" smtClean="0">
                <a:solidFill>
                  <a:schemeClr val="tx1"/>
                </a:solidFill>
              </a:rPr>
              <a:t> by: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5" name="WordArt 14"/>
          <p:cNvSpPr>
            <a:spLocks noChangeAspect="1" noChangeArrowheads="1" noChangeShapeType="1" noTextEdit="1"/>
          </p:cNvSpPr>
          <p:nvPr/>
        </p:nvSpPr>
        <p:spPr bwMode="auto">
          <a:xfrm>
            <a:off x="7748147" y="333508"/>
            <a:ext cx="1965653" cy="558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sp>
        <p:nvSpPr>
          <p:cNvPr id="44" name="Rectangle 13"/>
          <p:cNvSpPr>
            <a:spLocks noChangeArrowheads="1"/>
          </p:cNvSpPr>
          <p:nvPr userDrawn="1"/>
        </p:nvSpPr>
        <p:spPr bwMode="auto">
          <a:xfrm flipV="1">
            <a:off x="0" y="1080046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sp>
        <p:nvSpPr>
          <p:cNvPr id="48" name="Rectangle 13"/>
          <p:cNvSpPr>
            <a:spLocks noChangeArrowheads="1"/>
          </p:cNvSpPr>
          <p:nvPr userDrawn="1"/>
        </p:nvSpPr>
        <p:spPr bwMode="auto">
          <a:xfrm>
            <a:off x="-4761" y="3100374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37" y="5821658"/>
            <a:ext cx="1958375" cy="4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025" y="1557339"/>
            <a:ext cx="9505950" cy="4860088"/>
          </a:xfrm>
        </p:spPr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64959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  <p:sp>
        <p:nvSpPr>
          <p:cNvPr id="263181" name="Rectangle 13"/>
          <p:cNvSpPr>
            <a:spLocks noChangeArrowheads="1"/>
          </p:cNvSpPr>
          <p:nvPr userDrawn="1"/>
        </p:nvSpPr>
        <p:spPr bwMode="auto">
          <a:xfrm>
            <a:off x="0" y="1052524"/>
            <a:ext cx="9906000" cy="144464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en-US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9" name="Picture 2" descr="https://github.com/openETCS/ecosystem/blob/master/openETCS_LateX_templates/template/oOLT.png?raw=tru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488" y="6436760"/>
            <a:ext cx="614697" cy="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WordArt 14"/>
          <p:cNvSpPr>
            <a:spLocks noChangeArrowheads="1" noChangeShapeType="1" noTextEdit="1"/>
          </p:cNvSpPr>
          <p:nvPr/>
        </p:nvSpPr>
        <p:spPr bwMode="auto">
          <a:xfrm>
            <a:off x="8367715" y="560394"/>
            <a:ext cx="1423988" cy="360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68" y="131546"/>
            <a:ext cx="1685332" cy="296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ETCS/modeling/blob/master/demo/SchienenFahrzeugTagung_Graz_2016/openETCS_Graz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/>
            <a:r>
              <a:rPr lang="de-DE" dirty="0" err="1" smtClean="0"/>
              <a:t>openETCS</a:t>
            </a:r>
            <a:r>
              <a:rPr lang="de-DE" dirty="0" smtClean="0"/>
              <a:t> @ SFT Graz</a:t>
            </a:r>
            <a:br>
              <a:rPr lang="de-DE" dirty="0" smtClean="0"/>
            </a:b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Referentbox"/>
          <p:cNvSpPr txBox="1">
            <a:spLocks noChangeArrowheads="1"/>
          </p:cNvSpPr>
          <p:nvPr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Klaus-</a:t>
            </a:r>
            <a:r>
              <a:rPr lang="en-US" sz="1200" b="0" dirty="0" err="1" smtClean="0">
                <a:solidFill>
                  <a:schemeClr val="tx1"/>
                </a:solidFill>
              </a:rPr>
              <a:t>Rüdiger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 err="1" smtClean="0">
                <a:solidFill>
                  <a:schemeClr val="tx1"/>
                </a:solidFill>
              </a:rPr>
              <a:t>Hase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openETCS</a:t>
            </a:r>
            <a:r>
              <a:rPr lang="de-DE" dirty="0" smtClean="0"/>
              <a:t> Demo</a:t>
            </a:r>
            <a:br>
              <a:rPr lang="de-DE" dirty="0" smtClean="0"/>
            </a:br>
            <a:r>
              <a:rPr lang="de-DE" dirty="0" smtClean="0"/>
              <a:t>User Story 14 – Mode Change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60985" y="2867661"/>
            <a:ext cx="9505950" cy="3305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Zug fährt im Level 2 und im Mode „</a:t>
            </a:r>
            <a:r>
              <a:rPr lang="de-DE" sz="1600" dirty="0" err="1" smtClean="0"/>
              <a:t>Full</a:t>
            </a:r>
            <a:r>
              <a:rPr lang="de-DE" sz="1600" dirty="0" smtClean="0"/>
              <a:t> Supervision (FS)“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Zug nähert sich beschranktem Bahnübergang (Gefahrenstelle).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Gefahrenstelle darf mit max. 40 km/h und unter Steuerung des Fahrers im Mode “On </a:t>
            </a:r>
            <a:r>
              <a:rPr lang="de-DE" sz="1600" dirty="0" err="1" smtClean="0"/>
              <a:t>Sight</a:t>
            </a:r>
            <a:r>
              <a:rPr lang="de-DE" sz="1600" dirty="0" smtClean="0"/>
              <a:t> (OS)” überfahren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Zug erhält Movement Authority (MA) mit Aufforderung zum Mode-Wechsel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Fahrer quittiert Mode Wechsel und übernimmt damit die Verantwortung.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Nach Passieren der Gefahrenstelle erhält der Fahrer eine neue MA und kann die Fahrt unter Beachtung der neuen Streckenfreigabe im Mode „</a:t>
            </a:r>
            <a:r>
              <a:rPr lang="de-DE" sz="1600" dirty="0" err="1" smtClean="0"/>
              <a:t>Full</a:t>
            </a:r>
            <a:r>
              <a:rPr lang="de-DE" sz="1600" dirty="0" smtClean="0"/>
              <a:t> Supervision“ fortsetzen.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8" y="1313499"/>
            <a:ext cx="6002338" cy="11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openETCS</a:t>
            </a:r>
            <a:r>
              <a:rPr lang="en-GB" dirty="0" smtClean="0"/>
              <a:t> Demo</a:t>
            </a:r>
            <a:br>
              <a:rPr lang="en-GB" dirty="0" smtClean="0"/>
            </a:br>
            <a:r>
              <a:rPr lang="en-GB" dirty="0" smtClean="0"/>
              <a:t>Die </a:t>
            </a:r>
            <a:r>
              <a:rPr lang="en-GB" dirty="0" err="1" smtClean="0"/>
              <a:t>Strecke</a:t>
            </a:r>
            <a:r>
              <a:rPr lang="en-GB" dirty="0" smtClean="0"/>
              <a:t>: Was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sehen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 0 m		- Start </a:t>
            </a:r>
            <a:r>
              <a:rPr lang="de-DE" dirty="0" err="1" smtClean="0"/>
              <a:t>of</a:t>
            </a:r>
            <a:r>
              <a:rPr lang="de-DE" dirty="0" smtClean="0"/>
              <a:t> Mission Prozedur im Level NTC Mode SN</a:t>
            </a:r>
          </a:p>
          <a:p>
            <a:pPr marL="0" indent="0"/>
            <a:r>
              <a:rPr lang="de-DE" dirty="0" smtClean="0"/>
              <a:t> 50 m		- Level- Wechsel wird am DMI angezeigt</a:t>
            </a:r>
          </a:p>
          <a:p>
            <a:pPr marL="0" indent="0"/>
            <a:r>
              <a:rPr lang="de-DE" dirty="0" smtClean="0"/>
              <a:t> 100 m	- Level- Wechsel NTC </a:t>
            </a:r>
            <a:r>
              <a:rPr lang="de-DE" dirty="0" smtClean="0">
                <a:sym typeface="Wingdings" panose="05000000000000000000" pitchFamily="2" charset="2"/>
              </a:rPr>
              <a:t> 2 Mode FS</a:t>
            </a:r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200 </a:t>
            </a:r>
            <a:r>
              <a:rPr lang="de-DE" dirty="0" smtClean="0">
                <a:sym typeface="Wingdings" panose="05000000000000000000" pitchFamily="2" charset="2"/>
              </a:rPr>
              <a:t>m	- Wechsel in Mode OS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	  Geschwindigkeit &lt;= 40 km/h 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	  (mit 50 m DMI – Quittung)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360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m	- Neue MA: Wechsel in Mode FS</a:t>
            </a:r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openETCS</a:t>
            </a:r>
            <a:r>
              <a:rPr lang="de-DE" dirty="0" smtClean="0"/>
              <a:t> Demo</a:t>
            </a:r>
            <a:br>
              <a:rPr lang="de-DE" dirty="0" smtClean="0"/>
            </a:br>
            <a:r>
              <a:rPr lang="de-DE" dirty="0" smtClean="0"/>
              <a:t>User Story 15 – Rücknahme der Fahrerlaubnis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60985" y="2867661"/>
            <a:ext cx="9505950" cy="3305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Zug fährt im Level 2 und im Mode „</a:t>
            </a:r>
            <a:r>
              <a:rPr lang="de-DE" sz="1600" dirty="0" err="1" smtClean="0"/>
              <a:t>Full</a:t>
            </a:r>
            <a:r>
              <a:rPr lang="de-DE" sz="1600" dirty="0" smtClean="0"/>
              <a:t> Supervision (FS)“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Aus </a:t>
            </a:r>
            <a:r>
              <a:rPr lang="de-DE" sz="1600" dirty="0" err="1" smtClean="0"/>
              <a:t>sicherheits</a:t>
            </a:r>
            <a:r>
              <a:rPr lang="de-DE" sz="1600" dirty="0" smtClean="0"/>
              <a:t> Gründen wird die bereits erteilte Wegfreigabe (Movement Authority) verkürzt. Signal 104 zeigt „Rot“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RBC sendet ETCS Message 16 „</a:t>
            </a:r>
            <a:r>
              <a:rPr lang="de-DE" sz="1600" dirty="0" err="1" smtClean="0"/>
              <a:t>Unconditional</a:t>
            </a:r>
            <a:r>
              <a:rPr lang="de-DE" sz="1600" dirty="0" smtClean="0"/>
              <a:t> Emergency </a:t>
            </a:r>
            <a:r>
              <a:rPr lang="de-DE" sz="1600" dirty="0" err="1" smtClean="0"/>
              <a:t>Stop</a:t>
            </a:r>
            <a:r>
              <a:rPr lang="de-DE" sz="1600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Fahrzeug leitet Notbremsung ein und Wechselt in Zustand „Trip“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Fahrer quittiert Zustand „Trip am DMI“.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Nach erreichen </a:t>
            </a:r>
            <a:r>
              <a:rPr lang="de-DE" sz="1600" dirty="0"/>
              <a:t>des Stillstands </a:t>
            </a:r>
            <a:r>
              <a:rPr lang="de-DE" sz="1600" dirty="0" smtClean="0"/>
              <a:t>wechselt </a:t>
            </a:r>
            <a:r>
              <a:rPr lang="de-DE" sz="1600" dirty="0"/>
              <a:t>Fahrzeug </a:t>
            </a:r>
            <a:r>
              <a:rPr lang="de-DE" sz="1600" dirty="0" smtClean="0"/>
              <a:t>in Zustand „</a:t>
            </a:r>
            <a:r>
              <a:rPr lang="de-DE" sz="1600" dirty="0" err="1" smtClean="0"/>
              <a:t>Posttrip</a:t>
            </a:r>
            <a:r>
              <a:rPr lang="de-DE" sz="1600" dirty="0" smtClean="0"/>
              <a:t>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Weitere Handlungen des Fahrers müssen nun mit der Fahrdienstleitung abgestimmt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" y="1264286"/>
            <a:ext cx="570865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openETCS</a:t>
            </a:r>
            <a:r>
              <a:rPr lang="en-GB" dirty="0" smtClean="0"/>
              <a:t> Demo</a:t>
            </a:r>
            <a:br>
              <a:rPr lang="en-GB" dirty="0" smtClean="0"/>
            </a:br>
            <a:r>
              <a:rPr lang="en-GB" dirty="0" smtClean="0"/>
              <a:t>Die </a:t>
            </a:r>
            <a:r>
              <a:rPr lang="en-GB" dirty="0" err="1" smtClean="0"/>
              <a:t>Strecke</a:t>
            </a:r>
            <a:r>
              <a:rPr lang="en-GB" dirty="0" smtClean="0"/>
              <a:t>: Was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sehen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smtClean="0">
                <a:sym typeface="Wingdings" panose="05000000000000000000" pitchFamily="2" charset="2"/>
              </a:rPr>
              <a:t>864 </a:t>
            </a:r>
            <a:r>
              <a:rPr lang="de-DE" dirty="0" smtClean="0">
                <a:sym typeface="Wingdings" panose="05000000000000000000" pitchFamily="2" charset="2"/>
              </a:rPr>
              <a:t>m	- </a:t>
            </a:r>
            <a:r>
              <a:rPr lang="de-DE" dirty="0" smtClean="0">
                <a:sym typeface="Wingdings" panose="05000000000000000000" pitchFamily="2" charset="2"/>
              </a:rPr>
              <a:t>	Servicebremse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/>
            <a:r>
              <a:rPr lang="de-DE" dirty="0" smtClean="0">
                <a:sym typeface="Wingdings" panose="05000000000000000000" pitchFamily="2" charset="2"/>
              </a:rPr>
              <a:t>1326 </a:t>
            </a:r>
            <a:r>
              <a:rPr lang="de-DE" dirty="0" smtClean="0">
                <a:sym typeface="Wingdings" panose="05000000000000000000" pitchFamily="2" charset="2"/>
              </a:rPr>
              <a:t>m	- Message 16: </a:t>
            </a:r>
            <a:r>
              <a:rPr lang="de-DE" dirty="0" err="1" smtClean="0">
                <a:sym typeface="Wingdings" panose="05000000000000000000" pitchFamily="2" charset="2"/>
              </a:rPr>
              <a:t>Unconditional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Emergency </a:t>
            </a:r>
            <a:r>
              <a:rPr lang="de-DE" dirty="0" err="1" smtClean="0">
                <a:sym typeface="Wingdings" panose="05000000000000000000" pitchFamily="2" charset="2"/>
              </a:rPr>
              <a:t>Stop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/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openETCS</a:t>
            </a:r>
            <a:r>
              <a:rPr lang="de-DE" dirty="0" smtClean="0"/>
              <a:t>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3/30/2016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90500" y="3195639"/>
            <a:ext cx="9505950" cy="957261"/>
          </a:xfrm>
        </p:spPr>
        <p:txBody>
          <a:bodyPr/>
          <a:lstStyle/>
          <a:p>
            <a:pPr algn="ctr"/>
            <a:r>
              <a:rPr lang="en-US" sz="4400" dirty="0" smtClean="0">
                <a:hlinkClick r:id="rId2"/>
              </a:rPr>
              <a:t>Link </a:t>
            </a:r>
            <a:r>
              <a:rPr lang="en-US" sz="4400" dirty="0" err="1" smtClean="0">
                <a:hlinkClick r:id="rId2"/>
              </a:rPr>
              <a:t>zum</a:t>
            </a:r>
            <a:r>
              <a:rPr lang="en-US" sz="4400" dirty="0" smtClean="0">
                <a:hlinkClick r:id="rId2"/>
              </a:rPr>
              <a:t>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89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A4-Papier (210x297 mm)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DB Office</vt:lpstr>
      <vt:lpstr>Trebuchet MS</vt:lpstr>
      <vt:lpstr>Wingdings</vt:lpstr>
      <vt:lpstr>8_Die Bahn_2003</vt:lpstr>
      <vt:lpstr>openETCS @ SFT Graz Demo</vt:lpstr>
      <vt:lpstr>openETCS Demo User Story 14 – Mode Change</vt:lpstr>
      <vt:lpstr>openETCS Demo Die Strecke: Was gibt es zu sehen?</vt:lpstr>
      <vt:lpstr>openETCS Demo User Story 15 – Rücknahme der Fahrerlaubnis</vt:lpstr>
      <vt:lpstr>openETCS Demo Die Strecke: Was gibt es zu sehen?</vt:lpstr>
      <vt:lpstr>openETCS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2016-03-30T13:26:12Z</dcterms:modified>
</cp:coreProperties>
</file>