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7099300" cy="10234613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660066"/>
    <a:srgbClr val="FF0000"/>
    <a:srgbClr val="D1FFDA"/>
    <a:srgbClr val="8989FF"/>
    <a:srgbClr val="AFFFBE"/>
    <a:srgbClr val="FF3300"/>
    <a:srgbClr val="006600"/>
    <a:srgbClr val="5A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475" autoAdjust="0"/>
    <p:restoredTop sz="85407" autoAdjust="0"/>
  </p:normalViewPr>
  <p:slideViewPr>
    <p:cSldViewPr snapToGrid="0">
      <p:cViewPr>
        <p:scale>
          <a:sx n="120" d="100"/>
          <a:sy n="120" d="100"/>
        </p:scale>
        <p:origin x="192" y="8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65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0" y="64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0241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2488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9742488"/>
            <a:ext cx="3024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CC178C65-EB91-49D1-8074-4DD109F1990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9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37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62D7888D-5D26-4E38-BCC6-3E28F6206E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8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351" y="314318"/>
            <a:ext cx="2839507" cy="6708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898" y="5831033"/>
            <a:ext cx="1025590" cy="56613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81" y="5845663"/>
            <a:ext cx="1116402" cy="45157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9653" y="5821658"/>
            <a:ext cx="1285829" cy="568434"/>
          </a:xfrm>
          <a:prstGeom prst="rect">
            <a:avLst/>
          </a:prstGeom>
        </p:spPr>
      </p:pic>
      <p:sp>
        <p:nvSpPr>
          <p:cNvPr id="22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0025" y="3657601"/>
            <a:ext cx="9505950" cy="1346661"/>
          </a:xfrm>
        </p:spPr>
        <p:txBody>
          <a:bodyPr anchor="ctr"/>
          <a:lstStyle>
            <a:lvl1pPr marL="4486275" indent="-4486275" algn="ctr" defTabSz="914400">
              <a:defRPr/>
            </a:lvl1pPr>
          </a:lstStyle>
          <a:p>
            <a:pPr marL="2598738" indent="-2598738" algn="ctr"/>
            <a:r>
              <a:rPr lang="en-US" sz="36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openETCS  </a:t>
            </a:r>
            <a:r>
              <a:rPr lang="en-US" sz="360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ITEA2  Review</a:t>
            </a: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237" y="4475670"/>
            <a:ext cx="958056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177800" eaLnBrk="0" hangingPunct="0">
              <a:defRPr/>
            </a:pPr>
            <a:endParaRPr lang="en-US" sz="36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24" name="Line 3"/>
          <p:cNvSpPr>
            <a:spLocks noChangeShapeType="1"/>
          </p:cNvSpPr>
          <p:nvPr userDrawn="1"/>
        </p:nvSpPr>
        <p:spPr bwMode="auto">
          <a:xfrm>
            <a:off x="6537325" y="6426200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6537325" y="6137275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5"/>
          <p:cNvSpPr>
            <a:spLocks noChangeShapeType="1"/>
          </p:cNvSpPr>
          <p:nvPr userDrawn="1"/>
        </p:nvSpPr>
        <p:spPr bwMode="auto">
          <a:xfrm>
            <a:off x="6537325" y="5849938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6537325" y="5561013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EBox"/>
          <p:cNvSpPr txBox="1">
            <a:spLocks noChangeArrowheads="1"/>
          </p:cNvSpPr>
          <p:nvPr userDrawn="1"/>
        </p:nvSpPr>
        <p:spPr bwMode="auto">
          <a:xfrm>
            <a:off x="6537325" y="6165850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Munich. 24.11.2015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30" name="FirmaBox"/>
          <p:cNvSpPr txBox="1">
            <a:spLocks noChangeArrowheads="1"/>
          </p:cNvSpPr>
          <p:nvPr userDrawn="1"/>
        </p:nvSpPr>
        <p:spPr bwMode="auto">
          <a:xfrm>
            <a:off x="6537325" y="5589588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openETCS@ITEA2 Project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31" name="Picture 11" descr="ETCS-Führerstand"/>
          <p:cNvPicPr preferRelativeResize="0"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019" y="1219200"/>
            <a:ext cx="1544907" cy="18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 descr="Titel"/>
          <p:cNvPicPr preferRelativeResize="0"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9066" y="1219201"/>
            <a:ext cx="216561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 descr="content_pic_netz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3075" y="1219199"/>
            <a:ext cx="44740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4" descr="ETCS-Führerstand SBB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19199"/>
            <a:ext cx="17907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381357" y="5530377"/>
            <a:ext cx="100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 smtClean="0">
                <a:solidFill>
                  <a:schemeClr val="tx1"/>
                </a:solidFill>
              </a:rPr>
              <a:t>supported</a:t>
            </a:r>
            <a:r>
              <a:rPr lang="en-US" sz="1000" b="0" dirty="0" smtClean="0">
                <a:solidFill>
                  <a:schemeClr val="tx1"/>
                </a:solidFill>
              </a:rPr>
              <a:t> by: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45" name="WordArt 14"/>
          <p:cNvSpPr>
            <a:spLocks noChangeAspect="1" noChangeArrowheads="1" noChangeShapeType="1" noTextEdit="1"/>
          </p:cNvSpPr>
          <p:nvPr/>
        </p:nvSpPr>
        <p:spPr bwMode="auto">
          <a:xfrm>
            <a:off x="7748147" y="333508"/>
            <a:ext cx="1965653" cy="5587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sp>
        <p:nvSpPr>
          <p:cNvPr id="44" name="Rectangle 13"/>
          <p:cNvSpPr>
            <a:spLocks noChangeArrowheads="1"/>
          </p:cNvSpPr>
          <p:nvPr userDrawn="1"/>
        </p:nvSpPr>
        <p:spPr bwMode="auto">
          <a:xfrm flipV="1">
            <a:off x="0" y="1080046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sp>
        <p:nvSpPr>
          <p:cNvPr id="48" name="Rectangle 13"/>
          <p:cNvSpPr>
            <a:spLocks noChangeArrowheads="1"/>
          </p:cNvSpPr>
          <p:nvPr userDrawn="1"/>
        </p:nvSpPr>
        <p:spPr bwMode="auto">
          <a:xfrm>
            <a:off x="-4761" y="3100374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637" y="5821658"/>
            <a:ext cx="1958375" cy="4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0025" y="1557339"/>
            <a:ext cx="9505950" cy="4860088"/>
          </a:xfrm>
        </p:spPr>
        <p:txBody>
          <a:bodyPr/>
          <a:lstStyle>
            <a:lvl1pPr marL="265113" indent="-265113">
              <a:defRPr/>
            </a:lvl1pPr>
            <a:lvl3pPr marL="809625" indent="-252413">
              <a:defRPr/>
            </a:lvl3pPr>
            <a:lvl4pPr marL="1077913" indent="-269875">
              <a:defRPr/>
            </a:lvl4pPr>
            <a:lvl5pPr marL="1346200" indent="-255588">
              <a:defRPr/>
            </a:lvl5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0025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35A66-76C5-4CA8-8C89-434D4A28B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FC453-6C1C-4CB4-BDBE-05A0CC29E5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264959"/>
            <a:ext cx="7972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557338"/>
            <a:ext cx="950595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00500" y="6692900"/>
            <a:ext cx="1905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51956-8EB3-474A-B736-EC9688DAE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692900"/>
            <a:ext cx="37084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  <p:sp>
        <p:nvSpPr>
          <p:cNvPr id="263181" name="Rectangle 13"/>
          <p:cNvSpPr>
            <a:spLocks noChangeArrowheads="1"/>
          </p:cNvSpPr>
          <p:nvPr userDrawn="1"/>
        </p:nvSpPr>
        <p:spPr bwMode="auto">
          <a:xfrm>
            <a:off x="0" y="1052524"/>
            <a:ext cx="9906000" cy="144464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en-US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9" name="Picture 2" descr="https://github.com/openETCS/ecosystem/blob/master/openETCS_LateX_templates/template/oOLT.png?raw=tru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6488" y="6436760"/>
            <a:ext cx="614697" cy="3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WordArt 14"/>
          <p:cNvSpPr>
            <a:spLocks noChangeArrowheads="1" noChangeShapeType="1" noTextEdit="1"/>
          </p:cNvSpPr>
          <p:nvPr/>
        </p:nvSpPr>
        <p:spPr bwMode="auto">
          <a:xfrm>
            <a:off x="8367715" y="560394"/>
            <a:ext cx="1423988" cy="3603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668" y="131546"/>
            <a:ext cx="1685332" cy="296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927" r:id="rId1"/>
    <p:sldLayoutId id="2147488415" r:id="rId2"/>
    <p:sldLayoutId id="2147488417" r:id="rId3"/>
    <p:sldLayoutId id="214748841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defRPr sz="24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2778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93763" indent="-2524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•"/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168400" indent="-269875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36688" indent="-255588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36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6pPr>
      <a:lvl7pPr marL="27908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7pPr>
      <a:lvl8pPr marL="32480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8pPr>
      <a:lvl9pPr marL="37052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0025" y="3505201"/>
            <a:ext cx="9505950" cy="1771649"/>
          </a:xfrm>
        </p:spPr>
        <p:txBody>
          <a:bodyPr/>
          <a:lstStyle/>
          <a:p>
            <a:pPr marL="0" indent="0" algn="ctr"/>
            <a:r>
              <a:rPr lang="de-DE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openETCS </a:t>
            </a:r>
            <a:r>
              <a:rPr lang="de-DE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exploitation</a:t>
            </a:r>
            <a:r>
              <a:rPr lang="de-DE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 Railergy</a:t>
            </a:r>
            <a:endParaRPr lang="de-D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ferentbox"/>
          <p:cNvSpPr txBox="1">
            <a:spLocks noChangeArrowheads="1"/>
          </p:cNvSpPr>
          <p:nvPr/>
        </p:nvSpPr>
        <p:spPr bwMode="auto">
          <a:xfrm>
            <a:off x="6537325" y="5876925"/>
            <a:ext cx="33670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Jakob Gärtner, LEA Railergy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LEA Railergy in openETCS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Bring SCADE expertise into the design team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Define and implement a strategy to successfully reach the “new” objectives of openETCS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Functional ETCS core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Functional ETCS DMI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Running in nominal and specific scenarios on Amsterdam- Utrecht reference track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Contribute key elements of the model</a:t>
            </a:r>
          </a:p>
          <a:p>
            <a:pPr marL="706437" lvl="1" indent="-342900">
              <a:buFontTx/>
              <a:buChar char="-"/>
            </a:pPr>
            <a:r>
              <a:rPr lang="en-US" dirty="0" err="1" smtClean="0"/>
              <a:t>TrackAtlas</a:t>
            </a:r>
            <a:r>
              <a:rPr lang="en-US" dirty="0" smtClean="0"/>
              <a:t> (Maintain the full view of the train on the track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Subset026 Chapters 6,7,8 </a:t>
            </a:r>
            <a:r>
              <a:rPr lang="en-US" dirty="0" err="1" smtClean="0"/>
              <a:t>formalisation</a:t>
            </a:r>
            <a:r>
              <a:rPr lang="en-US" dirty="0" smtClean="0"/>
              <a:t> (</a:t>
            </a:r>
            <a:r>
              <a:rPr lang="en-US" dirty="0" err="1" smtClean="0"/>
              <a:t>ETCS_Messaging</a:t>
            </a:r>
            <a:r>
              <a:rPr lang="en-US" dirty="0" smtClean="0"/>
              <a:t>)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Track Model (Amsterdam- Utrecht dynamic simulator)</a:t>
            </a:r>
          </a:p>
          <a:p>
            <a:pPr marL="706437" lvl="1" indent="-3429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 Railergy expertise at the end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Understanding of ETCS OBU architectural requirements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(even if the model we have doesn’t show them)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Good understanding of ETCS trackside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SCADE expertise related to ETCS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Built on what we had before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Deep SCADE knowledge (10+ years of experience)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EN50128 certification expertise 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Tool qualification expertise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openETCS kernel commercialization 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Build service offering around “openETCS next*” kernel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Build product offering 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Design, testing, validation, certification with OEMs</a:t>
            </a:r>
          </a:p>
          <a:p>
            <a:pPr marL="887412" lvl="2" indent="-342900">
              <a:buFontTx/>
              <a:buChar char="-"/>
            </a:pPr>
            <a:r>
              <a:rPr lang="en-US" dirty="0" smtClean="0"/>
              <a:t>Opening ETCS marketplace to new/smaller OEMs</a:t>
            </a:r>
          </a:p>
          <a:p>
            <a:pPr marL="887412" lvl="2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Product offering</a:t>
            </a:r>
          </a:p>
          <a:p>
            <a:pPr marL="706437" lvl="1" indent="-342900">
              <a:buFontTx/>
              <a:buChar char="-"/>
            </a:pPr>
            <a:r>
              <a:rPr lang="en-US" dirty="0" smtClean="0"/>
              <a:t>First product available as a prototype, in collaboration with </a:t>
            </a:r>
            <a:r>
              <a:rPr lang="en-US" dirty="0" err="1" smtClean="0"/>
              <a:t>Bachleitner&amp;Heugel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:</a:t>
            </a:r>
          </a:p>
          <a:p>
            <a:pPr marL="887412" lvl="2" indent="-342900">
              <a:buFontTx/>
              <a:buChar char="-"/>
            </a:pPr>
            <a:r>
              <a:rPr lang="en-US" dirty="0" smtClean="0"/>
              <a:t>Onboard ETCS Validation System</a:t>
            </a:r>
          </a:p>
          <a:p>
            <a:pPr marL="1155700" lvl="3" indent="-342900">
              <a:buFontTx/>
              <a:buChar char="-"/>
            </a:pPr>
            <a:r>
              <a:rPr lang="en-US" dirty="0" smtClean="0"/>
              <a:t>Track validation and testing</a:t>
            </a:r>
          </a:p>
          <a:p>
            <a:pPr marL="1155700" lvl="3" indent="-342900">
              <a:buFontTx/>
              <a:buChar char="-"/>
            </a:pPr>
            <a:r>
              <a:rPr lang="en-US" dirty="0" smtClean="0"/>
              <a:t>OBU validation and testing</a:t>
            </a:r>
          </a:p>
          <a:p>
            <a:pPr marL="887412" lvl="2" indent="-342900">
              <a:buFontTx/>
              <a:buChar char="-"/>
            </a:pPr>
            <a:endParaRPr lang="en-US" dirty="0" smtClean="0"/>
          </a:p>
          <a:p>
            <a:pPr marL="887412" lvl="2" indent="-342900">
              <a:buFontTx/>
              <a:buChar char="-"/>
            </a:pPr>
            <a:endParaRPr lang="en-US" dirty="0"/>
          </a:p>
          <a:p>
            <a:pPr marL="887412" lvl="2" indent="-34290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7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 validation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2000" i="1" dirty="0" smtClean="0"/>
              <a:t>openETCS next </a:t>
            </a:r>
            <a:r>
              <a:rPr lang="en-US" sz="2000" dirty="0" smtClean="0"/>
              <a:t>kernel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openETCS DMI Software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NTC software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Data recording (ETCS data, RTK GPS, video, GSM-R, LTE)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Automatic generation of dynamic simulation model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2 DMIs, TIU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Several modes (recording, simulation, driver-in the loop in parallel to vital system</a:t>
            </a:r>
            <a:r>
              <a:rPr lang="is-IS" sz="2000" dirty="0" smtClean="0"/>
              <a:t>…)</a:t>
            </a:r>
          </a:p>
          <a:p>
            <a:pPr marL="342900" indent="-342900">
              <a:buFontTx/>
              <a:buChar char="-"/>
            </a:pPr>
            <a:r>
              <a:rPr lang="is-IS" sz="2000" dirty="0" smtClean="0"/>
              <a:t>Ruggedized according to standards, we plan certification as a validation tool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25" y="1309444"/>
            <a:ext cx="5412498" cy="49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7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Limited release</a:t>
            </a:r>
          </a:p>
          <a:p>
            <a:r>
              <a:rPr lang="en-US" dirty="0" smtClean="0"/>
              <a:t>This info is for the consortium only.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11/24/15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3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RANS_1" val="ppEffectCoverLeftDown"/>
  <p:tag name="TRANS_0" val="ppEffectNone"/>
  <p:tag name="TRANS_COUNT" val="2"/>
  <p:tag name="OPTIONS_SOUND" val="Falsch"/>
  <p:tag name="OPTIONS_VIDEO" val="Falsch"/>
  <p:tag name="OPTIONS_OBJECTANIMATION" val="Falsch"/>
  <p:tag name="OPTIONS_TEXTANIMATION" val="Falsch"/>
  <p:tag name="PAGESETUP_O" val="1"/>
  <p:tag name="PAGESETUP_H" val="540"/>
  <p:tag name="PAGESETUP_W" val="780"/>
  <p:tag name="SC_8" val="16777215"/>
  <p:tag name="SC_7" val="15395562"/>
  <p:tag name="SC_6" val="15854824"/>
  <p:tag name="SC_5" val="12165005"/>
  <p:tag name="SC_4" val="6684672"/>
  <p:tag name="SC_3" val="39423"/>
  <p:tag name="SC_2" val="3507008"/>
  <p:tag name="SC_1" val="255"/>
  <p:tag name="THC_1" val="255"/>
  <p:tag name="PC_8" val="15196894"/>
  <p:tag name="PC_7" val="12165005"/>
  <p:tag name="PC_6" val="6684672"/>
  <p:tag name="PC_5" val="12632256"/>
  <p:tag name="PC_4" val="0"/>
  <p:tag name="PC_3" val="9868950"/>
  <p:tag name="PC_2" val="0"/>
  <p:tag name="PC_1" val="16777215"/>
  <p:tag name="NM_PAGEN_FONT_C" val="0"/>
  <p:tag name="NM_PAGEN_FONT_S" val="12"/>
  <p:tag name="NM_PAGEN_FONT" val="Arial"/>
  <p:tag name="NM_PAGEN_H" val="39"/>
  <p:tag name="NM_PAGEN_W" val="234,875"/>
  <p:tag name="NM_PAGEN_L" val="307,125"/>
  <p:tag name="NM_PAGEN_T" val="741"/>
  <p:tag name="NM_NOTES_FONT_C" val="0"/>
  <p:tag name="NM_NOTES_FONT_S" val="12"/>
  <p:tag name="NM_NOTES_FONT" val="Arial"/>
  <p:tag name="NM_NOTES_H" val="351"/>
  <p:tag name="NM_NOTES_W" val="397,5"/>
  <p:tag name="NM_NOTES_L" val="72,25"/>
  <p:tag name="NM_NOTES_T" val="370,5"/>
  <p:tag name="NM_DATE_FONT_C" val="0"/>
  <p:tag name="NM_DATE_FONT_S" val="12"/>
  <p:tag name="NM_DATE_FONT" val="Arial"/>
  <p:tag name="NM_DATE_H" val="39"/>
  <p:tag name="NM_DATE_W" val="234,875"/>
  <p:tag name="NM_DATE_L" val="307,125"/>
  <p:tag name="NM_DATE_T" val="0"/>
  <p:tag name="NM_FOOTER_FONT_C" val="0"/>
  <p:tag name="NM_FOOTER_FONT_S" val="12"/>
  <p:tag name="NM_FOOTER_FONT" val="Arial"/>
  <p:tag name="NM_FOOTER_H" val="39"/>
  <p:tag name="NM_FOOTER_W" val="234,875"/>
  <p:tag name="NM_FOOTER_L" val="0"/>
  <p:tag name="NM_FOOTER_T" val="741"/>
  <p:tag name="NM_PREVIEW_FONT_C" val="16777215"/>
  <p:tag name="NM_PREVIEW_FONT_S" val=""/>
  <p:tag name="NM_PREVIEW_H" val="292,5"/>
  <p:tag name="NM_PREVIEW_W" val="422,5"/>
  <p:tag name="NM_PREVIEW_L" val="59,75"/>
  <p:tag name="NM_PREVIEW_T" val="58,5"/>
  <p:tag name="NM_HEADER_FONT_C" val="0"/>
  <p:tag name="NM_HEADER_FONT_S" val="12"/>
  <p:tag name="NM_HEADER_FONT" val="Arial"/>
  <p:tag name="NM_HEADER_H" val="39"/>
  <p:tag name="NM_HEADER_W" val="234,875"/>
  <p:tag name="NM_HEADER_L" val="0"/>
  <p:tag name="NM_HEADER_T" val="0"/>
  <p:tag name="HM_PAGEN_FONT_C" val="0"/>
  <p:tag name="HM_PAGEN_FONT_S" val="12"/>
  <p:tag name="HM_PAGEN_FONT" val="Arial"/>
  <p:tag name="HM_PAGEN_H" val="35,875"/>
  <p:tag name="HM_PAGEN_W" val="230,875"/>
  <p:tag name="HM_PAGEN_L" val="309,875"/>
  <p:tag name="HM_PAGEN_T" val="742,5"/>
  <p:tag name="HM_DATE_FONT_C" val="0"/>
  <p:tag name="HM_DATE_FONT_S" val="12"/>
  <p:tag name="HM_DATE_FONT" val="Arial"/>
  <p:tag name="HM_DATE_H" val="41,875"/>
  <p:tag name="HM_DATE_W" val="230,875"/>
  <p:tag name="HM_DATE_L" val="309,875"/>
  <p:tag name="HM_DATE_T" val="0"/>
  <p:tag name="HM_FOOTER_FONT_C" val="0"/>
  <p:tag name="HM_FOOTER_FONT_S" val="12"/>
  <p:tag name="HM_FOOTER_FONT" val="Arial"/>
  <p:tag name="HM_FOOTER_H" val="35,875"/>
  <p:tag name="HM_FOOTER_W" val="237"/>
  <p:tag name="HM_FOOTER_L" val="0"/>
  <p:tag name="HM_FOOTER_T" val="742,5"/>
  <p:tag name="HM_HEADER_FONT_C" val="0"/>
  <p:tag name="HM_HEADER_FONT_S" val="12"/>
  <p:tag name="HM_HEADER_FONT" val="Arial"/>
  <p:tag name="HM_HEADER_H" val="41,875"/>
  <p:tag name="HM_HEADER_W" val="237"/>
  <p:tag name="HM_HEADER_L" val="0"/>
  <p:tag name="HM_HEADER_T" val="0"/>
  <p:tag name="TM_STITLE_FONT_C" val="0"/>
  <p:tag name="TM_STITLE_FONT_S" val="28"/>
  <p:tag name="TM_STITLE_FONT" val="Arial"/>
  <p:tag name="TM_STITLE_H" val="68"/>
  <p:tag name="TM_STITLE_W" val="748,5"/>
  <p:tag name="TM_STITLE_L" val="15,75"/>
  <p:tag name="TM_STITLE_T" val="355,125"/>
  <p:tag name="TM_TITLE_FONT_C" val="0"/>
  <p:tag name="TM_TITLE_FONT_S" val="28"/>
  <p:tag name="TM_TITLE_FONT" val="Arial"/>
  <p:tag name="TM_TITLE_H" val="68"/>
  <p:tag name="TM_TITLE_W" val="748,5"/>
  <p:tag name="TM_TITLE_L" val="15,75"/>
  <p:tag name="TM_TITLE_T" val="281,375"/>
  <p:tag name="SM_PAGEN_FONT_C" val="16777215"/>
  <p:tag name="SM_PAGEN_FONT_S" val=""/>
  <p:tag name="SM_PAGEN_FONT" val=""/>
  <p:tag name="SM_PAGEN_H" val=""/>
  <p:tag name="SM_PAGEN_W" val=""/>
  <p:tag name="SM_PAGEN_L" val=""/>
  <p:tag name="SM_PAGEN_T" val=""/>
  <p:tag name="SM_FOOTER_FONT_C" val="16777215"/>
  <p:tag name="SM_FOOTER_FONT_S" val=""/>
  <p:tag name="SM_FOOTER_FONT" val=""/>
  <p:tag name="SM_FOOTER_H" val=""/>
  <p:tag name="SM_FOOTER_W" val=""/>
  <p:tag name="SM_FOOTER_L" val=""/>
  <p:tag name="SM_FOOTER_T" val=""/>
  <p:tag name="SM_DATE_FONT_C" val="0"/>
  <p:tag name="SM_DATE_FONT_S" val="9"/>
  <p:tag name="SM_DATE_FONT" val="Arial"/>
  <p:tag name="SM_DATE_H" val="7,375"/>
  <p:tag name="SM_DATE_W" val="150"/>
  <p:tag name="SM_DATE_L" val="315"/>
  <p:tag name="SM_DATE_T" val="527"/>
  <p:tag name="SM_AUTOLAYOUT_FONT_C" val="0"/>
  <p:tag name="SM_AUTOLAYOUT_FONT_S" val="18"/>
  <p:tag name="SM_AUTOLAYOUT_FONT" val="Arial"/>
  <p:tag name="SM_AUTOLAYOUT_H" val="385,625"/>
  <p:tag name="SM_AUTOLAYOUT_W" val="748,5"/>
  <p:tag name="SM_AUTOLAYOUT_L" val="15,75"/>
  <p:tag name="SM_AUTOLAYOUT_T" val="122,625"/>
  <p:tag name="SM_TITLE_FONT_C" val="0"/>
  <p:tag name="SM_TITLE_FONT_S" val="20"/>
  <p:tag name="SM_TITLE_FONT" val="Arial"/>
  <p:tag name="SM_TITLE_H" val="51"/>
  <p:tag name="SM_TITLE_W" val="601"/>
  <p:tag name="SM_TITLE_L" val="15,75"/>
  <p:tag name="SM_TITLE_T" val="31,875"/>
  <p:tag name="MASTER" val="DB MNL.pot"/>
  <p:tag name="CREATEDBY" val="TW_CP"/>
  <p:tag name="LANGUAGE" val="german"/>
</p:tagLst>
</file>

<file path=ppt/theme/theme1.xml><?xml version="1.0" encoding="utf-8"?>
<a:theme xmlns:a="http://schemas.openxmlformats.org/drawingml/2006/main" name="8_Die Bahn_2003">
  <a:themeElements>
    <a:clrScheme name="8_Die Bahn_2003 1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8_Die Bahn_2003">
      <a:majorFont>
        <a:latin typeface="DB Office"/>
        <a:ea typeface=""/>
        <a:cs typeface="Arial"/>
      </a:majorFont>
      <a:minorFont>
        <a:latin typeface="DB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8_Die Bahn_2003 1">
        <a:dk1>
          <a:srgbClr val="000000"/>
        </a:dk1>
        <a:lt1>
          <a:srgbClr val="FFFFFF"/>
        </a:lt1>
        <a:dk2>
          <a:srgbClr val="000000"/>
        </a:dk2>
        <a:lt2>
          <a:srgbClr val="878C96"/>
        </a:lt2>
        <a:accent1>
          <a:srgbClr val="C8C8CD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0E0E3"/>
        </a:accent5>
        <a:accent6>
          <a:srgbClr val="00005C"/>
        </a:accent6>
        <a:hlink>
          <a:srgbClr val="004BB4"/>
        </a:hlink>
        <a:folHlink>
          <a:srgbClr val="D7D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</Words>
  <Application>Microsoft Macintosh PowerPoint</Application>
  <PresentationFormat>A4 Paper (210x297 mm)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DB Office</vt:lpstr>
      <vt:lpstr>Trebuchet MS</vt:lpstr>
      <vt:lpstr>Wingdings</vt:lpstr>
      <vt:lpstr>Arial</vt:lpstr>
      <vt:lpstr>8_Die Bahn_2003</vt:lpstr>
      <vt:lpstr>openETCS exploitation LEA Railergy</vt:lpstr>
      <vt:lpstr>Role of LEA Railergy in openETCS</vt:lpstr>
      <vt:lpstr>LEA Railergy expertise at the end of project</vt:lpstr>
      <vt:lpstr>Exploitation of results</vt:lpstr>
      <vt:lpstr>Onboard validation system</vt:lpstr>
      <vt:lpstr>First glance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openETCS Presentation</dc:title>
  <dc:subject>openETCS</dc:subject>
  <dc:creator/>
  <cp:keywords>openETCS</cp:keywords>
  <cp:lastModifiedBy/>
  <cp:revision>1</cp:revision>
  <dcterms:created xsi:type="dcterms:W3CDTF">2012-03-19T01:34:22Z</dcterms:created>
  <dcterms:modified xsi:type="dcterms:W3CDTF">2015-11-24T09:26:03Z</dcterms:modified>
</cp:coreProperties>
</file>