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257" r:id="rId2"/>
    <p:sldId id="1539" r:id="rId3"/>
    <p:sldId id="1643" r:id="rId4"/>
    <p:sldId id="1559" r:id="rId5"/>
    <p:sldId id="1560" r:id="rId6"/>
    <p:sldId id="1648" r:id="rId7"/>
    <p:sldId id="1644" r:id="rId8"/>
    <p:sldId id="1541" r:id="rId9"/>
    <p:sldId id="1645" r:id="rId10"/>
    <p:sldId id="1646" r:id="rId11"/>
    <p:sldId id="1361" r:id="rId12"/>
    <p:sldId id="1347" r:id="rId13"/>
    <p:sldId id="1363" r:id="rId14"/>
    <p:sldId id="269" r:id="rId15"/>
    <p:sldId id="752" r:id="rId16"/>
    <p:sldId id="753" r:id="rId17"/>
    <p:sldId id="754" r:id="rId18"/>
    <p:sldId id="755" r:id="rId19"/>
    <p:sldId id="756" r:id="rId20"/>
    <p:sldId id="757" r:id="rId21"/>
    <p:sldId id="758" r:id="rId22"/>
    <p:sldId id="759" r:id="rId23"/>
    <p:sldId id="760" r:id="rId24"/>
    <p:sldId id="761" r:id="rId25"/>
    <p:sldId id="762" r:id="rId26"/>
    <p:sldId id="763" r:id="rId27"/>
    <p:sldId id="270" r:id="rId28"/>
    <p:sldId id="774" r:id="rId29"/>
    <p:sldId id="775" r:id="rId30"/>
    <p:sldId id="1647" r:id="rId31"/>
    <p:sldId id="764" r:id="rId32"/>
    <p:sldId id="765" r:id="rId33"/>
    <p:sldId id="766" r:id="rId34"/>
    <p:sldId id="767" r:id="rId35"/>
    <p:sldId id="768" r:id="rId36"/>
    <p:sldId id="770" r:id="rId37"/>
    <p:sldId id="769" r:id="rId38"/>
    <p:sldId id="771" r:id="rId39"/>
    <p:sldId id="772" r:id="rId40"/>
    <p:sldId id="773" r:id="rId41"/>
    <p:sldId id="271" r:id="rId42"/>
    <p:sldId id="776" r:id="rId43"/>
    <p:sldId id="777" r:id="rId44"/>
    <p:sldId id="778" r:id="rId45"/>
    <p:sldId id="779" r:id="rId46"/>
    <p:sldId id="780" r:id="rId47"/>
    <p:sldId id="781" r:id="rId48"/>
    <p:sldId id="782" r:id="rId49"/>
    <p:sldId id="805" r:id="rId50"/>
    <p:sldId id="808" r:id="rId51"/>
    <p:sldId id="1371" r:id="rId52"/>
    <p:sldId id="1372" r:id="rId53"/>
    <p:sldId id="806" r:id="rId54"/>
    <p:sldId id="811" r:id="rId55"/>
    <p:sldId id="1370" r:id="rId56"/>
    <p:sldId id="275" r:id="rId57"/>
    <p:sldId id="273" r:id="rId58"/>
    <p:sldId id="814" r:id="rId59"/>
    <p:sldId id="815" r:id="rId60"/>
    <p:sldId id="817" r:id="rId61"/>
    <p:sldId id="816" r:id="rId62"/>
    <p:sldId id="819" r:id="rId63"/>
    <p:sldId id="823" r:id="rId64"/>
    <p:sldId id="824" r:id="rId65"/>
    <p:sldId id="826" r:id="rId66"/>
    <p:sldId id="825" r:id="rId67"/>
    <p:sldId id="1364" r:id="rId68"/>
    <p:sldId id="1365" r:id="rId69"/>
    <p:sldId id="1366" r:id="rId70"/>
    <p:sldId id="1367" r:id="rId71"/>
    <p:sldId id="1358" r:id="rId72"/>
    <p:sldId id="1368" r:id="rId73"/>
    <p:sldId id="889" r:id="rId74"/>
    <p:sldId id="890" r:id="rId75"/>
    <p:sldId id="891" r:id="rId76"/>
    <p:sldId id="892" r:id="rId77"/>
    <p:sldId id="893" r:id="rId78"/>
    <p:sldId id="894" r:id="rId79"/>
    <p:sldId id="895" r:id="rId80"/>
    <p:sldId id="896" r:id="rId81"/>
    <p:sldId id="898" r:id="rId82"/>
    <p:sldId id="897" r:id="rId83"/>
    <p:sldId id="1357" r:id="rId84"/>
    <p:sldId id="1143" r:id="rId85"/>
    <p:sldId id="1145" r:id="rId86"/>
    <p:sldId id="1146" r:id="rId87"/>
    <p:sldId id="1147" r:id="rId88"/>
    <p:sldId id="1206" r:id="rId89"/>
    <p:sldId id="1148" r:id="rId90"/>
    <p:sldId id="1144" r:id="rId91"/>
    <p:sldId id="276" r:id="rId92"/>
    <p:sldId id="277" r:id="rId93"/>
    <p:sldId id="866" r:id="rId94"/>
    <p:sldId id="1356" r:id="rId95"/>
    <p:sldId id="1369" r:id="rId96"/>
    <p:sldId id="1641" r:id="rId97"/>
    <p:sldId id="873" r:id="rId98"/>
    <p:sldId id="875" r:id="rId99"/>
    <p:sldId id="874" r:id="rId100"/>
    <p:sldId id="876" r:id="rId101"/>
    <p:sldId id="877" r:id="rId102"/>
    <p:sldId id="878" r:id="rId103"/>
    <p:sldId id="879" r:id="rId104"/>
    <p:sldId id="880" r:id="rId105"/>
    <p:sldId id="881" r:id="rId106"/>
    <p:sldId id="882" r:id="rId107"/>
    <p:sldId id="883" r:id="rId108"/>
    <p:sldId id="884" r:id="rId109"/>
    <p:sldId id="885" r:id="rId110"/>
    <p:sldId id="886" r:id="rId111"/>
    <p:sldId id="887" r:id="rId112"/>
    <p:sldId id="888" r:id="rId113"/>
    <p:sldId id="1295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ler Sorensen" initials="TS" lastIdx="1" clrIdx="0">
    <p:extLst>
      <p:ext uri="{19B8F6BF-5375-455C-9EA6-DF929625EA0E}">
        <p15:presenceInfo xmlns:p15="http://schemas.microsoft.com/office/powerpoint/2012/main" userId="Tyler Soren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91"/>
    <p:restoredTop sz="96405"/>
  </p:normalViewPr>
  <p:slideViewPr>
    <p:cSldViewPr snapToGrid="0" snapToObjects="1">
      <p:cViewPr varScale="1">
        <p:scale>
          <a:sx n="150" d="100"/>
          <a:sy n="150" d="100"/>
        </p:scale>
        <p:origin x="1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389CB-5B84-E043-8D30-7D81E4C18DC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FC6EF-CF7D-2C40-97BC-82988B66A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7256C-6EBD-F940-A30C-6EA1BFC33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7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2F0-E6D6-D34E-B33A-3463C5EEA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022C7-45F4-7246-BD77-6C0112344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CA8E-F68F-774C-926C-A1BB7761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07B3-FF04-5A41-A863-CD9233BE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5107-E506-8B49-BC72-164DCB1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154C-365E-2144-9482-33BC1F6D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01E32-BCC5-A046-97EC-42CFC0420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9AA2-0ACC-5F4D-BCA9-6BCE86A5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4808-BCAA-994B-A536-5B7B2C8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D78F-B255-D340-9A86-30607261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2189B-B75F-6140-BC95-ED8CF9180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5CE3A-24B6-014D-BFD8-A94D5640C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6491-C46F-E84B-B47F-F5CA7E8E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290A-453E-C349-B559-1DB37585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7E09-505B-194A-991D-AF84FD1F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E0DD-20FB-5544-9637-83B2720A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24BC-F63D-FD47-8CBA-66DCDF89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E0AC-2E6E-174D-BF37-1E386F0E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EA64-110E-414A-BFBA-784C7242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392F-A8D0-4E47-AE59-F7DF9795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270D-266C-9C46-8527-FE8E18CB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FF146-9620-FC46-B3A2-BA0BD846E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2D87-61CB-794F-BBF9-614A6B40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B12F-DE38-6B43-AAA8-4B8EA53D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EF80-D74A-5A44-BF43-D77CE3CD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CDFD-DB35-6C4B-91F9-7DE1F2FE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6D63-C8E8-1C48-88DC-0BFF9EC6B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F5B25-877A-1D4D-99F7-C4238213B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73D00-D28C-4E40-8B2C-21E18DC5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E3640-0C56-E54A-9437-AE8CFFB4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A5117-E36E-A944-A5F6-A4AC9C7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0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7D9A-9410-D34D-80BE-2BF20FFA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5A0C8-F06D-2448-A68D-21C5809E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052B-318F-F845-BFC7-C729CC35E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93F27-F66F-0C4A-B958-58090D26D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76595-C5EC-8E41-92E8-2185CD0F9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D491C-0994-4145-8DB1-4F182F81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DF837-3744-6448-8FAA-0200038E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289D9-B7DF-C94F-B02A-C0507CFF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7DD9-26A4-2F4E-9503-62F712F6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420BF-9DC3-3B49-B7CA-D4E9FC4F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5F70D-8AA6-A64C-92FF-C6A7E4E0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87910-2936-874B-84FE-CFFBAF63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5F7B3-C69F-B348-966B-080293D7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5E1F8-4402-134A-A0B6-24F6AF31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592B-4C42-9148-AB16-182BEFEE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3023-B4B5-C144-8AA0-589B38C3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F13-0404-4D4E-BCE5-5BB416BE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E52D0-42C7-A44C-AE46-ACB958D6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85136-46D3-924E-BFC2-A7281922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942CE-1552-DA4B-916B-4A43BB6D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BE05A-DF72-A645-9FD7-A79F81F1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3DE6-51C8-3745-85B0-4BB72C31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8EE43-B072-3F44-8A93-34EC85F46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71107-2991-2A4B-B065-373A13D60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A81F-415C-C14E-A0EA-B372D6BD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8E282-DBE2-7141-803E-C80CC334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9B623-479C-6445-8695-F70C55AF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F06F1-D7D5-4A4C-9ECB-BFCAE52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6D93-E5D4-174E-B898-9788DAFE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E448-1D0B-1146-8952-285C73EB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88CB-AD79-7F4F-BDF6-B4BEEB44382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361B-B3B5-F04D-A78B-A780FB2AC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A994-A6A7-684E-B860-02C892AD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A3CE-4965-2542-8CCE-4C75D102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8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CSE211: Compiler Design </a:t>
            </a:r>
            <a:br>
              <a:rPr lang="en-US" dirty="0"/>
            </a:br>
            <a:r>
              <a:rPr lang="en-US" sz="3200" dirty="0"/>
              <a:t>Dec. 1, 2023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A0C37-41A1-BCD0-C5B6-1A1B956F7576}"/>
              </a:ext>
            </a:extLst>
          </p:cNvPr>
          <p:cNvSpPr txBox="1">
            <a:spLocks/>
          </p:cNvSpPr>
          <p:nvPr/>
        </p:nvSpPr>
        <p:spPr>
          <a:xfrm>
            <a:off x="270840" y="2568015"/>
            <a:ext cx="6207156" cy="4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Topic</a:t>
            </a:r>
            <a:r>
              <a:rPr lang="en-US" dirty="0"/>
              <a:t>: Compiling weak memory models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1B40C7-4DAA-3903-6DF2-401D097262B0}"/>
              </a:ext>
            </a:extLst>
          </p:cNvPr>
          <p:cNvCxnSpPr/>
          <p:nvPr/>
        </p:nvCxnSpPr>
        <p:spPr>
          <a:xfrm>
            <a:off x="9460302" y="3298159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22B5E7-7073-B63A-7C2D-C06CEEA8C7AE}"/>
              </a:ext>
            </a:extLst>
          </p:cNvPr>
          <p:cNvSpPr txBox="1"/>
          <p:nvPr/>
        </p:nvSpPr>
        <p:spPr>
          <a:xfrm>
            <a:off x="4317549" y="4474374"/>
            <a:ext cx="316458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L:%t0 = load(y)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31BB8-9E63-266C-AAFB-F499B9BEC960}"/>
              </a:ext>
            </a:extLst>
          </p:cNvPr>
          <p:cNvSpPr txBox="1"/>
          <p:nvPr/>
        </p:nvSpPr>
        <p:spPr>
          <a:xfrm>
            <a:off x="8234754" y="3628979"/>
            <a:ext cx="311047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91237-77C4-AC22-3C78-F4D363DD7237}"/>
              </a:ext>
            </a:extLst>
          </p:cNvPr>
          <p:cNvSpPr txBox="1"/>
          <p:nvPr/>
        </p:nvSpPr>
        <p:spPr>
          <a:xfrm>
            <a:off x="8234754" y="4317012"/>
            <a:ext cx="307056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58285-8043-7284-9CD1-B747A0499BEE}"/>
              </a:ext>
            </a:extLst>
          </p:cNvPr>
          <p:cNvSpPr txBox="1"/>
          <p:nvPr/>
        </p:nvSpPr>
        <p:spPr>
          <a:xfrm>
            <a:off x="8234754" y="4970194"/>
            <a:ext cx="307056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</p:spTree>
    <p:extLst>
      <p:ext uri="{BB962C8B-B14F-4D97-AF65-F5344CB8AC3E}">
        <p14:creationId xmlns:p14="http://schemas.microsoft.com/office/powerpoint/2010/main" val="69278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F068-0BF6-6C23-F83D-6ACEE276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 review</a:t>
            </a:r>
          </a:p>
        </p:txBody>
      </p:sp>
    </p:spTree>
    <p:extLst>
      <p:ext uri="{BB962C8B-B14F-4D97-AF65-F5344CB8AC3E}">
        <p14:creationId xmlns:p14="http://schemas.microsoft.com/office/powerpoint/2010/main" val="41503539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184238" y="1216469"/>
            <a:ext cx="543572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15865" y="1206954"/>
            <a:ext cx="566860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492AA-58CC-0B4D-8B94-1529DAB6D3A5}"/>
              </a:ext>
            </a:extLst>
          </p:cNvPr>
          <p:cNvSpPr txBox="1"/>
          <p:nvPr/>
        </p:nvSpPr>
        <p:spPr>
          <a:xfrm>
            <a:off x="1068512" y="226032"/>
            <a:ext cx="9499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Consider the following example: a graphics program where each thread wants to display a triangle; </a:t>
            </a:r>
            <a:br>
              <a:rPr lang="en-US" i="1" dirty="0"/>
            </a:br>
            <a:r>
              <a:rPr lang="en-US" i="1" dirty="0"/>
              <a:t>the display is a queue (not thread safe)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BC4F8-E36A-1D45-B02E-9F278CF748AD}"/>
              </a:ext>
            </a:extLst>
          </p:cNvPr>
          <p:cNvSpPr txBox="1"/>
          <p:nvPr/>
        </p:nvSpPr>
        <p:spPr>
          <a:xfrm>
            <a:off x="184238" y="4787757"/>
            <a:ext cx="470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how lock and unlock are implemented</a:t>
            </a:r>
            <a:br>
              <a:rPr lang="en-US" dirty="0"/>
            </a:br>
            <a:r>
              <a:rPr lang="en-US" dirty="0"/>
              <a:t>We also know how a queue is implemented</a:t>
            </a:r>
          </a:p>
          <a:p>
            <a:endParaRPr lang="en-US" dirty="0"/>
          </a:p>
          <a:p>
            <a:r>
              <a:rPr lang="en-US" dirty="0"/>
              <a:t>What is an execution?</a:t>
            </a:r>
          </a:p>
        </p:txBody>
      </p:sp>
    </p:spTree>
    <p:extLst>
      <p:ext uri="{BB962C8B-B14F-4D97-AF65-F5344CB8AC3E}">
        <p14:creationId xmlns:p14="http://schemas.microsoft.com/office/powerpoint/2010/main" val="7818232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0517-7C60-5948-BFEA-1995F1F1204C}"/>
              </a:ext>
            </a:extLst>
          </p:cNvPr>
          <p:cNvCxnSpPr>
            <a:cxnSpLocks/>
          </p:cNvCxnSpPr>
          <p:nvPr/>
        </p:nvCxnSpPr>
        <p:spPr>
          <a:xfrm>
            <a:off x="6096000" y="2711563"/>
            <a:ext cx="0" cy="39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245883" y="271246"/>
            <a:ext cx="543572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77510" y="261731"/>
            <a:ext cx="566860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4B44A-8EF2-7945-A597-2074EA6983D4}"/>
              </a:ext>
            </a:extLst>
          </p:cNvPr>
          <p:cNvSpPr txBox="1"/>
          <p:nvPr/>
        </p:nvSpPr>
        <p:spPr>
          <a:xfrm>
            <a:off x="5149572" y="2724531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DCD4-082F-F54D-BFB8-9628D2483E2F}"/>
              </a:ext>
            </a:extLst>
          </p:cNvPr>
          <p:cNvSpPr txBox="1"/>
          <p:nvPr/>
        </p:nvSpPr>
        <p:spPr>
          <a:xfrm>
            <a:off x="2594540" y="3001530"/>
            <a:ext cx="2579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blue goes first</a:t>
            </a:r>
            <a:br>
              <a:rPr lang="en-US" i="1" dirty="0"/>
            </a:br>
            <a:r>
              <a:rPr lang="en-US" i="1" dirty="0"/>
              <a:t>it gets to complete</a:t>
            </a:r>
          </a:p>
          <a:p>
            <a:r>
              <a:rPr lang="en-US" i="1" dirty="0"/>
              <a:t>its critical section</a:t>
            </a:r>
            <a:br>
              <a:rPr lang="en-US" i="1" dirty="0"/>
            </a:br>
            <a:r>
              <a:rPr lang="en-US" i="1" dirty="0"/>
              <a:t>while thread 1 is spinning</a:t>
            </a:r>
          </a:p>
        </p:txBody>
      </p:sp>
    </p:spTree>
    <p:extLst>
      <p:ext uri="{BB962C8B-B14F-4D97-AF65-F5344CB8AC3E}">
        <p14:creationId xmlns:p14="http://schemas.microsoft.com/office/powerpoint/2010/main" val="17612282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0517-7C60-5948-BFEA-1995F1F1204C}"/>
              </a:ext>
            </a:extLst>
          </p:cNvPr>
          <p:cNvCxnSpPr>
            <a:cxnSpLocks/>
          </p:cNvCxnSpPr>
          <p:nvPr/>
        </p:nvCxnSpPr>
        <p:spPr>
          <a:xfrm>
            <a:off x="6096000" y="2711563"/>
            <a:ext cx="0" cy="39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245883" y="271246"/>
            <a:ext cx="543572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77510" y="261731"/>
            <a:ext cx="566860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4B44A-8EF2-7945-A597-2074EA6983D4}"/>
              </a:ext>
            </a:extLst>
          </p:cNvPr>
          <p:cNvSpPr txBox="1"/>
          <p:nvPr/>
        </p:nvSpPr>
        <p:spPr>
          <a:xfrm>
            <a:off x="5149572" y="2724531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1610B-B358-0F44-83B4-FCA0652376AD}"/>
              </a:ext>
            </a:extLst>
          </p:cNvPr>
          <p:cNvSpPr txBox="1"/>
          <p:nvPr/>
        </p:nvSpPr>
        <p:spPr>
          <a:xfrm>
            <a:off x="5149572" y="3096363"/>
            <a:ext cx="176493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B030-E4CE-2E49-83F0-DB83AAE272E3}"/>
              </a:ext>
            </a:extLst>
          </p:cNvPr>
          <p:cNvSpPr txBox="1"/>
          <p:nvPr/>
        </p:nvSpPr>
        <p:spPr>
          <a:xfrm>
            <a:off x="5149572" y="3472102"/>
            <a:ext cx="27307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2F568-FCF3-504B-9789-26A2AB49742C}"/>
              </a:ext>
            </a:extLst>
          </p:cNvPr>
          <p:cNvSpPr txBox="1"/>
          <p:nvPr/>
        </p:nvSpPr>
        <p:spPr>
          <a:xfrm>
            <a:off x="5136476" y="3856471"/>
            <a:ext cx="1919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D377E-D0C7-AE48-B564-2C3F586EE05F}"/>
              </a:ext>
            </a:extLst>
          </p:cNvPr>
          <p:cNvSpPr txBox="1"/>
          <p:nvPr/>
        </p:nvSpPr>
        <p:spPr>
          <a:xfrm>
            <a:off x="5136476" y="4230990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</p:spTree>
    <p:extLst>
      <p:ext uri="{BB962C8B-B14F-4D97-AF65-F5344CB8AC3E}">
        <p14:creationId xmlns:p14="http://schemas.microsoft.com/office/powerpoint/2010/main" val="4585084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0517-7C60-5948-BFEA-1995F1F1204C}"/>
              </a:ext>
            </a:extLst>
          </p:cNvPr>
          <p:cNvCxnSpPr>
            <a:cxnSpLocks/>
          </p:cNvCxnSpPr>
          <p:nvPr/>
        </p:nvCxnSpPr>
        <p:spPr>
          <a:xfrm>
            <a:off x="6096000" y="2711563"/>
            <a:ext cx="0" cy="39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245883" y="271246"/>
            <a:ext cx="543572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77510" y="261731"/>
            <a:ext cx="566860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4B44A-8EF2-7945-A597-2074EA6983D4}"/>
              </a:ext>
            </a:extLst>
          </p:cNvPr>
          <p:cNvSpPr txBox="1"/>
          <p:nvPr/>
        </p:nvSpPr>
        <p:spPr>
          <a:xfrm>
            <a:off x="5149572" y="2724531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1610B-B358-0F44-83B4-FCA0652376AD}"/>
              </a:ext>
            </a:extLst>
          </p:cNvPr>
          <p:cNvSpPr txBox="1"/>
          <p:nvPr/>
        </p:nvSpPr>
        <p:spPr>
          <a:xfrm>
            <a:off x="5149572" y="3096363"/>
            <a:ext cx="176493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B030-E4CE-2E49-83F0-DB83AAE272E3}"/>
              </a:ext>
            </a:extLst>
          </p:cNvPr>
          <p:cNvSpPr txBox="1"/>
          <p:nvPr/>
        </p:nvSpPr>
        <p:spPr>
          <a:xfrm>
            <a:off x="5149572" y="3472102"/>
            <a:ext cx="27307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2F568-FCF3-504B-9789-26A2AB49742C}"/>
              </a:ext>
            </a:extLst>
          </p:cNvPr>
          <p:cNvSpPr txBox="1"/>
          <p:nvPr/>
        </p:nvSpPr>
        <p:spPr>
          <a:xfrm>
            <a:off x="5136476" y="3856471"/>
            <a:ext cx="1919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D377E-D0C7-AE48-B564-2C3F586EE05F}"/>
              </a:ext>
            </a:extLst>
          </p:cNvPr>
          <p:cNvSpPr txBox="1"/>
          <p:nvPr/>
        </p:nvSpPr>
        <p:spPr>
          <a:xfrm>
            <a:off x="5136476" y="4230990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D46BC-0E3D-BB42-BEFE-2BB998816CE8}"/>
              </a:ext>
            </a:extLst>
          </p:cNvPr>
          <p:cNvSpPr txBox="1"/>
          <p:nvPr/>
        </p:nvSpPr>
        <p:spPr>
          <a:xfrm>
            <a:off x="1405018" y="4798031"/>
            <a:ext cx="311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yellow gets a change to go</a:t>
            </a:r>
          </a:p>
        </p:txBody>
      </p:sp>
    </p:spTree>
    <p:extLst>
      <p:ext uri="{BB962C8B-B14F-4D97-AF65-F5344CB8AC3E}">
        <p14:creationId xmlns:p14="http://schemas.microsoft.com/office/powerpoint/2010/main" val="13349129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0517-7C60-5948-BFEA-1995F1F1204C}"/>
              </a:ext>
            </a:extLst>
          </p:cNvPr>
          <p:cNvCxnSpPr>
            <a:cxnSpLocks/>
          </p:cNvCxnSpPr>
          <p:nvPr/>
        </p:nvCxnSpPr>
        <p:spPr>
          <a:xfrm>
            <a:off x="6096000" y="2711563"/>
            <a:ext cx="0" cy="39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245883" y="271246"/>
            <a:ext cx="543572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77510" y="261731"/>
            <a:ext cx="566860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4B44A-8EF2-7945-A597-2074EA6983D4}"/>
              </a:ext>
            </a:extLst>
          </p:cNvPr>
          <p:cNvSpPr txBox="1"/>
          <p:nvPr/>
        </p:nvSpPr>
        <p:spPr>
          <a:xfrm>
            <a:off x="5149572" y="2724531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1610B-B358-0F44-83B4-FCA0652376AD}"/>
              </a:ext>
            </a:extLst>
          </p:cNvPr>
          <p:cNvSpPr txBox="1"/>
          <p:nvPr/>
        </p:nvSpPr>
        <p:spPr>
          <a:xfrm>
            <a:off x="5149572" y="3096363"/>
            <a:ext cx="176493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B030-E4CE-2E49-83F0-DB83AAE272E3}"/>
              </a:ext>
            </a:extLst>
          </p:cNvPr>
          <p:cNvSpPr txBox="1"/>
          <p:nvPr/>
        </p:nvSpPr>
        <p:spPr>
          <a:xfrm>
            <a:off x="5149572" y="3472102"/>
            <a:ext cx="27307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2F568-FCF3-504B-9789-26A2AB49742C}"/>
              </a:ext>
            </a:extLst>
          </p:cNvPr>
          <p:cNvSpPr txBox="1"/>
          <p:nvPr/>
        </p:nvSpPr>
        <p:spPr>
          <a:xfrm>
            <a:off x="5136476" y="3856471"/>
            <a:ext cx="1919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D377E-D0C7-AE48-B564-2C3F586EE05F}"/>
              </a:ext>
            </a:extLst>
          </p:cNvPr>
          <p:cNvSpPr txBox="1"/>
          <p:nvPr/>
        </p:nvSpPr>
        <p:spPr>
          <a:xfrm>
            <a:off x="5136476" y="4230990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D46BC-0E3D-BB42-BEFE-2BB998816CE8}"/>
              </a:ext>
            </a:extLst>
          </p:cNvPr>
          <p:cNvSpPr txBox="1"/>
          <p:nvPr/>
        </p:nvSpPr>
        <p:spPr>
          <a:xfrm>
            <a:off x="1405018" y="4798031"/>
            <a:ext cx="311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yellow gets a change to 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91BEC-C594-C142-A046-28CBCC285326}"/>
              </a:ext>
            </a:extLst>
          </p:cNvPr>
          <p:cNvSpPr txBox="1"/>
          <p:nvPr/>
        </p:nvSpPr>
        <p:spPr>
          <a:xfrm>
            <a:off x="5149572" y="4650263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CC441-F11F-8640-A5AB-25DA36E6F8CF}"/>
              </a:ext>
            </a:extLst>
          </p:cNvPr>
          <p:cNvSpPr txBox="1"/>
          <p:nvPr/>
        </p:nvSpPr>
        <p:spPr>
          <a:xfrm>
            <a:off x="5149572" y="5022095"/>
            <a:ext cx="1764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B46D0-ACF0-F44F-B404-C7792E753737}"/>
              </a:ext>
            </a:extLst>
          </p:cNvPr>
          <p:cNvSpPr txBox="1"/>
          <p:nvPr/>
        </p:nvSpPr>
        <p:spPr>
          <a:xfrm>
            <a:off x="5149572" y="5397834"/>
            <a:ext cx="273070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B258-5326-A949-8FFE-5863F1BB0081}"/>
              </a:ext>
            </a:extLst>
          </p:cNvPr>
          <p:cNvSpPr txBox="1"/>
          <p:nvPr/>
        </p:nvSpPr>
        <p:spPr>
          <a:xfrm>
            <a:off x="5136476" y="5782203"/>
            <a:ext cx="191904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AE6A0-8033-6A43-90D8-F2E6037434F8}"/>
              </a:ext>
            </a:extLst>
          </p:cNvPr>
          <p:cNvSpPr txBox="1"/>
          <p:nvPr/>
        </p:nvSpPr>
        <p:spPr>
          <a:xfrm>
            <a:off x="5136476" y="6156722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</p:spTree>
    <p:extLst>
      <p:ext uri="{BB962C8B-B14F-4D97-AF65-F5344CB8AC3E}">
        <p14:creationId xmlns:p14="http://schemas.microsoft.com/office/powerpoint/2010/main" val="40350412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0517-7C60-5948-BFEA-1995F1F1204C}"/>
              </a:ext>
            </a:extLst>
          </p:cNvPr>
          <p:cNvCxnSpPr>
            <a:cxnSpLocks/>
          </p:cNvCxnSpPr>
          <p:nvPr/>
        </p:nvCxnSpPr>
        <p:spPr>
          <a:xfrm>
            <a:off x="6096000" y="2711563"/>
            <a:ext cx="0" cy="39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245883" y="271246"/>
            <a:ext cx="543572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77510" y="261731"/>
            <a:ext cx="566860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4B44A-8EF2-7945-A597-2074EA6983D4}"/>
              </a:ext>
            </a:extLst>
          </p:cNvPr>
          <p:cNvSpPr txBox="1"/>
          <p:nvPr/>
        </p:nvSpPr>
        <p:spPr>
          <a:xfrm>
            <a:off x="5149572" y="2724531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1610B-B358-0F44-83B4-FCA0652376AD}"/>
              </a:ext>
            </a:extLst>
          </p:cNvPr>
          <p:cNvSpPr txBox="1"/>
          <p:nvPr/>
        </p:nvSpPr>
        <p:spPr>
          <a:xfrm>
            <a:off x="5149572" y="3096363"/>
            <a:ext cx="176493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B030-E4CE-2E49-83F0-DB83AAE272E3}"/>
              </a:ext>
            </a:extLst>
          </p:cNvPr>
          <p:cNvSpPr txBox="1"/>
          <p:nvPr/>
        </p:nvSpPr>
        <p:spPr>
          <a:xfrm>
            <a:off x="5149572" y="3472102"/>
            <a:ext cx="27307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2F568-FCF3-504B-9789-26A2AB49742C}"/>
              </a:ext>
            </a:extLst>
          </p:cNvPr>
          <p:cNvSpPr txBox="1"/>
          <p:nvPr/>
        </p:nvSpPr>
        <p:spPr>
          <a:xfrm>
            <a:off x="5136476" y="3856471"/>
            <a:ext cx="1919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D377E-D0C7-AE48-B564-2C3F586EE05F}"/>
              </a:ext>
            </a:extLst>
          </p:cNvPr>
          <p:cNvSpPr txBox="1"/>
          <p:nvPr/>
        </p:nvSpPr>
        <p:spPr>
          <a:xfrm>
            <a:off x="5136476" y="4230990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91BEC-C594-C142-A046-28CBCC285326}"/>
              </a:ext>
            </a:extLst>
          </p:cNvPr>
          <p:cNvSpPr txBox="1"/>
          <p:nvPr/>
        </p:nvSpPr>
        <p:spPr>
          <a:xfrm>
            <a:off x="5149572" y="4650263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CC441-F11F-8640-A5AB-25DA36E6F8CF}"/>
              </a:ext>
            </a:extLst>
          </p:cNvPr>
          <p:cNvSpPr txBox="1"/>
          <p:nvPr/>
        </p:nvSpPr>
        <p:spPr>
          <a:xfrm>
            <a:off x="5149572" y="5022095"/>
            <a:ext cx="1764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B46D0-ACF0-F44F-B404-C7792E753737}"/>
              </a:ext>
            </a:extLst>
          </p:cNvPr>
          <p:cNvSpPr txBox="1"/>
          <p:nvPr/>
        </p:nvSpPr>
        <p:spPr>
          <a:xfrm>
            <a:off x="5149572" y="5397834"/>
            <a:ext cx="273070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B258-5326-A949-8FFE-5863F1BB0081}"/>
              </a:ext>
            </a:extLst>
          </p:cNvPr>
          <p:cNvSpPr txBox="1"/>
          <p:nvPr/>
        </p:nvSpPr>
        <p:spPr>
          <a:xfrm>
            <a:off x="5136476" y="5782203"/>
            <a:ext cx="191904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AE6A0-8033-6A43-90D8-F2E6037434F8}"/>
              </a:ext>
            </a:extLst>
          </p:cNvPr>
          <p:cNvSpPr txBox="1"/>
          <p:nvPr/>
        </p:nvSpPr>
        <p:spPr>
          <a:xfrm>
            <a:off x="5136476" y="6156722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0BFCA-E211-C744-8AFF-0D7133D6EF1A}"/>
              </a:ext>
            </a:extLst>
          </p:cNvPr>
          <p:cNvSpPr/>
          <p:nvPr/>
        </p:nvSpPr>
        <p:spPr>
          <a:xfrm>
            <a:off x="2120178" y="4584489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96851-C8FB-9743-8DE3-D33382FE03C7}"/>
              </a:ext>
            </a:extLst>
          </p:cNvPr>
          <p:cNvSpPr/>
          <p:nvPr/>
        </p:nvSpPr>
        <p:spPr>
          <a:xfrm>
            <a:off x="2120178" y="5412392"/>
            <a:ext cx="951471" cy="827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73D2A-39A5-ED44-A590-0D0C3FA5DEAD}"/>
              </a:ext>
            </a:extLst>
          </p:cNvPr>
          <p:cNvSpPr txBox="1"/>
          <p:nvPr/>
        </p:nvSpPr>
        <p:spPr>
          <a:xfrm>
            <a:off x="1361992" y="41334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77DBD-E981-244F-A400-013798E4053A}"/>
              </a:ext>
            </a:extLst>
          </p:cNvPr>
          <p:cNvSpPr txBox="1"/>
          <p:nvPr/>
        </p:nvSpPr>
        <p:spPr>
          <a:xfrm>
            <a:off x="2450681" y="41334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1EB04-A074-D94D-979C-98D9D3B4E4A3}"/>
              </a:ext>
            </a:extLst>
          </p:cNvPr>
          <p:cNvSpPr txBox="1"/>
          <p:nvPr/>
        </p:nvSpPr>
        <p:spPr>
          <a:xfrm>
            <a:off x="567042" y="481377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7A3FF-1D49-124B-AB62-705AF946E3D6}"/>
              </a:ext>
            </a:extLst>
          </p:cNvPr>
          <p:cNvSpPr txBox="1"/>
          <p:nvPr/>
        </p:nvSpPr>
        <p:spPr>
          <a:xfrm>
            <a:off x="567042" y="5641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2285C-2B56-BC48-9A75-D6CAC595191E}"/>
              </a:ext>
            </a:extLst>
          </p:cNvPr>
          <p:cNvSpPr txBox="1"/>
          <p:nvPr/>
        </p:nvSpPr>
        <p:spPr>
          <a:xfrm>
            <a:off x="924674" y="3359649"/>
            <a:ext cx="262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can happen in a PSO</a:t>
            </a:r>
            <a:br>
              <a:rPr lang="en-US" i="1" dirty="0"/>
            </a:br>
            <a:r>
              <a:rPr lang="en-US" i="1" dirty="0"/>
              <a:t>memory model?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9975E4-1D89-3E45-AA71-DB4F9B752D74}"/>
              </a:ext>
            </a:extLst>
          </p:cNvPr>
          <p:cNvSpPr/>
          <p:nvPr/>
        </p:nvSpPr>
        <p:spPr>
          <a:xfrm>
            <a:off x="1168707" y="458449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E92DD9-5ED6-9A48-8F2F-3035683ED7D6}"/>
              </a:ext>
            </a:extLst>
          </p:cNvPr>
          <p:cNvSpPr/>
          <p:nvPr/>
        </p:nvSpPr>
        <p:spPr>
          <a:xfrm>
            <a:off x="1168707" y="541239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51651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0517-7C60-5948-BFEA-1995F1F1204C}"/>
              </a:ext>
            </a:extLst>
          </p:cNvPr>
          <p:cNvCxnSpPr>
            <a:cxnSpLocks/>
          </p:cNvCxnSpPr>
          <p:nvPr/>
        </p:nvCxnSpPr>
        <p:spPr>
          <a:xfrm>
            <a:off x="6096000" y="2711563"/>
            <a:ext cx="0" cy="39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245883" y="271246"/>
            <a:ext cx="543572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77510" y="261731"/>
            <a:ext cx="566860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4B44A-8EF2-7945-A597-2074EA6983D4}"/>
              </a:ext>
            </a:extLst>
          </p:cNvPr>
          <p:cNvSpPr txBox="1"/>
          <p:nvPr/>
        </p:nvSpPr>
        <p:spPr>
          <a:xfrm>
            <a:off x="5149572" y="2724531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1610B-B358-0F44-83B4-FCA0652376AD}"/>
              </a:ext>
            </a:extLst>
          </p:cNvPr>
          <p:cNvSpPr txBox="1"/>
          <p:nvPr/>
        </p:nvSpPr>
        <p:spPr>
          <a:xfrm>
            <a:off x="5149572" y="3096363"/>
            <a:ext cx="176493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B030-E4CE-2E49-83F0-DB83AAE272E3}"/>
              </a:ext>
            </a:extLst>
          </p:cNvPr>
          <p:cNvSpPr txBox="1"/>
          <p:nvPr/>
        </p:nvSpPr>
        <p:spPr>
          <a:xfrm>
            <a:off x="5149572" y="3472102"/>
            <a:ext cx="27307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2F568-FCF3-504B-9789-26A2AB49742C}"/>
              </a:ext>
            </a:extLst>
          </p:cNvPr>
          <p:cNvSpPr txBox="1"/>
          <p:nvPr/>
        </p:nvSpPr>
        <p:spPr>
          <a:xfrm>
            <a:off x="5136476" y="3856471"/>
            <a:ext cx="1919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store(head, %i+1);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D377E-D0C7-AE48-B564-2C3F586EE05F}"/>
              </a:ext>
            </a:extLst>
          </p:cNvPr>
          <p:cNvSpPr txBox="1"/>
          <p:nvPr/>
        </p:nvSpPr>
        <p:spPr>
          <a:xfrm>
            <a:off x="5136476" y="4230990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91BEC-C594-C142-A046-28CBCC285326}"/>
              </a:ext>
            </a:extLst>
          </p:cNvPr>
          <p:cNvSpPr txBox="1"/>
          <p:nvPr/>
        </p:nvSpPr>
        <p:spPr>
          <a:xfrm>
            <a:off x="5149572" y="4650263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CC441-F11F-8640-A5AB-25DA36E6F8CF}"/>
              </a:ext>
            </a:extLst>
          </p:cNvPr>
          <p:cNvSpPr txBox="1"/>
          <p:nvPr/>
        </p:nvSpPr>
        <p:spPr>
          <a:xfrm>
            <a:off x="5149572" y="5022095"/>
            <a:ext cx="1764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B46D0-ACF0-F44F-B404-C7792E753737}"/>
              </a:ext>
            </a:extLst>
          </p:cNvPr>
          <p:cNvSpPr txBox="1"/>
          <p:nvPr/>
        </p:nvSpPr>
        <p:spPr>
          <a:xfrm>
            <a:off x="5149572" y="5397834"/>
            <a:ext cx="273070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B258-5326-A949-8FFE-5863F1BB0081}"/>
              </a:ext>
            </a:extLst>
          </p:cNvPr>
          <p:cNvSpPr txBox="1"/>
          <p:nvPr/>
        </p:nvSpPr>
        <p:spPr>
          <a:xfrm>
            <a:off x="5136476" y="5782203"/>
            <a:ext cx="191904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AE6A0-8033-6A43-90D8-F2E6037434F8}"/>
              </a:ext>
            </a:extLst>
          </p:cNvPr>
          <p:cNvSpPr txBox="1"/>
          <p:nvPr/>
        </p:nvSpPr>
        <p:spPr>
          <a:xfrm>
            <a:off x="5136476" y="6156722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D19802-1936-5847-BACF-F8D49FC1954D}"/>
              </a:ext>
            </a:extLst>
          </p:cNvPr>
          <p:cNvSpPr/>
          <p:nvPr/>
        </p:nvSpPr>
        <p:spPr>
          <a:xfrm>
            <a:off x="1168707" y="458449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0BFCA-E211-C744-8AFF-0D7133D6EF1A}"/>
              </a:ext>
            </a:extLst>
          </p:cNvPr>
          <p:cNvSpPr/>
          <p:nvPr/>
        </p:nvSpPr>
        <p:spPr>
          <a:xfrm>
            <a:off x="2120178" y="4584489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56907-E085-D24D-9860-151C8806E65B}"/>
              </a:ext>
            </a:extLst>
          </p:cNvPr>
          <p:cNvSpPr/>
          <p:nvPr/>
        </p:nvSpPr>
        <p:spPr>
          <a:xfrm>
            <a:off x="1168707" y="541239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  <a:p>
            <a:pPr algn="ctr"/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96851-C8FB-9743-8DE3-D33382FE03C7}"/>
              </a:ext>
            </a:extLst>
          </p:cNvPr>
          <p:cNvSpPr/>
          <p:nvPr/>
        </p:nvSpPr>
        <p:spPr>
          <a:xfrm>
            <a:off x="2120178" y="5412392"/>
            <a:ext cx="951471" cy="827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73D2A-39A5-ED44-A590-0D0C3FA5DEAD}"/>
              </a:ext>
            </a:extLst>
          </p:cNvPr>
          <p:cNvSpPr txBox="1"/>
          <p:nvPr/>
        </p:nvSpPr>
        <p:spPr>
          <a:xfrm>
            <a:off x="1361992" y="41334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77DBD-E981-244F-A400-013798E4053A}"/>
              </a:ext>
            </a:extLst>
          </p:cNvPr>
          <p:cNvSpPr txBox="1"/>
          <p:nvPr/>
        </p:nvSpPr>
        <p:spPr>
          <a:xfrm>
            <a:off x="2450681" y="41334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1EB04-A074-D94D-979C-98D9D3B4E4A3}"/>
              </a:ext>
            </a:extLst>
          </p:cNvPr>
          <p:cNvSpPr txBox="1"/>
          <p:nvPr/>
        </p:nvSpPr>
        <p:spPr>
          <a:xfrm>
            <a:off x="567042" y="481377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7A3FF-1D49-124B-AB62-705AF946E3D6}"/>
              </a:ext>
            </a:extLst>
          </p:cNvPr>
          <p:cNvSpPr txBox="1"/>
          <p:nvPr/>
        </p:nvSpPr>
        <p:spPr>
          <a:xfrm>
            <a:off x="567042" y="5641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2285C-2B56-BC48-9A75-D6CAC595191E}"/>
              </a:ext>
            </a:extLst>
          </p:cNvPr>
          <p:cNvSpPr txBox="1"/>
          <p:nvPr/>
        </p:nvSpPr>
        <p:spPr>
          <a:xfrm>
            <a:off x="924674" y="3359649"/>
            <a:ext cx="262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can happen in a PSO</a:t>
            </a:r>
            <a:br>
              <a:rPr lang="en-US" i="1" dirty="0"/>
            </a:br>
            <a:r>
              <a:rPr lang="en-US" i="1" dirty="0"/>
              <a:t>memory model?</a:t>
            </a:r>
          </a:p>
        </p:txBody>
      </p:sp>
    </p:spTree>
    <p:extLst>
      <p:ext uri="{BB962C8B-B14F-4D97-AF65-F5344CB8AC3E}">
        <p14:creationId xmlns:p14="http://schemas.microsoft.com/office/powerpoint/2010/main" val="32788723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0517-7C60-5948-BFEA-1995F1F1204C}"/>
              </a:ext>
            </a:extLst>
          </p:cNvPr>
          <p:cNvCxnSpPr>
            <a:cxnSpLocks/>
          </p:cNvCxnSpPr>
          <p:nvPr/>
        </p:nvCxnSpPr>
        <p:spPr>
          <a:xfrm>
            <a:off x="6096000" y="2711563"/>
            <a:ext cx="0" cy="39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245883" y="271246"/>
            <a:ext cx="543572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77510" y="261731"/>
            <a:ext cx="566860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4B44A-8EF2-7945-A597-2074EA6983D4}"/>
              </a:ext>
            </a:extLst>
          </p:cNvPr>
          <p:cNvSpPr txBox="1"/>
          <p:nvPr/>
        </p:nvSpPr>
        <p:spPr>
          <a:xfrm>
            <a:off x="5149572" y="2724531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1610B-B358-0F44-83B4-FCA0652376AD}"/>
              </a:ext>
            </a:extLst>
          </p:cNvPr>
          <p:cNvSpPr txBox="1"/>
          <p:nvPr/>
        </p:nvSpPr>
        <p:spPr>
          <a:xfrm>
            <a:off x="5149572" y="3096363"/>
            <a:ext cx="176493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B030-E4CE-2E49-83F0-DB83AAE272E3}"/>
              </a:ext>
            </a:extLst>
          </p:cNvPr>
          <p:cNvSpPr txBox="1"/>
          <p:nvPr/>
        </p:nvSpPr>
        <p:spPr>
          <a:xfrm>
            <a:off x="5149572" y="3472102"/>
            <a:ext cx="27307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2F568-FCF3-504B-9789-26A2AB49742C}"/>
              </a:ext>
            </a:extLst>
          </p:cNvPr>
          <p:cNvSpPr txBox="1"/>
          <p:nvPr/>
        </p:nvSpPr>
        <p:spPr>
          <a:xfrm>
            <a:off x="5136476" y="5013465"/>
            <a:ext cx="1919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store(head, %i+1);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D377E-D0C7-AE48-B564-2C3F586EE05F}"/>
              </a:ext>
            </a:extLst>
          </p:cNvPr>
          <p:cNvSpPr txBox="1"/>
          <p:nvPr/>
        </p:nvSpPr>
        <p:spPr>
          <a:xfrm>
            <a:off x="5136476" y="3860095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91BEC-C594-C142-A046-28CBCC285326}"/>
              </a:ext>
            </a:extLst>
          </p:cNvPr>
          <p:cNvSpPr txBox="1"/>
          <p:nvPr/>
        </p:nvSpPr>
        <p:spPr>
          <a:xfrm>
            <a:off x="5149572" y="4279368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CC441-F11F-8640-A5AB-25DA36E6F8CF}"/>
              </a:ext>
            </a:extLst>
          </p:cNvPr>
          <p:cNvSpPr txBox="1"/>
          <p:nvPr/>
        </p:nvSpPr>
        <p:spPr>
          <a:xfrm>
            <a:off x="5149572" y="4651200"/>
            <a:ext cx="1764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B46D0-ACF0-F44F-B404-C7792E753737}"/>
              </a:ext>
            </a:extLst>
          </p:cNvPr>
          <p:cNvSpPr txBox="1"/>
          <p:nvPr/>
        </p:nvSpPr>
        <p:spPr>
          <a:xfrm>
            <a:off x="5149572" y="5397834"/>
            <a:ext cx="273070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triangle1);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B258-5326-A949-8FFE-5863F1BB0081}"/>
              </a:ext>
            </a:extLst>
          </p:cNvPr>
          <p:cNvSpPr txBox="1"/>
          <p:nvPr/>
        </p:nvSpPr>
        <p:spPr>
          <a:xfrm>
            <a:off x="5136476" y="5782203"/>
            <a:ext cx="191904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AE6A0-8033-6A43-90D8-F2E6037434F8}"/>
              </a:ext>
            </a:extLst>
          </p:cNvPr>
          <p:cNvSpPr txBox="1"/>
          <p:nvPr/>
        </p:nvSpPr>
        <p:spPr>
          <a:xfrm>
            <a:off x="5136476" y="6156722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0BFCA-E211-C744-8AFF-0D7133D6EF1A}"/>
              </a:ext>
            </a:extLst>
          </p:cNvPr>
          <p:cNvSpPr/>
          <p:nvPr/>
        </p:nvSpPr>
        <p:spPr>
          <a:xfrm>
            <a:off x="2120178" y="4584489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96851-C8FB-9743-8DE3-D33382FE03C7}"/>
              </a:ext>
            </a:extLst>
          </p:cNvPr>
          <p:cNvSpPr/>
          <p:nvPr/>
        </p:nvSpPr>
        <p:spPr>
          <a:xfrm>
            <a:off x="2120178" y="5412392"/>
            <a:ext cx="951471" cy="827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73D2A-39A5-ED44-A590-0D0C3FA5DEAD}"/>
              </a:ext>
            </a:extLst>
          </p:cNvPr>
          <p:cNvSpPr txBox="1"/>
          <p:nvPr/>
        </p:nvSpPr>
        <p:spPr>
          <a:xfrm>
            <a:off x="1361992" y="41334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77DBD-E981-244F-A400-013798E4053A}"/>
              </a:ext>
            </a:extLst>
          </p:cNvPr>
          <p:cNvSpPr txBox="1"/>
          <p:nvPr/>
        </p:nvSpPr>
        <p:spPr>
          <a:xfrm>
            <a:off x="2450681" y="41334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1EB04-A074-D94D-979C-98D9D3B4E4A3}"/>
              </a:ext>
            </a:extLst>
          </p:cNvPr>
          <p:cNvSpPr txBox="1"/>
          <p:nvPr/>
        </p:nvSpPr>
        <p:spPr>
          <a:xfrm>
            <a:off x="567042" y="481377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7A3FF-1D49-124B-AB62-705AF946E3D6}"/>
              </a:ext>
            </a:extLst>
          </p:cNvPr>
          <p:cNvSpPr txBox="1"/>
          <p:nvPr/>
        </p:nvSpPr>
        <p:spPr>
          <a:xfrm>
            <a:off x="567042" y="5641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2285C-2B56-BC48-9A75-D6CAC595191E}"/>
              </a:ext>
            </a:extLst>
          </p:cNvPr>
          <p:cNvSpPr txBox="1"/>
          <p:nvPr/>
        </p:nvSpPr>
        <p:spPr>
          <a:xfrm>
            <a:off x="924674" y="3359649"/>
            <a:ext cx="262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can happen in a PSO</a:t>
            </a:r>
            <a:br>
              <a:rPr lang="en-US" i="1" dirty="0"/>
            </a:br>
            <a:r>
              <a:rPr lang="en-US" i="1" dirty="0"/>
              <a:t>memory model?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5EA7C-E701-E14E-9139-47E65B566754}"/>
              </a:ext>
            </a:extLst>
          </p:cNvPr>
          <p:cNvSpPr txBox="1"/>
          <p:nvPr/>
        </p:nvSpPr>
        <p:spPr>
          <a:xfrm>
            <a:off x="7891744" y="4584489"/>
            <a:ext cx="396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just happened if this store moves?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AFB4E0-5F21-5C4B-B33B-35DE69DD2760}"/>
              </a:ext>
            </a:extLst>
          </p:cNvPr>
          <p:cNvSpPr/>
          <p:nvPr/>
        </p:nvSpPr>
        <p:spPr>
          <a:xfrm>
            <a:off x="1168707" y="458449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2FF946-D5DD-9344-9505-3C020942BED7}"/>
              </a:ext>
            </a:extLst>
          </p:cNvPr>
          <p:cNvSpPr/>
          <p:nvPr/>
        </p:nvSpPr>
        <p:spPr>
          <a:xfrm>
            <a:off x="1168707" y="541239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42975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D91-CDD6-7F4A-A2D5-75AE4C26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in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83A4-2C43-5D4D-8211-EB966803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architects implemented a weak memory model</a:t>
            </a:r>
          </a:p>
          <a:p>
            <a:endParaRPr lang="en-US" dirty="0"/>
          </a:p>
          <a:p>
            <a:r>
              <a:rPr lang="en-US" dirty="0"/>
              <a:t>Nvidia programmers expected a strong memory model</a:t>
            </a:r>
          </a:p>
          <a:p>
            <a:endParaRPr lang="en-US" dirty="0"/>
          </a:p>
          <a:p>
            <a:r>
              <a:rPr lang="en-US" dirty="0"/>
              <a:t>Mutexes implemented without fences!</a:t>
            </a:r>
          </a:p>
        </p:txBody>
      </p:sp>
    </p:spTree>
    <p:extLst>
      <p:ext uri="{BB962C8B-B14F-4D97-AF65-F5344CB8AC3E}">
        <p14:creationId xmlns:p14="http://schemas.microsoft.com/office/powerpoint/2010/main" val="20133028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D91-CDD6-7F4A-A2D5-75AE4C26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in 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8DDF6-2AA0-C742-8240-353C7E536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" r="49101"/>
          <a:stretch/>
        </p:blipFill>
        <p:spPr>
          <a:xfrm>
            <a:off x="147263" y="1454383"/>
            <a:ext cx="5948737" cy="2536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3A6A2-E63D-2541-9CFE-C1FE4772F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60" r="2908"/>
          <a:stretch/>
        </p:blipFill>
        <p:spPr>
          <a:xfrm>
            <a:off x="748300" y="4238331"/>
            <a:ext cx="4746661" cy="2536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5A2BE-759F-6549-B9EB-91092A767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67" y="4614788"/>
            <a:ext cx="1602954" cy="1970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9C48D2-CEC7-F748-B339-6E046541E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867" y="1837386"/>
            <a:ext cx="1541433" cy="1970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04253-B547-2644-85DE-BCC0E5ABA00C}"/>
              </a:ext>
            </a:extLst>
          </p:cNvPr>
          <p:cNvSpPr txBox="1"/>
          <p:nvPr/>
        </p:nvSpPr>
        <p:spPr>
          <a:xfrm>
            <a:off x="9370032" y="1837386"/>
            <a:ext cx="24255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bug found in two</a:t>
            </a:r>
            <a:br>
              <a:rPr lang="en-US" dirty="0"/>
            </a:br>
            <a:r>
              <a:rPr lang="en-US" dirty="0"/>
              <a:t>Nvidia textbooks</a:t>
            </a:r>
          </a:p>
          <a:p>
            <a:endParaRPr lang="en-US" dirty="0"/>
          </a:p>
          <a:p>
            <a:r>
              <a:rPr lang="en-US" dirty="0"/>
              <a:t>We implemented </a:t>
            </a:r>
            <a:br>
              <a:rPr lang="en-US" dirty="0"/>
            </a:br>
            <a:r>
              <a:rPr lang="en-US" dirty="0"/>
              <a:t>a side-channel attack</a:t>
            </a:r>
            <a:br>
              <a:rPr lang="en-US" dirty="0"/>
            </a:br>
            <a:r>
              <a:rPr lang="en-US" dirty="0"/>
              <a:t>that made the bugs</a:t>
            </a:r>
            <a:br>
              <a:rPr lang="en-US" dirty="0"/>
            </a:br>
            <a:r>
              <a:rPr lang="en-US" dirty="0"/>
              <a:t>appear more frequently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days Nvidia has</a:t>
            </a:r>
            <a:br>
              <a:rPr lang="en-US" dirty="0"/>
            </a:br>
            <a:r>
              <a:rPr lang="en-US" dirty="0"/>
              <a:t>a very well-specified </a:t>
            </a:r>
            <a:br>
              <a:rPr lang="en-US" dirty="0"/>
            </a:br>
            <a:r>
              <a:rPr lang="en-US" dirty="0"/>
              <a:t>memory model!</a:t>
            </a:r>
          </a:p>
        </p:txBody>
      </p:sp>
    </p:spTree>
    <p:extLst>
      <p:ext uri="{BB962C8B-B14F-4D97-AF65-F5344CB8AC3E}">
        <p14:creationId xmlns:p14="http://schemas.microsoft.com/office/powerpoint/2010/main" val="4941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86C43-20DA-5240-8F19-18FDBA14C07B}"/>
              </a:ext>
            </a:extLst>
          </p:cNvPr>
          <p:cNvSpPr txBox="1"/>
          <p:nvPr/>
        </p:nvSpPr>
        <p:spPr>
          <a:xfrm>
            <a:off x="245883" y="1696423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 1);</a:t>
            </a:r>
          </a:p>
          <a:p>
            <a:r>
              <a:rPr lang="en-US" sz="2400" dirty="0">
                <a:latin typeface="Courier" pitchFamily="2" charset="0"/>
              </a:rPr>
              <a:t>L:%t0 = load(y);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D115C-7BDA-FB4B-8879-9CCC3412F2E9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96E7F-D44E-564C-972C-8942740CC9A6}"/>
              </a:ext>
            </a:extLst>
          </p:cNvPr>
          <p:cNvSpPr txBox="1"/>
          <p:nvPr/>
        </p:nvSpPr>
        <p:spPr>
          <a:xfrm>
            <a:off x="8200104" y="1696423"/>
            <a:ext cx="3746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 1); </a:t>
            </a:r>
          </a:p>
          <a:p>
            <a:r>
              <a:rPr lang="en-US" sz="2400" dirty="0">
                <a:latin typeface="Courier" pitchFamily="2" charset="0"/>
              </a:rPr>
              <a:t>L:%t1 = load(x);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7C9B9C-8B39-F942-99C8-5441783098F8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965DE4D-3634-4D4D-B557-3F56CF06EF0A}"/>
              </a:ext>
            </a:extLst>
          </p:cNvPr>
          <p:cNvSpPr/>
          <p:nvPr/>
        </p:nvSpPr>
        <p:spPr>
          <a:xfrm>
            <a:off x="318578" y="3602520"/>
            <a:ext cx="21146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S:store</a:t>
            </a:r>
            <a:r>
              <a:rPr lang="en-US" dirty="0">
                <a:latin typeface="Courier" pitchFamily="2" charset="0"/>
              </a:rPr>
              <a:t>(x, 1);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8E90B-891E-A445-B0AE-2F411C8D23C0}"/>
              </a:ext>
            </a:extLst>
          </p:cNvPr>
          <p:cNvSpPr/>
          <p:nvPr/>
        </p:nvSpPr>
        <p:spPr>
          <a:xfrm>
            <a:off x="318578" y="4129365"/>
            <a:ext cx="23903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L:%t0 = load(y);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1F82-2768-0D4E-A8D6-2A3D8E3C0363}"/>
              </a:ext>
            </a:extLst>
          </p:cNvPr>
          <p:cNvSpPr/>
          <p:nvPr/>
        </p:nvSpPr>
        <p:spPr>
          <a:xfrm>
            <a:off x="8385396" y="4041609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L:%t1 = load(x);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6C2BF-9CDA-8440-8E43-F145460F974C}"/>
              </a:ext>
            </a:extLst>
          </p:cNvPr>
          <p:cNvSpPr/>
          <p:nvPr/>
        </p:nvSpPr>
        <p:spPr>
          <a:xfrm>
            <a:off x="8385396" y="3600970"/>
            <a:ext cx="21146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S:store</a:t>
            </a:r>
            <a:r>
              <a:rPr lang="en-US" dirty="0">
                <a:latin typeface="Courier" pitchFamily="2" charset="0"/>
              </a:rPr>
              <a:t>(y, 1);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44D90-75E6-6147-BC21-CE2DB4542BAA}"/>
              </a:ext>
            </a:extLst>
          </p:cNvPr>
          <p:cNvSpPr txBox="1"/>
          <p:nvPr/>
        </p:nvSpPr>
        <p:spPr>
          <a:xfrm>
            <a:off x="4250986" y="6007666"/>
            <a:ext cx="435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from the top of the pile of either thread</a:t>
            </a:r>
          </a:p>
        </p:txBody>
      </p:sp>
    </p:spTree>
    <p:extLst>
      <p:ext uri="{BB962C8B-B14F-4D97-AF65-F5344CB8AC3E}">
        <p14:creationId xmlns:p14="http://schemas.microsoft.com/office/powerpoint/2010/main" val="6263808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0517-7C60-5948-BFEA-1995F1F1204C}"/>
              </a:ext>
            </a:extLst>
          </p:cNvPr>
          <p:cNvCxnSpPr>
            <a:cxnSpLocks/>
          </p:cNvCxnSpPr>
          <p:nvPr/>
        </p:nvCxnSpPr>
        <p:spPr>
          <a:xfrm>
            <a:off x="6096000" y="2711563"/>
            <a:ext cx="0" cy="39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245883" y="271246"/>
            <a:ext cx="543572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77510" y="261731"/>
            <a:ext cx="566860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4B44A-8EF2-7945-A597-2074EA6983D4}"/>
              </a:ext>
            </a:extLst>
          </p:cNvPr>
          <p:cNvSpPr txBox="1"/>
          <p:nvPr/>
        </p:nvSpPr>
        <p:spPr>
          <a:xfrm>
            <a:off x="5149572" y="2724531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1610B-B358-0F44-83B4-FCA0652376AD}"/>
              </a:ext>
            </a:extLst>
          </p:cNvPr>
          <p:cNvSpPr txBox="1"/>
          <p:nvPr/>
        </p:nvSpPr>
        <p:spPr>
          <a:xfrm>
            <a:off x="5149572" y="3096363"/>
            <a:ext cx="176493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B030-E4CE-2E49-83F0-DB83AAE272E3}"/>
              </a:ext>
            </a:extLst>
          </p:cNvPr>
          <p:cNvSpPr txBox="1"/>
          <p:nvPr/>
        </p:nvSpPr>
        <p:spPr>
          <a:xfrm>
            <a:off x="5149572" y="3472102"/>
            <a:ext cx="27307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2F568-FCF3-504B-9789-26A2AB49742C}"/>
              </a:ext>
            </a:extLst>
          </p:cNvPr>
          <p:cNvSpPr txBox="1"/>
          <p:nvPr/>
        </p:nvSpPr>
        <p:spPr>
          <a:xfrm>
            <a:off x="5136476" y="3856471"/>
            <a:ext cx="1919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store(head, %i+1);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D377E-D0C7-AE48-B564-2C3F586EE05F}"/>
              </a:ext>
            </a:extLst>
          </p:cNvPr>
          <p:cNvSpPr txBox="1"/>
          <p:nvPr/>
        </p:nvSpPr>
        <p:spPr>
          <a:xfrm>
            <a:off x="5136476" y="4230990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91BEC-C594-C142-A046-28CBCC285326}"/>
              </a:ext>
            </a:extLst>
          </p:cNvPr>
          <p:cNvSpPr txBox="1"/>
          <p:nvPr/>
        </p:nvSpPr>
        <p:spPr>
          <a:xfrm>
            <a:off x="5149572" y="4650263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CC441-F11F-8640-A5AB-25DA36E6F8CF}"/>
              </a:ext>
            </a:extLst>
          </p:cNvPr>
          <p:cNvSpPr txBox="1"/>
          <p:nvPr/>
        </p:nvSpPr>
        <p:spPr>
          <a:xfrm>
            <a:off x="5149572" y="5022095"/>
            <a:ext cx="1764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B46D0-ACF0-F44F-B404-C7792E753737}"/>
              </a:ext>
            </a:extLst>
          </p:cNvPr>
          <p:cNvSpPr txBox="1"/>
          <p:nvPr/>
        </p:nvSpPr>
        <p:spPr>
          <a:xfrm>
            <a:off x="5149572" y="5397834"/>
            <a:ext cx="273070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B258-5326-A949-8FFE-5863F1BB0081}"/>
              </a:ext>
            </a:extLst>
          </p:cNvPr>
          <p:cNvSpPr txBox="1"/>
          <p:nvPr/>
        </p:nvSpPr>
        <p:spPr>
          <a:xfrm>
            <a:off x="5136476" y="5782203"/>
            <a:ext cx="191904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AE6A0-8033-6A43-90D8-F2E6037434F8}"/>
              </a:ext>
            </a:extLst>
          </p:cNvPr>
          <p:cNvSpPr txBox="1"/>
          <p:nvPr/>
        </p:nvSpPr>
        <p:spPr>
          <a:xfrm>
            <a:off x="5136476" y="6156722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0BFCA-E211-C744-8AFF-0D7133D6EF1A}"/>
              </a:ext>
            </a:extLst>
          </p:cNvPr>
          <p:cNvSpPr/>
          <p:nvPr/>
        </p:nvSpPr>
        <p:spPr>
          <a:xfrm>
            <a:off x="2120178" y="4584489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96851-C8FB-9743-8DE3-D33382FE03C7}"/>
              </a:ext>
            </a:extLst>
          </p:cNvPr>
          <p:cNvSpPr/>
          <p:nvPr/>
        </p:nvSpPr>
        <p:spPr>
          <a:xfrm>
            <a:off x="2120178" y="5412392"/>
            <a:ext cx="951471" cy="827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73D2A-39A5-ED44-A590-0D0C3FA5DEAD}"/>
              </a:ext>
            </a:extLst>
          </p:cNvPr>
          <p:cNvSpPr txBox="1"/>
          <p:nvPr/>
        </p:nvSpPr>
        <p:spPr>
          <a:xfrm>
            <a:off x="1361992" y="41334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77DBD-E981-244F-A400-013798E4053A}"/>
              </a:ext>
            </a:extLst>
          </p:cNvPr>
          <p:cNvSpPr txBox="1"/>
          <p:nvPr/>
        </p:nvSpPr>
        <p:spPr>
          <a:xfrm>
            <a:off x="2450681" y="41334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1EB04-A074-D94D-979C-98D9D3B4E4A3}"/>
              </a:ext>
            </a:extLst>
          </p:cNvPr>
          <p:cNvSpPr txBox="1"/>
          <p:nvPr/>
        </p:nvSpPr>
        <p:spPr>
          <a:xfrm>
            <a:off x="567042" y="481377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7A3FF-1D49-124B-AB62-705AF946E3D6}"/>
              </a:ext>
            </a:extLst>
          </p:cNvPr>
          <p:cNvSpPr txBox="1"/>
          <p:nvPr/>
        </p:nvSpPr>
        <p:spPr>
          <a:xfrm>
            <a:off x="567042" y="5641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2285C-2B56-BC48-9A75-D6CAC595191E}"/>
              </a:ext>
            </a:extLst>
          </p:cNvPr>
          <p:cNvSpPr txBox="1"/>
          <p:nvPr/>
        </p:nvSpPr>
        <p:spPr>
          <a:xfrm>
            <a:off x="924674" y="3359649"/>
            <a:ext cx="262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can happen in a PSO</a:t>
            </a:r>
            <a:br>
              <a:rPr lang="en-US" i="1" dirty="0"/>
            </a:br>
            <a:r>
              <a:rPr lang="en-US" i="1" dirty="0"/>
              <a:t>memory model?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BC6E2-975A-754C-B072-FC6407DBD4A9}"/>
              </a:ext>
            </a:extLst>
          </p:cNvPr>
          <p:cNvSpPr txBox="1"/>
          <p:nvPr/>
        </p:nvSpPr>
        <p:spPr>
          <a:xfrm>
            <a:off x="9411128" y="3688422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fix the issue?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6F7914-3615-E64F-9975-520416AE191F}"/>
              </a:ext>
            </a:extLst>
          </p:cNvPr>
          <p:cNvSpPr/>
          <p:nvPr/>
        </p:nvSpPr>
        <p:spPr>
          <a:xfrm>
            <a:off x="1168707" y="458449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806DE-0A63-9C4B-BC2F-C29930C9A751}"/>
              </a:ext>
            </a:extLst>
          </p:cNvPr>
          <p:cNvSpPr/>
          <p:nvPr/>
        </p:nvSpPr>
        <p:spPr>
          <a:xfrm>
            <a:off x="1168707" y="541239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63563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0517-7C60-5948-BFEA-1995F1F1204C}"/>
              </a:ext>
            </a:extLst>
          </p:cNvPr>
          <p:cNvCxnSpPr>
            <a:cxnSpLocks/>
          </p:cNvCxnSpPr>
          <p:nvPr/>
        </p:nvCxnSpPr>
        <p:spPr>
          <a:xfrm>
            <a:off x="6132080" y="3012610"/>
            <a:ext cx="0" cy="39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245883" y="271246"/>
            <a:ext cx="5435726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fence;</a:t>
            </a:r>
          </a:p>
          <a:p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77510" y="261731"/>
            <a:ext cx="566860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fence;</a:t>
            </a:r>
          </a:p>
          <a:p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store(mutex,0);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4B44A-8EF2-7945-A597-2074EA6983D4}"/>
              </a:ext>
            </a:extLst>
          </p:cNvPr>
          <p:cNvSpPr txBox="1"/>
          <p:nvPr/>
        </p:nvSpPr>
        <p:spPr>
          <a:xfrm>
            <a:off x="5185652" y="3025578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1610B-B358-0F44-83B4-FCA0652376AD}"/>
              </a:ext>
            </a:extLst>
          </p:cNvPr>
          <p:cNvSpPr txBox="1"/>
          <p:nvPr/>
        </p:nvSpPr>
        <p:spPr>
          <a:xfrm>
            <a:off x="5185652" y="3397410"/>
            <a:ext cx="176493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B030-E4CE-2E49-83F0-DB83AAE272E3}"/>
              </a:ext>
            </a:extLst>
          </p:cNvPr>
          <p:cNvSpPr txBox="1"/>
          <p:nvPr/>
        </p:nvSpPr>
        <p:spPr>
          <a:xfrm>
            <a:off x="5185652" y="3773149"/>
            <a:ext cx="27307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2F568-FCF3-504B-9789-26A2AB49742C}"/>
              </a:ext>
            </a:extLst>
          </p:cNvPr>
          <p:cNvSpPr txBox="1"/>
          <p:nvPr/>
        </p:nvSpPr>
        <p:spPr>
          <a:xfrm>
            <a:off x="5172556" y="4157518"/>
            <a:ext cx="1919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store(head, %i+1);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D377E-D0C7-AE48-B564-2C3F586EE05F}"/>
              </a:ext>
            </a:extLst>
          </p:cNvPr>
          <p:cNvSpPr txBox="1"/>
          <p:nvPr/>
        </p:nvSpPr>
        <p:spPr>
          <a:xfrm>
            <a:off x="5172556" y="4532037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91BEC-C594-C142-A046-28CBCC285326}"/>
              </a:ext>
            </a:extLst>
          </p:cNvPr>
          <p:cNvSpPr txBox="1"/>
          <p:nvPr/>
        </p:nvSpPr>
        <p:spPr>
          <a:xfrm>
            <a:off x="5185652" y="4951310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CC441-F11F-8640-A5AB-25DA36E6F8CF}"/>
              </a:ext>
            </a:extLst>
          </p:cNvPr>
          <p:cNvSpPr txBox="1"/>
          <p:nvPr/>
        </p:nvSpPr>
        <p:spPr>
          <a:xfrm>
            <a:off x="5185652" y="5323142"/>
            <a:ext cx="1764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B46D0-ACF0-F44F-B404-C7792E753737}"/>
              </a:ext>
            </a:extLst>
          </p:cNvPr>
          <p:cNvSpPr txBox="1"/>
          <p:nvPr/>
        </p:nvSpPr>
        <p:spPr>
          <a:xfrm>
            <a:off x="5185652" y="5698881"/>
            <a:ext cx="273070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B258-5326-A949-8FFE-5863F1BB0081}"/>
              </a:ext>
            </a:extLst>
          </p:cNvPr>
          <p:cNvSpPr txBox="1"/>
          <p:nvPr/>
        </p:nvSpPr>
        <p:spPr>
          <a:xfrm>
            <a:off x="5172556" y="6083250"/>
            <a:ext cx="191904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AE6A0-8033-6A43-90D8-F2E6037434F8}"/>
              </a:ext>
            </a:extLst>
          </p:cNvPr>
          <p:cNvSpPr txBox="1"/>
          <p:nvPr/>
        </p:nvSpPr>
        <p:spPr>
          <a:xfrm>
            <a:off x="5172556" y="6457769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0BFCA-E211-C744-8AFF-0D7133D6EF1A}"/>
              </a:ext>
            </a:extLst>
          </p:cNvPr>
          <p:cNvSpPr/>
          <p:nvPr/>
        </p:nvSpPr>
        <p:spPr>
          <a:xfrm>
            <a:off x="2120178" y="4584489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96851-C8FB-9743-8DE3-D33382FE03C7}"/>
              </a:ext>
            </a:extLst>
          </p:cNvPr>
          <p:cNvSpPr/>
          <p:nvPr/>
        </p:nvSpPr>
        <p:spPr>
          <a:xfrm>
            <a:off x="2120178" y="5412392"/>
            <a:ext cx="951471" cy="827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73D2A-39A5-ED44-A590-0D0C3FA5DEAD}"/>
              </a:ext>
            </a:extLst>
          </p:cNvPr>
          <p:cNvSpPr txBox="1"/>
          <p:nvPr/>
        </p:nvSpPr>
        <p:spPr>
          <a:xfrm>
            <a:off x="1361992" y="41334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77DBD-E981-244F-A400-013798E4053A}"/>
              </a:ext>
            </a:extLst>
          </p:cNvPr>
          <p:cNvSpPr txBox="1"/>
          <p:nvPr/>
        </p:nvSpPr>
        <p:spPr>
          <a:xfrm>
            <a:off x="2450681" y="41334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1EB04-A074-D94D-979C-98D9D3B4E4A3}"/>
              </a:ext>
            </a:extLst>
          </p:cNvPr>
          <p:cNvSpPr txBox="1"/>
          <p:nvPr/>
        </p:nvSpPr>
        <p:spPr>
          <a:xfrm>
            <a:off x="567042" y="481377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7A3FF-1D49-124B-AB62-705AF946E3D6}"/>
              </a:ext>
            </a:extLst>
          </p:cNvPr>
          <p:cNvSpPr txBox="1"/>
          <p:nvPr/>
        </p:nvSpPr>
        <p:spPr>
          <a:xfrm>
            <a:off x="567042" y="5641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2285C-2B56-BC48-9A75-D6CAC595191E}"/>
              </a:ext>
            </a:extLst>
          </p:cNvPr>
          <p:cNvSpPr txBox="1"/>
          <p:nvPr/>
        </p:nvSpPr>
        <p:spPr>
          <a:xfrm>
            <a:off x="924674" y="3359649"/>
            <a:ext cx="262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can happen in a PSO</a:t>
            </a:r>
            <a:br>
              <a:rPr lang="en-US" i="1" dirty="0"/>
            </a:br>
            <a:r>
              <a:rPr lang="en-US" i="1" dirty="0"/>
              <a:t>memory model?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BC6E2-975A-754C-B072-FC6407DBD4A9}"/>
              </a:ext>
            </a:extLst>
          </p:cNvPr>
          <p:cNvSpPr txBox="1"/>
          <p:nvPr/>
        </p:nvSpPr>
        <p:spPr>
          <a:xfrm>
            <a:off x="9411128" y="3688422"/>
            <a:ext cx="2371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fix the issue?</a:t>
            </a:r>
          </a:p>
          <a:p>
            <a:br>
              <a:rPr lang="en-US" dirty="0"/>
            </a:br>
            <a:r>
              <a:rPr lang="en-US" dirty="0"/>
              <a:t>your unlock function</a:t>
            </a:r>
            <a:br>
              <a:rPr lang="en-US" dirty="0"/>
            </a:br>
            <a:r>
              <a:rPr lang="en-US" dirty="0"/>
              <a:t>should contain a fence!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51BB6-E304-0A47-9204-49339136804D}"/>
              </a:ext>
            </a:extLst>
          </p:cNvPr>
          <p:cNvSpPr txBox="1"/>
          <p:nvPr/>
        </p:nvSpPr>
        <p:spPr>
          <a:xfrm>
            <a:off x="9411128" y="2198902"/>
            <a:ext cx="221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unlock contains fence</a:t>
            </a:r>
            <a:br>
              <a:rPr lang="en-US" i="1" dirty="0"/>
            </a:br>
            <a:r>
              <a:rPr lang="en-US" i="1" dirty="0"/>
              <a:t>before store!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C7844C-6102-0246-B877-9F65F7D35DF8}"/>
              </a:ext>
            </a:extLst>
          </p:cNvPr>
          <p:cNvSpPr txBox="1"/>
          <p:nvPr/>
        </p:nvSpPr>
        <p:spPr>
          <a:xfrm>
            <a:off x="3347662" y="2196525"/>
            <a:ext cx="221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unlock contains fence</a:t>
            </a:r>
            <a:br>
              <a:rPr lang="en-US" i="1" dirty="0"/>
            </a:br>
            <a:r>
              <a:rPr lang="en-US" i="1" dirty="0"/>
              <a:t>before store!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A8D08-6FDB-1046-97C0-D0ABC7120F7E}"/>
              </a:ext>
            </a:extLst>
          </p:cNvPr>
          <p:cNvSpPr/>
          <p:nvPr/>
        </p:nvSpPr>
        <p:spPr>
          <a:xfrm>
            <a:off x="1168707" y="458449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74C109-58E3-6942-91AA-32811F7A9B00}"/>
              </a:ext>
            </a:extLst>
          </p:cNvPr>
          <p:cNvSpPr/>
          <p:nvPr/>
        </p:nvSpPr>
        <p:spPr>
          <a:xfrm>
            <a:off x="1168707" y="541239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56760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60517-7C60-5948-BFEA-1995F1F1204C}"/>
              </a:ext>
            </a:extLst>
          </p:cNvPr>
          <p:cNvCxnSpPr>
            <a:cxnSpLocks/>
          </p:cNvCxnSpPr>
          <p:nvPr/>
        </p:nvCxnSpPr>
        <p:spPr>
          <a:xfrm>
            <a:off x="6132080" y="3012610"/>
            <a:ext cx="0" cy="39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245883" y="271246"/>
            <a:ext cx="5435726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triangle0);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</a:p>
          <a:p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fence;</a:t>
            </a:r>
          </a:p>
          <a:p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77510" y="261731"/>
            <a:ext cx="566860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>
                <a:latin typeface="Courier" pitchFamily="2" charset="0"/>
              </a:rPr>
              <a:t>%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load(head);</a:t>
            </a:r>
          </a:p>
          <a:p>
            <a:r>
              <a:rPr lang="en-US" sz="2400" dirty="0">
                <a:latin typeface="Courier" pitchFamily="2" charset="0"/>
              </a:rPr>
              <a:t>store(</a:t>
            </a:r>
            <a:r>
              <a:rPr lang="en-US" sz="2400" dirty="0" err="1">
                <a:latin typeface="Courier" pitchFamily="2" charset="0"/>
              </a:rPr>
              <a:t>buffer+i</a:t>
            </a:r>
            <a:r>
              <a:rPr lang="en-US" sz="2400" dirty="0">
                <a:latin typeface="Courier" pitchFamily="2" charset="0"/>
              </a:rPr>
              <a:t>, triangle1);</a:t>
            </a:r>
          </a:p>
          <a:p>
            <a:r>
              <a:rPr lang="en-US" sz="2400" dirty="0">
                <a:latin typeface="Courier" pitchFamily="2" charset="0"/>
              </a:rPr>
              <a:t>store(head, %i+1);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fence;</a:t>
            </a:r>
          </a:p>
          <a:p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store(mutex,0);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4B44A-8EF2-7945-A597-2074EA6983D4}"/>
              </a:ext>
            </a:extLst>
          </p:cNvPr>
          <p:cNvSpPr txBox="1"/>
          <p:nvPr/>
        </p:nvSpPr>
        <p:spPr>
          <a:xfrm>
            <a:off x="5185652" y="3025578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1610B-B358-0F44-83B4-FCA0652376AD}"/>
              </a:ext>
            </a:extLst>
          </p:cNvPr>
          <p:cNvSpPr txBox="1"/>
          <p:nvPr/>
        </p:nvSpPr>
        <p:spPr>
          <a:xfrm>
            <a:off x="5185652" y="3397410"/>
            <a:ext cx="176493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B030-E4CE-2E49-83F0-DB83AAE272E3}"/>
              </a:ext>
            </a:extLst>
          </p:cNvPr>
          <p:cNvSpPr txBox="1"/>
          <p:nvPr/>
        </p:nvSpPr>
        <p:spPr>
          <a:xfrm>
            <a:off x="5185652" y="3773149"/>
            <a:ext cx="27307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2F568-FCF3-504B-9789-26A2AB49742C}"/>
              </a:ext>
            </a:extLst>
          </p:cNvPr>
          <p:cNvSpPr txBox="1"/>
          <p:nvPr/>
        </p:nvSpPr>
        <p:spPr>
          <a:xfrm>
            <a:off x="5172556" y="4157518"/>
            <a:ext cx="1919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store(head, %i+1);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D377E-D0C7-AE48-B564-2C3F586EE05F}"/>
              </a:ext>
            </a:extLst>
          </p:cNvPr>
          <p:cNvSpPr txBox="1"/>
          <p:nvPr/>
        </p:nvSpPr>
        <p:spPr>
          <a:xfrm>
            <a:off x="5172556" y="4891627"/>
            <a:ext cx="168274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91BEC-C594-C142-A046-28CBCC285326}"/>
              </a:ext>
            </a:extLst>
          </p:cNvPr>
          <p:cNvSpPr txBox="1"/>
          <p:nvPr/>
        </p:nvSpPr>
        <p:spPr>
          <a:xfrm>
            <a:off x="5185652" y="5310900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CAS(mutex,0,1);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CC441-F11F-8640-A5AB-25DA36E6F8CF}"/>
              </a:ext>
            </a:extLst>
          </p:cNvPr>
          <p:cNvSpPr txBox="1"/>
          <p:nvPr/>
        </p:nvSpPr>
        <p:spPr>
          <a:xfrm>
            <a:off x="5185652" y="5682732"/>
            <a:ext cx="1764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%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= load(head);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B46D0-ACF0-F44F-B404-C7792E753737}"/>
              </a:ext>
            </a:extLst>
          </p:cNvPr>
          <p:cNvSpPr txBox="1"/>
          <p:nvPr/>
        </p:nvSpPr>
        <p:spPr>
          <a:xfrm>
            <a:off x="5185652" y="6058471"/>
            <a:ext cx="273070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</a:t>
            </a:r>
            <a:r>
              <a:rPr lang="en-US" sz="1200" dirty="0" err="1">
                <a:latin typeface="Courier" pitchFamily="2" charset="0"/>
              </a:rPr>
              <a:t>buffer+i</a:t>
            </a:r>
            <a:r>
              <a:rPr lang="en-US" sz="1200" dirty="0">
                <a:latin typeface="Courier" pitchFamily="2" charset="0"/>
              </a:rPr>
              <a:t>, triangle0);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B258-5326-A949-8FFE-5863F1BB0081}"/>
              </a:ext>
            </a:extLst>
          </p:cNvPr>
          <p:cNvSpPr txBox="1"/>
          <p:nvPr/>
        </p:nvSpPr>
        <p:spPr>
          <a:xfrm>
            <a:off x="5172556" y="6442840"/>
            <a:ext cx="191904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store(head, %i+1);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AE6A0-8033-6A43-90D8-F2E6037434F8}"/>
              </a:ext>
            </a:extLst>
          </p:cNvPr>
          <p:cNvSpPr txBox="1"/>
          <p:nvPr/>
        </p:nvSpPr>
        <p:spPr>
          <a:xfrm>
            <a:off x="5172556" y="6817359"/>
            <a:ext cx="16827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store(mutex,0);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0BFCA-E211-C744-8AFF-0D7133D6EF1A}"/>
              </a:ext>
            </a:extLst>
          </p:cNvPr>
          <p:cNvSpPr/>
          <p:nvPr/>
        </p:nvSpPr>
        <p:spPr>
          <a:xfrm>
            <a:off x="2120178" y="4584489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96851-C8FB-9743-8DE3-D33382FE03C7}"/>
              </a:ext>
            </a:extLst>
          </p:cNvPr>
          <p:cNvSpPr/>
          <p:nvPr/>
        </p:nvSpPr>
        <p:spPr>
          <a:xfrm>
            <a:off x="2120178" y="5412392"/>
            <a:ext cx="951471" cy="827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73D2A-39A5-ED44-A590-0D0C3FA5DEAD}"/>
              </a:ext>
            </a:extLst>
          </p:cNvPr>
          <p:cNvSpPr txBox="1"/>
          <p:nvPr/>
        </p:nvSpPr>
        <p:spPr>
          <a:xfrm>
            <a:off x="1361992" y="41334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77DBD-E981-244F-A400-013798E4053A}"/>
              </a:ext>
            </a:extLst>
          </p:cNvPr>
          <p:cNvSpPr txBox="1"/>
          <p:nvPr/>
        </p:nvSpPr>
        <p:spPr>
          <a:xfrm>
            <a:off x="2450681" y="41334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1EB04-A074-D94D-979C-98D9D3B4E4A3}"/>
              </a:ext>
            </a:extLst>
          </p:cNvPr>
          <p:cNvSpPr txBox="1"/>
          <p:nvPr/>
        </p:nvSpPr>
        <p:spPr>
          <a:xfrm>
            <a:off x="567042" y="481377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7A3FF-1D49-124B-AB62-705AF946E3D6}"/>
              </a:ext>
            </a:extLst>
          </p:cNvPr>
          <p:cNvSpPr txBox="1"/>
          <p:nvPr/>
        </p:nvSpPr>
        <p:spPr>
          <a:xfrm>
            <a:off x="567042" y="5641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2285C-2B56-BC48-9A75-D6CAC595191E}"/>
              </a:ext>
            </a:extLst>
          </p:cNvPr>
          <p:cNvSpPr txBox="1"/>
          <p:nvPr/>
        </p:nvSpPr>
        <p:spPr>
          <a:xfrm>
            <a:off x="924674" y="3359649"/>
            <a:ext cx="262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can happen in a PSO</a:t>
            </a:r>
            <a:br>
              <a:rPr lang="en-US" i="1" dirty="0"/>
            </a:br>
            <a:r>
              <a:rPr lang="en-US" i="1" dirty="0"/>
              <a:t>memory model?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BC6E2-975A-754C-B072-FC6407DBD4A9}"/>
              </a:ext>
            </a:extLst>
          </p:cNvPr>
          <p:cNvSpPr txBox="1"/>
          <p:nvPr/>
        </p:nvSpPr>
        <p:spPr>
          <a:xfrm>
            <a:off x="9411128" y="3688422"/>
            <a:ext cx="2371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fix the issue?</a:t>
            </a:r>
          </a:p>
          <a:p>
            <a:br>
              <a:rPr lang="en-US" dirty="0"/>
            </a:br>
            <a:r>
              <a:rPr lang="en-US" dirty="0"/>
              <a:t>your unlock function</a:t>
            </a:r>
            <a:br>
              <a:rPr lang="en-US" dirty="0"/>
            </a:br>
            <a:r>
              <a:rPr lang="en-US" dirty="0"/>
              <a:t>should contain a fence!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51BB6-E304-0A47-9204-49339136804D}"/>
              </a:ext>
            </a:extLst>
          </p:cNvPr>
          <p:cNvSpPr txBox="1"/>
          <p:nvPr/>
        </p:nvSpPr>
        <p:spPr>
          <a:xfrm>
            <a:off x="9411128" y="2198902"/>
            <a:ext cx="221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unlock contains fence</a:t>
            </a:r>
            <a:br>
              <a:rPr lang="en-US" i="1" dirty="0"/>
            </a:br>
            <a:r>
              <a:rPr lang="en-US" i="1" dirty="0"/>
              <a:t>before store!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C7844C-6102-0246-B877-9F65F7D35DF8}"/>
              </a:ext>
            </a:extLst>
          </p:cNvPr>
          <p:cNvSpPr txBox="1"/>
          <p:nvPr/>
        </p:nvSpPr>
        <p:spPr>
          <a:xfrm>
            <a:off x="3347662" y="2196525"/>
            <a:ext cx="221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unlock contains fence</a:t>
            </a:r>
            <a:br>
              <a:rPr lang="en-US" i="1" dirty="0"/>
            </a:br>
            <a:r>
              <a:rPr lang="en-US" i="1" dirty="0"/>
              <a:t>before store!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AA218-C42F-A04C-BA19-DDE387B63965}"/>
              </a:ext>
            </a:extLst>
          </p:cNvPr>
          <p:cNvSpPr txBox="1"/>
          <p:nvPr/>
        </p:nvSpPr>
        <p:spPr>
          <a:xfrm>
            <a:off x="5688397" y="4515888"/>
            <a:ext cx="88736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fence;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DB854-87DD-4C4F-8F2F-8F3E672F98C8}"/>
              </a:ext>
            </a:extLst>
          </p:cNvPr>
          <p:cNvSpPr txBox="1"/>
          <p:nvPr/>
        </p:nvSpPr>
        <p:spPr>
          <a:xfrm>
            <a:off x="7130265" y="4695290"/>
            <a:ext cx="174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instructions</a:t>
            </a:r>
            <a:br>
              <a:rPr lang="en-US" dirty="0"/>
            </a:br>
            <a:r>
              <a:rPr lang="en-US" dirty="0"/>
              <a:t>can move after</a:t>
            </a:r>
            <a:br>
              <a:rPr lang="en-US" dirty="0"/>
            </a:br>
            <a:r>
              <a:rPr lang="en-US" dirty="0"/>
              <a:t>the mutex store!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A77F4D-051D-9640-8917-8429EF6FD40A}"/>
              </a:ext>
            </a:extLst>
          </p:cNvPr>
          <p:cNvSpPr/>
          <p:nvPr/>
        </p:nvSpPr>
        <p:spPr>
          <a:xfrm>
            <a:off x="1168707" y="458449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897A9A-24CB-3642-BAC9-2BE4E56AAA3E}"/>
              </a:ext>
            </a:extLst>
          </p:cNvPr>
          <p:cNvSpPr/>
          <p:nvPr/>
        </p:nvSpPr>
        <p:spPr>
          <a:xfrm>
            <a:off x="1168707" y="541239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96004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2808-EA3E-D546-9DAA-A7BA9485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223369C-0C1B-C345-BA8E-4ACFF64E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16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Next, we will talk about decoupled access execute (DAE)</a:t>
            </a:r>
          </a:p>
        </p:txBody>
      </p:sp>
    </p:spTree>
    <p:extLst>
      <p:ext uri="{BB962C8B-B14F-4D97-AF65-F5344CB8AC3E}">
        <p14:creationId xmlns:p14="http://schemas.microsoft.com/office/powerpoint/2010/main" val="362152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F870-EA5A-B547-AE35-C1CA3C80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38A1-4414-FB44-9769-0D09A683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interleaving of atomic instructions</a:t>
            </a:r>
          </a:p>
          <a:p>
            <a:endParaRPr lang="en-US" dirty="0"/>
          </a:p>
          <a:p>
            <a:r>
              <a:rPr lang="en-US" dirty="0"/>
              <a:t>What are ”atomic instructions”?</a:t>
            </a:r>
          </a:p>
        </p:txBody>
      </p:sp>
    </p:spTree>
    <p:extLst>
      <p:ext uri="{BB962C8B-B14F-4D97-AF65-F5344CB8AC3E}">
        <p14:creationId xmlns:p14="http://schemas.microsoft.com/office/powerpoint/2010/main" val="410654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86C43-20DA-5240-8F19-18FDBA14C07B}"/>
              </a:ext>
            </a:extLst>
          </p:cNvPr>
          <p:cNvSpPr txBox="1"/>
          <p:nvPr/>
        </p:nvSpPr>
        <p:spPr>
          <a:xfrm>
            <a:off x="245883" y="1696423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 1);</a:t>
            </a:r>
          </a:p>
          <a:p>
            <a:r>
              <a:rPr lang="en-US" sz="2400" dirty="0">
                <a:latin typeface="Courier" pitchFamily="2" charset="0"/>
              </a:rPr>
              <a:t>L:%t0 = load(y);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D115C-7BDA-FB4B-8879-9CCC3412F2E9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96E7F-D44E-564C-972C-8942740CC9A6}"/>
              </a:ext>
            </a:extLst>
          </p:cNvPr>
          <p:cNvSpPr txBox="1"/>
          <p:nvPr/>
        </p:nvSpPr>
        <p:spPr>
          <a:xfrm>
            <a:off x="8200104" y="1696423"/>
            <a:ext cx="3746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 1); </a:t>
            </a:r>
          </a:p>
          <a:p>
            <a:r>
              <a:rPr lang="en-US" sz="2400" dirty="0">
                <a:latin typeface="Courier" pitchFamily="2" charset="0"/>
              </a:rPr>
              <a:t>L:%t1 = load(x);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7C9B9C-8B39-F942-99C8-5441783098F8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965DE4D-3634-4D4D-B557-3F56CF06EF0A}"/>
              </a:ext>
            </a:extLst>
          </p:cNvPr>
          <p:cNvSpPr/>
          <p:nvPr/>
        </p:nvSpPr>
        <p:spPr>
          <a:xfrm>
            <a:off x="1350877" y="3429000"/>
            <a:ext cx="21146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S:store</a:t>
            </a:r>
            <a:r>
              <a:rPr lang="en-US" dirty="0">
                <a:latin typeface="Courier" pitchFamily="2" charset="0"/>
              </a:rPr>
              <a:t>(x, 1);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8E90B-891E-A445-B0AE-2F411C8D23C0}"/>
              </a:ext>
            </a:extLst>
          </p:cNvPr>
          <p:cNvSpPr/>
          <p:nvPr/>
        </p:nvSpPr>
        <p:spPr>
          <a:xfrm>
            <a:off x="1238060" y="4151852"/>
            <a:ext cx="23903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L:%t0 = load(y);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1F82-2768-0D4E-A8D6-2A3D8E3C0363}"/>
              </a:ext>
            </a:extLst>
          </p:cNvPr>
          <p:cNvSpPr/>
          <p:nvPr/>
        </p:nvSpPr>
        <p:spPr>
          <a:xfrm>
            <a:off x="8450725" y="4452732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L:%t1 = load(x);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6C2BF-9CDA-8440-8E43-F145460F974C}"/>
              </a:ext>
            </a:extLst>
          </p:cNvPr>
          <p:cNvSpPr/>
          <p:nvPr/>
        </p:nvSpPr>
        <p:spPr>
          <a:xfrm>
            <a:off x="8726442" y="3490076"/>
            <a:ext cx="21146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S:store</a:t>
            </a:r>
            <a:r>
              <a:rPr lang="en-US" dirty="0">
                <a:latin typeface="Courier" pitchFamily="2" charset="0"/>
              </a:rPr>
              <a:t>(y, 1);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44D90-75E6-6147-BC21-CE2DB4542BAA}"/>
              </a:ext>
            </a:extLst>
          </p:cNvPr>
          <p:cNvSpPr txBox="1"/>
          <p:nvPr/>
        </p:nvSpPr>
        <p:spPr>
          <a:xfrm>
            <a:off x="4250986" y="6007666"/>
            <a:ext cx="4475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from the top of the pile of either thread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Can t0 == t1 == 0 at the end of the execution?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1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70451-711D-DA4F-A901-3012EA5C4C49}"/>
              </a:ext>
            </a:extLst>
          </p:cNvPr>
          <p:cNvSpPr/>
          <p:nvPr/>
        </p:nvSpPr>
        <p:spPr>
          <a:xfrm>
            <a:off x="245883" y="1300613"/>
            <a:ext cx="1563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[x],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844707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6869" y="1696423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DDFDC-6558-9C4C-B7E2-48DA4ED4BE1B}"/>
              </a:ext>
            </a:extLst>
          </p:cNvPr>
          <p:cNvSpPr/>
          <p:nvPr/>
        </p:nvSpPr>
        <p:spPr>
          <a:xfrm>
            <a:off x="8136869" y="1239710"/>
            <a:ext cx="15632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[y],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</p:spTree>
    <p:extLst>
      <p:ext uri="{BB962C8B-B14F-4D97-AF65-F5344CB8AC3E}">
        <p14:creationId xmlns:p14="http://schemas.microsoft.com/office/powerpoint/2010/main" val="51730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844707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6869" y="1696423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70451-711D-DA4F-A901-3012EA5C4C49}"/>
              </a:ext>
            </a:extLst>
          </p:cNvPr>
          <p:cNvSpPr/>
          <p:nvPr/>
        </p:nvSpPr>
        <p:spPr>
          <a:xfrm>
            <a:off x="369651" y="3408203"/>
            <a:ext cx="1563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[x],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DDFDC-6558-9C4C-B7E2-48DA4ED4BE1B}"/>
              </a:ext>
            </a:extLst>
          </p:cNvPr>
          <p:cNvSpPr/>
          <p:nvPr/>
        </p:nvSpPr>
        <p:spPr>
          <a:xfrm>
            <a:off x="8136869" y="3428653"/>
            <a:ext cx="15632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[y],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9D42A7-2F2E-9E4C-BF8E-5A188AB5E378}"/>
              </a:ext>
            </a:extLst>
          </p:cNvPr>
          <p:cNvSpPr txBox="1"/>
          <p:nvPr/>
        </p:nvSpPr>
        <p:spPr>
          <a:xfrm>
            <a:off x="4226011" y="2903838"/>
            <a:ext cx="285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first instruction</a:t>
            </a:r>
            <a:br>
              <a:rPr lang="en-US" dirty="0"/>
            </a:br>
            <a:r>
              <a:rPr lang="en-US" dirty="0"/>
              <a:t>what happens to the stores?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67775B-832B-FD4C-934A-CB61FF239537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89F06-393D-7648-A773-315BFEE925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</p:spTree>
    <p:extLst>
      <p:ext uri="{BB962C8B-B14F-4D97-AF65-F5344CB8AC3E}">
        <p14:creationId xmlns:p14="http://schemas.microsoft.com/office/powerpoint/2010/main" val="385016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844707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6869" y="1696423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75468-9D42-3D47-8CDA-B45BD99E701A}"/>
              </a:ext>
            </a:extLst>
          </p:cNvPr>
          <p:cNvSpPr txBox="1"/>
          <p:nvPr/>
        </p:nvSpPr>
        <p:spPr>
          <a:xfrm>
            <a:off x="4250986" y="1375407"/>
            <a:ext cx="2667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X86 cores contain a store</a:t>
            </a:r>
            <a:br>
              <a:rPr lang="en-US" dirty="0"/>
            </a:br>
            <a:r>
              <a:rPr lang="en-US" dirty="0"/>
              <a:t>buffer; holds stores before</a:t>
            </a:r>
            <a:br>
              <a:rPr lang="en-US" dirty="0"/>
            </a:br>
            <a:r>
              <a:rPr lang="en-US" dirty="0"/>
              <a:t>going to main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</p:spTree>
    <p:extLst>
      <p:ext uri="{BB962C8B-B14F-4D97-AF65-F5344CB8AC3E}">
        <p14:creationId xmlns:p14="http://schemas.microsoft.com/office/powerpoint/2010/main" val="5562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844707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6869" y="1696423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75468-9D42-3D47-8CDA-B45BD99E701A}"/>
              </a:ext>
            </a:extLst>
          </p:cNvPr>
          <p:cNvSpPr txBox="1"/>
          <p:nvPr/>
        </p:nvSpPr>
        <p:spPr>
          <a:xfrm>
            <a:off x="4250986" y="1375407"/>
            <a:ext cx="2667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X86 cores contain a store</a:t>
            </a:r>
            <a:br>
              <a:rPr lang="en-US" dirty="0"/>
            </a:br>
            <a:r>
              <a:rPr lang="en-US" dirty="0"/>
              <a:t>buffer; holds stores before</a:t>
            </a:r>
            <a:br>
              <a:rPr lang="en-US" dirty="0"/>
            </a:br>
            <a:r>
              <a:rPr lang="en-US" dirty="0"/>
              <a:t>going to main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C9894B-824B-884C-B7C6-071D601EE12E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 flipH="1">
            <a:off x="5110859" y="3913301"/>
            <a:ext cx="2087640" cy="126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86B6F0-8832-6D4E-99FB-DE65CA152E6D}"/>
              </a:ext>
            </a:extLst>
          </p:cNvPr>
          <p:cNvSpPr txBox="1"/>
          <p:nvPr/>
        </p:nvSpPr>
        <p:spPr>
          <a:xfrm>
            <a:off x="6944497" y="4609070"/>
            <a:ext cx="375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 they flush to main memory</a:t>
            </a:r>
          </a:p>
        </p:txBody>
      </p:sp>
    </p:spTree>
    <p:extLst>
      <p:ext uri="{BB962C8B-B14F-4D97-AF65-F5344CB8AC3E}">
        <p14:creationId xmlns:p14="http://schemas.microsoft.com/office/powerpoint/2010/main" val="226729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844707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6869" y="1696423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75468-9D42-3D47-8CDA-B45BD99E701A}"/>
              </a:ext>
            </a:extLst>
          </p:cNvPr>
          <p:cNvSpPr txBox="1"/>
          <p:nvPr/>
        </p:nvSpPr>
        <p:spPr>
          <a:xfrm>
            <a:off x="4250986" y="1375407"/>
            <a:ext cx="2667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X86 cores contain a store</a:t>
            </a:r>
            <a:br>
              <a:rPr lang="en-US" dirty="0"/>
            </a:br>
            <a:r>
              <a:rPr lang="en-US" dirty="0"/>
              <a:t>buffer; holds stores before</a:t>
            </a:r>
            <a:br>
              <a:rPr lang="en-US" dirty="0"/>
            </a:br>
            <a:r>
              <a:rPr lang="en-US" dirty="0"/>
              <a:t>going to main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C9894B-824B-884C-B7C6-071D601EE12E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 flipH="1">
            <a:off x="5110859" y="3913301"/>
            <a:ext cx="2087640" cy="126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86B6F0-8832-6D4E-99FB-DE65CA152E6D}"/>
              </a:ext>
            </a:extLst>
          </p:cNvPr>
          <p:cNvSpPr txBox="1"/>
          <p:nvPr/>
        </p:nvSpPr>
        <p:spPr>
          <a:xfrm>
            <a:off x="6944497" y="4609070"/>
            <a:ext cx="375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 they flush to main memory</a:t>
            </a:r>
          </a:p>
        </p:txBody>
      </p:sp>
    </p:spTree>
    <p:extLst>
      <p:ext uri="{BB962C8B-B14F-4D97-AF65-F5344CB8AC3E}">
        <p14:creationId xmlns:p14="http://schemas.microsoft.com/office/powerpoint/2010/main" val="3841700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844707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6869" y="1696423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A9B98A-769F-004A-9746-F735747D133E}"/>
              </a:ext>
            </a:extLst>
          </p:cNvPr>
          <p:cNvSpPr/>
          <p:nvPr/>
        </p:nvSpPr>
        <p:spPr>
          <a:xfrm>
            <a:off x="245883" y="1300613"/>
            <a:ext cx="1563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[x],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262D20-F0CE-164C-AC57-AC8DAA131A3D}"/>
              </a:ext>
            </a:extLst>
          </p:cNvPr>
          <p:cNvSpPr/>
          <p:nvPr/>
        </p:nvSpPr>
        <p:spPr>
          <a:xfrm>
            <a:off x="8136869" y="1239710"/>
            <a:ext cx="15632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[y],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17D6E-3E2A-C245-B850-1C174F88F7B8}"/>
              </a:ext>
            </a:extLst>
          </p:cNvPr>
          <p:cNvSpPr txBox="1"/>
          <p:nvPr/>
        </p:nvSpPr>
        <p:spPr>
          <a:xfrm>
            <a:off x="4596714" y="1841157"/>
            <a:ext cx="83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rewind</a:t>
            </a:r>
          </a:p>
        </p:txBody>
      </p:sp>
    </p:spTree>
    <p:extLst>
      <p:ext uri="{BB962C8B-B14F-4D97-AF65-F5344CB8AC3E}">
        <p14:creationId xmlns:p14="http://schemas.microsoft.com/office/powerpoint/2010/main" val="15871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50C6-267F-C24F-AD34-99FE1B3C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098C-FAB7-444E-85A3-0EDB93BF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75"/>
            <a:ext cx="8530244" cy="4583488"/>
          </a:xfrm>
        </p:spPr>
        <p:txBody>
          <a:bodyPr>
            <a:normAutofit/>
          </a:bodyPr>
          <a:lstStyle/>
          <a:p>
            <a:r>
              <a:rPr lang="en-US" dirty="0"/>
              <a:t>Homework 3 is due on TODAY</a:t>
            </a:r>
          </a:p>
          <a:p>
            <a:pPr lvl="1"/>
            <a:r>
              <a:rPr lang="en-US" dirty="0"/>
              <a:t>Had an extension</a:t>
            </a:r>
          </a:p>
          <a:p>
            <a:pPr lvl="1"/>
            <a:r>
              <a:rPr lang="en-US" dirty="0"/>
              <a:t>No extension on HW 4</a:t>
            </a:r>
          </a:p>
          <a:p>
            <a:pPr lvl="2"/>
            <a:r>
              <a:rPr lang="en-US" dirty="0"/>
              <a:t>It was released on Wednesday</a:t>
            </a:r>
          </a:p>
          <a:p>
            <a:pPr lvl="2"/>
            <a:r>
              <a:rPr lang="en-US" dirty="0"/>
              <a:t>It is due on Dec. 15. No extensions will be possible. </a:t>
            </a:r>
          </a:p>
          <a:p>
            <a:pPr lvl="2"/>
            <a:r>
              <a:rPr lang="en-US" dirty="0"/>
              <a:t>Have partners by Monday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Second paper needs to be selected by Monday</a:t>
            </a:r>
          </a:p>
        </p:txBody>
      </p:sp>
    </p:spTree>
    <p:extLst>
      <p:ext uri="{BB962C8B-B14F-4D97-AF65-F5344CB8AC3E}">
        <p14:creationId xmlns:p14="http://schemas.microsoft.com/office/powerpoint/2010/main" val="54756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844707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6869" y="1696423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A9B98A-769F-004A-9746-F735747D133E}"/>
              </a:ext>
            </a:extLst>
          </p:cNvPr>
          <p:cNvSpPr/>
          <p:nvPr/>
        </p:nvSpPr>
        <p:spPr>
          <a:xfrm>
            <a:off x="106909" y="3416719"/>
            <a:ext cx="1563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[x],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262D20-F0CE-164C-AC57-AC8DAA131A3D}"/>
              </a:ext>
            </a:extLst>
          </p:cNvPr>
          <p:cNvSpPr/>
          <p:nvPr/>
        </p:nvSpPr>
        <p:spPr>
          <a:xfrm>
            <a:off x="7971238" y="3376906"/>
            <a:ext cx="15632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[y],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17D6E-3E2A-C245-B850-1C174F88F7B8}"/>
              </a:ext>
            </a:extLst>
          </p:cNvPr>
          <p:cNvSpPr txBox="1"/>
          <p:nvPr/>
        </p:nvSpPr>
        <p:spPr>
          <a:xfrm>
            <a:off x="4596714" y="1841157"/>
            <a:ext cx="239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first instruction</a:t>
            </a:r>
          </a:p>
        </p:txBody>
      </p:sp>
    </p:spTree>
    <p:extLst>
      <p:ext uri="{BB962C8B-B14F-4D97-AF65-F5344CB8AC3E}">
        <p14:creationId xmlns:p14="http://schemas.microsoft.com/office/powerpoint/2010/main" val="287989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844707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6869" y="1696423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17D6E-3E2A-C245-B850-1C174F88F7B8}"/>
              </a:ext>
            </a:extLst>
          </p:cNvPr>
          <p:cNvSpPr txBox="1"/>
          <p:nvPr/>
        </p:nvSpPr>
        <p:spPr>
          <a:xfrm>
            <a:off x="4055132" y="1844707"/>
            <a:ext cx="228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get stored in SB</a:t>
            </a:r>
          </a:p>
        </p:txBody>
      </p:sp>
    </p:spTree>
    <p:extLst>
      <p:ext uri="{BB962C8B-B14F-4D97-AF65-F5344CB8AC3E}">
        <p14:creationId xmlns:p14="http://schemas.microsoft.com/office/powerpoint/2010/main" val="418917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17D6E-3E2A-C245-B850-1C174F88F7B8}"/>
              </a:ext>
            </a:extLst>
          </p:cNvPr>
          <p:cNvSpPr txBox="1"/>
          <p:nvPr/>
        </p:nvSpPr>
        <p:spPr>
          <a:xfrm>
            <a:off x="4055132" y="1844707"/>
            <a:ext cx="244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next 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164933" y="3455893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7791318" y="3409697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</p:spTree>
    <p:extLst>
      <p:ext uri="{BB962C8B-B14F-4D97-AF65-F5344CB8AC3E}">
        <p14:creationId xmlns:p14="http://schemas.microsoft.com/office/powerpoint/2010/main" val="409440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17D6E-3E2A-C245-B850-1C174F88F7B8}"/>
              </a:ext>
            </a:extLst>
          </p:cNvPr>
          <p:cNvSpPr txBox="1"/>
          <p:nvPr/>
        </p:nvSpPr>
        <p:spPr>
          <a:xfrm>
            <a:off x="4055132" y="1844707"/>
            <a:ext cx="319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get loaded from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164933" y="3455893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7791318" y="3409697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EB35D1-73F1-F74A-A3A9-55D1DA2E1B92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84416" y="3825225"/>
            <a:ext cx="4026443" cy="135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B90E4-51F4-2343-B1BB-5B843EB5716B}"/>
              </a:ext>
            </a:extLst>
          </p:cNvPr>
          <p:cNvCxnSpPr>
            <a:cxnSpLocks/>
          </p:cNvCxnSpPr>
          <p:nvPr/>
        </p:nvCxnSpPr>
        <p:spPr>
          <a:xfrm flipV="1">
            <a:off x="5251622" y="3825225"/>
            <a:ext cx="3422821" cy="135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5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17D6E-3E2A-C245-B850-1C174F88F7B8}"/>
              </a:ext>
            </a:extLst>
          </p:cNvPr>
          <p:cNvSpPr txBox="1"/>
          <p:nvPr/>
        </p:nvSpPr>
        <p:spPr>
          <a:xfrm>
            <a:off x="4055132" y="1844707"/>
            <a:ext cx="27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</a:t>
            </a:r>
            <a:r>
              <a:rPr lang="en-US" dirty="0">
                <a:latin typeface="Courier" pitchFamily="2" charset="0"/>
              </a:rPr>
              <a:t>t0 == t1 == 0</a:t>
            </a:r>
            <a:r>
              <a:rPr lang="en-US" dirty="0"/>
              <a:t>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164933" y="3455893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7791318" y="3409697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EB35D1-73F1-F74A-A3A9-55D1DA2E1B92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84416" y="3825225"/>
            <a:ext cx="4026443" cy="135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B90E4-51F4-2343-B1BB-5B843EB5716B}"/>
              </a:ext>
            </a:extLst>
          </p:cNvPr>
          <p:cNvCxnSpPr>
            <a:cxnSpLocks/>
          </p:cNvCxnSpPr>
          <p:nvPr/>
        </p:nvCxnSpPr>
        <p:spPr>
          <a:xfrm flipV="1">
            <a:off x="5251622" y="3825225"/>
            <a:ext cx="3422821" cy="135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5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17D6E-3E2A-C245-B850-1C174F88F7B8}"/>
              </a:ext>
            </a:extLst>
          </p:cNvPr>
          <p:cNvSpPr txBox="1"/>
          <p:nvPr/>
        </p:nvSpPr>
        <p:spPr>
          <a:xfrm>
            <a:off x="4055132" y="1844707"/>
            <a:ext cx="354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buffers are drained eventually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EB35D1-73F1-F74A-A3A9-55D1DA2E1B92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2561466" y="3913301"/>
            <a:ext cx="2549393" cy="126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B90E4-51F4-2343-B1BB-5B843EB5716B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 flipH="1">
            <a:off x="5110859" y="3913301"/>
            <a:ext cx="2087640" cy="126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72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644378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2828" y="690664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3397-E857-934C-9E51-6D3CDF35CF15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432EF-EE56-DA44-9F81-68FDB9AB48E7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6E5FE-035B-A247-A100-29A155B57AFC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7C5F4-64BA-C54F-A2CB-8F22A5B910D6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26937-EE50-7847-ACAB-D13EEC0098BA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2F3BD-8A80-6B48-9107-547A4C8C96BC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7EB99-EB61-544E-9789-CACAA7A8C6F5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55332-6299-3C40-97CA-8E840D0C487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8A73F-1661-344E-A276-544B2E9B7E9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1177B-7BD5-DB48-8E41-E6319475AD38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17D6E-3E2A-C245-B850-1C174F88F7B8}"/>
              </a:ext>
            </a:extLst>
          </p:cNvPr>
          <p:cNvSpPr txBox="1"/>
          <p:nvPr/>
        </p:nvSpPr>
        <p:spPr>
          <a:xfrm>
            <a:off x="4055132" y="1844707"/>
            <a:ext cx="354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buffers are drained eventually</a:t>
            </a:r>
            <a:br>
              <a:rPr lang="en-US" dirty="0"/>
            </a:br>
            <a:r>
              <a:rPr lang="en-US" dirty="0"/>
              <a:t>but we’ve already done our loads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EB35D1-73F1-F74A-A3A9-55D1DA2E1B92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2561466" y="3913301"/>
            <a:ext cx="2549393" cy="126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B90E4-51F4-2343-B1BB-5B843EB5716B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 flipH="1">
            <a:off x="5110859" y="3913301"/>
            <a:ext cx="2087640" cy="126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7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relaxed memory execution!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weak memory behaviors</a:t>
            </a:r>
          </a:p>
          <a:p>
            <a:endParaRPr lang="en-US" dirty="0"/>
          </a:p>
          <a:p>
            <a:r>
              <a:rPr lang="en-US" dirty="0"/>
              <a:t>An execution that is NOT allowed by sequential consistency</a:t>
            </a:r>
          </a:p>
          <a:p>
            <a:endParaRPr lang="en-US" dirty="0"/>
          </a:p>
          <a:p>
            <a:r>
              <a:rPr lang="en-US" dirty="0"/>
              <a:t>A memory model that allows relaxed memory executions is known as a relaxed memory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21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Litmus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concurrent programs that check for relaxed memory behaviors</a:t>
            </a:r>
          </a:p>
          <a:p>
            <a:endParaRPr lang="en-US" dirty="0"/>
          </a:p>
          <a:p>
            <a:r>
              <a:rPr lang="en-US" dirty="0"/>
              <a:t>Vendors have a long history of under documenting memory consistency models</a:t>
            </a:r>
          </a:p>
          <a:p>
            <a:endParaRPr lang="en-US" dirty="0"/>
          </a:p>
          <a:p>
            <a:r>
              <a:rPr lang="en-US" dirty="0"/>
              <a:t>Academics have empirically explored the memory models</a:t>
            </a:r>
          </a:p>
          <a:p>
            <a:pPr lvl="1"/>
            <a:r>
              <a:rPr lang="en-US" dirty="0"/>
              <a:t>Many vendors have unofficially endorsed academic models</a:t>
            </a:r>
          </a:p>
          <a:p>
            <a:pPr lvl="1"/>
            <a:r>
              <a:rPr lang="en-US" dirty="0"/>
              <a:t>X86 behaviors were documented by researchers before Intel!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5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7583-735D-3C47-8072-23FEE644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Litmus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7DB62-B4D7-9742-8229-7323F1C767A4}"/>
              </a:ext>
            </a:extLst>
          </p:cNvPr>
          <p:cNvSpPr txBox="1"/>
          <p:nvPr/>
        </p:nvSpPr>
        <p:spPr>
          <a:xfrm>
            <a:off x="282953" y="2425471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mov [x], 1</a:t>
            </a:r>
          </a:p>
          <a:p>
            <a:r>
              <a:rPr lang="en-US" sz="2400" dirty="0">
                <a:latin typeface="Courier" pitchFamily="2" charset="0"/>
              </a:rPr>
              <a:t>mov %t0, [y]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B8539-5F6F-FC4D-8D6D-6A7328A64E5F}"/>
              </a:ext>
            </a:extLst>
          </p:cNvPr>
          <p:cNvSpPr txBox="1"/>
          <p:nvPr/>
        </p:nvSpPr>
        <p:spPr>
          <a:xfrm>
            <a:off x="5248466" y="2425471"/>
            <a:ext cx="3746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mov [y], 1</a:t>
            </a:r>
          </a:p>
          <a:p>
            <a:r>
              <a:rPr lang="en-US" sz="2400" dirty="0">
                <a:latin typeface="Courier" pitchFamily="2" charset="0"/>
              </a:rPr>
              <a:t>mov %t1, [x]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3C3EE-CD86-7A41-8772-29F32C5BE8C4}"/>
              </a:ext>
            </a:extLst>
          </p:cNvPr>
          <p:cNvSpPr txBox="1"/>
          <p:nvPr/>
        </p:nvSpPr>
        <p:spPr>
          <a:xfrm>
            <a:off x="3852152" y="403741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</a:t>
            </a:r>
            <a:r>
              <a:rPr lang="en-US" dirty="0">
                <a:latin typeface="Courier" pitchFamily="2" charset="0"/>
              </a:rPr>
              <a:t>t0 == t1 == 0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6D3C5-01BE-4042-B810-5A0920EB62C6}"/>
              </a:ext>
            </a:extLst>
          </p:cNvPr>
          <p:cNvSpPr txBox="1"/>
          <p:nvPr/>
        </p:nvSpPr>
        <p:spPr>
          <a:xfrm>
            <a:off x="4707924" y="1365582"/>
            <a:ext cx="44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test is called “store buffering”</a:t>
            </a:r>
          </a:p>
        </p:txBody>
      </p:sp>
    </p:spTree>
    <p:extLst>
      <p:ext uri="{BB962C8B-B14F-4D97-AF65-F5344CB8AC3E}">
        <p14:creationId xmlns:p14="http://schemas.microsoft.com/office/powerpoint/2010/main" val="36350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50C6-267F-C24F-AD34-99FE1B3C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098C-FAB7-444E-85A3-0EDB93BF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75"/>
            <a:ext cx="8530244" cy="4583488"/>
          </a:xfrm>
        </p:spPr>
        <p:txBody>
          <a:bodyPr>
            <a:normAutofit/>
          </a:bodyPr>
          <a:lstStyle/>
          <a:p>
            <a:r>
              <a:rPr lang="en-US" dirty="0"/>
              <a:t>Homework 3 is due on TODAY</a:t>
            </a:r>
          </a:p>
          <a:p>
            <a:pPr lvl="1"/>
            <a:r>
              <a:rPr lang="en-US" dirty="0"/>
              <a:t>Had an extension</a:t>
            </a:r>
          </a:p>
          <a:p>
            <a:pPr lvl="1"/>
            <a:r>
              <a:rPr lang="en-US" dirty="0"/>
              <a:t>No extension on HW 4</a:t>
            </a:r>
          </a:p>
          <a:p>
            <a:pPr lvl="2"/>
            <a:r>
              <a:rPr lang="en-US" dirty="0"/>
              <a:t>It was released on Wednesday</a:t>
            </a:r>
          </a:p>
          <a:p>
            <a:pPr lvl="2"/>
            <a:r>
              <a:rPr lang="en-US" dirty="0"/>
              <a:t>It is due on Dec. 15. No extensions will be possible. </a:t>
            </a:r>
          </a:p>
          <a:p>
            <a:pPr lvl="2"/>
            <a:r>
              <a:rPr lang="en-US" dirty="0"/>
              <a:t>Have partners by Monday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Second paper needs to be selected by Monday</a:t>
            </a:r>
          </a:p>
        </p:txBody>
      </p:sp>
    </p:spTree>
    <p:extLst>
      <p:ext uri="{BB962C8B-B14F-4D97-AF65-F5344CB8AC3E}">
        <p14:creationId xmlns:p14="http://schemas.microsoft.com/office/powerpoint/2010/main" val="4182645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88E9-F3DF-B4C9-AEEA-3DFAA360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</p:spTree>
    <p:extLst>
      <p:ext uri="{BB962C8B-B14F-4D97-AF65-F5344CB8AC3E}">
        <p14:creationId xmlns:p14="http://schemas.microsoft.com/office/powerpoint/2010/main" val="32049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typical that relaxed memory models provide special instructions which can be used to disallow weak behaviors.</a:t>
            </a:r>
          </a:p>
          <a:p>
            <a:endParaRPr lang="en-US" dirty="0"/>
          </a:p>
          <a:p>
            <a:r>
              <a:rPr lang="en-US" dirty="0"/>
              <a:t>These instructions are called Fences</a:t>
            </a:r>
          </a:p>
          <a:p>
            <a:endParaRPr lang="en-US" dirty="0"/>
          </a:p>
          <a:p>
            <a:r>
              <a:rPr lang="en-US" dirty="0"/>
              <a:t>The X86 fence is called </a:t>
            </a:r>
            <a:r>
              <a:rPr lang="en-US" dirty="0" err="1">
                <a:latin typeface="Courier" pitchFamily="2" charset="0"/>
              </a:rPr>
              <a:t>mfence</a:t>
            </a:r>
            <a:r>
              <a:rPr lang="en-US" dirty="0"/>
              <a:t>. It flushes the store buffer.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4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1675" y="442756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70451-711D-DA4F-A901-3012EA5C4C49}"/>
              </a:ext>
            </a:extLst>
          </p:cNvPr>
          <p:cNvSpPr/>
          <p:nvPr/>
        </p:nvSpPr>
        <p:spPr>
          <a:xfrm>
            <a:off x="245883" y="1115947"/>
            <a:ext cx="1563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[x],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2046370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5717" y="1948302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DDFDC-6558-9C4C-B7E2-48DA4ED4BE1B}"/>
              </a:ext>
            </a:extLst>
          </p:cNvPr>
          <p:cNvSpPr/>
          <p:nvPr/>
        </p:nvSpPr>
        <p:spPr>
          <a:xfrm>
            <a:off x="8135717" y="1066519"/>
            <a:ext cx="15632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[y],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F91A91-C3E7-F441-870E-B968A87F5076}"/>
              </a:ext>
            </a:extLst>
          </p:cNvPr>
          <p:cNvSpPr/>
          <p:nvPr/>
        </p:nvSpPr>
        <p:spPr>
          <a:xfrm>
            <a:off x="245883" y="1571465"/>
            <a:ext cx="10118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987FA5-B235-6643-86E1-80B9BD7EBBC4}"/>
              </a:ext>
            </a:extLst>
          </p:cNvPr>
          <p:cNvSpPr/>
          <p:nvPr/>
        </p:nvSpPr>
        <p:spPr>
          <a:xfrm>
            <a:off x="8135717" y="1503344"/>
            <a:ext cx="10118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A62DC-1367-7942-8F58-FEEAC0B98AB8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4CA33-1D9C-CC4F-8C9B-621A3E42061F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4FF21E-3B63-A74C-8551-2DA40F54A1E6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01963-C44C-CA4C-B64E-9D063CFE3977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1C59E6-D484-5C4D-AA34-B22CB6E9DF06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F456D2-C7C1-B54B-ADEF-7AAB02BE5F57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998ED1-2BB6-3E43-AC12-91788010E3EE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B80086-F3F5-294C-8476-7D4415C85EAA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70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17F559-91D3-C74E-9C78-22B28095FD9A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5D3D8-16CE-EF40-B069-25A0A405469E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94AFA-AE5E-3141-B22F-920937B5D6AE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5A645-7E00-5F41-B106-9650E77BC41E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0874B2-897D-A44A-8F6F-1E8A14A6455E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D06E2-1D34-064D-8468-001BAC46317E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3128-ADFC-8743-856D-0A6525B711C3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6AC07-E3B4-4A4D-9432-687BED524570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1675" y="442756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70451-711D-DA4F-A901-3012EA5C4C49}"/>
              </a:ext>
            </a:extLst>
          </p:cNvPr>
          <p:cNvSpPr/>
          <p:nvPr/>
        </p:nvSpPr>
        <p:spPr>
          <a:xfrm>
            <a:off x="245883" y="3338881"/>
            <a:ext cx="1563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[x],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2046370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5717" y="1948302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DDFDC-6558-9C4C-B7E2-48DA4ED4BE1B}"/>
              </a:ext>
            </a:extLst>
          </p:cNvPr>
          <p:cNvSpPr/>
          <p:nvPr/>
        </p:nvSpPr>
        <p:spPr>
          <a:xfrm>
            <a:off x="8135717" y="3289453"/>
            <a:ext cx="15632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[y],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F91A91-C3E7-F441-870E-B968A87F5076}"/>
              </a:ext>
            </a:extLst>
          </p:cNvPr>
          <p:cNvSpPr/>
          <p:nvPr/>
        </p:nvSpPr>
        <p:spPr>
          <a:xfrm>
            <a:off x="245883" y="1571465"/>
            <a:ext cx="10118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987FA5-B235-6643-86E1-80B9BD7EBBC4}"/>
              </a:ext>
            </a:extLst>
          </p:cNvPr>
          <p:cNvSpPr/>
          <p:nvPr/>
        </p:nvSpPr>
        <p:spPr>
          <a:xfrm>
            <a:off x="8135717" y="1503344"/>
            <a:ext cx="10118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84FF7-5438-F441-A19C-CA714302EC5C}"/>
              </a:ext>
            </a:extLst>
          </p:cNvPr>
          <p:cNvSpPr txBox="1"/>
          <p:nvPr/>
        </p:nvSpPr>
        <p:spPr>
          <a:xfrm>
            <a:off x="4325484" y="1688010"/>
            <a:ext cx="239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first instruction</a:t>
            </a:r>
          </a:p>
        </p:txBody>
      </p:sp>
    </p:spTree>
    <p:extLst>
      <p:ext uri="{BB962C8B-B14F-4D97-AF65-F5344CB8AC3E}">
        <p14:creationId xmlns:p14="http://schemas.microsoft.com/office/powerpoint/2010/main" val="135332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17F559-91D3-C74E-9C78-22B28095FD9A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5D3D8-16CE-EF40-B069-25A0A405469E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94AFA-AE5E-3141-B22F-920937B5D6AE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5A645-7E00-5F41-B106-9650E77BC41E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0874B2-897D-A44A-8F6F-1E8A14A6455E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D06E2-1D34-064D-8468-001BAC46317E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3128-ADFC-8743-856D-0A6525B711C3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6AC07-E3B4-4A4D-9432-687BED524570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1675" y="442756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2046370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5717" y="1948302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F91A91-C3E7-F441-870E-B968A87F5076}"/>
              </a:ext>
            </a:extLst>
          </p:cNvPr>
          <p:cNvSpPr/>
          <p:nvPr/>
        </p:nvSpPr>
        <p:spPr>
          <a:xfrm>
            <a:off x="245883" y="1571465"/>
            <a:ext cx="10118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987FA5-B235-6643-86E1-80B9BD7EBBC4}"/>
              </a:ext>
            </a:extLst>
          </p:cNvPr>
          <p:cNvSpPr/>
          <p:nvPr/>
        </p:nvSpPr>
        <p:spPr>
          <a:xfrm>
            <a:off x="8135717" y="1503344"/>
            <a:ext cx="10118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84FF7-5438-F441-A19C-CA714302EC5C}"/>
              </a:ext>
            </a:extLst>
          </p:cNvPr>
          <p:cNvSpPr txBox="1"/>
          <p:nvPr/>
        </p:nvSpPr>
        <p:spPr>
          <a:xfrm>
            <a:off x="4056284" y="1626232"/>
            <a:ext cx="301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go into the store buffer</a:t>
            </a:r>
          </a:p>
        </p:txBody>
      </p:sp>
    </p:spTree>
    <p:extLst>
      <p:ext uri="{BB962C8B-B14F-4D97-AF65-F5344CB8AC3E}">
        <p14:creationId xmlns:p14="http://schemas.microsoft.com/office/powerpoint/2010/main" val="1595794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17F559-91D3-C74E-9C78-22B28095FD9A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5D3D8-16CE-EF40-B069-25A0A405469E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94AFA-AE5E-3141-B22F-920937B5D6AE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5A645-7E00-5F41-B106-9650E77BC41E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0874B2-897D-A44A-8F6F-1E8A14A6455E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D06E2-1D34-064D-8468-001BAC46317E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3128-ADFC-8743-856D-0A6525B711C3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6AC07-E3B4-4A4D-9432-687BED524570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1675" y="442756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2046370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5717" y="1948302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F91A91-C3E7-F441-870E-B968A87F5076}"/>
              </a:ext>
            </a:extLst>
          </p:cNvPr>
          <p:cNvSpPr/>
          <p:nvPr/>
        </p:nvSpPr>
        <p:spPr>
          <a:xfrm>
            <a:off x="369651" y="3426194"/>
            <a:ext cx="10118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987FA5-B235-6643-86E1-80B9BD7EBBC4}"/>
              </a:ext>
            </a:extLst>
          </p:cNvPr>
          <p:cNvSpPr/>
          <p:nvPr/>
        </p:nvSpPr>
        <p:spPr>
          <a:xfrm>
            <a:off x="8259485" y="3358073"/>
            <a:ext cx="10118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84FF7-5438-F441-A19C-CA714302EC5C}"/>
              </a:ext>
            </a:extLst>
          </p:cNvPr>
          <p:cNvSpPr txBox="1"/>
          <p:nvPr/>
        </p:nvSpPr>
        <p:spPr>
          <a:xfrm>
            <a:off x="4056284" y="1626232"/>
            <a:ext cx="244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3455137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17F559-91D3-C74E-9C78-22B28095FD9A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5D3D8-16CE-EF40-B069-25A0A405469E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94AFA-AE5E-3141-B22F-920937B5D6AE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5A645-7E00-5F41-B106-9650E77BC41E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0874B2-897D-A44A-8F6F-1E8A14A6455E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D06E2-1D34-064D-8468-001BAC46317E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3128-ADFC-8743-856D-0A6525B711C3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6AC07-E3B4-4A4D-9432-687BED524570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1675" y="442756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2046370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5717" y="1948302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84FF7-5438-F441-A19C-CA714302EC5C}"/>
              </a:ext>
            </a:extLst>
          </p:cNvPr>
          <p:cNvSpPr txBox="1"/>
          <p:nvPr/>
        </p:nvSpPr>
        <p:spPr>
          <a:xfrm>
            <a:off x="4056284" y="1626232"/>
            <a:ext cx="24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buffers are flushed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5E347D-3517-4D45-8039-229702115E3A}"/>
              </a:ext>
            </a:extLst>
          </p:cNvPr>
          <p:cNvCxnSpPr>
            <a:cxnSpLocks/>
          </p:cNvCxnSpPr>
          <p:nvPr/>
        </p:nvCxnSpPr>
        <p:spPr>
          <a:xfrm>
            <a:off x="2561466" y="3913301"/>
            <a:ext cx="2549393" cy="126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3E9395-A5EA-F24B-BAFE-057F9671CB13}"/>
              </a:ext>
            </a:extLst>
          </p:cNvPr>
          <p:cNvCxnSpPr>
            <a:cxnSpLocks/>
          </p:cNvCxnSpPr>
          <p:nvPr/>
        </p:nvCxnSpPr>
        <p:spPr>
          <a:xfrm flipH="1">
            <a:off x="5110859" y="3913301"/>
            <a:ext cx="2087640" cy="126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42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17F559-91D3-C74E-9C78-22B28095FD9A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5D3D8-16CE-EF40-B069-25A0A405469E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94AFA-AE5E-3141-B22F-920937B5D6AE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5A645-7E00-5F41-B106-9650E77BC41E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0874B2-897D-A44A-8F6F-1E8A14A6455E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D06E2-1D34-064D-8468-001BAC46317E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3128-ADFC-8743-856D-0A6525B711C3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6AC07-E3B4-4A4D-9432-687BED524570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1675" y="442756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2046370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35717" y="1948302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84FF7-5438-F441-A19C-CA714302EC5C}"/>
              </a:ext>
            </a:extLst>
          </p:cNvPr>
          <p:cNvSpPr txBox="1"/>
          <p:nvPr/>
        </p:nvSpPr>
        <p:spPr>
          <a:xfrm>
            <a:off x="4056284" y="1626232"/>
            <a:ext cx="24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buffers are flushed</a:t>
            </a:r>
          </a:p>
        </p:txBody>
      </p:sp>
    </p:spTree>
    <p:extLst>
      <p:ext uri="{BB962C8B-B14F-4D97-AF65-F5344CB8AC3E}">
        <p14:creationId xmlns:p14="http://schemas.microsoft.com/office/powerpoint/2010/main" val="1283808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17F559-91D3-C74E-9C78-22B28095FD9A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5D3D8-16CE-EF40-B069-25A0A405469E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94AFA-AE5E-3141-B22F-920937B5D6AE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5A645-7E00-5F41-B106-9650E77BC41E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0874B2-897D-A44A-8F6F-1E8A14A6455E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D06E2-1D34-064D-8468-001BAC46317E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3128-ADFC-8743-856D-0A6525B711C3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6AC07-E3B4-4A4D-9432-687BED524570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1675" y="442756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0" y="3406339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01675" y="3346474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84FF7-5438-F441-A19C-CA714302EC5C}"/>
              </a:ext>
            </a:extLst>
          </p:cNvPr>
          <p:cNvSpPr txBox="1"/>
          <p:nvPr/>
        </p:nvSpPr>
        <p:spPr>
          <a:xfrm>
            <a:off x="4056284" y="1626232"/>
            <a:ext cx="244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2369634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17F559-91D3-C74E-9C78-22B28095FD9A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5D3D8-16CE-EF40-B069-25A0A405469E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94AFA-AE5E-3141-B22F-920937B5D6AE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5A645-7E00-5F41-B106-9650E77BC41E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0874B2-897D-A44A-8F6F-1E8A14A6455E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D06E2-1D34-064D-8468-001BAC46317E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3128-ADFC-8743-856D-0A6525B711C3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6AC07-E3B4-4A4D-9432-687BED524570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1675" y="442756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0" y="3406339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01675" y="3346474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84FF7-5438-F441-A19C-CA714302EC5C}"/>
              </a:ext>
            </a:extLst>
          </p:cNvPr>
          <p:cNvSpPr txBox="1"/>
          <p:nvPr/>
        </p:nvSpPr>
        <p:spPr>
          <a:xfrm>
            <a:off x="4056284" y="1626232"/>
            <a:ext cx="31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are loaded from memory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5BDEA9-C173-A84B-ACBC-AE4F5A6C9B4C}"/>
              </a:ext>
            </a:extLst>
          </p:cNvPr>
          <p:cNvCxnSpPr>
            <a:cxnSpLocks/>
          </p:cNvCxnSpPr>
          <p:nvPr/>
        </p:nvCxnSpPr>
        <p:spPr>
          <a:xfrm flipH="1" flipV="1">
            <a:off x="1084416" y="3825225"/>
            <a:ext cx="4026443" cy="135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C6A970-B0EF-FC4A-B569-CB654E8154FC}"/>
              </a:ext>
            </a:extLst>
          </p:cNvPr>
          <p:cNvCxnSpPr>
            <a:cxnSpLocks/>
          </p:cNvCxnSpPr>
          <p:nvPr/>
        </p:nvCxnSpPr>
        <p:spPr>
          <a:xfrm flipV="1">
            <a:off x="5251622" y="3825225"/>
            <a:ext cx="3422821" cy="135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4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50C6-267F-C24F-AD34-99FE1B3C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098C-FAB7-444E-85A3-0EDB93BF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75"/>
            <a:ext cx="8530244" cy="45834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Final project presentations are required by Dec. 6 (Next Wednesday)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Things don’t have to be completed</a:t>
            </a:r>
          </a:p>
          <a:p>
            <a:pPr lvl="1"/>
            <a:r>
              <a:rPr lang="en-US" dirty="0"/>
              <a:t>But you should be able to present at least one result and your approach.</a:t>
            </a:r>
          </a:p>
          <a:p>
            <a:pPr lvl="1"/>
            <a:endParaRPr lang="en-US" dirty="0"/>
          </a:p>
          <a:p>
            <a:r>
              <a:rPr lang="en-US" dirty="0"/>
              <a:t>By noon today you cannot back out of the project without consequence (e.g., 20%)</a:t>
            </a:r>
          </a:p>
          <a:p>
            <a:pPr lvl="1"/>
            <a:endParaRPr lang="en-US" dirty="0"/>
          </a:p>
          <a:p>
            <a:r>
              <a:rPr lang="en-US" dirty="0"/>
              <a:t>I will randomly select a subset of people to do final presentations in class over Dec. 6 and Dec. 8. </a:t>
            </a:r>
          </a:p>
          <a:p>
            <a:endParaRPr lang="en-US" dirty="0"/>
          </a:p>
          <a:p>
            <a:r>
              <a:rPr lang="en-US" dirty="0"/>
              <a:t>If you are not selected, then a zoom recording of your presentation is due on Dec. 8.</a:t>
            </a:r>
          </a:p>
        </p:txBody>
      </p:sp>
    </p:spTree>
    <p:extLst>
      <p:ext uri="{BB962C8B-B14F-4D97-AF65-F5344CB8AC3E}">
        <p14:creationId xmlns:p14="http://schemas.microsoft.com/office/powerpoint/2010/main" val="67419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17F559-91D3-C74E-9C78-22B28095FD9A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5D3D8-16CE-EF40-B069-25A0A405469E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94AFA-AE5E-3141-B22F-920937B5D6AE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5A645-7E00-5F41-B106-9650E77BC41E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0874B2-897D-A44A-8F6F-1E8A14A6455E}"/>
              </a:ext>
            </a:extLst>
          </p:cNvPr>
          <p:cNvSpPr/>
          <p:nvPr/>
        </p:nvSpPr>
        <p:spPr>
          <a:xfrm>
            <a:off x="6425760" y="2552798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D06E2-1D34-064D-8468-001BAC46317E}"/>
              </a:ext>
            </a:extLst>
          </p:cNvPr>
          <p:cNvSpPr/>
          <p:nvPr/>
        </p:nvSpPr>
        <p:spPr>
          <a:xfrm>
            <a:off x="6425760" y="2892653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3128-ADFC-8743-856D-0A6525B711C3}"/>
              </a:ext>
            </a:extLst>
          </p:cNvPr>
          <p:cNvSpPr/>
          <p:nvPr/>
        </p:nvSpPr>
        <p:spPr>
          <a:xfrm>
            <a:off x="6425760" y="3241829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6AC07-E3B4-4A4D-9432-687BED524570}"/>
              </a:ext>
            </a:extLst>
          </p:cNvPr>
          <p:cNvSpPr/>
          <p:nvPr/>
        </p:nvSpPr>
        <p:spPr>
          <a:xfrm>
            <a:off x="6425760" y="3577565"/>
            <a:ext cx="1545478" cy="335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21F92-CE12-DB4A-ABF9-232BAC1E79DD}"/>
              </a:ext>
            </a:extLst>
          </p:cNvPr>
          <p:cNvSpPr/>
          <p:nvPr/>
        </p:nvSpPr>
        <p:spPr>
          <a:xfrm>
            <a:off x="8136869" y="2568102"/>
            <a:ext cx="1147864" cy="963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26B33-0522-BC40-AA31-41C0C3128F36}"/>
              </a:ext>
            </a:extLst>
          </p:cNvPr>
          <p:cNvSpPr txBox="1"/>
          <p:nvPr/>
        </p:nvSpPr>
        <p:spPr>
          <a:xfrm>
            <a:off x="8101675" y="442756"/>
            <a:ext cx="37460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0" y="3406339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03DE4-A494-3B41-A998-3563968B6FFC}"/>
              </a:ext>
            </a:extLst>
          </p:cNvPr>
          <p:cNvSpPr/>
          <p:nvPr/>
        </p:nvSpPr>
        <p:spPr>
          <a:xfrm>
            <a:off x="8101675" y="3346474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%t1, [x]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84FF7-5438-F441-A19C-CA714302EC5C}"/>
              </a:ext>
            </a:extLst>
          </p:cNvPr>
          <p:cNvSpPr txBox="1"/>
          <p:nvPr/>
        </p:nvSpPr>
        <p:spPr>
          <a:xfrm>
            <a:off x="4056284" y="1626232"/>
            <a:ext cx="656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get the problematic behavior: </a:t>
            </a:r>
            <a:r>
              <a:rPr lang="en-US" dirty="0">
                <a:latin typeface="Courier" pitchFamily="2" charset="0"/>
              </a:rPr>
              <a:t>t0 != 0 and t1 != 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5BDEA9-C173-A84B-ACBC-AE4F5A6C9B4C}"/>
              </a:ext>
            </a:extLst>
          </p:cNvPr>
          <p:cNvCxnSpPr>
            <a:cxnSpLocks/>
          </p:cNvCxnSpPr>
          <p:nvPr/>
        </p:nvCxnSpPr>
        <p:spPr>
          <a:xfrm flipH="1" flipV="1">
            <a:off x="1084416" y="3825225"/>
            <a:ext cx="4026443" cy="135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C6A970-B0EF-FC4A-B569-CB654E8154FC}"/>
              </a:ext>
            </a:extLst>
          </p:cNvPr>
          <p:cNvCxnSpPr>
            <a:cxnSpLocks/>
          </p:cNvCxnSpPr>
          <p:nvPr/>
        </p:nvCxnSpPr>
        <p:spPr>
          <a:xfrm flipV="1">
            <a:off x="5251622" y="3825225"/>
            <a:ext cx="3422821" cy="135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627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7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70451-711D-DA4F-A901-3012EA5C4C49}"/>
              </a:ext>
            </a:extLst>
          </p:cNvPr>
          <p:cNvSpPr/>
          <p:nvPr/>
        </p:nvSpPr>
        <p:spPr>
          <a:xfrm>
            <a:off x="245883" y="1115947"/>
            <a:ext cx="1563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[x],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789435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A62DC-1367-7942-8F58-FEEAC0B98AB8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4CA33-1D9C-CC4F-8C9B-621A3E42061F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4FF21E-3B63-A74C-8551-2DA40F54A1E6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01963-C44C-CA4C-B64E-9D063CFE3977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19FED-22D8-CC4C-9814-05A55E749673}"/>
              </a:ext>
            </a:extLst>
          </p:cNvPr>
          <p:cNvSpPr txBox="1"/>
          <p:nvPr/>
        </p:nvSpPr>
        <p:spPr>
          <a:xfrm>
            <a:off x="5363972" y="1162113"/>
            <a:ext cx="26743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</a:t>
            </a:r>
          </a:p>
          <a:p>
            <a:r>
              <a:rPr lang="en-US" dirty="0"/>
              <a:t>same address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possible outcomes:</a:t>
            </a:r>
          </a:p>
          <a:p>
            <a:r>
              <a:rPr lang="en-US" dirty="0"/>
              <a:t>t0 = 1</a:t>
            </a:r>
          </a:p>
          <a:p>
            <a:r>
              <a:rPr lang="en-US" dirty="0"/>
              <a:t>t0 = 0</a:t>
            </a:r>
          </a:p>
          <a:p>
            <a:endParaRPr lang="en-US" dirty="0"/>
          </a:p>
          <a:p>
            <a:r>
              <a:rPr lang="en-US" dirty="0"/>
              <a:t>Which one do you expect?</a:t>
            </a:r>
          </a:p>
        </p:txBody>
      </p:sp>
    </p:spTree>
    <p:extLst>
      <p:ext uri="{BB962C8B-B14F-4D97-AF65-F5344CB8AC3E}">
        <p14:creationId xmlns:p14="http://schemas.microsoft.com/office/powerpoint/2010/main" val="1455015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70451-711D-DA4F-A901-3012EA5C4C49}"/>
              </a:ext>
            </a:extLst>
          </p:cNvPr>
          <p:cNvSpPr/>
          <p:nvPr/>
        </p:nvSpPr>
        <p:spPr>
          <a:xfrm>
            <a:off x="245883" y="1115947"/>
            <a:ext cx="1563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[x],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789435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A62DC-1367-7942-8F58-FEEAC0B98AB8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4CA33-1D9C-CC4F-8C9B-621A3E42061F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4FF21E-3B63-A74C-8551-2DA40F54A1E6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01963-C44C-CA4C-B64E-9D063CFE3977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6537C-EE4C-0F41-91BC-2068A45D0ED0}"/>
              </a:ext>
            </a:extLst>
          </p:cNvPr>
          <p:cNvSpPr txBox="1"/>
          <p:nvPr/>
        </p:nvSpPr>
        <p:spPr>
          <a:xfrm>
            <a:off x="5363972" y="1162113"/>
            <a:ext cx="24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this execute?</a:t>
            </a:r>
          </a:p>
        </p:txBody>
      </p:sp>
    </p:spTree>
    <p:extLst>
      <p:ext uri="{BB962C8B-B14F-4D97-AF65-F5344CB8AC3E}">
        <p14:creationId xmlns:p14="http://schemas.microsoft.com/office/powerpoint/2010/main" val="1211603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789435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A62DC-1367-7942-8F58-FEEAC0B98AB8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4CA33-1D9C-CC4F-8C9B-621A3E42061F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4FF21E-3B63-A74C-8551-2DA40F54A1E6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01963-C44C-CA4C-B64E-9D063CFE3977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6537C-EE4C-0F41-91BC-2068A45D0ED0}"/>
              </a:ext>
            </a:extLst>
          </p:cNvPr>
          <p:cNvSpPr txBox="1"/>
          <p:nvPr/>
        </p:nvSpPr>
        <p:spPr>
          <a:xfrm>
            <a:off x="5363972" y="1162113"/>
            <a:ext cx="239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first instruction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70451-711D-DA4F-A901-3012EA5C4C49}"/>
              </a:ext>
            </a:extLst>
          </p:cNvPr>
          <p:cNvSpPr/>
          <p:nvPr/>
        </p:nvSpPr>
        <p:spPr>
          <a:xfrm>
            <a:off x="89873" y="3346474"/>
            <a:ext cx="1563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[x], 1</a:t>
            </a:r>
          </a:p>
        </p:txBody>
      </p:sp>
    </p:spTree>
    <p:extLst>
      <p:ext uri="{BB962C8B-B14F-4D97-AF65-F5344CB8AC3E}">
        <p14:creationId xmlns:p14="http://schemas.microsoft.com/office/powerpoint/2010/main" val="2029373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5883" y="1789435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A62DC-1367-7942-8F58-FEEAC0B98AB8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4CA33-1D9C-CC4F-8C9B-621A3E42061F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4FF21E-3B63-A74C-8551-2DA40F54A1E6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01963-C44C-CA4C-B64E-9D063CFE3977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6537C-EE4C-0F41-91BC-2068A45D0ED0}"/>
              </a:ext>
            </a:extLst>
          </p:cNvPr>
          <p:cNvSpPr txBox="1"/>
          <p:nvPr/>
        </p:nvSpPr>
        <p:spPr>
          <a:xfrm>
            <a:off x="5363972" y="1162113"/>
            <a:ext cx="335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the value in the store buffer</a:t>
            </a:r>
          </a:p>
        </p:txBody>
      </p:sp>
    </p:spTree>
    <p:extLst>
      <p:ext uri="{BB962C8B-B14F-4D97-AF65-F5344CB8AC3E}">
        <p14:creationId xmlns:p14="http://schemas.microsoft.com/office/powerpoint/2010/main" val="2387861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A62DC-1367-7942-8F58-FEEAC0B98AB8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4CA33-1D9C-CC4F-8C9B-621A3E42061F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4FF21E-3B63-A74C-8551-2DA40F54A1E6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01963-C44C-CA4C-B64E-9D063CFE3977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6537C-EE4C-0F41-91BC-2068A45D0ED0}"/>
              </a:ext>
            </a:extLst>
          </p:cNvPr>
          <p:cNvSpPr txBox="1"/>
          <p:nvPr/>
        </p:nvSpPr>
        <p:spPr>
          <a:xfrm>
            <a:off x="5363972" y="1162113"/>
            <a:ext cx="16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100" y="3397149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[x]</a:t>
            </a:r>
          </a:p>
        </p:txBody>
      </p:sp>
    </p:spTree>
    <p:extLst>
      <p:ext uri="{BB962C8B-B14F-4D97-AF65-F5344CB8AC3E}">
        <p14:creationId xmlns:p14="http://schemas.microsoft.com/office/powerpoint/2010/main" val="3441935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A62DC-1367-7942-8F58-FEEAC0B98AB8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4CA33-1D9C-CC4F-8C9B-621A3E42061F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4FF21E-3B63-A74C-8551-2DA40F54A1E6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01963-C44C-CA4C-B64E-9D063CFE3977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6537C-EE4C-0F41-91BC-2068A45D0ED0}"/>
              </a:ext>
            </a:extLst>
          </p:cNvPr>
          <p:cNvSpPr txBox="1"/>
          <p:nvPr/>
        </p:nvSpPr>
        <p:spPr>
          <a:xfrm>
            <a:off x="5363972" y="1162113"/>
            <a:ext cx="1743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load??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Store buffer?</a:t>
            </a:r>
          </a:p>
          <a:p>
            <a:r>
              <a:rPr lang="en-US" dirty="0"/>
              <a:t>Main memory?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100" y="3397149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[x]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60E8F7E-2691-E64E-BBD8-9B317BFBD72A}"/>
              </a:ext>
            </a:extLst>
          </p:cNvPr>
          <p:cNvSpPr/>
          <p:nvPr/>
        </p:nvSpPr>
        <p:spPr>
          <a:xfrm>
            <a:off x="1880564" y="2753970"/>
            <a:ext cx="1361804" cy="5678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28B049-F01E-2443-988D-75DDF34F52AF}"/>
              </a:ext>
            </a:extLst>
          </p:cNvPr>
          <p:cNvSpPr/>
          <p:nvPr/>
        </p:nvSpPr>
        <p:spPr>
          <a:xfrm>
            <a:off x="2096263" y="4989018"/>
            <a:ext cx="1361804" cy="5678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CF54-F1FF-9A47-A592-4DB0AABC001D}"/>
              </a:ext>
            </a:extLst>
          </p:cNvPr>
          <p:cNvSpPr txBox="1"/>
          <p:nvPr/>
        </p:nvSpPr>
        <p:spPr>
          <a:xfrm>
            <a:off x="245883" y="445972"/>
            <a:ext cx="40051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35D45-20F4-C042-9C2D-82A596E8E845}"/>
              </a:ext>
            </a:extLst>
          </p:cNvPr>
          <p:cNvSpPr/>
          <p:nvPr/>
        </p:nvSpPr>
        <p:spPr>
          <a:xfrm>
            <a:off x="369651" y="2568102"/>
            <a:ext cx="1147864" cy="963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78ED4-112C-A84C-97F1-407DEB53DBBE}"/>
              </a:ext>
            </a:extLst>
          </p:cNvPr>
          <p:cNvSpPr/>
          <p:nvPr/>
        </p:nvSpPr>
        <p:spPr>
          <a:xfrm>
            <a:off x="2084848" y="5179497"/>
            <a:ext cx="6052021" cy="963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36AAC-8D3A-4846-A5F4-359B28692B24}"/>
              </a:ext>
            </a:extLst>
          </p:cNvPr>
          <p:cNvSpPr/>
          <p:nvPr/>
        </p:nvSpPr>
        <p:spPr>
          <a:xfrm>
            <a:off x="2099692" y="5179497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552E3-48B6-F047-9936-7B458582FBAC}"/>
              </a:ext>
            </a:extLst>
          </p:cNvPr>
          <p:cNvSpPr/>
          <p:nvPr/>
        </p:nvSpPr>
        <p:spPr>
          <a:xfrm>
            <a:off x="2084848" y="5516765"/>
            <a:ext cx="1545478" cy="33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A62DC-1367-7942-8F58-FEEAC0B98AB8}"/>
              </a:ext>
            </a:extLst>
          </p:cNvPr>
          <p:cNvSpPr/>
          <p:nvPr/>
        </p:nvSpPr>
        <p:spPr>
          <a:xfrm>
            <a:off x="1788727" y="2552798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4CA33-1D9C-CC4F-8C9B-621A3E42061F}"/>
              </a:ext>
            </a:extLst>
          </p:cNvPr>
          <p:cNvSpPr/>
          <p:nvPr/>
        </p:nvSpPr>
        <p:spPr>
          <a:xfrm>
            <a:off x="1788727" y="2892653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4FF21E-3B63-A74C-8551-2DA40F54A1E6}"/>
              </a:ext>
            </a:extLst>
          </p:cNvPr>
          <p:cNvSpPr/>
          <p:nvPr/>
        </p:nvSpPr>
        <p:spPr>
          <a:xfrm>
            <a:off x="1788727" y="3241829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01963-C44C-CA4C-B64E-9D063CFE3977}"/>
              </a:ext>
            </a:extLst>
          </p:cNvPr>
          <p:cNvSpPr/>
          <p:nvPr/>
        </p:nvSpPr>
        <p:spPr>
          <a:xfrm>
            <a:off x="1788727" y="3577565"/>
            <a:ext cx="1545478" cy="335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6537C-EE4C-0F41-91BC-2068A45D0ED0}"/>
              </a:ext>
            </a:extLst>
          </p:cNvPr>
          <p:cNvSpPr txBox="1"/>
          <p:nvPr/>
        </p:nvSpPr>
        <p:spPr>
          <a:xfrm>
            <a:off x="5363972" y="1162113"/>
            <a:ext cx="5528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load??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Threads check store buffer before going to main memory</a:t>
            </a:r>
          </a:p>
          <a:p>
            <a:endParaRPr lang="en-US" dirty="0"/>
          </a:p>
          <a:p>
            <a:r>
              <a:rPr lang="en-US" dirty="0"/>
              <a:t>It is close and cheap to check.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44549-C596-C843-B81B-60248B6C6E2F}"/>
              </a:ext>
            </a:extLst>
          </p:cNvPr>
          <p:cNvSpPr/>
          <p:nvPr/>
        </p:nvSpPr>
        <p:spPr>
          <a:xfrm>
            <a:off x="24100" y="3397149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mov %t0, [x]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B423F-B860-A844-BC94-711A08FADB3F}"/>
              </a:ext>
            </a:extLst>
          </p:cNvPr>
          <p:cNvSpPr/>
          <p:nvPr/>
        </p:nvSpPr>
        <p:spPr>
          <a:xfrm>
            <a:off x="1880564" y="2753970"/>
            <a:ext cx="1361804" cy="5678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1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stores be reordered with stores?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50C6-267F-C24F-AD34-99FE1B3C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098C-FAB7-444E-85A3-0EDB93BF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75"/>
            <a:ext cx="8530244" cy="4583488"/>
          </a:xfrm>
        </p:spPr>
        <p:txBody>
          <a:bodyPr>
            <a:normAutofit/>
          </a:bodyPr>
          <a:lstStyle/>
          <a:p>
            <a:r>
              <a:rPr lang="en-US" dirty="0"/>
              <a:t>Final Exam:</a:t>
            </a:r>
          </a:p>
          <a:p>
            <a:pPr lvl="1"/>
            <a:r>
              <a:rPr lang="en-US" dirty="0"/>
              <a:t>Tuesday Dec 12: 8 AM – 11 AM</a:t>
            </a:r>
          </a:p>
          <a:p>
            <a:pPr lvl="1"/>
            <a:r>
              <a:rPr lang="en-US" dirty="0"/>
              <a:t>3 pages of notes allowed</a:t>
            </a:r>
          </a:p>
          <a:p>
            <a:pPr lvl="1"/>
            <a:r>
              <a:rPr lang="en-US" dirty="0"/>
              <a:t>Inclusive material</a:t>
            </a:r>
          </a:p>
          <a:p>
            <a:pPr lvl="1"/>
            <a:r>
              <a:rPr lang="en-US" dirty="0"/>
              <a:t>Same style as midterm, but probably ~2x as long.</a:t>
            </a:r>
          </a:p>
        </p:txBody>
      </p:sp>
    </p:spTree>
    <p:extLst>
      <p:ext uri="{BB962C8B-B14F-4D97-AF65-F5344CB8AC3E}">
        <p14:creationId xmlns:p14="http://schemas.microsoft.com/office/powerpoint/2010/main" val="137053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86C43-20DA-5240-8F19-18FDBA14C07B}"/>
              </a:ext>
            </a:extLst>
          </p:cNvPr>
          <p:cNvSpPr txBox="1"/>
          <p:nvPr/>
        </p:nvSpPr>
        <p:spPr>
          <a:xfrm>
            <a:off x="245883" y="1696423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 err="1">
                <a:latin typeface="Courier" pitchFamily="2" charset="0"/>
              </a:rPr>
              <a:t>S:mov</a:t>
            </a:r>
            <a:r>
              <a:rPr lang="en-US" sz="2400" dirty="0">
                <a:latin typeface="Courier" pitchFamily="2" charset="0"/>
              </a:rPr>
              <a:t> [x], 1</a:t>
            </a:r>
          </a:p>
          <a:p>
            <a:r>
              <a:rPr lang="en-US" sz="2400" dirty="0" err="1">
                <a:latin typeface="Courier" pitchFamily="2" charset="0"/>
              </a:rPr>
              <a:t>L:mov</a:t>
            </a:r>
            <a:r>
              <a:rPr lang="en-US" sz="2400" dirty="0">
                <a:latin typeface="Courier" pitchFamily="2" charset="0"/>
              </a:rPr>
              <a:t> %t0, [y]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D115C-7BDA-FB4B-8879-9CCC3412F2E9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96E7F-D44E-564C-972C-8942740CC9A6}"/>
              </a:ext>
            </a:extLst>
          </p:cNvPr>
          <p:cNvSpPr txBox="1"/>
          <p:nvPr/>
        </p:nvSpPr>
        <p:spPr>
          <a:xfrm>
            <a:off x="8192487" y="1154151"/>
            <a:ext cx="3746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 err="1">
                <a:latin typeface="Courier" pitchFamily="2" charset="0"/>
              </a:rPr>
              <a:t>S:mov</a:t>
            </a:r>
            <a:r>
              <a:rPr lang="en-US" sz="2400" dirty="0">
                <a:latin typeface="Courier" pitchFamily="2" charset="0"/>
              </a:rPr>
              <a:t> [y], 1</a:t>
            </a:r>
          </a:p>
          <a:p>
            <a:r>
              <a:rPr lang="en-US" sz="2400" dirty="0" err="1">
                <a:latin typeface="Courier" pitchFamily="2" charset="0"/>
              </a:rPr>
              <a:t>L:mov</a:t>
            </a:r>
            <a:r>
              <a:rPr lang="en-US" sz="2400" dirty="0">
                <a:latin typeface="Courier" pitchFamily="2" charset="0"/>
              </a:rPr>
              <a:t> %t1, [x]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7C9B9C-8B39-F942-99C8-5441783098F8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B52443-1F38-4044-8E10-BE8B8A4BEE62}"/>
              </a:ext>
            </a:extLst>
          </p:cNvPr>
          <p:cNvSpPr txBox="1"/>
          <p:nvPr/>
        </p:nvSpPr>
        <p:spPr>
          <a:xfrm>
            <a:off x="5223753" y="6712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</a:t>
            </a:r>
            <a:r>
              <a:rPr lang="en-US" dirty="0">
                <a:latin typeface="Courier" pitchFamily="2" charset="0"/>
              </a:rPr>
              <a:t>t0 == t1 == 0</a:t>
            </a:r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10D72-A561-6F48-8D29-48FFD0DC155C}"/>
              </a:ext>
            </a:extLst>
          </p:cNvPr>
          <p:cNvSpPr/>
          <p:nvPr/>
        </p:nvSpPr>
        <p:spPr>
          <a:xfrm>
            <a:off x="409469" y="4413367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S:mov</a:t>
            </a:r>
            <a:r>
              <a:rPr lang="en-US" dirty="0">
                <a:latin typeface="Courier" pitchFamily="2" charset="0"/>
              </a:rPr>
              <a:t> [x],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0BB31-45D8-9A42-933B-6F489C04E0C4}"/>
              </a:ext>
            </a:extLst>
          </p:cNvPr>
          <p:cNvSpPr/>
          <p:nvPr/>
        </p:nvSpPr>
        <p:spPr>
          <a:xfrm>
            <a:off x="409469" y="5056528"/>
            <a:ext cx="21146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L:mov</a:t>
            </a:r>
            <a:r>
              <a:rPr lang="en-US" dirty="0">
                <a:latin typeface="Courier" pitchFamily="2" charset="0"/>
              </a:rPr>
              <a:t> %t0, [y]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3FD5-21E6-BC47-9D28-FCC9DE97A325}"/>
              </a:ext>
            </a:extLst>
          </p:cNvPr>
          <p:cNvSpPr/>
          <p:nvPr/>
        </p:nvSpPr>
        <p:spPr>
          <a:xfrm>
            <a:off x="8192487" y="3812834"/>
            <a:ext cx="21146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L:mov</a:t>
            </a:r>
            <a:r>
              <a:rPr lang="en-US" dirty="0">
                <a:latin typeface="Courier" pitchFamily="2" charset="0"/>
              </a:rPr>
              <a:t> %t1, [x]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409DF-1A79-F847-8388-D82807C1C430}"/>
              </a:ext>
            </a:extLst>
          </p:cNvPr>
          <p:cNvSpPr/>
          <p:nvPr/>
        </p:nvSpPr>
        <p:spPr>
          <a:xfrm>
            <a:off x="8192487" y="3244334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S:mov</a:t>
            </a:r>
            <a:r>
              <a:rPr lang="en-US" dirty="0">
                <a:latin typeface="Courier" pitchFamily="2" charset="0"/>
              </a:rPr>
              <a:t> [y],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828257-FB6E-8F4C-B523-1A4729182A72}"/>
              </a:ext>
            </a:extLst>
          </p:cNvPr>
          <p:cNvSpPr txBox="1"/>
          <p:nvPr/>
        </p:nvSpPr>
        <p:spPr>
          <a:xfrm>
            <a:off x="7941015" y="5047475"/>
            <a:ext cx="3638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Rules: S(</a:t>
            </a:r>
            <a:r>
              <a:rPr lang="en-US" dirty="0" err="1"/>
              <a:t>tores</a:t>
            </a:r>
            <a:r>
              <a:rPr lang="en-US" dirty="0"/>
              <a:t>) followed by a L(</a:t>
            </a:r>
            <a:r>
              <a:rPr lang="en-US" dirty="0" err="1"/>
              <a:t>oad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do not have to follow program order.</a:t>
            </a:r>
          </a:p>
        </p:txBody>
      </p:sp>
    </p:spTree>
    <p:extLst>
      <p:ext uri="{BB962C8B-B14F-4D97-AF65-F5344CB8AC3E}">
        <p14:creationId xmlns:p14="http://schemas.microsoft.com/office/powerpoint/2010/main" val="2560071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86C43-20DA-5240-8F19-18FDBA14C07B}"/>
              </a:ext>
            </a:extLst>
          </p:cNvPr>
          <p:cNvSpPr txBox="1"/>
          <p:nvPr/>
        </p:nvSpPr>
        <p:spPr>
          <a:xfrm>
            <a:off x="245883" y="1696423"/>
            <a:ext cx="400510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 err="1">
                <a:latin typeface="Courier" pitchFamily="2" charset="0"/>
              </a:rPr>
              <a:t>S:mov</a:t>
            </a:r>
            <a:r>
              <a:rPr lang="en-US" sz="2400" dirty="0">
                <a:latin typeface="Courier" pitchFamily="2" charset="0"/>
              </a:rPr>
              <a:t> [x], 1</a:t>
            </a:r>
          </a:p>
          <a:p>
            <a:r>
              <a:rPr lang="en-US" sz="2400" dirty="0" err="1">
                <a:latin typeface="Courier" pitchFamily="2" charset="0"/>
              </a:rPr>
              <a:t>mfence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L:mov</a:t>
            </a:r>
            <a:r>
              <a:rPr lang="en-US" sz="2400" dirty="0">
                <a:latin typeface="Courier" pitchFamily="2" charset="0"/>
              </a:rPr>
              <a:t> %t0, [y]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D115C-7BDA-FB4B-8879-9CCC3412F2E9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96E7F-D44E-564C-972C-8942740CC9A6}"/>
              </a:ext>
            </a:extLst>
          </p:cNvPr>
          <p:cNvSpPr txBox="1"/>
          <p:nvPr/>
        </p:nvSpPr>
        <p:spPr>
          <a:xfrm>
            <a:off x="8192487" y="1154151"/>
            <a:ext cx="374601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 err="1">
                <a:latin typeface="Courier" pitchFamily="2" charset="0"/>
              </a:rPr>
              <a:t>S:mov</a:t>
            </a:r>
            <a:r>
              <a:rPr lang="en-US" sz="2400" dirty="0">
                <a:latin typeface="Courier" pitchFamily="2" charset="0"/>
              </a:rPr>
              <a:t> [y], 1</a:t>
            </a:r>
          </a:p>
          <a:p>
            <a:r>
              <a:rPr lang="en-US" sz="2400" dirty="0" err="1">
                <a:latin typeface="Courier" pitchFamily="2" charset="0"/>
              </a:rPr>
              <a:t>mfence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L:mov</a:t>
            </a:r>
            <a:r>
              <a:rPr lang="en-US" sz="2400" dirty="0">
                <a:latin typeface="Courier" pitchFamily="2" charset="0"/>
              </a:rPr>
              <a:t> %t1, [x]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7C9B9C-8B39-F942-99C8-5441783098F8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B52443-1F38-4044-8E10-BE8B8A4BEE62}"/>
              </a:ext>
            </a:extLst>
          </p:cNvPr>
          <p:cNvSpPr txBox="1"/>
          <p:nvPr/>
        </p:nvSpPr>
        <p:spPr>
          <a:xfrm>
            <a:off x="5223753" y="6712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</a:t>
            </a:r>
            <a:r>
              <a:rPr lang="en-US" dirty="0">
                <a:latin typeface="Courier" pitchFamily="2" charset="0"/>
              </a:rPr>
              <a:t>t0 == t1 == 0</a:t>
            </a:r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10D72-A561-6F48-8D29-48FFD0DC155C}"/>
              </a:ext>
            </a:extLst>
          </p:cNvPr>
          <p:cNvSpPr/>
          <p:nvPr/>
        </p:nvSpPr>
        <p:spPr>
          <a:xfrm>
            <a:off x="409469" y="3619737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S:mov</a:t>
            </a:r>
            <a:r>
              <a:rPr lang="en-US" dirty="0">
                <a:latin typeface="Courier" pitchFamily="2" charset="0"/>
              </a:rPr>
              <a:t> [x],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0BB31-45D8-9A42-933B-6F489C04E0C4}"/>
              </a:ext>
            </a:extLst>
          </p:cNvPr>
          <p:cNvSpPr/>
          <p:nvPr/>
        </p:nvSpPr>
        <p:spPr>
          <a:xfrm>
            <a:off x="409469" y="5047475"/>
            <a:ext cx="21146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L:mov</a:t>
            </a:r>
            <a:r>
              <a:rPr lang="en-US" dirty="0">
                <a:latin typeface="Courier" pitchFamily="2" charset="0"/>
              </a:rPr>
              <a:t> %t0, [y]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3FD5-21E6-BC47-9D28-FCC9DE97A325}"/>
              </a:ext>
            </a:extLst>
          </p:cNvPr>
          <p:cNvSpPr/>
          <p:nvPr/>
        </p:nvSpPr>
        <p:spPr>
          <a:xfrm>
            <a:off x="8192487" y="3812834"/>
            <a:ext cx="21146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L:mov</a:t>
            </a:r>
            <a:r>
              <a:rPr lang="en-US" dirty="0">
                <a:latin typeface="Courier" pitchFamily="2" charset="0"/>
              </a:rPr>
              <a:t> %t1, [x]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409DF-1A79-F847-8388-D82807C1C430}"/>
              </a:ext>
            </a:extLst>
          </p:cNvPr>
          <p:cNvSpPr/>
          <p:nvPr/>
        </p:nvSpPr>
        <p:spPr>
          <a:xfrm>
            <a:off x="8175073" y="2791513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S:mov</a:t>
            </a:r>
            <a:r>
              <a:rPr lang="en-US" dirty="0">
                <a:latin typeface="Courier" pitchFamily="2" charset="0"/>
              </a:rPr>
              <a:t> [y],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828257-FB6E-8F4C-B523-1A4729182A72}"/>
              </a:ext>
            </a:extLst>
          </p:cNvPr>
          <p:cNvSpPr txBox="1"/>
          <p:nvPr/>
        </p:nvSpPr>
        <p:spPr>
          <a:xfrm>
            <a:off x="7941015" y="5047475"/>
            <a:ext cx="3638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Rules: S(</a:t>
            </a:r>
            <a:r>
              <a:rPr lang="en-US" dirty="0" err="1"/>
              <a:t>tores</a:t>
            </a:r>
            <a:r>
              <a:rPr lang="en-US" dirty="0"/>
              <a:t>) followed by a L(</a:t>
            </a:r>
            <a:r>
              <a:rPr lang="en-US" dirty="0" err="1"/>
              <a:t>oad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do not have to follow program order.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2296CF-2449-354A-A1E5-21EA3B1CB177}"/>
              </a:ext>
            </a:extLst>
          </p:cNvPr>
          <p:cNvSpPr/>
          <p:nvPr/>
        </p:nvSpPr>
        <p:spPr>
          <a:xfrm>
            <a:off x="8192486" y="3310995"/>
            <a:ext cx="10118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8F0BFF-CE01-F04F-8F8C-5ACE1244B121}"/>
              </a:ext>
            </a:extLst>
          </p:cNvPr>
          <p:cNvSpPr/>
          <p:nvPr/>
        </p:nvSpPr>
        <p:spPr>
          <a:xfrm>
            <a:off x="425432" y="4342723"/>
            <a:ext cx="10118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73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86C43-20DA-5240-8F19-18FDBA14C07B}"/>
              </a:ext>
            </a:extLst>
          </p:cNvPr>
          <p:cNvSpPr txBox="1"/>
          <p:nvPr/>
        </p:nvSpPr>
        <p:spPr>
          <a:xfrm>
            <a:off x="245883" y="1696423"/>
            <a:ext cx="400510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 err="1">
                <a:latin typeface="Courier" pitchFamily="2" charset="0"/>
              </a:rPr>
              <a:t>S:mov</a:t>
            </a:r>
            <a:r>
              <a:rPr lang="en-US" sz="2400" dirty="0">
                <a:latin typeface="Courier" pitchFamily="2" charset="0"/>
              </a:rPr>
              <a:t> [x], 1</a:t>
            </a:r>
          </a:p>
          <a:p>
            <a:r>
              <a:rPr lang="en-US" sz="2400" dirty="0" err="1">
                <a:latin typeface="Courier" pitchFamily="2" charset="0"/>
              </a:rPr>
              <a:t>mfence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L:mov</a:t>
            </a:r>
            <a:r>
              <a:rPr lang="en-US" sz="2400" dirty="0">
                <a:latin typeface="Courier" pitchFamily="2" charset="0"/>
              </a:rPr>
              <a:t> %t0, [y]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D115C-7BDA-FB4B-8879-9CCC3412F2E9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96E7F-D44E-564C-972C-8942740CC9A6}"/>
              </a:ext>
            </a:extLst>
          </p:cNvPr>
          <p:cNvSpPr txBox="1"/>
          <p:nvPr/>
        </p:nvSpPr>
        <p:spPr>
          <a:xfrm>
            <a:off x="8192487" y="1154151"/>
            <a:ext cx="374601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 err="1">
                <a:latin typeface="Courier" pitchFamily="2" charset="0"/>
              </a:rPr>
              <a:t>S:mov</a:t>
            </a:r>
            <a:r>
              <a:rPr lang="en-US" sz="2400" dirty="0">
                <a:latin typeface="Courier" pitchFamily="2" charset="0"/>
              </a:rPr>
              <a:t> [y], 1</a:t>
            </a:r>
          </a:p>
          <a:p>
            <a:r>
              <a:rPr lang="en-US" sz="2400" dirty="0" err="1">
                <a:latin typeface="Courier" pitchFamily="2" charset="0"/>
              </a:rPr>
              <a:t>mfence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L:mov</a:t>
            </a:r>
            <a:r>
              <a:rPr lang="en-US" sz="2400" dirty="0">
                <a:latin typeface="Courier" pitchFamily="2" charset="0"/>
              </a:rPr>
              <a:t> %t1, [x]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7C9B9C-8B39-F942-99C8-5441783098F8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B52443-1F38-4044-8E10-BE8B8A4BEE62}"/>
              </a:ext>
            </a:extLst>
          </p:cNvPr>
          <p:cNvSpPr txBox="1"/>
          <p:nvPr/>
        </p:nvSpPr>
        <p:spPr>
          <a:xfrm>
            <a:off x="5223753" y="6712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</a:t>
            </a:r>
            <a:r>
              <a:rPr lang="en-US" dirty="0">
                <a:latin typeface="Courier" pitchFamily="2" charset="0"/>
              </a:rPr>
              <a:t>t0 == t1 == 0</a:t>
            </a:r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10D72-A561-6F48-8D29-48FFD0DC155C}"/>
              </a:ext>
            </a:extLst>
          </p:cNvPr>
          <p:cNvSpPr/>
          <p:nvPr/>
        </p:nvSpPr>
        <p:spPr>
          <a:xfrm>
            <a:off x="425432" y="3614600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S:mov</a:t>
            </a:r>
            <a:r>
              <a:rPr lang="en-US" dirty="0">
                <a:latin typeface="Courier" pitchFamily="2" charset="0"/>
              </a:rPr>
              <a:t> [x],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0BB31-45D8-9A42-933B-6F489C04E0C4}"/>
              </a:ext>
            </a:extLst>
          </p:cNvPr>
          <p:cNvSpPr/>
          <p:nvPr/>
        </p:nvSpPr>
        <p:spPr>
          <a:xfrm>
            <a:off x="409469" y="5047475"/>
            <a:ext cx="21146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L:mov</a:t>
            </a:r>
            <a:r>
              <a:rPr lang="en-US" dirty="0">
                <a:latin typeface="Courier" pitchFamily="2" charset="0"/>
              </a:rPr>
              <a:t> %t0, [y]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3FD5-21E6-BC47-9D28-FCC9DE97A325}"/>
              </a:ext>
            </a:extLst>
          </p:cNvPr>
          <p:cNvSpPr/>
          <p:nvPr/>
        </p:nvSpPr>
        <p:spPr>
          <a:xfrm>
            <a:off x="7950812" y="4108436"/>
            <a:ext cx="21146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L:mov</a:t>
            </a:r>
            <a:r>
              <a:rPr lang="en-US" dirty="0">
                <a:latin typeface="Courier" pitchFamily="2" charset="0"/>
              </a:rPr>
              <a:t> %t1, [x]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409DF-1A79-F847-8388-D82807C1C430}"/>
              </a:ext>
            </a:extLst>
          </p:cNvPr>
          <p:cNvSpPr/>
          <p:nvPr/>
        </p:nvSpPr>
        <p:spPr>
          <a:xfrm>
            <a:off x="7950812" y="3046791"/>
            <a:ext cx="18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S:mov</a:t>
            </a:r>
            <a:r>
              <a:rPr lang="en-US" dirty="0">
                <a:latin typeface="Courier" pitchFamily="2" charset="0"/>
              </a:rPr>
              <a:t> [y],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2296CF-2449-354A-A1E5-21EA3B1CB177}"/>
              </a:ext>
            </a:extLst>
          </p:cNvPr>
          <p:cNvSpPr/>
          <p:nvPr/>
        </p:nvSpPr>
        <p:spPr>
          <a:xfrm>
            <a:off x="7950812" y="3590582"/>
            <a:ext cx="10118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8F0BFF-CE01-F04F-8F8C-5ACE1244B121}"/>
              </a:ext>
            </a:extLst>
          </p:cNvPr>
          <p:cNvSpPr/>
          <p:nvPr/>
        </p:nvSpPr>
        <p:spPr>
          <a:xfrm>
            <a:off x="425432" y="4342723"/>
            <a:ext cx="10118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mfence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939F0-0DA8-794E-8B82-7AD70FC99EA8}"/>
              </a:ext>
            </a:extLst>
          </p:cNvPr>
          <p:cNvSpPr txBox="1"/>
          <p:nvPr/>
        </p:nvSpPr>
        <p:spPr>
          <a:xfrm>
            <a:off x="7703209" y="4826686"/>
            <a:ext cx="4079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Rules: </a:t>
            </a:r>
          </a:p>
          <a:p>
            <a:r>
              <a:rPr lang="en-US" dirty="0"/>
              <a:t>S(</a:t>
            </a:r>
            <a:r>
              <a:rPr lang="en-US" dirty="0" err="1"/>
              <a:t>tores</a:t>
            </a:r>
            <a:r>
              <a:rPr lang="en-US" dirty="0"/>
              <a:t>) followed by a L(</a:t>
            </a:r>
            <a:r>
              <a:rPr lang="en-US" dirty="0" err="1"/>
              <a:t>oad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do not have to follow program order.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S(</a:t>
            </a:r>
            <a:r>
              <a:rPr lang="en-US" dirty="0" err="1"/>
              <a:t>tores</a:t>
            </a:r>
            <a:r>
              <a:rPr lang="en-US" dirty="0"/>
              <a:t>) cannot be reordered past a fence</a:t>
            </a:r>
            <a:br>
              <a:rPr lang="en-US" dirty="0"/>
            </a:br>
            <a:r>
              <a:rPr lang="en-US" dirty="0"/>
              <a:t>in program order</a:t>
            </a:r>
          </a:p>
        </p:txBody>
      </p:sp>
    </p:spTree>
    <p:extLst>
      <p:ext uri="{BB962C8B-B14F-4D97-AF65-F5344CB8AC3E}">
        <p14:creationId xmlns:p14="http://schemas.microsoft.com/office/powerpoint/2010/main" val="327890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A11C9-1D0E-9A46-BC66-9AC5DB8E15F9}"/>
              </a:ext>
            </a:extLst>
          </p:cNvPr>
          <p:cNvSpPr txBox="1"/>
          <p:nvPr/>
        </p:nvSpPr>
        <p:spPr>
          <a:xfrm>
            <a:off x="4438003" y="2958664"/>
            <a:ext cx="5362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Rules: </a:t>
            </a:r>
          </a:p>
          <a:p>
            <a:r>
              <a:rPr lang="en-US" sz="2400" dirty="0"/>
              <a:t>S(</a:t>
            </a:r>
            <a:r>
              <a:rPr lang="en-US" sz="2400" dirty="0" err="1"/>
              <a:t>tores</a:t>
            </a:r>
            <a:r>
              <a:rPr lang="en-US" sz="2400" dirty="0"/>
              <a:t>) followed by a L(</a:t>
            </a:r>
            <a:r>
              <a:rPr lang="en-US" sz="2400" dirty="0" err="1"/>
              <a:t>oad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do not have to follow program order.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S(</a:t>
            </a:r>
            <a:r>
              <a:rPr lang="en-US" sz="2400" dirty="0" err="1"/>
              <a:t>tores</a:t>
            </a:r>
            <a:r>
              <a:rPr lang="en-US" sz="2400" dirty="0"/>
              <a:t>) cannot be reordered past a fence</a:t>
            </a:r>
            <a:br>
              <a:rPr lang="en-US" sz="2400" dirty="0"/>
            </a:br>
            <a:r>
              <a:rPr lang="en-US" sz="2400" dirty="0"/>
              <a:t>in program order</a:t>
            </a:r>
          </a:p>
        </p:txBody>
      </p:sp>
    </p:spTree>
    <p:extLst>
      <p:ext uri="{BB962C8B-B14F-4D97-AF65-F5344CB8AC3E}">
        <p14:creationId xmlns:p14="http://schemas.microsoft.com/office/powerpoint/2010/main" val="469307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86C43-20DA-5240-8F19-18FDBA14C07B}"/>
              </a:ext>
            </a:extLst>
          </p:cNvPr>
          <p:cNvSpPr txBox="1"/>
          <p:nvPr/>
        </p:nvSpPr>
        <p:spPr>
          <a:xfrm>
            <a:off x="245883" y="1704969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 err="1">
                <a:latin typeface="Courier" pitchFamily="2" charset="0"/>
              </a:rPr>
              <a:t>S:mov</a:t>
            </a:r>
            <a:r>
              <a:rPr lang="en-US" sz="2400" dirty="0">
                <a:latin typeface="Courier" pitchFamily="2" charset="0"/>
              </a:rPr>
              <a:t> [x], 1</a:t>
            </a:r>
          </a:p>
          <a:p>
            <a:r>
              <a:rPr lang="en-US" sz="2400" dirty="0" err="1">
                <a:latin typeface="Courier" pitchFamily="2" charset="0"/>
              </a:rPr>
              <a:t>L:mov</a:t>
            </a:r>
            <a:r>
              <a:rPr lang="en-US" sz="2400" dirty="0">
                <a:latin typeface="Courier" pitchFamily="2" charset="0"/>
              </a:rPr>
              <a:t> %t0, [x]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D115C-7BDA-FB4B-8879-9CCC3412F2E9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7C9B9C-8B39-F942-99C8-5441783098F8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B52443-1F38-4044-8E10-BE8B8A4BEE62}"/>
              </a:ext>
            </a:extLst>
          </p:cNvPr>
          <p:cNvSpPr txBox="1"/>
          <p:nvPr/>
        </p:nvSpPr>
        <p:spPr>
          <a:xfrm>
            <a:off x="5223753" y="671209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test</a:t>
            </a:r>
          </a:p>
          <a:p>
            <a:r>
              <a:rPr lang="en-US" dirty="0"/>
              <a:t>Can </a:t>
            </a:r>
            <a:r>
              <a:rPr lang="en-US" dirty="0">
                <a:latin typeface="Courier" pitchFamily="2" charset="0"/>
              </a:rPr>
              <a:t>t0 == 0</a:t>
            </a:r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10D72-A561-6F48-8D29-48FFD0DC155C}"/>
              </a:ext>
            </a:extLst>
          </p:cNvPr>
          <p:cNvSpPr/>
          <p:nvPr/>
        </p:nvSpPr>
        <p:spPr>
          <a:xfrm>
            <a:off x="1328951" y="3511080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S:mov</a:t>
            </a:r>
            <a:r>
              <a:rPr lang="en-US" dirty="0">
                <a:latin typeface="Courier" pitchFamily="2" charset="0"/>
              </a:rPr>
              <a:t> [x],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0BB31-45D8-9A42-933B-6F489C04E0C4}"/>
              </a:ext>
            </a:extLst>
          </p:cNvPr>
          <p:cNvSpPr/>
          <p:nvPr/>
        </p:nvSpPr>
        <p:spPr>
          <a:xfrm>
            <a:off x="1328951" y="4116862"/>
            <a:ext cx="21146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L:mov</a:t>
            </a:r>
            <a:r>
              <a:rPr lang="en-US" dirty="0">
                <a:latin typeface="Courier" pitchFamily="2" charset="0"/>
              </a:rPr>
              <a:t> %t0, [x]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828257-FB6E-8F4C-B523-1A4729182A72}"/>
              </a:ext>
            </a:extLst>
          </p:cNvPr>
          <p:cNvSpPr txBox="1"/>
          <p:nvPr/>
        </p:nvSpPr>
        <p:spPr>
          <a:xfrm>
            <a:off x="7749218" y="4107240"/>
            <a:ext cx="4079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Rules: </a:t>
            </a:r>
          </a:p>
          <a:p>
            <a:r>
              <a:rPr lang="en-US" dirty="0"/>
              <a:t>S(</a:t>
            </a:r>
            <a:r>
              <a:rPr lang="en-US" dirty="0" err="1"/>
              <a:t>tores</a:t>
            </a:r>
            <a:r>
              <a:rPr lang="en-US" dirty="0"/>
              <a:t>) followed by a L(</a:t>
            </a:r>
            <a:r>
              <a:rPr lang="en-US" dirty="0" err="1"/>
              <a:t>oad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do not have to follow program order.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S(</a:t>
            </a:r>
            <a:r>
              <a:rPr lang="en-US" dirty="0" err="1"/>
              <a:t>tores</a:t>
            </a:r>
            <a:r>
              <a:rPr lang="en-US" dirty="0"/>
              <a:t>) cannot be reordered past a fence</a:t>
            </a:r>
            <a:br>
              <a:rPr lang="en-US" dirty="0"/>
            </a:br>
            <a:r>
              <a:rPr lang="en-US" dirty="0"/>
              <a:t>in program order</a:t>
            </a:r>
          </a:p>
        </p:txBody>
      </p:sp>
    </p:spTree>
    <p:extLst>
      <p:ext uri="{BB962C8B-B14F-4D97-AF65-F5344CB8AC3E}">
        <p14:creationId xmlns:p14="http://schemas.microsoft.com/office/powerpoint/2010/main" val="4130060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86C43-20DA-5240-8F19-18FDBA14C07B}"/>
              </a:ext>
            </a:extLst>
          </p:cNvPr>
          <p:cNvSpPr txBox="1"/>
          <p:nvPr/>
        </p:nvSpPr>
        <p:spPr>
          <a:xfrm>
            <a:off x="245883" y="1704969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 err="1">
                <a:latin typeface="Courier" pitchFamily="2" charset="0"/>
              </a:rPr>
              <a:t>S:mov</a:t>
            </a:r>
            <a:r>
              <a:rPr lang="en-US" sz="2400" dirty="0">
                <a:latin typeface="Courier" pitchFamily="2" charset="0"/>
              </a:rPr>
              <a:t> [x], 1</a:t>
            </a:r>
          </a:p>
          <a:p>
            <a:r>
              <a:rPr lang="en-US" sz="2400" dirty="0" err="1">
                <a:latin typeface="Courier" pitchFamily="2" charset="0"/>
              </a:rPr>
              <a:t>L:mov</a:t>
            </a:r>
            <a:r>
              <a:rPr lang="en-US" sz="2400" dirty="0">
                <a:latin typeface="Courier" pitchFamily="2" charset="0"/>
              </a:rPr>
              <a:t> %t0, [x]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D115C-7BDA-FB4B-8879-9CCC3412F2E9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7C9B9C-8B39-F942-99C8-5441783098F8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B52443-1F38-4044-8E10-BE8B8A4BEE62}"/>
              </a:ext>
            </a:extLst>
          </p:cNvPr>
          <p:cNvSpPr txBox="1"/>
          <p:nvPr/>
        </p:nvSpPr>
        <p:spPr>
          <a:xfrm>
            <a:off x="5223753" y="671209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test</a:t>
            </a:r>
          </a:p>
          <a:p>
            <a:r>
              <a:rPr lang="en-US" dirty="0"/>
              <a:t>Can </a:t>
            </a:r>
            <a:r>
              <a:rPr lang="en-US" dirty="0">
                <a:latin typeface="Courier" pitchFamily="2" charset="0"/>
              </a:rPr>
              <a:t>t0 == 0</a:t>
            </a:r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10D72-A561-6F48-8D29-48FFD0DC155C}"/>
              </a:ext>
            </a:extLst>
          </p:cNvPr>
          <p:cNvSpPr/>
          <p:nvPr/>
        </p:nvSpPr>
        <p:spPr>
          <a:xfrm>
            <a:off x="935958" y="3513325"/>
            <a:ext cx="1838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S:mov</a:t>
            </a:r>
            <a:r>
              <a:rPr lang="en-US" dirty="0">
                <a:latin typeface="Courier" pitchFamily="2" charset="0"/>
              </a:rPr>
              <a:t> [x],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0BB31-45D8-9A42-933B-6F489C04E0C4}"/>
              </a:ext>
            </a:extLst>
          </p:cNvPr>
          <p:cNvSpPr/>
          <p:nvPr/>
        </p:nvSpPr>
        <p:spPr>
          <a:xfrm>
            <a:off x="913661" y="4129898"/>
            <a:ext cx="21146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L:mov</a:t>
            </a:r>
            <a:r>
              <a:rPr lang="en-US" dirty="0">
                <a:latin typeface="Courier" pitchFamily="2" charset="0"/>
              </a:rPr>
              <a:t> %t0, [x]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506D7-5934-DF41-A988-D6E86EE3B90F}"/>
              </a:ext>
            </a:extLst>
          </p:cNvPr>
          <p:cNvSpPr txBox="1"/>
          <p:nvPr/>
        </p:nvSpPr>
        <p:spPr>
          <a:xfrm>
            <a:off x="7686380" y="3094689"/>
            <a:ext cx="40793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Rules: </a:t>
            </a:r>
          </a:p>
          <a:p>
            <a:r>
              <a:rPr lang="en-US" dirty="0"/>
              <a:t>S(</a:t>
            </a:r>
            <a:r>
              <a:rPr lang="en-US" dirty="0" err="1"/>
              <a:t>tores</a:t>
            </a:r>
            <a:r>
              <a:rPr lang="en-US" dirty="0"/>
              <a:t>) followed by a L(</a:t>
            </a:r>
            <a:r>
              <a:rPr lang="en-US" dirty="0" err="1"/>
              <a:t>oad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do not have to follow program order.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S(</a:t>
            </a:r>
            <a:r>
              <a:rPr lang="en-US" dirty="0" err="1"/>
              <a:t>tores</a:t>
            </a:r>
            <a:r>
              <a:rPr lang="en-US" dirty="0"/>
              <a:t>) cannot be reordered past a fence</a:t>
            </a:r>
            <a:br>
              <a:rPr lang="en-US" dirty="0"/>
            </a:br>
            <a:r>
              <a:rPr lang="en-US" dirty="0"/>
              <a:t>in program order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S(</a:t>
            </a:r>
            <a:r>
              <a:rPr lang="en-US" dirty="0" err="1"/>
              <a:t>tores</a:t>
            </a:r>
            <a:r>
              <a:rPr lang="en-US" dirty="0"/>
              <a:t>) cannot be reordered past L(</a:t>
            </a:r>
            <a:r>
              <a:rPr lang="en-US" dirty="0" err="1"/>
              <a:t>oads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486385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TSO - Total Store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63D24-749C-AF48-8CB9-94FA21126AFA}"/>
              </a:ext>
            </a:extLst>
          </p:cNvPr>
          <p:cNvSpPr txBox="1"/>
          <p:nvPr/>
        </p:nvSpPr>
        <p:spPr>
          <a:xfrm>
            <a:off x="3275018" y="1982581"/>
            <a:ext cx="53674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Rules:</a:t>
            </a:r>
            <a:r>
              <a:rPr lang="en-US" sz="2400" dirty="0"/>
              <a:t> </a:t>
            </a:r>
          </a:p>
          <a:p>
            <a:r>
              <a:rPr lang="en-US" sz="2400" dirty="0"/>
              <a:t>S(</a:t>
            </a:r>
            <a:r>
              <a:rPr lang="en-US" sz="2400" dirty="0" err="1"/>
              <a:t>tores</a:t>
            </a:r>
            <a:r>
              <a:rPr lang="en-US" sz="2400" dirty="0"/>
              <a:t>) followed by a L(</a:t>
            </a:r>
            <a:r>
              <a:rPr lang="en-US" sz="2400" dirty="0" err="1"/>
              <a:t>oad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do not have to follow program order.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S(</a:t>
            </a:r>
            <a:r>
              <a:rPr lang="en-US" sz="2400" dirty="0" err="1"/>
              <a:t>tores</a:t>
            </a:r>
            <a:r>
              <a:rPr lang="en-US" sz="2400" dirty="0"/>
              <a:t>) cannot be reordered past a fence</a:t>
            </a:r>
            <a:br>
              <a:rPr lang="en-US" sz="2400" dirty="0"/>
            </a:br>
            <a:r>
              <a:rPr lang="en-US" sz="2400" dirty="0"/>
              <a:t>in program order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S(</a:t>
            </a:r>
            <a:r>
              <a:rPr lang="en-US" sz="2400" dirty="0" err="1"/>
              <a:t>tores</a:t>
            </a:r>
            <a:r>
              <a:rPr lang="en-US" sz="2400" dirty="0"/>
              <a:t>) cannot be reordered past L(</a:t>
            </a:r>
            <a:r>
              <a:rPr lang="en-US" sz="2400" dirty="0" err="1"/>
              <a:t>oads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from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2838549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memory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5153"/>
          </a:xfrm>
        </p:spPr>
        <p:txBody>
          <a:bodyPr/>
          <a:lstStyle/>
          <a:p>
            <a:r>
              <a:rPr lang="en-US" dirty="0"/>
              <a:t>We can specify them in terms of what </a:t>
            </a:r>
            <a:r>
              <a:rPr lang="en-US" dirty="0" err="1"/>
              <a:t>reorderings</a:t>
            </a:r>
            <a:r>
              <a:rPr lang="en-US" dirty="0"/>
              <a:t> are allowed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32466-9A51-6844-9747-580EE71C0A8B}"/>
              </a:ext>
            </a:extLst>
          </p:cNvPr>
          <p:cNvSpPr/>
          <p:nvPr/>
        </p:nvSpPr>
        <p:spPr>
          <a:xfrm>
            <a:off x="3031523" y="379352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888E6-8D29-6047-B0F6-7BC5CDA2F22D}"/>
              </a:ext>
            </a:extLst>
          </p:cNvPr>
          <p:cNvSpPr/>
          <p:nvPr/>
        </p:nvSpPr>
        <p:spPr>
          <a:xfrm>
            <a:off x="3982994" y="3793522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9923B-87D0-3240-9DCD-549F21849E48}"/>
              </a:ext>
            </a:extLst>
          </p:cNvPr>
          <p:cNvSpPr/>
          <p:nvPr/>
        </p:nvSpPr>
        <p:spPr>
          <a:xfrm>
            <a:off x="3031523" y="4621426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01946-8C2D-954A-B738-D9038D470EBC}"/>
              </a:ext>
            </a:extLst>
          </p:cNvPr>
          <p:cNvSpPr/>
          <p:nvPr/>
        </p:nvSpPr>
        <p:spPr>
          <a:xfrm>
            <a:off x="3982994" y="4621425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E741D-900D-A544-9C4B-1D94AA5D2FCD}"/>
              </a:ext>
            </a:extLst>
          </p:cNvPr>
          <p:cNvSpPr txBox="1"/>
          <p:nvPr/>
        </p:nvSpPr>
        <p:spPr>
          <a:xfrm>
            <a:off x="3134420" y="2843426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A20C7-934A-9742-AF8A-A01B0B62ED7E}"/>
              </a:ext>
            </a:extLst>
          </p:cNvPr>
          <p:cNvSpPr txBox="1"/>
          <p:nvPr/>
        </p:nvSpPr>
        <p:spPr>
          <a:xfrm>
            <a:off x="280007" y="4411363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78972-0138-CE49-B4D7-F3806978A81F}"/>
              </a:ext>
            </a:extLst>
          </p:cNvPr>
          <p:cNvSpPr txBox="1"/>
          <p:nvPr/>
        </p:nvSpPr>
        <p:spPr>
          <a:xfrm>
            <a:off x="7475838" y="3892378"/>
            <a:ext cx="34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memory access 0 appears before</a:t>
            </a:r>
            <a:br>
              <a:rPr lang="en-US" dirty="0"/>
            </a:br>
            <a:r>
              <a:rPr lang="en-US" dirty="0"/>
              <a:t>memory access 1 in program order,</a:t>
            </a:r>
            <a:br>
              <a:rPr lang="en-US" dirty="0"/>
            </a:br>
            <a:r>
              <a:rPr lang="en-US" dirty="0"/>
              <a:t>can it bypass program order?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992CE-38F2-014E-AE17-CDADEA0F9435}"/>
              </a:ext>
            </a:extLst>
          </p:cNvPr>
          <p:cNvSpPr txBox="1"/>
          <p:nvPr/>
        </p:nvSpPr>
        <p:spPr>
          <a:xfrm>
            <a:off x="3224808" y="33425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2418D-CAA6-C740-B108-A56103B971CB}"/>
              </a:ext>
            </a:extLst>
          </p:cNvPr>
          <p:cNvSpPr txBox="1"/>
          <p:nvPr/>
        </p:nvSpPr>
        <p:spPr>
          <a:xfrm>
            <a:off x="4313497" y="33425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AEA27-5CA0-4E4B-BFA8-6427FA834C02}"/>
              </a:ext>
            </a:extLst>
          </p:cNvPr>
          <p:cNvSpPr txBox="1"/>
          <p:nvPr/>
        </p:nvSpPr>
        <p:spPr>
          <a:xfrm>
            <a:off x="2429858" y="40228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FBD78-AA31-0442-A4F4-B512495FBEBE}"/>
              </a:ext>
            </a:extLst>
          </p:cNvPr>
          <p:cNvSpPr txBox="1"/>
          <p:nvPr/>
        </p:nvSpPr>
        <p:spPr>
          <a:xfrm>
            <a:off x="2429858" y="48507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86111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memory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5153"/>
          </a:xfrm>
        </p:spPr>
        <p:txBody>
          <a:bodyPr/>
          <a:lstStyle/>
          <a:p>
            <a:r>
              <a:rPr lang="en-US" dirty="0"/>
              <a:t>We can specify them in terms of what </a:t>
            </a:r>
            <a:r>
              <a:rPr lang="en-US" dirty="0" err="1"/>
              <a:t>reorderings</a:t>
            </a:r>
            <a:r>
              <a:rPr lang="en-US" dirty="0"/>
              <a:t> are allowed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32466-9A51-6844-9747-580EE71C0A8B}"/>
              </a:ext>
            </a:extLst>
          </p:cNvPr>
          <p:cNvSpPr/>
          <p:nvPr/>
        </p:nvSpPr>
        <p:spPr>
          <a:xfrm>
            <a:off x="3031523" y="379352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888E6-8D29-6047-B0F6-7BC5CDA2F22D}"/>
              </a:ext>
            </a:extLst>
          </p:cNvPr>
          <p:cNvSpPr/>
          <p:nvPr/>
        </p:nvSpPr>
        <p:spPr>
          <a:xfrm>
            <a:off x="3982994" y="3793522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9923B-87D0-3240-9DCD-549F21849E48}"/>
              </a:ext>
            </a:extLst>
          </p:cNvPr>
          <p:cNvSpPr/>
          <p:nvPr/>
        </p:nvSpPr>
        <p:spPr>
          <a:xfrm>
            <a:off x="3031523" y="4621426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01946-8C2D-954A-B738-D9038D470EBC}"/>
              </a:ext>
            </a:extLst>
          </p:cNvPr>
          <p:cNvSpPr/>
          <p:nvPr/>
        </p:nvSpPr>
        <p:spPr>
          <a:xfrm>
            <a:off x="3982994" y="4621425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E741D-900D-A544-9C4B-1D94AA5D2FCD}"/>
              </a:ext>
            </a:extLst>
          </p:cNvPr>
          <p:cNvSpPr txBox="1"/>
          <p:nvPr/>
        </p:nvSpPr>
        <p:spPr>
          <a:xfrm>
            <a:off x="3134420" y="2843426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A20C7-934A-9742-AF8A-A01B0B62ED7E}"/>
              </a:ext>
            </a:extLst>
          </p:cNvPr>
          <p:cNvSpPr txBox="1"/>
          <p:nvPr/>
        </p:nvSpPr>
        <p:spPr>
          <a:xfrm>
            <a:off x="280007" y="4411363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78972-0138-CE49-B4D7-F3806978A81F}"/>
              </a:ext>
            </a:extLst>
          </p:cNvPr>
          <p:cNvSpPr txBox="1"/>
          <p:nvPr/>
        </p:nvSpPr>
        <p:spPr>
          <a:xfrm>
            <a:off x="7475838" y="3892378"/>
            <a:ext cx="34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memory access 0 appears before</a:t>
            </a:r>
            <a:br>
              <a:rPr lang="en-US" dirty="0"/>
            </a:br>
            <a:r>
              <a:rPr lang="en-US" dirty="0"/>
              <a:t>memory access 1 in program order,</a:t>
            </a:r>
            <a:br>
              <a:rPr lang="en-US" dirty="0"/>
            </a:br>
            <a:r>
              <a:rPr lang="en-US" dirty="0"/>
              <a:t>can it bypass program order?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992CE-38F2-014E-AE17-CDADEA0F9435}"/>
              </a:ext>
            </a:extLst>
          </p:cNvPr>
          <p:cNvSpPr txBox="1"/>
          <p:nvPr/>
        </p:nvSpPr>
        <p:spPr>
          <a:xfrm>
            <a:off x="3224808" y="33425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2418D-CAA6-C740-B108-A56103B971CB}"/>
              </a:ext>
            </a:extLst>
          </p:cNvPr>
          <p:cNvSpPr txBox="1"/>
          <p:nvPr/>
        </p:nvSpPr>
        <p:spPr>
          <a:xfrm>
            <a:off x="4313497" y="33425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AEA27-5CA0-4E4B-BFA8-6427FA834C02}"/>
              </a:ext>
            </a:extLst>
          </p:cNvPr>
          <p:cNvSpPr txBox="1"/>
          <p:nvPr/>
        </p:nvSpPr>
        <p:spPr>
          <a:xfrm>
            <a:off x="2429858" y="40228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FBD78-AA31-0442-A4F4-B512495FBEBE}"/>
              </a:ext>
            </a:extLst>
          </p:cNvPr>
          <p:cNvSpPr txBox="1"/>
          <p:nvPr/>
        </p:nvSpPr>
        <p:spPr>
          <a:xfrm>
            <a:off x="2429858" y="48507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7E736-2DBA-2844-9292-932AB7E3F1E9}"/>
              </a:ext>
            </a:extLst>
          </p:cNvPr>
          <p:cNvSpPr txBox="1"/>
          <p:nvPr/>
        </p:nvSpPr>
        <p:spPr>
          <a:xfrm>
            <a:off x="7512908" y="2891481"/>
            <a:ext cx="2873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Sequential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533109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memory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5153"/>
          </a:xfrm>
        </p:spPr>
        <p:txBody>
          <a:bodyPr/>
          <a:lstStyle/>
          <a:p>
            <a:r>
              <a:rPr lang="en-US" dirty="0"/>
              <a:t>We can specify them in terms of what </a:t>
            </a:r>
            <a:r>
              <a:rPr lang="en-US" dirty="0" err="1"/>
              <a:t>reorderings</a:t>
            </a:r>
            <a:r>
              <a:rPr lang="en-US" dirty="0"/>
              <a:t> are allowed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32466-9A51-6844-9747-580EE71C0A8B}"/>
              </a:ext>
            </a:extLst>
          </p:cNvPr>
          <p:cNvSpPr/>
          <p:nvPr/>
        </p:nvSpPr>
        <p:spPr>
          <a:xfrm>
            <a:off x="3031523" y="379352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888E6-8D29-6047-B0F6-7BC5CDA2F22D}"/>
              </a:ext>
            </a:extLst>
          </p:cNvPr>
          <p:cNvSpPr/>
          <p:nvPr/>
        </p:nvSpPr>
        <p:spPr>
          <a:xfrm>
            <a:off x="3982994" y="3793522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9923B-87D0-3240-9DCD-549F21849E48}"/>
              </a:ext>
            </a:extLst>
          </p:cNvPr>
          <p:cNvSpPr/>
          <p:nvPr/>
        </p:nvSpPr>
        <p:spPr>
          <a:xfrm>
            <a:off x="3031523" y="4621426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01946-8C2D-954A-B738-D9038D470EBC}"/>
              </a:ext>
            </a:extLst>
          </p:cNvPr>
          <p:cNvSpPr/>
          <p:nvPr/>
        </p:nvSpPr>
        <p:spPr>
          <a:xfrm>
            <a:off x="3982994" y="4621425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E741D-900D-A544-9C4B-1D94AA5D2FCD}"/>
              </a:ext>
            </a:extLst>
          </p:cNvPr>
          <p:cNvSpPr txBox="1"/>
          <p:nvPr/>
        </p:nvSpPr>
        <p:spPr>
          <a:xfrm>
            <a:off x="3134420" y="2843426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A20C7-934A-9742-AF8A-A01B0B62ED7E}"/>
              </a:ext>
            </a:extLst>
          </p:cNvPr>
          <p:cNvSpPr txBox="1"/>
          <p:nvPr/>
        </p:nvSpPr>
        <p:spPr>
          <a:xfrm>
            <a:off x="280007" y="4411363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78972-0138-CE49-B4D7-F3806978A81F}"/>
              </a:ext>
            </a:extLst>
          </p:cNvPr>
          <p:cNvSpPr txBox="1"/>
          <p:nvPr/>
        </p:nvSpPr>
        <p:spPr>
          <a:xfrm>
            <a:off x="7475838" y="3892378"/>
            <a:ext cx="34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memory access 0 appears before</a:t>
            </a:r>
            <a:br>
              <a:rPr lang="en-US" dirty="0"/>
            </a:br>
            <a:r>
              <a:rPr lang="en-US" dirty="0"/>
              <a:t>memory access 1 in program order,</a:t>
            </a:r>
            <a:br>
              <a:rPr lang="en-US" dirty="0"/>
            </a:br>
            <a:r>
              <a:rPr lang="en-US" dirty="0"/>
              <a:t>can it bypass program order?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992CE-38F2-014E-AE17-CDADEA0F9435}"/>
              </a:ext>
            </a:extLst>
          </p:cNvPr>
          <p:cNvSpPr txBox="1"/>
          <p:nvPr/>
        </p:nvSpPr>
        <p:spPr>
          <a:xfrm>
            <a:off x="3224808" y="33425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2418D-CAA6-C740-B108-A56103B971CB}"/>
              </a:ext>
            </a:extLst>
          </p:cNvPr>
          <p:cNvSpPr txBox="1"/>
          <p:nvPr/>
        </p:nvSpPr>
        <p:spPr>
          <a:xfrm>
            <a:off x="4313497" y="33425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AEA27-5CA0-4E4B-BFA8-6427FA834C02}"/>
              </a:ext>
            </a:extLst>
          </p:cNvPr>
          <p:cNvSpPr txBox="1"/>
          <p:nvPr/>
        </p:nvSpPr>
        <p:spPr>
          <a:xfrm>
            <a:off x="2429858" y="40228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FBD78-AA31-0442-A4F4-B512495FBEBE}"/>
              </a:ext>
            </a:extLst>
          </p:cNvPr>
          <p:cNvSpPr txBox="1"/>
          <p:nvPr/>
        </p:nvSpPr>
        <p:spPr>
          <a:xfrm>
            <a:off x="2429858" y="48507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7E736-2DBA-2844-9292-932AB7E3F1E9}"/>
              </a:ext>
            </a:extLst>
          </p:cNvPr>
          <p:cNvSpPr txBox="1"/>
          <p:nvPr/>
        </p:nvSpPr>
        <p:spPr>
          <a:xfrm>
            <a:off x="7512908" y="2891481"/>
            <a:ext cx="2781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TSO - total store order</a:t>
            </a:r>
          </a:p>
        </p:txBody>
      </p:sp>
    </p:spTree>
    <p:extLst>
      <p:ext uri="{BB962C8B-B14F-4D97-AF65-F5344CB8AC3E}">
        <p14:creationId xmlns:p14="http://schemas.microsoft.com/office/powerpoint/2010/main" val="244529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50C6-267F-C24F-AD34-99FE1B3C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098C-FAB7-444E-85A3-0EDB93BF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75"/>
            <a:ext cx="8530244" cy="4583488"/>
          </a:xfrm>
        </p:spPr>
        <p:txBody>
          <a:bodyPr>
            <a:normAutofit/>
          </a:bodyPr>
          <a:lstStyle/>
          <a:p>
            <a:r>
              <a:rPr lang="en-US" dirty="0"/>
              <a:t>SETs are out!</a:t>
            </a:r>
          </a:p>
          <a:p>
            <a:pPr lvl="1"/>
            <a:r>
              <a:rPr lang="en-US" dirty="0"/>
              <a:t>Please fill them out!</a:t>
            </a:r>
          </a:p>
          <a:p>
            <a:pPr lvl="1"/>
            <a:r>
              <a:rPr lang="en-US" dirty="0"/>
              <a:t>Helps us improve</a:t>
            </a:r>
          </a:p>
          <a:p>
            <a:pPr lvl="1"/>
            <a:r>
              <a:rPr lang="en-US" dirty="0"/>
              <a:t>Helps us justify the class</a:t>
            </a:r>
          </a:p>
        </p:txBody>
      </p:sp>
    </p:spTree>
    <p:extLst>
      <p:ext uri="{BB962C8B-B14F-4D97-AF65-F5344CB8AC3E}">
        <p14:creationId xmlns:p14="http://schemas.microsoft.com/office/powerpoint/2010/main" val="1031262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memory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5153"/>
          </a:xfrm>
        </p:spPr>
        <p:txBody>
          <a:bodyPr/>
          <a:lstStyle/>
          <a:p>
            <a:r>
              <a:rPr lang="en-US" dirty="0"/>
              <a:t>We can specify them in terms of what </a:t>
            </a:r>
            <a:r>
              <a:rPr lang="en-US" dirty="0" err="1"/>
              <a:t>reorderings</a:t>
            </a:r>
            <a:r>
              <a:rPr lang="en-US" dirty="0"/>
              <a:t> are allowed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32466-9A51-6844-9747-580EE71C0A8B}"/>
              </a:ext>
            </a:extLst>
          </p:cNvPr>
          <p:cNvSpPr/>
          <p:nvPr/>
        </p:nvSpPr>
        <p:spPr>
          <a:xfrm>
            <a:off x="3031523" y="379352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888E6-8D29-6047-B0F6-7BC5CDA2F22D}"/>
              </a:ext>
            </a:extLst>
          </p:cNvPr>
          <p:cNvSpPr/>
          <p:nvPr/>
        </p:nvSpPr>
        <p:spPr>
          <a:xfrm>
            <a:off x="3982994" y="3793522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9923B-87D0-3240-9DCD-549F21849E48}"/>
              </a:ext>
            </a:extLst>
          </p:cNvPr>
          <p:cNvSpPr/>
          <p:nvPr/>
        </p:nvSpPr>
        <p:spPr>
          <a:xfrm>
            <a:off x="3031523" y="4621426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01946-8C2D-954A-B738-D9038D470EBC}"/>
              </a:ext>
            </a:extLst>
          </p:cNvPr>
          <p:cNvSpPr/>
          <p:nvPr/>
        </p:nvSpPr>
        <p:spPr>
          <a:xfrm>
            <a:off x="3982994" y="4621425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E741D-900D-A544-9C4B-1D94AA5D2FCD}"/>
              </a:ext>
            </a:extLst>
          </p:cNvPr>
          <p:cNvSpPr txBox="1"/>
          <p:nvPr/>
        </p:nvSpPr>
        <p:spPr>
          <a:xfrm>
            <a:off x="3134420" y="2843426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A20C7-934A-9742-AF8A-A01B0B62ED7E}"/>
              </a:ext>
            </a:extLst>
          </p:cNvPr>
          <p:cNvSpPr txBox="1"/>
          <p:nvPr/>
        </p:nvSpPr>
        <p:spPr>
          <a:xfrm>
            <a:off x="280007" y="4411363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78972-0138-CE49-B4D7-F3806978A81F}"/>
              </a:ext>
            </a:extLst>
          </p:cNvPr>
          <p:cNvSpPr txBox="1"/>
          <p:nvPr/>
        </p:nvSpPr>
        <p:spPr>
          <a:xfrm>
            <a:off x="7475838" y="3892378"/>
            <a:ext cx="34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memory access 0 appears before</a:t>
            </a:r>
            <a:br>
              <a:rPr lang="en-US" dirty="0"/>
            </a:br>
            <a:r>
              <a:rPr lang="en-US" dirty="0"/>
              <a:t>memory access 1 in program order,</a:t>
            </a:r>
            <a:br>
              <a:rPr lang="en-US" dirty="0"/>
            </a:br>
            <a:r>
              <a:rPr lang="en-US" dirty="0"/>
              <a:t>can it bypass program order?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992CE-38F2-014E-AE17-CDADEA0F9435}"/>
              </a:ext>
            </a:extLst>
          </p:cNvPr>
          <p:cNvSpPr txBox="1"/>
          <p:nvPr/>
        </p:nvSpPr>
        <p:spPr>
          <a:xfrm>
            <a:off x="3224808" y="33425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2418D-CAA6-C740-B108-A56103B971CB}"/>
              </a:ext>
            </a:extLst>
          </p:cNvPr>
          <p:cNvSpPr txBox="1"/>
          <p:nvPr/>
        </p:nvSpPr>
        <p:spPr>
          <a:xfrm>
            <a:off x="4313497" y="33425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AEA27-5CA0-4E4B-BFA8-6427FA834C02}"/>
              </a:ext>
            </a:extLst>
          </p:cNvPr>
          <p:cNvSpPr txBox="1"/>
          <p:nvPr/>
        </p:nvSpPr>
        <p:spPr>
          <a:xfrm>
            <a:off x="2429858" y="40228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FBD78-AA31-0442-A4F4-B512495FBEBE}"/>
              </a:ext>
            </a:extLst>
          </p:cNvPr>
          <p:cNvSpPr txBox="1"/>
          <p:nvPr/>
        </p:nvSpPr>
        <p:spPr>
          <a:xfrm>
            <a:off x="2429858" y="48507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7E736-2DBA-2844-9292-932AB7E3F1E9}"/>
              </a:ext>
            </a:extLst>
          </p:cNvPr>
          <p:cNvSpPr txBox="1"/>
          <p:nvPr/>
        </p:nvSpPr>
        <p:spPr>
          <a:xfrm>
            <a:off x="7512908" y="2891481"/>
            <a:ext cx="2135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Weaker models?</a:t>
            </a:r>
          </a:p>
        </p:txBody>
      </p:sp>
    </p:spTree>
    <p:extLst>
      <p:ext uri="{BB962C8B-B14F-4D97-AF65-F5344CB8AC3E}">
        <p14:creationId xmlns:p14="http://schemas.microsoft.com/office/powerpoint/2010/main" val="639017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memory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5153"/>
          </a:xfrm>
        </p:spPr>
        <p:txBody>
          <a:bodyPr/>
          <a:lstStyle/>
          <a:p>
            <a:r>
              <a:rPr lang="en-US" dirty="0"/>
              <a:t>We can specify them in terms of what </a:t>
            </a:r>
            <a:r>
              <a:rPr lang="en-US" dirty="0" err="1"/>
              <a:t>reorderings</a:t>
            </a:r>
            <a:r>
              <a:rPr lang="en-US" dirty="0"/>
              <a:t> are allowed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32466-9A51-6844-9747-580EE71C0A8B}"/>
              </a:ext>
            </a:extLst>
          </p:cNvPr>
          <p:cNvSpPr/>
          <p:nvPr/>
        </p:nvSpPr>
        <p:spPr>
          <a:xfrm>
            <a:off x="3031523" y="379352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888E6-8D29-6047-B0F6-7BC5CDA2F22D}"/>
              </a:ext>
            </a:extLst>
          </p:cNvPr>
          <p:cNvSpPr/>
          <p:nvPr/>
        </p:nvSpPr>
        <p:spPr>
          <a:xfrm>
            <a:off x="3982994" y="3793522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9923B-87D0-3240-9DCD-549F21849E48}"/>
              </a:ext>
            </a:extLst>
          </p:cNvPr>
          <p:cNvSpPr/>
          <p:nvPr/>
        </p:nvSpPr>
        <p:spPr>
          <a:xfrm>
            <a:off x="3031523" y="4621426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01946-8C2D-954A-B738-D9038D470EBC}"/>
              </a:ext>
            </a:extLst>
          </p:cNvPr>
          <p:cNvSpPr/>
          <p:nvPr/>
        </p:nvSpPr>
        <p:spPr>
          <a:xfrm>
            <a:off x="3982994" y="4621425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E741D-900D-A544-9C4B-1D94AA5D2FCD}"/>
              </a:ext>
            </a:extLst>
          </p:cNvPr>
          <p:cNvSpPr txBox="1"/>
          <p:nvPr/>
        </p:nvSpPr>
        <p:spPr>
          <a:xfrm>
            <a:off x="3134420" y="2843426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A20C7-934A-9742-AF8A-A01B0B62ED7E}"/>
              </a:ext>
            </a:extLst>
          </p:cNvPr>
          <p:cNvSpPr txBox="1"/>
          <p:nvPr/>
        </p:nvSpPr>
        <p:spPr>
          <a:xfrm>
            <a:off x="280007" y="4411363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78972-0138-CE49-B4D7-F3806978A81F}"/>
              </a:ext>
            </a:extLst>
          </p:cNvPr>
          <p:cNvSpPr txBox="1"/>
          <p:nvPr/>
        </p:nvSpPr>
        <p:spPr>
          <a:xfrm>
            <a:off x="7475838" y="3892378"/>
            <a:ext cx="34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memory access 0 appears before</a:t>
            </a:r>
            <a:br>
              <a:rPr lang="en-US" dirty="0"/>
            </a:br>
            <a:r>
              <a:rPr lang="en-US" dirty="0"/>
              <a:t>memory access 1 in program order,</a:t>
            </a:r>
            <a:br>
              <a:rPr lang="en-US" dirty="0"/>
            </a:br>
            <a:r>
              <a:rPr lang="en-US" dirty="0"/>
              <a:t>can it bypass program order?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992CE-38F2-014E-AE17-CDADEA0F9435}"/>
              </a:ext>
            </a:extLst>
          </p:cNvPr>
          <p:cNvSpPr txBox="1"/>
          <p:nvPr/>
        </p:nvSpPr>
        <p:spPr>
          <a:xfrm>
            <a:off x="3224808" y="33425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2418D-CAA6-C740-B108-A56103B971CB}"/>
              </a:ext>
            </a:extLst>
          </p:cNvPr>
          <p:cNvSpPr txBox="1"/>
          <p:nvPr/>
        </p:nvSpPr>
        <p:spPr>
          <a:xfrm>
            <a:off x="4313497" y="33425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AEA27-5CA0-4E4B-BFA8-6427FA834C02}"/>
              </a:ext>
            </a:extLst>
          </p:cNvPr>
          <p:cNvSpPr txBox="1"/>
          <p:nvPr/>
        </p:nvSpPr>
        <p:spPr>
          <a:xfrm>
            <a:off x="2429858" y="40228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FBD78-AA31-0442-A4F4-B512495FBEBE}"/>
              </a:ext>
            </a:extLst>
          </p:cNvPr>
          <p:cNvSpPr txBox="1"/>
          <p:nvPr/>
        </p:nvSpPr>
        <p:spPr>
          <a:xfrm>
            <a:off x="2429858" y="48507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7E736-2DBA-2844-9292-932AB7E3F1E9}"/>
              </a:ext>
            </a:extLst>
          </p:cNvPr>
          <p:cNvSpPr txBox="1"/>
          <p:nvPr/>
        </p:nvSpPr>
        <p:spPr>
          <a:xfrm>
            <a:off x="7512908" y="2891481"/>
            <a:ext cx="3009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PSO - partial store order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666DA-1B03-BE40-8091-085D7A20B9F0}"/>
              </a:ext>
            </a:extLst>
          </p:cNvPr>
          <p:cNvSpPr txBox="1"/>
          <p:nvPr/>
        </p:nvSpPr>
        <p:spPr>
          <a:xfrm>
            <a:off x="4880919" y="5943600"/>
            <a:ext cx="541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Allows stores to drain from the store buffer in any order</a:t>
            </a:r>
          </a:p>
        </p:txBody>
      </p:sp>
    </p:spTree>
    <p:extLst>
      <p:ext uri="{BB962C8B-B14F-4D97-AF65-F5344CB8AC3E}">
        <p14:creationId xmlns:p14="http://schemas.microsoft.com/office/powerpoint/2010/main" val="2765599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memory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5153"/>
          </a:xfrm>
        </p:spPr>
        <p:txBody>
          <a:bodyPr/>
          <a:lstStyle/>
          <a:p>
            <a:r>
              <a:rPr lang="en-US" dirty="0"/>
              <a:t>We can specify them in terms of what </a:t>
            </a:r>
            <a:r>
              <a:rPr lang="en-US" dirty="0" err="1"/>
              <a:t>reorderings</a:t>
            </a:r>
            <a:r>
              <a:rPr lang="en-US" dirty="0"/>
              <a:t> are allowed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32466-9A51-6844-9747-580EE71C0A8B}"/>
              </a:ext>
            </a:extLst>
          </p:cNvPr>
          <p:cNvSpPr/>
          <p:nvPr/>
        </p:nvSpPr>
        <p:spPr>
          <a:xfrm>
            <a:off x="3031523" y="379352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888E6-8D29-6047-B0F6-7BC5CDA2F22D}"/>
              </a:ext>
            </a:extLst>
          </p:cNvPr>
          <p:cNvSpPr/>
          <p:nvPr/>
        </p:nvSpPr>
        <p:spPr>
          <a:xfrm>
            <a:off x="3982994" y="3793522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9923B-87D0-3240-9DCD-549F21849E48}"/>
              </a:ext>
            </a:extLst>
          </p:cNvPr>
          <p:cNvSpPr/>
          <p:nvPr/>
        </p:nvSpPr>
        <p:spPr>
          <a:xfrm>
            <a:off x="3031523" y="4621426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01946-8C2D-954A-B738-D9038D470EBC}"/>
              </a:ext>
            </a:extLst>
          </p:cNvPr>
          <p:cNvSpPr/>
          <p:nvPr/>
        </p:nvSpPr>
        <p:spPr>
          <a:xfrm>
            <a:off x="3982994" y="4621425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E741D-900D-A544-9C4B-1D94AA5D2FCD}"/>
              </a:ext>
            </a:extLst>
          </p:cNvPr>
          <p:cNvSpPr txBox="1"/>
          <p:nvPr/>
        </p:nvSpPr>
        <p:spPr>
          <a:xfrm>
            <a:off x="3134420" y="2843426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A20C7-934A-9742-AF8A-A01B0B62ED7E}"/>
              </a:ext>
            </a:extLst>
          </p:cNvPr>
          <p:cNvSpPr txBox="1"/>
          <p:nvPr/>
        </p:nvSpPr>
        <p:spPr>
          <a:xfrm>
            <a:off x="280007" y="4411363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78972-0138-CE49-B4D7-F3806978A81F}"/>
              </a:ext>
            </a:extLst>
          </p:cNvPr>
          <p:cNvSpPr txBox="1"/>
          <p:nvPr/>
        </p:nvSpPr>
        <p:spPr>
          <a:xfrm>
            <a:off x="7475838" y="3892378"/>
            <a:ext cx="34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memory access 0 appears before</a:t>
            </a:r>
            <a:br>
              <a:rPr lang="en-US" dirty="0"/>
            </a:br>
            <a:r>
              <a:rPr lang="en-US" dirty="0"/>
              <a:t>memory access 1 in program order,</a:t>
            </a:r>
            <a:br>
              <a:rPr lang="en-US" dirty="0"/>
            </a:br>
            <a:r>
              <a:rPr lang="en-US" dirty="0"/>
              <a:t>can it bypass program order?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992CE-38F2-014E-AE17-CDADEA0F9435}"/>
              </a:ext>
            </a:extLst>
          </p:cNvPr>
          <p:cNvSpPr txBox="1"/>
          <p:nvPr/>
        </p:nvSpPr>
        <p:spPr>
          <a:xfrm>
            <a:off x="3224808" y="33425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2418D-CAA6-C740-B108-A56103B971CB}"/>
              </a:ext>
            </a:extLst>
          </p:cNvPr>
          <p:cNvSpPr txBox="1"/>
          <p:nvPr/>
        </p:nvSpPr>
        <p:spPr>
          <a:xfrm>
            <a:off x="4313497" y="33425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AEA27-5CA0-4E4B-BFA8-6427FA834C02}"/>
              </a:ext>
            </a:extLst>
          </p:cNvPr>
          <p:cNvSpPr txBox="1"/>
          <p:nvPr/>
        </p:nvSpPr>
        <p:spPr>
          <a:xfrm>
            <a:off x="2429858" y="40228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FBD78-AA31-0442-A4F4-B512495FBEBE}"/>
              </a:ext>
            </a:extLst>
          </p:cNvPr>
          <p:cNvSpPr txBox="1"/>
          <p:nvPr/>
        </p:nvSpPr>
        <p:spPr>
          <a:xfrm>
            <a:off x="2429858" y="48507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7E736-2DBA-2844-9292-932AB7E3F1E9}"/>
              </a:ext>
            </a:extLst>
          </p:cNvPr>
          <p:cNvSpPr txBox="1"/>
          <p:nvPr/>
        </p:nvSpPr>
        <p:spPr>
          <a:xfrm>
            <a:off x="7512908" y="2891481"/>
            <a:ext cx="3732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RMO - Relaxed Memory Order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666DA-1B03-BE40-8091-085D7A20B9F0}"/>
              </a:ext>
            </a:extLst>
          </p:cNvPr>
          <p:cNvSpPr txBox="1"/>
          <p:nvPr/>
        </p:nvSpPr>
        <p:spPr>
          <a:xfrm>
            <a:off x="4880919" y="5943600"/>
            <a:ext cx="20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Very relaxed model!</a:t>
            </a:r>
          </a:p>
        </p:txBody>
      </p:sp>
    </p:spTree>
    <p:extLst>
      <p:ext uri="{BB962C8B-B14F-4D97-AF65-F5344CB8AC3E}">
        <p14:creationId xmlns:p14="http://schemas.microsoft.com/office/powerpoint/2010/main" val="2724987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memory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9447"/>
          </a:xfrm>
        </p:spPr>
        <p:txBody>
          <a:bodyPr>
            <a:normAutofit/>
          </a:bodyPr>
          <a:lstStyle/>
          <a:p>
            <a:r>
              <a:rPr lang="en-US" dirty="0"/>
              <a:t>FENCE: can always restore order using fences. Accesses cannot be reordered past fences!</a:t>
            </a:r>
          </a:p>
          <a:p>
            <a:endParaRPr lang="en-US" dirty="0"/>
          </a:p>
          <a:p>
            <a:r>
              <a:rPr lang="en-US" dirty="0"/>
              <a:t>GPUs?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78972-0138-CE49-B4D7-F3806978A81F}"/>
              </a:ext>
            </a:extLst>
          </p:cNvPr>
          <p:cNvSpPr txBox="1"/>
          <p:nvPr/>
        </p:nvSpPr>
        <p:spPr>
          <a:xfrm>
            <a:off x="7475838" y="3892378"/>
            <a:ext cx="428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memory access 0 appears before</a:t>
            </a:r>
            <a:br>
              <a:rPr lang="en-US" dirty="0"/>
            </a:br>
            <a:r>
              <a:rPr lang="en-US" dirty="0"/>
              <a:t>memory access 1 in program order, and </a:t>
            </a:r>
            <a:br>
              <a:rPr lang="en-US" dirty="0"/>
            </a:br>
            <a:r>
              <a:rPr lang="en-US" dirty="0"/>
              <a:t>there is a FENCE between the two accesses,</a:t>
            </a:r>
            <a:br>
              <a:rPr lang="en-US" dirty="0"/>
            </a:br>
            <a:r>
              <a:rPr lang="en-US" dirty="0"/>
              <a:t>can it bypass program order?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7E736-2DBA-2844-9292-932AB7E3F1E9}"/>
              </a:ext>
            </a:extLst>
          </p:cNvPr>
          <p:cNvSpPr txBox="1"/>
          <p:nvPr/>
        </p:nvSpPr>
        <p:spPr>
          <a:xfrm>
            <a:off x="7512908" y="2891481"/>
            <a:ext cx="25308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Any Memory Model</a:t>
            </a:r>
          </a:p>
        </p:txBody>
      </p:sp>
    </p:spTree>
    <p:extLst>
      <p:ext uri="{BB962C8B-B14F-4D97-AF65-F5344CB8AC3E}">
        <p14:creationId xmlns:p14="http://schemas.microsoft.com/office/powerpoint/2010/main" val="33139300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5CA3-C5FB-B64C-BF0C-47193F40875C}"/>
              </a:ext>
            </a:extLst>
          </p:cNvPr>
          <p:cNvSpPr txBox="1"/>
          <p:nvPr/>
        </p:nvSpPr>
        <p:spPr>
          <a:xfrm>
            <a:off x="245883" y="1696423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L:%t0 = load(y)</a:t>
            </a:r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67483-C35E-DA45-A302-5658378A8D55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BA83-D6B2-6145-85E3-1E387E39C054}"/>
              </a:ext>
            </a:extLst>
          </p:cNvPr>
          <p:cNvSpPr txBox="1"/>
          <p:nvPr/>
        </p:nvSpPr>
        <p:spPr>
          <a:xfrm>
            <a:off x="8200104" y="1696422"/>
            <a:ext cx="3746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4FF7A-FD6E-AC4B-A6EF-B7750EB2DD44}"/>
              </a:ext>
            </a:extLst>
          </p:cNvPr>
          <p:cNvSpPr txBox="1"/>
          <p:nvPr/>
        </p:nvSpPr>
        <p:spPr>
          <a:xfrm>
            <a:off x="4386649" y="372320"/>
            <a:ext cx="443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thing: change our syntax to pseudo code</a:t>
            </a:r>
          </a:p>
          <a:p>
            <a:r>
              <a:rPr lang="en-US" dirty="0"/>
              <a:t>You should be able to find natural mappings</a:t>
            </a:r>
            <a:br>
              <a:rPr lang="en-US" dirty="0"/>
            </a:br>
            <a:r>
              <a:rPr lang="en-US" dirty="0"/>
              <a:t>to any ISA</a:t>
            </a:r>
          </a:p>
        </p:txBody>
      </p:sp>
    </p:spTree>
    <p:extLst>
      <p:ext uri="{BB962C8B-B14F-4D97-AF65-F5344CB8AC3E}">
        <p14:creationId xmlns:p14="http://schemas.microsoft.com/office/powerpoint/2010/main" val="36134568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5CA3-C5FB-B64C-BF0C-47193F40875C}"/>
              </a:ext>
            </a:extLst>
          </p:cNvPr>
          <p:cNvSpPr txBox="1"/>
          <p:nvPr/>
        </p:nvSpPr>
        <p:spPr>
          <a:xfrm>
            <a:off x="245883" y="1696423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L:%t0 = load(y)</a:t>
            </a:r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67483-C35E-DA45-A302-5658378A8D55}"/>
              </a:ext>
            </a:extLst>
          </p:cNvPr>
          <p:cNvSpPr txBox="1"/>
          <p:nvPr/>
        </p:nvSpPr>
        <p:spPr>
          <a:xfrm>
            <a:off x="245882" y="141488"/>
            <a:ext cx="4374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  <a:p>
            <a:endParaRPr lang="en-US" sz="24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BA83-D6B2-6145-85E3-1E387E39C054}"/>
              </a:ext>
            </a:extLst>
          </p:cNvPr>
          <p:cNvSpPr txBox="1"/>
          <p:nvPr/>
        </p:nvSpPr>
        <p:spPr>
          <a:xfrm>
            <a:off x="8200104" y="1696422"/>
            <a:ext cx="3746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4FF7A-FD6E-AC4B-A6EF-B7750EB2DD44}"/>
              </a:ext>
            </a:extLst>
          </p:cNvPr>
          <p:cNvSpPr txBox="1"/>
          <p:nvPr/>
        </p:nvSpPr>
        <p:spPr>
          <a:xfrm>
            <a:off x="4386649" y="372320"/>
            <a:ext cx="346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can </a:t>
            </a:r>
            <a:r>
              <a:rPr lang="en-US" dirty="0">
                <a:latin typeface="Courier" pitchFamily="2" charset="0"/>
              </a:rPr>
              <a:t>t0 == t1 == 1?</a:t>
            </a:r>
          </a:p>
        </p:txBody>
      </p:sp>
    </p:spTree>
    <p:extLst>
      <p:ext uri="{BB962C8B-B14F-4D97-AF65-F5344CB8AC3E}">
        <p14:creationId xmlns:p14="http://schemas.microsoft.com/office/powerpoint/2010/main" val="31351001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E100D-92F6-B04E-BA38-10E13AFFBA31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5C5CA3-C5FB-B64C-BF0C-47193F40875C}"/>
              </a:ext>
            </a:extLst>
          </p:cNvPr>
          <p:cNvSpPr txBox="1"/>
          <p:nvPr/>
        </p:nvSpPr>
        <p:spPr>
          <a:xfrm>
            <a:off x="245883" y="1696423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L:%t0 = load(y)</a:t>
            </a:r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67483-C35E-DA45-A302-5658378A8D55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BA83-D6B2-6145-85E3-1E387E39C054}"/>
              </a:ext>
            </a:extLst>
          </p:cNvPr>
          <p:cNvSpPr txBox="1"/>
          <p:nvPr/>
        </p:nvSpPr>
        <p:spPr>
          <a:xfrm>
            <a:off x="8200104" y="1696422"/>
            <a:ext cx="3746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4FF7A-FD6E-AC4B-A6EF-B7750EB2DD44}"/>
              </a:ext>
            </a:extLst>
          </p:cNvPr>
          <p:cNvSpPr txBox="1"/>
          <p:nvPr/>
        </p:nvSpPr>
        <p:spPr>
          <a:xfrm>
            <a:off x="4423720" y="829520"/>
            <a:ext cx="552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out our </a:t>
            </a:r>
            <a:r>
              <a:rPr lang="en-US" dirty="0" err="1"/>
              <a:t>lego</a:t>
            </a:r>
            <a:r>
              <a:rPr lang="en-US" dirty="0"/>
              <a:t> bricks and try for sequential consistency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9FB7F-B9BB-FE44-8E62-068EF7B15B72}"/>
              </a:ext>
            </a:extLst>
          </p:cNvPr>
          <p:cNvSpPr txBox="1"/>
          <p:nvPr/>
        </p:nvSpPr>
        <p:spPr>
          <a:xfrm>
            <a:off x="1036715" y="3508637"/>
            <a:ext cx="33499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L:%t0 = load(y)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3F632-2EA0-CA45-ACEB-A2D6719800ED}"/>
              </a:ext>
            </a:extLst>
          </p:cNvPr>
          <p:cNvSpPr txBox="1"/>
          <p:nvPr/>
        </p:nvSpPr>
        <p:spPr>
          <a:xfrm>
            <a:off x="1116241" y="4250317"/>
            <a:ext cx="28927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1375A-0702-1A41-86AC-97C7B130EE49}"/>
              </a:ext>
            </a:extLst>
          </p:cNvPr>
          <p:cNvSpPr txBox="1"/>
          <p:nvPr/>
        </p:nvSpPr>
        <p:spPr>
          <a:xfrm>
            <a:off x="8028803" y="4019484"/>
            <a:ext cx="32051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60A0F-4CA1-2346-A7D3-8AD2E68333BB}"/>
              </a:ext>
            </a:extLst>
          </p:cNvPr>
          <p:cNvSpPr txBox="1"/>
          <p:nvPr/>
        </p:nvSpPr>
        <p:spPr>
          <a:xfrm>
            <a:off x="8671353" y="4695944"/>
            <a:ext cx="25626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AF26E-53F7-A045-978F-E67F3A042F00}"/>
              </a:ext>
            </a:extLst>
          </p:cNvPr>
          <p:cNvSpPr txBox="1"/>
          <p:nvPr/>
        </p:nvSpPr>
        <p:spPr>
          <a:xfrm>
            <a:off x="4386649" y="372320"/>
            <a:ext cx="346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can </a:t>
            </a:r>
            <a:r>
              <a:rPr lang="en-US" dirty="0">
                <a:latin typeface="Courier" pitchFamily="2" charset="0"/>
              </a:rPr>
              <a:t>t0 == t1 == 1?</a:t>
            </a:r>
          </a:p>
        </p:txBody>
      </p:sp>
    </p:spTree>
    <p:extLst>
      <p:ext uri="{BB962C8B-B14F-4D97-AF65-F5344CB8AC3E}">
        <p14:creationId xmlns:p14="http://schemas.microsoft.com/office/powerpoint/2010/main" val="2079941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E100D-92F6-B04E-BA38-10E13AFFBA31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5C5CA3-C5FB-B64C-BF0C-47193F40875C}"/>
              </a:ext>
            </a:extLst>
          </p:cNvPr>
          <p:cNvSpPr txBox="1"/>
          <p:nvPr/>
        </p:nvSpPr>
        <p:spPr>
          <a:xfrm>
            <a:off x="245883" y="1696423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L:%t0 = load(y)</a:t>
            </a:r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67483-C35E-DA45-A302-5658378A8D55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BA83-D6B2-6145-85E3-1E387E39C054}"/>
              </a:ext>
            </a:extLst>
          </p:cNvPr>
          <p:cNvSpPr txBox="1"/>
          <p:nvPr/>
        </p:nvSpPr>
        <p:spPr>
          <a:xfrm>
            <a:off x="8200104" y="1696422"/>
            <a:ext cx="3746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4FF7A-FD6E-AC4B-A6EF-B7750EB2DD44}"/>
              </a:ext>
            </a:extLst>
          </p:cNvPr>
          <p:cNvSpPr txBox="1"/>
          <p:nvPr/>
        </p:nvSpPr>
        <p:spPr>
          <a:xfrm>
            <a:off x="4423720" y="829520"/>
            <a:ext cx="378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out our </a:t>
            </a:r>
            <a:r>
              <a:rPr lang="en-US" dirty="0" err="1"/>
              <a:t>lego</a:t>
            </a:r>
            <a:r>
              <a:rPr lang="en-US" dirty="0"/>
              <a:t> bricks and try for TSO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9FB7F-B9BB-FE44-8E62-068EF7B15B72}"/>
              </a:ext>
            </a:extLst>
          </p:cNvPr>
          <p:cNvSpPr txBox="1"/>
          <p:nvPr/>
        </p:nvSpPr>
        <p:spPr>
          <a:xfrm>
            <a:off x="758292" y="3545648"/>
            <a:ext cx="33499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L:%t0 = load(y)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3F632-2EA0-CA45-ACEB-A2D6719800ED}"/>
              </a:ext>
            </a:extLst>
          </p:cNvPr>
          <p:cNvSpPr txBox="1"/>
          <p:nvPr/>
        </p:nvSpPr>
        <p:spPr>
          <a:xfrm>
            <a:off x="1116241" y="4250317"/>
            <a:ext cx="28927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1375A-0702-1A41-86AC-97C7B130EE49}"/>
              </a:ext>
            </a:extLst>
          </p:cNvPr>
          <p:cNvSpPr txBox="1"/>
          <p:nvPr/>
        </p:nvSpPr>
        <p:spPr>
          <a:xfrm>
            <a:off x="6441545" y="3130967"/>
            <a:ext cx="32051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60A0F-4CA1-2346-A7D3-8AD2E68333BB}"/>
              </a:ext>
            </a:extLst>
          </p:cNvPr>
          <p:cNvSpPr txBox="1"/>
          <p:nvPr/>
        </p:nvSpPr>
        <p:spPr>
          <a:xfrm>
            <a:off x="7084095" y="3807427"/>
            <a:ext cx="25626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AF26E-53F7-A045-978F-E67F3A042F00}"/>
              </a:ext>
            </a:extLst>
          </p:cNvPr>
          <p:cNvSpPr txBox="1"/>
          <p:nvPr/>
        </p:nvSpPr>
        <p:spPr>
          <a:xfrm>
            <a:off x="4386649" y="372320"/>
            <a:ext cx="346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can </a:t>
            </a:r>
            <a:r>
              <a:rPr lang="en-US" dirty="0">
                <a:latin typeface="Courier" pitchFamily="2" charset="0"/>
              </a:rPr>
              <a:t>t0 == t1 ==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AD863C-7C5A-6B40-B886-A083B3206E3A}"/>
              </a:ext>
            </a:extLst>
          </p:cNvPr>
          <p:cNvSpPr/>
          <p:nvPr/>
        </p:nvSpPr>
        <p:spPr>
          <a:xfrm>
            <a:off x="9840096" y="4743658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E7D701-5EA1-2E40-9A3A-002659F24D15}"/>
              </a:ext>
            </a:extLst>
          </p:cNvPr>
          <p:cNvSpPr/>
          <p:nvPr/>
        </p:nvSpPr>
        <p:spPr>
          <a:xfrm>
            <a:off x="10791567" y="4743657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0F2A0-143F-794F-9754-8A52DF5D17F8}"/>
              </a:ext>
            </a:extLst>
          </p:cNvPr>
          <p:cNvSpPr/>
          <p:nvPr/>
        </p:nvSpPr>
        <p:spPr>
          <a:xfrm>
            <a:off x="9840096" y="5571561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D8D84D-C5B4-5749-A280-DB17A5B30050}"/>
              </a:ext>
            </a:extLst>
          </p:cNvPr>
          <p:cNvSpPr/>
          <p:nvPr/>
        </p:nvSpPr>
        <p:spPr>
          <a:xfrm>
            <a:off x="10791567" y="557156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9A74F-77F6-F34C-BEFA-CC0677B8D612}"/>
              </a:ext>
            </a:extLst>
          </p:cNvPr>
          <p:cNvSpPr txBox="1"/>
          <p:nvPr/>
        </p:nvSpPr>
        <p:spPr>
          <a:xfrm>
            <a:off x="9840096" y="3916475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8C8BC-2D5F-544A-8FED-57FFC3BEC47B}"/>
              </a:ext>
            </a:extLst>
          </p:cNvPr>
          <p:cNvSpPr txBox="1"/>
          <p:nvPr/>
        </p:nvSpPr>
        <p:spPr>
          <a:xfrm>
            <a:off x="7514799" y="5421129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82199-E8A3-EF46-BDB8-A872D917CB6D}"/>
              </a:ext>
            </a:extLst>
          </p:cNvPr>
          <p:cNvSpPr txBox="1"/>
          <p:nvPr/>
        </p:nvSpPr>
        <p:spPr>
          <a:xfrm>
            <a:off x="10033381" y="429263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537A3-B770-0943-83D7-E366F9984048}"/>
              </a:ext>
            </a:extLst>
          </p:cNvPr>
          <p:cNvSpPr txBox="1"/>
          <p:nvPr/>
        </p:nvSpPr>
        <p:spPr>
          <a:xfrm>
            <a:off x="11122070" y="42926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EF8B0-4221-9C44-8387-56FF576C5E98}"/>
              </a:ext>
            </a:extLst>
          </p:cNvPr>
          <p:cNvSpPr txBox="1"/>
          <p:nvPr/>
        </p:nvSpPr>
        <p:spPr>
          <a:xfrm>
            <a:off x="9238431" y="4972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35C2C-E4AD-2A4B-B2F4-A0BD24EC29BA}"/>
              </a:ext>
            </a:extLst>
          </p:cNvPr>
          <p:cNvSpPr txBox="1"/>
          <p:nvPr/>
        </p:nvSpPr>
        <p:spPr>
          <a:xfrm>
            <a:off x="9238431" y="58008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25182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E100D-92F6-B04E-BA38-10E13AFFBA31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5C5CA3-C5FB-B64C-BF0C-47193F40875C}"/>
              </a:ext>
            </a:extLst>
          </p:cNvPr>
          <p:cNvSpPr txBox="1"/>
          <p:nvPr/>
        </p:nvSpPr>
        <p:spPr>
          <a:xfrm>
            <a:off x="245883" y="1696423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L:%t0 = load(y)</a:t>
            </a:r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67483-C35E-DA45-A302-5658378A8D55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BA83-D6B2-6145-85E3-1E387E39C054}"/>
              </a:ext>
            </a:extLst>
          </p:cNvPr>
          <p:cNvSpPr txBox="1"/>
          <p:nvPr/>
        </p:nvSpPr>
        <p:spPr>
          <a:xfrm>
            <a:off x="8200104" y="1696422"/>
            <a:ext cx="3746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4FF7A-FD6E-AC4B-A6EF-B7750EB2DD44}"/>
              </a:ext>
            </a:extLst>
          </p:cNvPr>
          <p:cNvSpPr txBox="1"/>
          <p:nvPr/>
        </p:nvSpPr>
        <p:spPr>
          <a:xfrm>
            <a:off x="4423720" y="829520"/>
            <a:ext cx="379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out our </a:t>
            </a:r>
            <a:r>
              <a:rPr lang="en-US" dirty="0" err="1"/>
              <a:t>lego</a:t>
            </a:r>
            <a:r>
              <a:rPr lang="en-US" dirty="0"/>
              <a:t> bricks and try for PSO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9FB7F-B9BB-FE44-8E62-068EF7B15B72}"/>
              </a:ext>
            </a:extLst>
          </p:cNvPr>
          <p:cNvSpPr txBox="1"/>
          <p:nvPr/>
        </p:nvSpPr>
        <p:spPr>
          <a:xfrm>
            <a:off x="758292" y="3545648"/>
            <a:ext cx="33499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L:%t0 = load(y)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3F632-2EA0-CA45-ACEB-A2D6719800ED}"/>
              </a:ext>
            </a:extLst>
          </p:cNvPr>
          <p:cNvSpPr txBox="1"/>
          <p:nvPr/>
        </p:nvSpPr>
        <p:spPr>
          <a:xfrm>
            <a:off x="1116241" y="4250317"/>
            <a:ext cx="28927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1375A-0702-1A41-86AC-97C7B130EE49}"/>
              </a:ext>
            </a:extLst>
          </p:cNvPr>
          <p:cNvSpPr txBox="1"/>
          <p:nvPr/>
        </p:nvSpPr>
        <p:spPr>
          <a:xfrm>
            <a:off x="6441545" y="3130967"/>
            <a:ext cx="32051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60A0F-4CA1-2346-A7D3-8AD2E68333BB}"/>
              </a:ext>
            </a:extLst>
          </p:cNvPr>
          <p:cNvSpPr txBox="1"/>
          <p:nvPr/>
        </p:nvSpPr>
        <p:spPr>
          <a:xfrm>
            <a:off x="7084095" y="3807427"/>
            <a:ext cx="25626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AF26E-53F7-A045-978F-E67F3A042F00}"/>
              </a:ext>
            </a:extLst>
          </p:cNvPr>
          <p:cNvSpPr txBox="1"/>
          <p:nvPr/>
        </p:nvSpPr>
        <p:spPr>
          <a:xfrm>
            <a:off x="4386649" y="372320"/>
            <a:ext cx="346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can </a:t>
            </a:r>
            <a:r>
              <a:rPr lang="en-US" dirty="0">
                <a:latin typeface="Courier" pitchFamily="2" charset="0"/>
              </a:rPr>
              <a:t>t0 == t1 ==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AD863C-7C5A-6B40-B886-A083B3206E3A}"/>
              </a:ext>
            </a:extLst>
          </p:cNvPr>
          <p:cNvSpPr/>
          <p:nvPr/>
        </p:nvSpPr>
        <p:spPr>
          <a:xfrm>
            <a:off x="9840096" y="4743658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E7D701-5EA1-2E40-9A3A-002659F24D15}"/>
              </a:ext>
            </a:extLst>
          </p:cNvPr>
          <p:cNvSpPr/>
          <p:nvPr/>
        </p:nvSpPr>
        <p:spPr>
          <a:xfrm>
            <a:off x="10791567" y="4743657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0F2A0-143F-794F-9754-8A52DF5D17F8}"/>
              </a:ext>
            </a:extLst>
          </p:cNvPr>
          <p:cNvSpPr/>
          <p:nvPr/>
        </p:nvSpPr>
        <p:spPr>
          <a:xfrm>
            <a:off x="9840096" y="5571561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D8D84D-C5B4-5749-A280-DB17A5B30050}"/>
              </a:ext>
            </a:extLst>
          </p:cNvPr>
          <p:cNvSpPr/>
          <p:nvPr/>
        </p:nvSpPr>
        <p:spPr>
          <a:xfrm>
            <a:off x="10791567" y="557156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9A74F-77F6-F34C-BEFA-CC0677B8D612}"/>
              </a:ext>
            </a:extLst>
          </p:cNvPr>
          <p:cNvSpPr txBox="1"/>
          <p:nvPr/>
        </p:nvSpPr>
        <p:spPr>
          <a:xfrm>
            <a:off x="9840096" y="3916475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8C8BC-2D5F-544A-8FED-57FFC3BEC47B}"/>
              </a:ext>
            </a:extLst>
          </p:cNvPr>
          <p:cNvSpPr txBox="1"/>
          <p:nvPr/>
        </p:nvSpPr>
        <p:spPr>
          <a:xfrm>
            <a:off x="7514799" y="5421129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82199-E8A3-EF46-BDB8-A872D917CB6D}"/>
              </a:ext>
            </a:extLst>
          </p:cNvPr>
          <p:cNvSpPr txBox="1"/>
          <p:nvPr/>
        </p:nvSpPr>
        <p:spPr>
          <a:xfrm>
            <a:off x="10033381" y="429263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537A3-B770-0943-83D7-E366F9984048}"/>
              </a:ext>
            </a:extLst>
          </p:cNvPr>
          <p:cNvSpPr txBox="1"/>
          <p:nvPr/>
        </p:nvSpPr>
        <p:spPr>
          <a:xfrm>
            <a:off x="11122070" y="42926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EF8B0-4221-9C44-8387-56FF576C5E98}"/>
              </a:ext>
            </a:extLst>
          </p:cNvPr>
          <p:cNvSpPr txBox="1"/>
          <p:nvPr/>
        </p:nvSpPr>
        <p:spPr>
          <a:xfrm>
            <a:off x="9238431" y="4972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35C2C-E4AD-2A4B-B2F4-A0BD24EC29BA}"/>
              </a:ext>
            </a:extLst>
          </p:cNvPr>
          <p:cNvSpPr txBox="1"/>
          <p:nvPr/>
        </p:nvSpPr>
        <p:spPr>
          <a:xfrm>
            <a:off x="9238431" y="58008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50417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E100D-92F6-B04E-BA38-10E13AFFBA31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5C5CA3-C5FB-B64C-BF0C-47193F40875C}"/>
              </a:ext>
            </a:extLst>
          </p:cNvPr>
          <p:cNvSpPr txBox="1"/>
          <p:nvPr/>
        </p:nvSpPr>
        <p:spPr>
          <a:xfrm>
            <a:off x="245883" y="1696423"/>
            <a:ext cx="400510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L:%t0 = load(y)</a:t>
            </a:r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67483-C35E-DA45-A302-5658378A8D55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BA83-D6B2-6145-85E3-1E387E39C054}"/>
              </a:ext>
            </a:extLst>
          </p:cNvPr>
          <p:cNvSpPr txBox="1"/>
          <p:nvPr/>
        </p:nvSpPr>
        <p:spPr>
          <a:xfrm>
            <a:off x="8200104" y="1696422"/>
            <a:ext cx="3746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4FF7A-FD6E-AC4B-A6EF-B7750EB2DD44}"/>
              </a:ext>
            </a:extLst>
          </p:cNvPr>
          <p:cNvSpPr txBox="1"/>
          <p:nvPr/>
        </p:nvSpPr>
        <p:spPr>
          <a:xfrm>
            <a:off x="4423720" y="829520"/>
            <a:ext cx="389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out our </a:t>
            </a:r>
            <a:r>
              <a:rPr lang="en-US" dirty="0" err="1"/>
              <a:t>lego</a:t>
            </a:r>
            <a:r>
              <a:rPr lang="en-US" dirty="0"/>
              <a:t> bricks and try for RMO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AF26E-53F7-A045-978F-E67F3A042F00}"/>
              </a:ext>
            </a:extLst>
          </p:cNvPr>
          <p:cNvSpPr txBox="1"/>
          <p:nvPr/>
        </p:nvSpPr>
        <p:spPr>
          <a:xfrm>
            <a:off x="4386649" y="372320"/>
            <a:ext cx="346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can </a:t>
            </a:r>
            <a:r>
              <a:rPr lang="en-US" dirty="0">
                <a:latin typeface="Courier" pitchFamily="2" charset="0"/>
              </a:rPr>
              <a:t>t0 == t1 == 1?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9A74F-77F6-F34C-BEFA-CC0677B8D612}"/>
              </a:ext>
            </a:extLst>
          </p:cNvPr>
          <p:cNvSpPr txBox="1"/>
          <p:nvPr/>
        </p:nvSpPr>
        <p:spPr>
          <a:xfrm>
            <a:off x="9840096" y="3916475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8C8BC-2D5F-544A-8FED-57FFC3BEC47B}"/>
              </a:ext>
            </a:extLst>
          </p:cNvPr>
          <p:cNvSpPr txBox="1"/>
          <p:nvPr/>
        </p:nvSpPr>
        <p:spPr>
          <a:xfrm>
            <a:off x="7514799" y="5421129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82199-E8A3-EF46-BDB8-A872D917CB6D}"/>
              </a:ext>
            </a:extLst>
          </p:cNvPr>
          <p:cNvSpPr txBox="1"/>
          <p:nvPr/>
        </p:nvSpPr>
        <p:spPr>
          <a:xfrm>
            <a:off x="10033381" y="429263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537A3-B770-0943-83D7-E366F9984048}"/>
              </a:ext>
            </a:extLst>
          </p:cNvPr>
          <p:cNvSpPr txBox="1"/>
          <p:nvPr/>
        </p:nvSpPr>
        <p:spPr>
          <a:xfrm>
            <a:off x="11122070" y="42926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EF8B0-4221-9C44-8387-56FF576C5E98}"/>
              </a:ext>
            </a:extLst>
          </p:cNvPr>
          <p:cNvSpPr txBox="1"/>
          <p:nvPr/>
        </p:nvSpPr>
        <p:spPr>
          <a:xfrm>
            <a:off x="9238431" y="4972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35C2C-E4AD-2A4B-B2F4-A0BD24EC29BA}"/>
              </a:ext>
            </a:extLst>
          </p:cNvPr>
          <p:cNvSpPr txBox="1"/>
          <p:nvPr/>
        </p:nvSpPr>
        <p:spPr>
          <a:xfrm>
            <a:off x="9238431" y="58008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C7AAE-E414-C24A-9712-4981338C01EC}"/>
              </a:ext>
            </a:extLst>
          </p:cNvPr>
          <p:cNvSpPr/>
          <p:nvPr/>
        </p:nvSpPr>
        <p:spPr>
          <a:xfrm>
            <a:off x="9840096" y="4743658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9AE15-70D9-424E-9CE5-B2234D8CB22D}"/>
              </a:ext>
            </a:extLst>
          </p:cNvPr>
          <p:cNvSpPr/>
          <p:nvPr/>
        </p:nvSpPr>
        <p:spPr>
          <a:xfrm>
            <a:off x="10791567" y="4743657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7920A8-4438-7E44-8DFA-82C23827216F}"/>
              </a:ext>
            </a:extLst>
          </p:cNvPr>
          <p:cNvSpPr/>
          <p:nvPr/>
        </p:nvSpPr>
        <p:spPr>
          <a:xfrm>
            <a:off x="9840096" y="5571561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5568A-D582-044A-A507-75B23ECD175C}"/>
              </a:ext>
            </a:extLst>
          </p:cNvPr>
          <p:cNvSpPr/>
          <p:nvPr/>
        </p:nvSpPr>
        <p:spPr>
          <a:xfrm>
            <a:off x="10791567" y="557156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DB475-6AC4-9548-B53E-16A99222EE82}"/>
              </a:ext>
            </a:extLst>
          </p:cNvPr>
          <p:cNvSpPr txBox="1"/>
          <p:nvPr/>
        </p:nvSpPr>
        <p:spPr>
          <a:xfrm>
            <a:off x="3493698" y="6185140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disallow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15572-EA63-94DA-CE11-751AE9993C36}"/>
              </a:ext>
            </a:extLst>
          </p:cNvPr>
          <p:cNvSpPr txBox="1"/>
          <p:nvPr/>
        </p:nvSpPr>
        <p:spPr>
          <a:xfrm>
            <a:off x="758292" y="3545648"/>
            <a:ext cx="33499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L:%t0 = load(y)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8475C-A1AD-BBE0-D19D-4E63440F5B72}"/>
              </a:ext>
            </a:extLst>
          </p:cNvPr>
          <p:cNvSpPr txBox="1"/>
          <p:nvPr/>
        </p:nvSpPr>
        <p:spPr>
          <a:xfrm>
            <a:off x="1116241" y="4250317"/>
            <a:ext cx="28927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6147DF-78C4-4B12-6BEC-A71B98C6A72C}"/>
              </a:ext>
            </a:extLst>
          </p:cNvPr>
          <p:cNvSpPr txBox="1"/>
          <p:nvPr/>
        </p:nvSpPr>
        <p:spPr>
          <a:xfrm>
            <a:off x="6441545" y="3130967"/>
            <a:ext cx="32051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A43B0-3147-B7CA-CBF9-0204A87CE127}"/>
              </a:ext>
            </a:extLst>
          </p:cNvPr>
          <p:cNvSpPr txBox="1"/>
          <p:nvPr/>
        </p:nvSpPr>
        <p:spPr>
          <a:xfrm>
            <a:off x="7084095" y="3807427"/>
            <a:ext cx="25626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</p:spTree>
    <p:extLst>
      <p:ext uri="{BB962C8B-B14F-4D97-AF65-F5344CB8AC3E}">
        <p14:creationId xmlns:p14="http://schemas.microsoft.com/office/powerpoint/2010/main" val="23896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F730-2395-6E71-C1BC-B681D433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184D-CA44-9A6A-2093-83E929C9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Busy time for everyone!</a:t>
            </a:r>
          </a:p>
          <a:p>
            <a:endParaRPr lang="en-US" dirty="0"/>
          </a:p>
          <a:p>
            <a:r>
              <a:rPr lang="en-US" dirty="0"/>
              <a:t>Please manage your time and be on time:</a:t>
            </a:r>
          </a:p>
          <a:p>
            <a:pPr lvl="1"/>
            <a:r>
              <a:rPr lang="en-US" dirty="0"/>
              <a:t>Very difficult (impossible?) to give extensions at the end of the quarter</a:t>
            </a:r>
          </a:p>
          <a:p>
            <a:pPr lvl="1"/>
            <a:endParaRPr lang="en-US" dirty="0"/>
          </a:p>
          <a:p>
            <a:r>
              <a:rPr lang="en-US" dirty="0"/>
              <a:t>You got this!</a:t>
            </a:r>
          </a:p>
        </p:txBody>
      </p:sp>
    </p:spTree>
    <p:extLst>
      <p:ext uri="{BB962C8B-B14F-4D97-AF65-F5344CB8AC3E}">
        <p14:creationId xmlns:p14="http://schemas.microsoft.com/office/powerpoint/2010/main" val="39677921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E100D-92F6-B04E-BA38-10E13AFFBA31}"/>
              </a:ext>
            </a:extLst>
          </p:cNvPr>
          <p:cNvCxnSpPr/>
          <p:nvPr/>
        </p:nvCxnSpPr>
        <p:spPr>
          <a:xfrm>
            <a:off x="6096000" y="2711563"/>
            <a:ext cx="0" cy="25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5C5CA3-C5FB-B64C-BF0C-47193F40875C}"/>
              </a:ext>
            </a:extLst>
          </p:cNvPr>
          <p:cNvSpPr txBox="1"/>
          <p:nvPr/>
        </p:nvSpPr>
        <p:spPr>
          <a:xfrm>
            <a:off x="245883" y="1696423"/>
            <a:ext cx="400510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L:%t0 = load(y)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fence</a:t>
            </a:r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67483-C35E-DA45-A302-5658378A8D55}"/>
              </a:ext>
            </a:extLst>
          </p:cNvPr>
          <p:cNvSpPr txBox="1"/>
          <p:nvPr/>
        </p:nvSpPr>
        <p:spPr>
          <a:xfrm>
            <a:off x="245882" y="141488"/>
            <a:ext cx="437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Global variable:</a:t>
            </a:r>
          </a:p>
          <a:p>
            <a:r>
              <a:rPr lang="en-US" sz="2400" dirty="0">
                <a:latin typeface="Courier" pitchFamily="2" charset="0"/>
              </a:rPr>
              <a:t>int x[1] = {0};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int y[1] = {0};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BA83-D6B2-6145-85E3-1E387E39C054}"/>
              </a:ext>
            </a:extLst>
          </p:cNvPr>
          <p:cNvSpPr txBox="1"/>
          <p:nvPr/>
        </p:nvSpPr>
        <p:spPr>
          <a:xfrm>
            <a:off x="8200104" y="1696422"/>
            <a:ext cx="374601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L:%t1 = load(x)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fence</a:t>
            </a:r>
            <a:endParaRPr lang="en-US" sz="2400" i="1" u="sng" dirty="0"/>
          </a:p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4FF7A-FD6E-AC4B-A6EF-B7750EB2DD44}"/>
              </a:ext>
            </a:extLst>
          </p:cNvPr>
          <p:cNvSpPr txBox="1"/>
          <p:nvPr/>
        </p:nvSpPr>
        <p:spPr>
          <a:xfrm>
            <a:off x="4423720" y="829520"/>
            <a:ext cx="389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out our </a:t>
            </a:r>
            <a:r>
              <a:rPr lang="en-US" dirty="0" err="1"/>
              <a:t>lego</a:t>
            </a:r>
            <a:r>
              <a:rPr lang="en-US" dirty="0"/>
              <a:t> bricks and try for RMO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9FB7F-B9BB-FE44-8E62-068EF7B15B72}"/>
              </a:ext>
            </a:extLst>
          </p:cNvPr>
          <p:cNvSpPr txBox="1"/>
          <p:nvPr/>
        </p:nvSpPr>
        <p:spPr>
          <a:xfrm>
            <a:off x="848468" y="3591918"/>
            <a:ext cx="33499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L:%t0 = load(y)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3F632-2EA0-CA45-ACEB-A2D6719800ED}"/>
              </a:ext>
            </a:extLst>
          </p:cNvPr>
          <p:cNvSpPr txBox="1"/>
          <p:nvPr/>
        </p:nvSpPr>
        <p:spPr>
          <a:xfrm>
            <a:off x="1099163" y="4926775"/>
            <a:ext cx="28927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(x,1)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1375A-0702-1A41-86AC-97C7B130EE49}"/>
              </a:ext>
            </a:extLst>
          </p:cNvPr>
          <p:cNvSpPr txBox="1"/>
          <p:nvPr/>
        </p:nvSpPr>
        <p:spPr>
          <a:xfrm>
            <a:off x="6365457" y="3532819"/>
            <a:ext cx="32051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L:%t1 = load(x)</a:t>
            </a:r>
            <a:endParaRPr lang="en-US" sz="2400" i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60A0F-4CA1-2346-A7D3-8AD2E68333BB}"/>
              </a:ext>
            </a:extLst>
          </p:cNvPr>
          <p:cNvSpPr txBox="1"/>
          <p:nvPr/>
        </p:nvSpPr>
        <p:spPr>
          <a:xfrm>
            <a:off x="7032572" y="4639878"/>
            <a:ext cx="25626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S:store</a:t>
            </a:r>
            <a:r>
              <a:rPr lang="en-US" sz="2400" dirty="0">
                <a:latin typeface="Courier" pitchFamily="2" charset="0"/>
              </a:rPr>
              <a:t>(y,1)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AF26E-53F7-A045-978F-E67F3A042F00}"/>
              </a:ext>
            </a:extLst>
          </p:cNvPr>
          <p:cNvSpPr txBox="1"/>
          <p:nvPr/>
        </p:nvSpPr>
        <p:spPr>
          <a:xfrm>
            <a:off x="4386649" y="372320"/>
            <a:ext cx="346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can </a:t>
            </a:r>
            <a:r>
              <a:rPr lang="en-US" dirty="0">
                <a:latin typeface="Courier" pitchFamily="2" charset="0"/>
              </a:rPr>
              <a:t>t0 == t1 == 1?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9A74F-77F6-F34C-BEFA-CC0677B8D612}"/>
              </a:ext>
            </a:extLst>
          </p:cNvPr>
          <p:cNvSpPr txBox="1"/>
          <p:nvPr/>
        </p:nvSpPr>
        <p:spPr>
          <a:xfrm>
            <a:off x="9840096" y="3916475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8C8BC-2D5F-544A-8FED-57FFC3BEC47B}"/>
              </a:ext>
            </a:extLst>
          </p:cNvPr>
          <p:cNvSpPr txBox="1"/>
          <p:nvPr/>
        </p:nvSpPr>
        <p:spPr>
          <a:xfrm>
            <a:off x="7514799" y="5421129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access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82199-E8A3-EF46-BDB8-A872D917CB6D}"/>
              </a:ext>
            </a:extLst>
          </p:cNvPr>
          <p:cNvSpPr txBox="1"/>
          <p:nvPr/>
        </p:nvSpPr>
        <p:spPr>
          <a:xfrm>
            <a:off x="10033381" y="429263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537A3-B770-0943-83D7-E366F9984048}"/>
              </a:ext>
            </a:extLst>
          </p:cNvPr>
          <p:cNvSpPr txBox="1"/>
          <p:nvPr/>
        </p:nvSpPr>
        <p:spPr>
          <a:xfrm>
            <a:off x="11122070" y="42926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EF8B0-4221-9C44-8387-56FF576C5E98}"/>
              </a:ext>
            </a:extLst>
          </p:cNvPr>
          <p:cNvSpPr txBox="1"/>
          <p:nvPr/>
        </p:nvSpPr>
        <p:spPr>
          <a:xfrm>
            <a:off x="9238431" y="4972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35C2C-E4AD-2A4B-B2F4-A0BD24EC29BA}"/>
              </a:ext>
            </a:extLst>
          </p:cNvPr>
          <p:cNvSpPr txBox="1"/>
          <p:nvPr/>
        </p:nvSpPr>
        <p:spPr>
          <a:xfrm>
            <a:off x="9238431" y="58008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C7AAE-E414-C24A-9712-4981338C01EC}"/>
              </a:ext>
            </a:extLst>
          </p:cNvPr>
          <p:cNvSpPr/>
          <p:nvPr/>
        </p:nvSpPr>
        <p:spPr>
          <a:xfrm>
            <a:off x="9840096" y="4743658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9AE15-70D9-424E-9CE5-B2234D8CB22D}"/>
              </a:ext>
            </a:extLst>
          </p:cNvPr>
          <p:cNvSpPr/>
          <p:nvPr/>
        </p:nvSpPr>
        <p:spPr>
          <a:xfrm>
            <a:off x="10791567" y="4743657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7920A8-4438-7E44-8DFA-82C23827216F}"/>
              </a:ext>
            </a:extLst>
          </p:cNvPr>
          <p:cNvSpPr/>
          <p:nvPr/>
        </p:nvSpPr>
        <p:spPr>
          <a:xfrm>
            <a:off x="9840096" y="5571561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5568A-D582-044A-A507-75B23ECD175C}"/>
              </a:ext>
            </a:extLst>
          </p:cNvPr>
          <p:cNvSpPr/>
          <p:nvPr/>
        </p:nvSpPr>
        <p:spPr>
          <a:xfrm>
            <a:off x="10791567" y="557156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DB475-6AC4-9548-B53E-16A99222EE82}"/>
              </a:ext>
            </a:extLst>
          </p:cNvPr>
          <p:cNvSpPr txBox="1"/>
          <p:nvPr/>
        </p:nvSpPr>
        <p:spPr>
          <a:xfrm>
            <a:off x="3493698" y="6185140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disallow it?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F7652F-60D2-0B4D-A534-3E03FF4CB797}"/>
              </a:ext>
            </a:extLst>
          </p:cNvPr>
          <p:cNvSpPr txBox="1"/>
          <p:nvPr/>
        </p:nvSpPr>
        <p:spPr>
          <a:xfrm>
            <a:off x="1069931" y="4269092"/>
            <a:ext cx="28927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7D5B3B-BA1A-4C45-8FDB-9BFB49E62F87}"/>
              </a:ext>
            </a:extLst>
          </p:cNvPr>
          <p:cNvSpPr txBox="1"/>
          <p:nvPr/>
        </p:nvSpPr>
        <p:spPr>
          <a:xfrm>
            <a:off x="7067630" y="4078012"/>
            <a:ext cx="25626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fence</a:t>
            </a:r>
          </a:p>
        </p:txBody>
      </p:sp>
    </p:spTree>
    <p:extLst>
      <p:ext uri="{BB962C8B-B14F-4D97-AF65-F5344CB8AC3E}">
        <p14:creationId xmlns:p14="http://schemas.microsoft.com/office/powerpoint/2010/main" val="4046982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D3A9-F56D-7842-AE79-0DE058FD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relaxed memory models</a:t>
            </a:r>
          </a:p>
        </p:txBody>
      </p:sp>
    </p:spTree>
    <p:extLst>
      <p:ext uri="{BB962C8B-B14F-4D97-AF65-F5344CB8AC3E}">
        <p14:creationId xmlns:p14="http://schemas.microsoft.com/office/powerpoint/2010/main" val="22421946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50DD-C26E-2841-B02D-EDA3F5D1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relaxed 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61A1-40A5-A84E-8E24-538EDBB9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style:</a:t>
            </a:r>
          </a:p>
          <a:p>
            <a:pPr lvl="1"/>
            <a:r>
              <a:rPr lang="en-US" dirty="0"/>
              <a:t>Any memory conflicts (read-write or write-write) must be accessed with an atomic operation*</a:t>
            </a:r>
          </a:p>
          <a:p>
            <a:pPr lvl="1"/>
            <a:r>
              <a:rPr lang="en-US" dirty="0"/>
              <a:t>Otherwise your program is undefined</a:t>
            </a:r>
          </a:p>
          <a:p>
            <a:pPr lvl="1"/>
            <a:r>
              <a:rPr lang="en-US" dirty="0"/>
              <a:t>By default, you will get sequentially consistent behavior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*unless they are synchronized, which is a really complicated concept in </a:t>
            </a:r>
            <a:r>
              <a:rPr lang="en-US" dirty="0" err="1"/>
              <a:t>c++</a:t>
            </a:r>
            <a:r>
              <a:rPr lang="en-US" dirty="0"/>
              <a:t>... If you are interested, I can recommend papers.</a:t>
            </a:r>
          </a:p>
        </p:txBody>
      </p:sp>
    </p:spTree>
    <p:extLst>
      <p:ext uri="{BB962C8B-B14F-4D97-AF65-F5344CB8AC3E}">
        <p14:creationId xmlns:p14="http://schemas.microsoft.com/office/powerpoint/2010/main" val="34940210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atomic operation compilation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89-6DC9-8447-B2A6-2E268885844D}"/>
              </a:ext>
            </a:extLst>
          </p:cNvPr>
          <p:cNvSpPr txBox="1"/>
          <p:nvPr/>
        </p:nvSpPr>
        <p:spPr>
          <a:xfrm>
            <a:off x="636998" y="2065105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both both of the grids for the two different memory models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16C2A-722A-104F-9558-7E77A9976599}"/>
              </a:ext>
            </a:extLst>
          </p:cNvPr>
          <p:cNvSpPr txBox="1"/>
          <p:nvPr/>
        </p:nvSpPr>
        <p:spPr>
          <a:xfrm>
            <a:off x="8382715" y="2715330"/>
            <a:ext cx="16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machine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8189430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9140901" y="3880019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8189430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9140901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8382715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9471404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587765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587765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640973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atomic operation compilation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89-6DC9-8447-B2A6-2E268885844D}"/>
              </a:ext>
            </a:extLst>
          </p:cNvPr>
          <p:cNvSpPr txBox="1"/>
          <p:nvPr/>
        </p:nvSpPr>
        <p:spPr>
          <a:xfrm>
            <a:off x="636998" y="2065105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both both of the grids for the two different memory models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16C2A-722A-104F-9558-7E77A9976599}"/>
              </a:ext>
            </a:extLst>
          </p:cNvPr>
          <p:cNvSpPr txBox="1"/>
          <p:nvPr/>
        </p:nvSpPr>
        <p:spPr>
          <a:xfrm>
            <a:off x="8382715" y="2715330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TSO (x86)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8189430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9140901" y="3880019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8189430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9140901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8382715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9471404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587765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587765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449451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atomic operation compilation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89-6DC9-8447-B2A6-2E268885844D}"/>
              </a:ext>
            </a:extLst>
          </p:cNvPr>
          <p:cNvSpPr txBox="1"/>
          <p:nvPr/>
        </p:nvSpPr>
        <p:spPr>
          <a:xfrm>
            <a:off x="636998" y="2065105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both both of the grids for the two different memory models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16C2A-722A-104F-9558-7E77A9976599}"/>
              </a:ext>
            </a:extLst>
          </p:cNvPr>
          <p:cNvSpPr txBox="1"/>
          <p:nvPr/>
        </p:nvSpPr>
        <p:spPr>
          <a:xfrm>
            <a:off x="8382715" y="2715330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TSO (x86)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8189430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9140901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8189430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9140901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8382715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9471404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587765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587765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6BFCB-FC51-C642-B4B3-0D40C2D021C7}"/>
              </a:ext>
            </a:extLst>
          </p:cNvPr>
          <p:cNvSpPr txBox="1"/>
          <p:nvPr/>
        </p:nvSpPr>
        <p:spPr>
          <a:xfrm>
            <a:off x="4787757" y="3688422"/>
            <a:ext cx="15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mismatch</a:t>
            </a:r>
          </a:p>
        </p:txBody>
      </p:sp>
    </p:spTree>
    <p:extLst>
      <p:ext uri="{BB962C8B-B14F-4D97-AF65-F5344CB8AC3E}">
        <p14:creationId xmlns:p14="http://schemas.microsoft.com/office/powerpoint/2010/main" val="33371540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atomic operation compilation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89-6DC9-8447-B2A6-2E268885844D}"/>
              </a:ext>
            </a:extLst>
          </p:cNvPr>
          <p:cNvSpPr txBox="1"/>
          <p:nvPr/>
        </p:nvSpPr>
        <p:spPr>
          <a:xfrm>
            <a:off x="636998" y="2065105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both both of the grids for the two different memory models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16C2A-722A-104F-9558-7E77A9976599}"/>
              </a:ext>
            </a:extLst>
          </p:cNvPr>
          <p:cNvSpPr txBox="1"/>
          <p:nvPr/>
        </p:nvSpPr>
        <p:spPr>
          <a:xfrm>
            <a:off x="8382715" y="2715330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TSO (x86)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8189430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9140901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8189430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9140901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8382715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9471404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587765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587765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6BFCB-FC51-C642-B4B3-0D40C2D021C7}"/>
              </a:ext>
            </a:extLst>
          </p:cNvPr>
          <p:cNvSpPr txBox="1"/>
          <p:nvPr/>
        </p:nvSpPr>
        <p:spPr>
          <a:xfrm>
            <a:off x="4787757" y="3688422"/>
            <a:ext cx="1880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mismatch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Two options: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stores</a:t>
            </a:r>
            <a:br>
              <a:rPr lang="en-US" dirty="0"/>
            </a:br>
            <a:r>
              <a:rPr lang="en-US" dirty="0"/>
              <a:t>are not reordered</a:t>
            </a:r>
            <a:br>
              <a:rPr lang="en-US" dirty="0"/>
            </a:br>
            <a:r>
              <a:rPr lang="en-US" dirty="0"/>
              <a:t>with later loads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 sure loads</a:t>
            </a:r>
            <a:br>
              <a:rPr lang="en-US" dirty="0"/>
            </a:br>
            <a:r>
              <a:rPr lang="en-US" dirty="0"/>
              <a:t>are not reordered</a:t>
            </a:r>
            <a:br>
              <a:rPr lang="en-US" dirty="0"/>
            </a:br>
            <a:r>
              <a:rPr lang="en-US" dirty="0"/>
              <a:t>with earlier stores</a:t>
            </a:r>
          </a:p>
        </p:txBody>
      </p:sp>
    </p:spTree>
    <p:extLst>
      <p:ext uri="{BB962C8B-B14F-4D97-AF65-F5344CB8AC3E}">
        <p14:creationId xmlns:p14="http://schemas.microsoft.com/office/powerpoint/2010/main" val="132539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atomic operation compilation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89-6DC9-8447-B2A6-2E268885844D}"/>
              </a:ext>
            </a:extLst>
          </p:cNvPr>
          <p:cNvSpPr txBox="1"/>
          <p:nvPr/>
        </p:nvSpPr>
        <p:spPr>
          <a:xfrm>
            <a:off x="636998" y="2065105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both both of the grids for the two different memory models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16C2A-722A-104F-9558-7E77A9976599}"/>
              </a:ext>
            </a:extLst>
          </p:cNvPr>
          <p:cNvSpPr txBox="1"/>
          <p:nvPr/>
        </p:nvSpPr>
        <p:spPr>
          <a:xfrm>
            <a:off x="8382715" y="2715330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TSO (x86)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8189430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9140901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8189430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9140901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8382715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9471404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587765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587765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184CF-1B18-964F-86D8-04A4D075F17B}"/>
              </a:ext>
            </a:extLst>
          </p:cNvPr>
          <p:cNvSpPr txBox="1"/>
          <p:nvPr/>
        </p:nvSpPr>
        <p:spPr>
          <a:xfrm>
            <a:off x="3605825" y="4129225"/>
            <a:ext cx="11386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x.store</a:t>
            </a:r>
            <a:r>
              <a:rPr lang="en-US" dirty="0"/>
              <a:t>(1);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1C179-63AF-5944-BBAA-C0BC29351E1B}"/>
              </a:ext>
            </a:extLst>
          </p:cNvPr>
          <p:cNvSpPr txBox="1"/>
          <p:nvPr/>
        </p:nvSpPr>
        <p:spPr>
          <a:xfrm>
            <a:off x="5526677" y="4108318"/>
            <a:ext cx="11386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store(x,1);</a:t>
            </a:r>
            <a:br>
              <a:rPr lang="en-US" dirty="0"/>
            </a:br>
            <a:r>
              <a:rPr lang="en-US" dirty="0"/>
              <a:t>fence;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DD08D-209D-3141-8593-1F8CFCD63EAD}"/>
              </a:ext>
            </a:extLst>
          </p:cNvPr>
          <p:cNvSpPr txBox="1"/>
          <p:nvPr/>
        </p:nvSpPr>
        <p:spPr>
          <a:xfrm>
            <a:off x="3791164" y="359595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0FE206-4DDE-E848-9543-A7E7D4B442BC}"/>
              </a:ext>
            </a:extLst>
          </p:cNvPr>
          <p:cNvSpPr txBox="1"/>
          <p:nvPr/>
        </p:nvSpPr>
        <p:spPr>
          <a:xfrm>
            <a:off x="5722156" y="3595955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0DB9FE-65A1-5847-B9AD-B2C57D4FA828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4744470" y="4313891"/>
            <a:ext cx="782207" cy="1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A30896-3D4B-3C47-8ADD-679C445A0E94}"/>
              </a:ext>
            </a:extLst>
          </p:cNvPr>
          <p:cNvSpPr txBox="1"/>
          <p:nvPr/>
        </p:nvSpPr>
        <p:spPr>
          <a:xfrm>
            <a:off x="4869951" y="519872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448158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atomic operation compilation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89-6DC9-8447-B2A6-2E268885844D}"/>
              </a:ext>
            </a:extLst>
          </p:cNvPr>
          <p:cNvSpPr txBox="1"/>
          <p:nvPr/>
        </p:nvSpPr>
        <p:spPr>
          <a:xfrm>
            <a:off x="636998" y="2065105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both both of the grids for the two different memory models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16C2A-722A-104F-9558-7E77A9976599}"/>
              </a:ext>
            </a:extLst>
          </p:cNvPr>
          <p:cNvSpPr txBox="1"/>
          <p:nvPr/>
        </p:nvSpPr>
        <p:spPr>
          <a:xfrm>
            <a:off x="8382715" y="2715330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TSO (x86)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8189430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9140901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8189430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9140901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8382715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9471404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587765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587765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184CF-1B18-964F-86D8-04A4D075F17B}"/>
              </a:ext>
            </a:extLst>
          </p:cNvPr>
          <p:cNvSpPr txBox="1"/>
          <p:nvPr/>
        </p:nvSpPr>
        <p:spPr>
          <a:xfrm>
            <a:off x="3605825" y="4129225"/>
            <a:ext cx="11386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x.store</a:t>
            </a:r>
            <a:r>
              <a:rPr lang="en-US" dirty="0"/>
              <a:t>(1);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1C179-63AF-5944-BBAA-C0BC29351E1B}"/>
              </a:ext>
            </a:extLst>
          </p:cNvPr>
          <p:cNvSpPr txBox="1"/>
          <p:nvPr/>
        </p:nvSpPr>
        <p:spPr>
          <a:xfrm>
            <a:off x="5526677" y="4108318"/>
            <a:ext cx="11386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store(x,1);</a:t>
            </a:r>
            <a:br>
              <a:rPr lang="en-US" dirty="0"/>
            </a:br>
            <a:r>
              <a:rPr lang="en-US" dirty="0"/>
              <a:t>fence;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DD08D-209D-3141-8593-1F8CFCD63EAD}"/>
              </a:ext>
            </a:extLst>
          </p:cNvPr>
          <p:cNvSpPr txBox="1"/>
          <p:nvPr/>
        </p:nvSpPr>
        <p:spPr>
          <a:xfrm>
            <a:off x="3791164" y="359595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0FE206-4DDE-E848-9543-A7E7D4B442BC}"/>
              </a:ext>
            </a:extLst>
          </p:cNvPr>
          <p:cNvSpPr txBox="1"/>
          <p:nvPr/>
        </p:nvSpPr>
        <p:spPr>
          <a:xfrm>
            <a:off x="5722156" y="3595955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0DB9FE-65A1-5847-B9AD-B2C57D4FA828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4744470" y="4313891"/>
            <a:ext cx="782207" cy="1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A30896-3D4B-3C47-8ADD-679C445A0E94}"/>
              </a:ext>
            </a:extLst>
          </p:cNvPr>
          <p:cNvSpPr txBox="1"/>
          <p:nvPr/>
        </p:nvSpPr>
        <p:spPr>
          <a:xfrm>
            <a:off x="4869951" y="519872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5FEA53-1BD1-E54C-88E8-859B217A6B90}"/>
              </a:ext>
            </a:extLst>
          </p:cNvPr>
          <p:cNvSpPr txBox="1"/>
          <p:nvPr/>
        </p:nvSpPr>
        <p:spPr>
          <a:xfrm>
            <a:off x="3605825" y="5739243"/>
            <a:ext cx="12025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z = </a:t>
            </a:r>
            <a:r>
              <a:rPr lang="en-US" dirty="0" err="1"/>
              <a:t>x.load</a:t>
            </a:r>
            <a:r>
              <a:rPr lang="en-US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E01A5-80DC-3743-AB53-EF9E5CB92D55}"/>
              </a:ext>
            </a:extLst>
          </p:cNvPr>
          <p:cNvSpPr txBox="1"/>
          <p:nvPr/>
        </p:nvSpPr>
        <p:spPr>
          <a:xfrm>
            <a:off x="5526677" y="5718336"/>
            <a:ext cx="13724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fence;</a:t>
            </a:r>
            <a:br>
              <a:rPr lang="en-US" dirty="0"/>
            </a:br>
            <a:r>
              <a:rPr lang="en-US" dirty="0"/>
              <a:t>%z = load(x);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1D880A-44F2-8D4E-800D-460C84CEC8F9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4808398" y="5923909"/>
            <a:ext cx="718279" cy="1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6236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atomic operation compilation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89-6DC9-8447-B2A6-2E268885844D}"/>
              </a:ext>
            </a:extLst>
          </p:cNvPr>
          <p:cNvSpPr txBox="1"/>
          <p:nvPr/>
        </p:nvSpPr>
        <p:spPr>
          <a:xfrm>
            <a:off x="636998" y="2065105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both both of the grids for the two different memory models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16C2A-722A-104F-9558-7E77A9976599}"/>
              </a:ext>
            </a:extLst>
          </p:cNvPr>
          <p:cNvSpPr txBox="1"/>
          <p:nvPr/>
        </p:nvSpPr>
        <p:spPr>
          <a:xfrm>
            <a:off x="8382715" y="2715330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TSO (x86)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8189430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9140901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8189430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9140901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8382715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9471404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587765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587765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184CF-1B18-964F-86D8-04A4D075F17B}"/>
              </a:ext>
            </a:extLst>
          </p:cNvPr>
          <p:cNvSpPr txBox="1"/>
          <p:nvPr/>
        </p:nvSpPr>
        <p:spPr>
          <a:xfrm>
            <a:off x="3605825" y="4129225"/>
            <a:ext cx="11386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x.store</a:t>
            </a:r>
            <a:r>
              <a:rPr lang="en-US" dirty="0"/>
              <a:t>(1);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1C179-63AF-5944-BBAA-C0BC29351E1B}"/>
              </a:ext>
            </a:extLst>
          </p:cNvPr>
          <p:cNvSpPr txBox="1"/>
          <p:nvPr/>
        </p:nvSpPr>
        <p:spPr>
          <a:xfrm>
            <a:off x="5526677" y="4108318"/>
            <a:ext cx="11386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store(x,1);</a:t>
            </a:r>
            <a:br>
              <a:rPr lang="en-US" dirty="0"/>
            </a:br>
            <a:r>
              <a:rPr lang="en-US" dirty="0"/>
              <a:t>fence;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DD08D-209D-3141-8593-1F8CFCD63EAD}"/>
              </a:ext>
            </a:extLst>
          </p:cNvPr>
          <p:cNvSpPr txBox="1"/>
          <p:nvPr/>
        </p:nvSpPr>
        <p:spPr>
          <a:xfrm>
            <a:off x="3791164" y="359595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0FE206-4DDE-E848-9543-A7E7D4B442BC}"/>
              </a:ext>
            </a:extLst>
          </p:cNvPr>
          <p:cNvSpPr txBox="1"/>
          <p:nvPr/>
        </p:nvSpPr>
        <p:spPr>
          <a:xfrm>
            <a:off x="5722156" y="3595955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0DB9FE-65A1-5847-B9AD-B2C57D4FA828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4744470" y="4313891"/>
            <a:ext cx="782207" cy="1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A30896-3D4B-3C47-8ADD-679C445A0E94}"/>
              </a:ext>
            </a:extLst>
          </p:cNvPr>
          <p:cNvSpPr txBox="1"/>
          <p:nvPr/>
        </p:nvSpPr>
        <p:spPr>
          <a:xfrm>
            <a:off x="4869951" y="519872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5FEA53-1BD1-E54C-88E8-859B217A6B90}"/>
              </a:ext>
            </a:extLst>
          </p:cNvPr>
          <p:cNvSpPr txBox="1"/>
          <p:nvPr/>
        </p:nvSpPr>
        <p:spPr>
          <a:xfrm>
            <a:off x="3605825" y="5739243"/>
            <a:ext cx="12025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z = </a:t>
            </a:r>
            <a:r>
              <a:rPr lang="en-US" dirty="0" err="1"/>
              <a:t>x.load</a:t>
            </a:r>
            <a:r>
              <a:rPr lang="en-US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E01A5-80DC-3743-AB53-EF9E5CB92D55}"/>
              </a:ext>
            </a:extLst>
          </p:cNvPr>
          <p:cNvSpPr txBox="1"/>
          <p:nvPr/>
        </p:nvSpPr>
        <p:spPr>
          <a:xfrm>
            <a:off x="5526677" y="5718336"/>
            <a:ext cx="13724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fence;</a:t>
            </a:r>
            <a:br>
              <a:rPr lang="en-US" dirty="0"/>
            </a:br>
            <a:r>
              <a:rPr lang="en-US" dirty="0"/>
              <a:t>%z = load(x);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1D880A-44F2-8D4E-800D-460C84CEC8F9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4808398" y="5923909"/>
            <a:ext cx="718279" cy="1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2B2237-8C4E-654B-8EFB-70AF51AE1F33}"/>
              </a:ext>
            </a:extLst>
          </p:cNvPr>
          <p:cNvSpPr txBox="1"/>
          <p:nvPr/>
        </p:nvSpPr>
        <p:spPr>
          <a:xfrm>
            <a:off x="7906969" y="5739243"/>
            <a:ext cx="3709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should help you see why you </a:t>
            </a:r>
            <a:br>
              <a:rPr lang="en-US" i="1" dirty="0"/>
            </a:br>
            <a:r>
              <a:rPr lang="en-US" i="1" dirty="0"/>
              <a:t>want to reduce the number of atomic</a:t>
            </a:r>
            <a:br>
              <a:rPr lang="en-US" i="1" dirty="0"/>
            </a:br>
            <a:r>
              <a:rPr lang="en-US" i="1" dirty="0"/>
              <a:t>load/stores in your program</a:t>
            </a:r>
          </a:p>
        </p:txBody>
      </p:sp>
    </p:spTree>
    <p:extLst>
      <p:ext uri="{BB962C8B-B14F-4D97-AF65-F5344CB8AC3E}">
        <p14:creationId xmlns:p14="http://schemas.microsoft.com/office/powerpoint/2010/main" val="165317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8083-DEA0-8C8B-51A4-2B1B5197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510783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atomic operation compilation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89-6DC9-8447-B2A6-2E268885844D}"/>
              </a:ext>
            </a:extLst>
          </p:cNvPr>
          <p:cNvSpPr txBox="1"/>
          <p:nvPr/>
        </p:nvSpPr>
        <p:spPr>
          <a:xfrm>
            <a:off x="636998" y="2065105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both both of the grids for the two different memory models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16C2A-722A-104F-9558-7E77A9976599}"/>
              </a:ext>
            </a:extLst>
          </p:cNvPr>
          <p:cNvSpPr txBox="1"/>
          <p:nvPr/>
        </p:nvSpPr>
        <p:spPr>
          <a:xfrm>
            <a:off x="8382715" y="2715330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PSO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8189430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9140901" y="3880019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8189430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9140901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8382715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9471404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587765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587765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5DB06-E2E5-7C40-A4A1-9A0BD4892D61}"/>
              </a:ext>
            </a:extLst>
          </p:cNvPr>
          <p:cNvSpPr txBox="1"/>
          <p:nvPr/>
        </p:nvSpPr>
        <p:spPr>
          <a:xfrm>
            <a:off x="4777661" y="329854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about this one?</a:t>
            </a:r>
          </a:p>
        </p:txBody>
      </p:sp>
    </p:spTree>
    <p:extLst>
      <p:ext uri="{BB962C8B-B14F-4D97-AF65-F5344CB8AC3E}">
        <p14:creationId xmlns:p14="http://schemas.microsoft.com/office/powerpoint/2010/main" val="3152598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atomic operation compilation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89-6DC9-8447-B2A6-2E268885844D}"/>
              </a:ext>
            </a:extLst>
          </p:cNvPr>
          <p:cNvSpPr txBox="1"/>
          <p:nvPr/>
        </p:nvSpPr>
        <p:spPr>
          <a:xfrm>
            <a:off x="636998" y="2065105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both both of the grids for the two different memory models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16C2A-722A-104F-9558-7E77A9976599}"/>
              </a:ext>
            </a:extLst>
          </p:cNvPr>
          <p:cNvSpPr txBox="1"/>
          <p:nvPr/>
        </p:nvSpPr>
        <p:spPr>
          <a:xfrm>
            <a:off x="8382715" y="2715330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PSO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8189430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9140901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8189430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9140901" y="4707922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8382715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9471404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587765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587765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477597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atomic operation compilation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4C89-6DC9-8447-B2A6-2E268885844D}"/>
              </a:ext>
            </a:extLst>
          </p:cNvPr>
          <p:cNvSpPr txBox="1"/>
          <p:nvPr/>
        </p:nvSpPr>
        <p:spPr>
          <a:xfrm>
            <a:off x="636998" y="2065105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both both of the grids for the two different memory models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16C2A-722A-104F-9558-7E77A9976599}"/>
              </a:ext>
            </a:extLst>
          </p:cNvPr>
          <p:cNvSpPr txBox="1"/>
          <p:nvPr/>
        </p:nvSpPr>
        <p:spPr>
          <a:xfrm>
            <a:off x="8382715" y="2715330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PSO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8189430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9140901" y="3880019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8189430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9140901" y="4707922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8382715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9471404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587765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587765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7AF030-27D2-5448-B051-C5B88ED50410}"/>
              </a:ext>
            </a:extLst>
          </p:cNvPr>
          <p:cNvSpPr txBox="1"/>
          <p:nvPr/>
        </p:nvSpPr>
        <p:spPr>
          <a:xfrm>
            <a:off x="4209053" y="3527208"/>
            <a:ext cx="11386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x.store</a:t>
            </a:r>
            <a:r>
              <a:rPr lang="en-US" dirty="0"/>
              <a:t>(1);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CB4642-82E2-5140-A96A-391D9AD0950A}"/>
              </a:ext>
            </a:extLst>
          </p:cNvPr>
          <p:cNvSpPr txBox="1"/>
          <p:nvPr/>
        </p:nvSpPr>
        <p:spPr>
          <a:xfrm>
            <a:off x="6129905" y="3506301"/>
            <a:ext cx="11386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store(x,1);</a:t>
            </a:r>
            <a:br>
              <a:rPr lang="en-US" dirty="0"/>
            </a:br>
            <a:r>
              <a:rPr lang="en-US" dirty="0"/>
              <a:t>fence;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6F83BB-6D7E-0042-B7EA-193DC7E38DE3}"/>
              </a:ext>
            </a:extLst>
          </p:cNvPr>
          <p:cNvSpPr txBox="1"/>
          <p:nvPr/>
        </p:nvSpPr>
        <p:spPr>
          <a:xfrm>
            <a:off x="4394392" y="299393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9A8B7-0270-F14D-A231-7BD311D33B34}"/>
              </a:ext>
            </a:extLst>
          </p:cNvPr>
          <p:cNvSpPr txBox="1"/>
          <p:nvPr/>
        </p:nvSpPr>
        <p:spPr>
          <a:xfrm>
            <a:off x="6325384" y="2993938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4C545C-3A2B-5249-B419-25E772F0186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5347698" y="3711874"/>
            <a:ext cx="782207" cy="1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A33AF0-7A52-5642-A5A2-CFC3227746FC}"/>
              </a:ext>
            </a:extLst>
          </p:cNvPr>
          <p:cNvSpPr txBox="1"/>
          <p:nvPr/>
        </p:nvSpPr>
        <p:spPr>
          <a:xfrm>
            <a:off x="5357250" y="421960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71921-CAE1-1D4B-8560-5178184449FF}"/>
              </a:ext>
            </a:extLst>
          </p:cNvPr>
          <p:cNvSpPr txBox="1"/>
          <p:nvPr/>
        </p:nvSpPr>
        <p:spPr>
          <a:xfrm>
            <a:off x="4093124" y="4760121"/>
            <a:ext cx="12025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z = </a:t>
            </a:r>
            <a:r>
              <a:rPr lang="en-US" dirty="0" err="1"/>
              <a:t>x.load</a:t>
            </a:r>
            <a:r>
              <a:rPr lang="en-US" dirty="0"/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23384-FF62-7D48-8803-367393464B37}"/>
              </a:ext>
            </a:extLst>
          </p:cNvPr>
          <p:cNvSpPr txBox="1"/>
          <p:nvPr/>
        </p:nvSpPr>
        <p:spPr>
          <a:xfrm>
            <a:off x="6013976" y="4739214"/>
            <a:ext cx="13724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fence;</a:t>
            </a:r>
            <a:br>
              <a:rPr lang="en-US" dirty="0"/>
            </a:br>
            <a:r>
              <a:rPr lang="en-US" dirty="0"/>
              <a:t>%z = load(x);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E297FF-E3C9-3440-8B5D-E41BE6B6FCB6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5295697" y="4944787"/>
            <a:ext cx="718279" cy="1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85CA8A-0107-044D-AA17-1AAA5642CDB2}"/>
              </a:ext>
            </a:extLst>
          </p:cNvPr>
          <p:cNvSpPr txBox="1"/>
          <p:nvPr/>
        </p:nvSpPr>
        <p:spPr>
          <a:xfrm>
            <a:off x="4029196" y="5556732"/>
            <a:ext cx="11386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x.store</a:t>
            </a:r>
            <a:r>
              <a:rPr lang="en-US" dirty="0"/>
              <a:t>(1);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5E086-F8EB-8F43-AF71-A7068EF3A096}"/>
              </a:ext>
            </a:extLst>
          </p:cNvPr>
          <p:cNvSpPr txBox="1"/>
          <p:nvPr/>
        </p:nvSpPr>
        <p:spPr>
          <a:xfrm>
            <a:off x="5950048" y="5535825"/>
            <a:ext cx="11386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fence;</a:t>
            </a:r>
            <a:br>
              <a:rPr lang="en-US" dirty="0"/>
            </a:br>
            <a:r>
              <a:rPr lang="en-US" dirty="0"/>
              <a:t>store(x,1);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7CE862-2464-604E-9486-5FF43FC0F877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5167841" y="5741398"/>
            <a:ext cx="782207" cy="1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23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84D3-9FA1-224F-A8BA-1D21CD91F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2105"/>
          </a:xfrm>
        </p:spPr>
        <p:txBody>
          <a:bodyPr/>
          <a:lstStyle/>
          <a:p>
            <a:r>
              <a:rPr lang="en-US" dirty="0"/>
              <a:t>Atomic operations take an additional “memory order” argument</a:t>
            </a:r>
          </a:p>
          <a:p>
            <a:pPr lvl="1"/>
            <a:r>
              <a:rPr lang="en-US" dirty="0" err="1">
                <a:latin typeface="Courier" pitchFamily="2" charset="0"/>
              </a:rPr>
              <a:t>memory_order_seq_cst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- default</a:t>
            </a:r>
          </a:p>
          <a:p>
            <a:pPr lvl="1"/>
            <a:r>
              <a:rPr lang="en-US" dirty="0" err="1">
                <a:latin typeface="Courier" pitchFamily="2" charset="0"/>
              </a:rPr>
              <a:t>memory_order_relaxed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- weakest</a:t>
            </a:r>
          </a:p>
        </p:txBody>
      </p:sp>
    </p:spTree>
    <p:extLst>
      <p:ext uri="{BB962C8B-B14F-4D97-AF65-F5344CB8AC3E}">
        <p14:creationId xmlns:p14="http://schemas.microsoft.com/office/powerpoint/2010/main" val="4197732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memory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408F-CAF0-9F43-8AF1-741893126751}"/>
              </a:ext>
            </a:extLst>
          </p:cNvPr>
          <p:cNvSpPr/>
          <p:nvPr/>
        </p:nvSpPr>
        <p:spPr>
          <a:xfrm>
            <a:off x="1148159" y="3880020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F29A-062D-9644-942E-43CB3D8C1414}"/>
              </a:ext>
            </a:extLst>
          </p:cNvPr>
          <p:cNvSpPr/>
          <p:nvPr/>
        </p:nvSpPr>
        <p:spPr>
          <a:xfrm>
            <a:off x="2099630" y="3880019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BF3E-C1BC-0640-8CC6-723CC4028E5C}"/>
              </a:ext>
            </a:extLst>
          </p:cNvPr>
          <p:cNvSpPr/>
          <p:nvPr/>
        </p:nvSpPr>
        <p:spPr>
          <a:xfrm>
            <a:off x="1148159" y="470792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17E9-E6CB-3047-A689-9B5798EEFD8B}"/>
              </a:ext>
            </a:extLst>
          </p:cNvPr>
          <p:cNvSpPr/>
          <p:nvPr/>
        </p:nvSpPr>
        <p:spPr>
          <a:xfrm>
            <a:off x="2099630" y="470792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9019-7274-2C4F-B035-3AAB9FAFF01F}"/>
              </a:ext>
            </a:extLst>
          </p:cNvPr>
          <p:cNvSpPr txBox="1"/>
          <p:nvPr/>
        </p:nvSpPr>
        <p:spPr>
          <a:xfrm>
            <a:off x="1341444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DDE38-507E-184F-A520-9FDCE5CDCABA}"/>
              </a:ext>
            </a:extLst>
          </p:cNvPr>
          <p:cNvSpPr txBox="1"/>
          <p:nvPr/>
        </p:nvSpPr>
        <p:spPr>
          <a:xfrm>
            <a:off x="2430133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431D4-CBDC-294A-8AF5-87458A60F9C8}"/>
              </a:ext>
            </a:extLst>
          </p:cNvPr>
          <p:cNvSpPr txBox="1"/>
          <p:nvPr/>
        </p:nvSpPr>
        <p:spPr>
          <a:xfrm>
            <a:off x="546494" y="41093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1FC11-1F3C-5449-8284-27B7C13B4292}"/>
              </a:ext>
            </a:extLst>
          </p:cNvPr>
          <p:cNvSpPr txBox="1"/>
          <p:nvPr/>
        </p:nvSpPr>
        <p:spPr>
          <a:xfrm>
            <a:off x="546494" y="49372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7F12-B442-7D40-A053-87C4E13277DF}"/>
              </a:ext>
            </a:extLst>
          </p:cNvPr>
          <p:cNvSpPr txBox="1"/>
          <p:nvPr/>
        </p:nvSpPr>
        <p:spPr>
          <a:xfrm>
            <a:off x="687719" y="2719420"/>
            <a:ext cx="308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(sequential consistency)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5322724" y="3882164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6274195" y="3882163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5322724" y="4710067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6274195" y="4710066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5516009" y="34311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6604698" y="34311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4721059" y="411144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4721059" y="49393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70C93-79F1-2B47-83E1-7C38AC917785}"/>
              </a:ext>
            </a:extLst>
          </p:cNvPr>
          <p:cNvSpPr txBox="1"/>
          <p:nvPr/>
        </p:nvSpPr>
        <p:spPr>
          <a:xfrm>
            <a:off x="4500217" y="2738059"/>
            <a:ext cx="319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</a:t>
            </a:r>
            <a:r>
              <a:rPr lang="en-US" dirty="0" err="1"/>
              <a:t>memory_order_relaxed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DB11F-4799-E749-AEBD-87F5D1CE8A16}"/>
              </a:ext>
            </a:extLst>
          </p:cNvPr>
          <p:cNvSpPr txBox="1"/>
          <p:nvPr/>
        </p:nvSpPr>
        <p:spPr>
          <a:xfrm>
            <a:off x="4101228" y="5941861"/>
            <a:ext cx="434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basically no orderings except for accesses to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31226600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memory order relaxed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1377447" y="402600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2328918" y="4026001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1377447" y="4853905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2328918" y="4853904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1570732" y="35749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2659421" y="35749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75782" y="42552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75782" y="50831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70C93-79F1-2B47-83E1-7C38AC917785}"/>
              </a:ext>
            </a:extLst>
          </p:cNvPr>
          <p:cNvSpPr txBox="1"/>
          <p:nvPr/>
        </p:nvSpPr>
        <p:spPr>
          <a:xfrm>
            <a:off x="554940" y="2881897"/>
            <a:ext cx="319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</a:t>
            </a:r>
            <a:r>
              <a:rPr lang="en-US" dirty="0" err="1"/>
              <a:t>memory_order_relaxed</a:t>
            </a:r>
            <a:r>
              <a:rPr lang="en-US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3F93B0-3518-FC43-8C59-0E31D1224638}"/>
              </a:ext>
            </a:extLst>
          </p:cNvPr>
          <p:cNvSpPr txBox="1"/>
          <p:nvPr/>
        </p:nvSpPr>
        <p:spPr>
          <a:xfrm>
            <a:off x="8298657" y="2861312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TSO (x86)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E15955-5A82-8D4C-A97B-6BBCBCFB9A60}"/>
              </a:ext>
            </a:extLst>
          </p:cNvPr>
          <p:cNvSpPr/>
          <p:nvPr/>
        </p:nvSpPr>
        <p:spPr>
          <a:xfrm>
            <a:off x="8105372" y="4026002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332749-5DAD-2A43-8487-B0059BF7A08F}"/>
              </a:ext>
            </a:extLst>
          </p:cNvPr>
          <p:cNvSpPr/>
          <p:nvPr/>
        </p:nvSpPr>
        <p:spPr>
          <a:xfrm>
            <a:off x="9056843" y="4026001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79506D-4340-C145-8F03-2ECA4EC678E5}"/>
              </a:ext>
            </a:extLst>
          </p:cNvPr>
          <p:cNvSpPr/>
          <p:nvPr/>
        </p:nvSpPr>
        <p:spPr>
          <a:xfrm>
            <a:off x="8105372" y="4853905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C7F12D-071C-2346-A12F-09EBC9835768}"/>
              </a:ext>
            </a:extLst>
          </p:cNvPr>
          <p:cNvSpPr/>
          <p:nvPr/>
        </p:nvSpPr>
        <p:spPr>
          <a:xfrm>
            <a:off x="9056843" y="4853904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1C7F1-70A0-E34C-908C-798A6216CBA2}"/>
              </a:ext>
            </a:extLst>
          </p:cNvPr>
          <p:cNvSpPr txBox="1"/>
          <p:nvPr/>
        </p:nvSpPr>
        <p:spPr>
          <a:xfrm>
            <a:off x="8298657" y="35749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DAAF18-673A-CC4F-9FE4-9A4FD4D32632}"/>
              </a:ext>
            </a:extLst>
          </p:cNvPr>
          <p:cNvSpPr txBox="1"/>
          <p:nvPr/>
        </p:nvSpPr>
        <p:spPr>
          <a:xfrm>
            <a:off x="9387346" y="35749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843C7-A2A8-2448-BFE6-EC0A2FE8585A}"/>
              </a:ext>
            </a:extLst>
          </p:cNvPr>
          <p:cNvSpPr txBox="1"/>
          <p:nvPr/>
        </p:nvSpPr>
        <p:spPr>
          <a:xfrm>
            <a:off x="7503707" y="42552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3FD7E-2B85-C34C-BE0B-4F73F9ACFD17}"/>
              </a:ext>
            </a:extLst>
          </p:cNvPr>
          <p:cNvSpPr txBox="1"/>
          <p:nvPr/>
        </p:nvSpPr>
        <p:spPr>
          <a:xfrm>
            <a:off x="7503707" y="50831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94624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memory order relaxed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1377447" y="4026002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2328918" y="4026001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1377447" y="4853905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2328918" y="4853904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1570732" y="35749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2659421" y="35749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75782" y="42552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75782" y="50831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70C93-79F1-2B47-83E1-7C38AC917785}"/>
              </a:ext>
            </a:extLst>
          </p:cNvPr>
          <p:cNvSpPr txBox="1"/>
          <p:nvPr/>
        </p:nvSpPr>
        <p:spPr>
          <a:xfrm>
            <a:off x="554940" y="2881897"/>
            <a:ext cx="319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</a:t>
            </a:r>
            <a:r>
              <a:rPr lang="en-US" dirty="0" err="1"/>
              <a:t>memory_order_relaxed</a:t>
            </a:r>
            <a:r>
              <a:rPr lang="en-US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3F93B0-3518-FC43-8C59-0E31D1224638}"/>
              </a:ext>
            </a:extLst>
          </p:cNvPr>
          <p:cNvSpPr txBox="1"/>
          <p:nvPr/>
        </p:nvSpPr>
        <p:spPr>
          <a:xfrm>
            <a:off x="8298657" y="2861312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TSO (x86)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E15955-5A82-8D4C-A97B-6BBCBCFB9A60}"/>
              </a:ext>
            </a:extLst>
          </p:cNvPr>
          <p:cNvSpPr/>
          <p:nvPr/>
        </p:nvSpPr>
        <p:spPr>
          <a:xfrm>
            <a:off x="8105372" y="4026002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332749-5DAD-2A43-8487-B0059BF7A08F}"/>
              </a:ext>
            </a:extLst>
          </p:cNvPr>
          <p:cNvSpPr/>
          <p:nvPr/>
        </p:nvSpPr>
        <p:spPr>
          <a:xfrm>
            <a:off x="9056843" y="4026001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79506D-4340-C145-8F03-2ECA4EC678E5}"/>
              </a:ext>
            </a:extLst>
          </p:cNvPr>
          <p:cNvSpPr/>
          <p:nvPr/>
        </p:nvSpPr>
        <p:spPr>
          <a:xfrm>
            <a:off x="8105372" y="4853905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C7F12D-071C-2346-A12F-09EBC9835768}"/>
              </a:ext>
            </a:extLst>
          </p:cNvPr>
          <p:cNvSpPr/>
          <p:nvPr/>
        </p:nvSpPr>
        <p:spPr>
          <a:xfrm>
            <a:off x="9056843" y="4853904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1C7F1-70A0-E34C-908C-798A6216CBA2}"/>
              </a:ext>
            </a:extLst>
          </p:cNvPr>
          <p:cNvSpPr txBox="1"/>
          <p:nvPr/>
        </p:nvSpPr>
        <p:spPr>
          <a:xfrm>
            <a:off x="8298657" y="35749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DAAF18-673A-CC4F-9FE4-9A4FD4D32632}"/>
              </a:ext>
            </a:extLst>
          </p:cNvPr>
          <p:cNvSpPr txBox="1"/>
          <p:nvPr/>
        </p:nvSpPr>
        <p:spPr>
          <a:xfrm>
            <a:off x="9387346" y="35749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843C7-A2A8-2448-BFE6-EC0A2FE8585A}"/>
              </a:ext>
            </a:extLst>
          </p:cNvPr>
          <p:cNvSpPr txBox="1"/>
          <p:nvPr/>
        </p:nvSpPr>
        <p:spPr>
          <a:xfrm>
            <a:off x="7503707" y="42552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3FD7E-2B85-C34C-BE0B-4F73F9ACFD17}"/>
              </a:ext>
            </a:extLst>
          </p:cNvPr>
          <p:cNvSpPr txBox="1"/>
          <p:nvPr/>
        </p:nvSpPr>
        <p:spPr>
          <a:xfrm>
            <a:off x="7503707" y="50831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1B94-2E40-5645-B0FA-0F0099983370}"/>
              </a:ext>
            </a:extLst>
          </p:cNvPr>
          <p:cNvSpPr txBox="1"/>
          <p:nvPr/>
        </p:nvSpPr>
        <p:spPr>
          <a:xfrm>
            <a:off x="4726112" y="3780890"/>
            <a:ext cx="20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mismatches!</a:t>
            </a:r>
          </a:p>
        </p:txBody>
      </p:sp>
    </p:spTree>
    <p:extLst>
      <p:ext uri="{BB962C8B-B14F-4D97-AF65-F5344CB8AC3E}">
        <p14:creationId xmlns:p14="http://schemas.microsoft.com/office/powerpoint/2010/main" val="3545700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memory order relaxed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1377447" y="4026002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2328918" y="4026001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1377447" y="4853905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2328918" y="4853904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1570732" y="35749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2659421" y="35749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75782" y="42552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75782" y="50831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70C93-79F1-2B47-83E1-7C38AC917785}"/>
              </a:ext>
            </a:extLst>
          </p:cNvPr>
          <p:cNvSpPr txBox="1"/>
          <p:nvPr/>
        </p:nvSpPr>
        <p:spPr>
          <a:xfrm>
            <a:off x="554940" y="2881897"/>
            <a:ext cx="319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</a:t>
            </a:r>
            <a:r>
              <a:rPr lang="en-US" dirty="0" err="1"/>
              <a:t>memory_order_relaxed</a:t>
            </a:r>
            <a:r>
              <a:rPr lang="en-US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3F93B0-3518-FC43-8C59-0E31D1224638}"/>
              </a:ext>
            </a:extLst>
          </p:cNvPr>
          <p:cNvSpPr txBox="1"/>
          <p:nvPr/>
        </p:nvSpPr>
        <p:spPr>
          <a:xfrm>
            <a:off x="8298657" y="2861312"/>
            <a:ext cx="16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machine</a:t>
            </a:r>
            <a:br>
              <a:rPr lang="en-US" dirty="0"/>
            </a:br>
            <a:r>
              <a:rPr lang="en-US" dirty="0"/>
              <a:t>TSO (x86)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E15955-5A82-8D4C-A97B-6BBCBCFB9A60}"/>
              </a:ext>
            </a:extLst>
          </p:cNvPr>
          <p:cNvSpPr/>
          <p:nvPr/>
        </p:nvSpPr>
        <p:spPr>
          <a:xfrm>
            <a:off x="8105372" y="4026002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332749-5DAD-2A43-8487-B0059BF7A08F}"/>
              </a:ext>
            </a:extLst>
          </p:cNvPr>
          <p:cNvSpPr/>
          <p:nvPr/>
        </p:nvSpPr>
        <p:spPr>
          <a:xfrm>
            <a:off x="9056843" y="4026001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79506D-4340-C145-8F03-2ECA4EC678E5}"/>
              </a:ext>
            </a:extLst>
          </p:cNvPr>
          <p:cNvSpPr/>
          <p:nvPr/>
        </p:nvSpPr>
        <p:spPr>
          <a:xfrm>
            <a:off x="8105372" y="4853905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C7F12D-071C-2346-A12F-09EBC9835768}"/>
              </a:ext>
            </a:extLst>
          </p:cNvPr>
          <p:cNvSpPr/>
          <p:nvPr/>
        </p:nvSpPr>
        <p:spPr>
          <a:xfrm>
            <a:off x="9056843" y="4853904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1C7F1-70A0-E34C-908C-798A6216CBA2}"/>
              </a:ext>
            </a:extLst>
          </p:cNvPr>
          <p:cNvSpPr txBox="1"/>
          <p:nvPr/>
        </p:nvSpPr>
        <p:spPr>
          <a:xfrm>
            <a:off x="8298657" y="35749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DAAF18-673A-CC4F-9FE4-9A4FD4D32632}"/>
              </a:ext>
            </a:extLst>
          </p:cNvPr>
          <p:cNvSpPr txBox="1"/>
          <p:nvPr/>
        </p:nvSpPr>
        <p:spPr>
          <a:xfrm>
            <a:off x="9387346" y="35749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843C7-A2A8-2448-BFE6-EC0A2FE8585A}"/>
              </a:ext>
            </a:extLst>
          </p:cNvPr>
          <p:cNvSpPr txBox="1"/>
          <p:nvPr/>
        </p:nvSpPr>
        <p:spPr>
          <a:xfrm>
            <a:off x="7503707" y="42552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3FD7E-2B85-C34C-BE0B-4F73F9ACFD17}"/>
              </a:ext>
            </a:extLst>
          </p:cNvPr>
          <p:cNvSpPr txBox="1"/>
          <p:nvPr/>
        </p:nvSpPr>
        <p:spPr>
          <a:xfrm>
            <a:off x="7503707" y="50831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1B94-2E40-5645-B0FA-0F0099983370}"/>
              </a:ext>
            </a:extLst>
          </p:cNvPr>
          <p:cNvSpPr txBox="1"/>
          <p:nvPr/>
        </p:nvSpPr>
        <p:spPr>
          <a:xfrm>
            <a:off x="4726112" y="3780890"/>
            <a:ext cx="2471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mismatches!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language is more</a:t>
            </a:r>
            <a:br>
              <a:rPr lang="en-US" dirty="0"/>
            </a:br>
            <a:r>
              <a:rPr lang="en-US" dirty="0"/>
              <a:t>relaxed than machine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so no fences are needed</a:t>
            </a:r>
          </a:p>
        </p:txBody>
      </p:sp>
    </p:spTree>
    <p:extLst>
      <p:ext uri="{BB962C8B-B14F-4D97-AF65-F5344CB8AC3E}">
        <p14:creationId xmlns:p14="http://schemas.microsoft.com/office/powerpoint/2010/main" val="586299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memory order relaxed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1F4A9-F921-1749-85CD-CF2E4140F0D3}"/>
              </a:ext>
            </a:extLst>
          </p:cNvPr>
          <p:cNvSpPr/>
          <p:nvPr/>
        </p:nvSpPr>
        <p:spPr>
          <a:xfrm>
            <a:off x="1377447" y="4026002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63E87-FE53-4A4B-987C-9B4D6EB188CC}"/>
              </a:ext>
            </a:extLst>
          </p:cNvPr>
          <p:cNvSpPr/>
          <p:nvPr/>
        </p:nvSpPr>
        <p:spPr>
          <a:xfrm>
            <a:off x="2328918" y="4026001"/>
            <a:ext cx="951471" cy="82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D66C4-96B0-B149-AABC-08C6ACA9B4C3}"/>
              </a:ext>
            </a:extLst>
          </p:cNvPr>
          <p:cNvSpPr/>
          <p:nvPr/>
        </p:nvSpPr>
        <p:spPr>
          <a:xfrm>
            <a:off x="1377447" y="4853905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  <a:br>
              <a:rPr lang="en-US" sz="1400" dirty="0"/>
            </a:br>
            <a:r>
              <a:rPr lang="en-US" sz="1400" dirty="0"/>
              <a:t>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F31CC-072E-E748-A25D-A95A4B0E56A8}"/>
              </a:ext>
            </a:extLst>
          </p:cNvPr>
          <p:cNvSpPr/>
          <p:nvPr/>
        </p:nvSpPr>
        <p:spPr>
          <a:xfrm>
            <a:off x="2328918" y="4853904"/>
            <a:ext cx="951471" cy="827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different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A459C-4D03-254D-82AA-95B40451F16C}"/>
              </a:ext>
            </a:extLst>
          </p:cNvPr>
          <p:cNvSpPr txBox="1"/>
          <p:nvPr/>
        </p:nvSpPr>
        <p:spPr>
          <a:xfrm>
            <a:off x="1570732" y="35749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4C15-7DEF-2B4F-A892-6709D7462C93}"/>
              </a:ext>
            </a:extLst>
          </p:cNvPr>
          <p:cNvSpPr txBox="1"/>
          <p:nvPr/>
        </p:nvSpPr>
        <p:spPr>
          <a:xfrm>
            <a:off x="2659421" y="35749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C2F03-F9FC-6C4E-BF66-B6D1AD6FFD0B}"/>
              </a:ext>
            </a:extLst>
          </p:cNvPr>
          <p:cNvSpPr txBox="1"/>
          <p:nvPr/>
        </p:nvSpPr>
        <p:spPr>
          <a:xfrm>
            <a:off x="775782" y="42552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FDF38-59BA-9C4B-B7FB-14F744213644}"/>
              </a:ext>
            </a:extLst>
          </p:cNvPr>
          <p:cNvSpPr txBox="1"/>
          <p:nvPr/>
        </p:nvSpPr>
        <p:spPr>
          <a:xfrm>
            <a:off x="775782" y="50831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70C93-79F1-2B47-83E1-7C38AC917785}"/>
              </a:ext>
            </a:extLst>
          </p:cNvPr>
          <p:cNvSpPr txBox="1"/>
          <p:nvPr/>
        </p:nvSpPr>
        <p:spPr>
          <a:xfrm>
            <a:off x="554940" y="2881897"/>
            <a:ext cx="319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C++11 (</a:t>
            </a:r>
            <a:r>
              <a:rPr lang="en-US" dirty="0" err="1"/>
              <a:t>memory_order_relaxed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BD781-FC46-8E42-B457-6A2015AAC71C}"/>
              </a:ext>
            </a:extLst>
          </p:cNvPr>
          <p:cNvSpPr txBox="1"/>
          <p:nvPr/>
        </p:nvSpPr>
        <p:spPr>
          <a:xfrm>
            <a:off x="5332575" y="1963127"/>
            <a:ext cx="4948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 any of the ISA memory models need any fences</a:t>
            </a:r>
            <a:br>
              <a:rPr lang="en-US" i="1" dirty="0"/>
            </a:br>
            <a:r>
              <a:rPr lang="en-US" i="1" dirty="0"/>
              <a:t>for relaxed memory order?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8AAC17-A372-814B-B147-58AAFF36A9C2}"/>
              </a:ext>
            </a:extLst>
          </p:cNvPr>
          <p:cNvSpPr/>
          <p:nvPr/>
        </p:nvSpPr>
        <p:spPr>
          <a:xfrm>
            <a:off x="4687603" y="3905961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21AF95-AF87-5E4B-AB79-1F4937A64461}"/>
              </a:ext>
            </a:extLst>
          </p:cNvPr>
          <p:cNvSpPr/>
          <p:nvPr/>
        </p:nvSpPr>
        <p:spPr>
          <a:xfrm>
            <a:off x="5639074" y="390596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E9C3D2-2C80-404A-8770-81BF7EAA97D3}"/>
              </a:ext>
            </a:extLst>
          </p:cNvPr>
          <p:cNvSpPr/>
          <p:nvPr/>
        </p:nvSpPr>
        <p:spPr>
          <a:xfrm>
            <a:off x="4687603" y="4733864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91FE81-CCE2-F348-A23A-697D59BF5800}"/>
              </a:ext>
            </a:extLst>
          </p:cNvPr>
          <p:cNvSpPr/>
          <p:nvPr/>
        </p:nvSpPr>
        <p:spPr>
          <a:xfrm>
            <a:off x="5639074" y="473386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628F50-D9B4-7743-B9CF-E887A520A8A2}"/>
              </a:ext>
            </a:extLst>
          </p:cNvPr>
          <p:cNvSpPr txBox="1"/>
          <p:nvPr/>
        </p:nvSpPr>
        <p:spPr>
          <a:xfrm>
            <a:off x="4880888" y="345494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4D8BFB-CF44-334B-B6D7-F51F0E14BC34}"/>
              </a:ext>
            </a:extLst>
          </p:cNvPr>
          <p:cNvSpPr txBox="1"/>
          <p:nvPr/>
        </p:nvSpPr>
        <p:spPr>
          <a:xfrm>
            <a:off x="5969577" y="34549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B440DE-F96D-2649-9E09-62ECCDE8C89B}"/>
              </a:ext>
            </a:extLst>
          </p:cNvPr>
          <p:cNvSpPr txBox="1"/>
          <p:nvPr/>
        </p:nvSpPr>
        <p:spPr>
          <a:xfrm>
            <a:off x="4085938" y="41352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A37E7-8536-BE4F-BF9C-3E58450358F9}"/>
              </a:ext>
            </a:extLst>
          </p:cNvPr>
          <p:cNvSpPr txBox="1"/>
          <p:nvPr/>
        </p:nvSpPr>
        <p:spPr>
          <a:xfrm>
            <a:off x="4085938" y="49631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CF6D1D-F891-5849-BAF3-F357D7C0A868}"/>
              </a:ext>
            </a:extLst>
          </p:cNvPr>
          <p:cNvSpPr txBox="1"/>
          <p:nvPr/>
        </p:nvSpPr>
        <p:spPr>
          <a:xfrm>
            <a:off x="5362171" y="5787798"/>
            <a:ext cx="55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C9C62B-FB56-D046-9EA5-4080977B7A5B}"/>
              </a:ext>
            </a:extLst>
          </p:cNvPr>
          <p:cNvSpPr/>
          <p:nvPr/>
        </p:nvSpPr>
        <p:spPr>
          <a:xfrm>
            <a:off x="7454996" y="3905961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0401ED-D1C8-294A-960C-867D669F0BA9}"/>
              </a:ext>
            </a:extLst>
          </p:cNvPr>
          <p:cNvSpPr/>
          <p:nvPr/>
        </p:nvSpPr>
        <p:spPr>
          <a:xfrm>
            <a:off x="8406467" y="390596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FB12E9-C4ED-2142-A1DB-98DE0A2C0090}"/>
              </a:ext>
            </a:extLst>
          </p:cNvPr>
          <p:cNvSpPr/>
          <p:nvPr/>
        </p:nvSpPr>
        <p:spPr>
          <a:xfrm>
            <a:off x="7454996" y="4733864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8B017F-A5F9-024D-9D1D-6CB0729E8849}"/>
              </a:ext>
            </a:extLst>
          </p:cNvPr>
          <p:cNvSpPr/>
          <p:nvPr/>
        </p:nvSpPr>
        <p:spPr>
          <a:xfrm>
            <a:off x="8406467" y="4733863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464E7B-CB4A-454A-8E3E-935BC7C1EB9F}"/>
              </a:ext>
            </a:extLst>
          </p:cNvPr>
          <p:cNvSpPr txBox="1"/>
          <p:nvPr/>
        </p:nvSpPr>
        <p:spPr>
          <a:xfrm>
            <a:off x="7648281" y="345494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65B03-29BF-DE4D-BB5A-8CE00CC2953C}"/>
              </a:ext>
            </a:extLst>
          </p:cNvPr>
          <p:cNvSpPr txBox="1"/>
          <p:nvPr/>
        </p:nvSpPr>
        <p:spPr>
          <a:xfrm>
            <a:off x="8736970" y="34549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973369-9CF8-E64A-A0D5-36D62677B26B}"/>
              </a:ext>
            </a:extLst>
          </p:cNvPr>
          <p:cNvSpPr txBox="1"/>
          <p:nvPr/>
        </p:nvSpPr>
        <p:spPr>
          <a:xfrm>
            <a:off x="6853331" y="41352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DD5760-5464-184F-A293-34B3877C5193}"/>
              </a:ext>
            </a:extLst>
          </p:cNvPr>
          <p:cNvSpPr txBox="1"/>
          <p:nvPr/>
        </p:nvSpPr>
        <p:spPr>
          <a:xfrm>
            <a:off x="6853331" y="49631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55BECA-031D-8548-9B16-F6FC56285586}"/>
              </a:ext>
            </a:extLst>
          </p:cNvPr>
          <p:cNvSpPr txBox="1"/>
          <p:nvPr/>
        </p:nvSpPr>
        <p:spPr>
          <a:xfrm>
            <a:off x="8125781" y="57877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138E9A-1ED4-3546-8530-04D8B64C7353}"/>
              </a:ext>
            </a:extLst>
          </p:cNvPr>
          <p:cNvSpPr/>
          <p:nvPr/>
        </p:nvSpPr>
        <p:spPr>
          <a:xfrm>
            <a:off x="10152985" y="3905961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E218DB-4A14-1941-B2F9-85D8D63447FC}"/>
              </a:ext>
            </a:extLst>
          </p:cNvPr>
          <p:cNvSpPr/>
          <p:nvPr/>
        </p:nvSpPr>
        <p:spPr>
          <a:xfrm>
            <a:off x="11104456" y="3905960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9E7236-1AD1-494F-9648-3EF6E291EA38}"/>
              </a:ext>
            </a:extLst>
          </p:cNvPr>
          <p:cNvSpPr/>
          <p:nvPr/>
        </p:nvSpPr>
        <p:spPr>
          <a:xfrm>
            <a:off x="10152985" y="4733864"/>
            <a:ext cx="951471" cy="827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  <a:p>
            <a:pPr algn="ctr"/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F97D9B-AF60-EA42-87C8-C0F6FF946D8F}"/>
              </a:ext>
            </a:extLst>
          </p:cNvPr>
          <p:cNvSpPr/>
          <p:nvPr/>
        </p:nvSpPr>
        <p:spPr>
          <a:xfrm>
            <a:off x="11104456" y="4733863"/>
            <a:ext cx="951471" cy="827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address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8A237-CB9F-BC47-8F85-A9B2718E3165}"/>
              </a:ext>
            </a:extLst>
          </p:cNvPr>
          <p:cNvSpPr txBox="1"/>
          <p:nvPr/>
        </p:nvSpPr>
        <p:spPr>
          <a:xfrm>
            <a:off x="10346270" y="345494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B9141B-CEB6-1041-97BE-7C2E3C1DED2E}"/>
              </a:ext>
            </a:extLst>
          </p:cNvPr>
          <p:cNvSpPr txBox="1"/>
          <p:nvPr/>
        </p:nvSpPr>
        <p:spPr>
          <a:xfrm>
            <a:off x="11434959" y="34549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55647-C2B7-A043-B44D-0E5F68482F22}"/>
              </a:ext>
            </a:extLst>
          </p:cNvPr>
          <p:cNvSpPr txBox="1"/>
          <p:nvPr/>
        </p:nvSpPr>
        <p:spPr>
          <a:xfrm>
            <a:off x="9551320" y="41352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6F6D68-40B5-2349-B0C8-3982E9DB5EA0}"/>
              </a:ext>
            </a:extLst>
          </p:cNvPr>
          <p:cNvSpPr txBox="1"/>
          <p:nvPr/>
        </p:nvSpPr>
        <p:spPr>
          <a:xfrm>
            <a:off x="9551320" y="49631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9EE133-9007-5444-879E-DA19AEE08C35}"/>
              </a:ext>
            </a:extLst>
          </p:cNvPr>
          <p:cNvSpPr txBox="1"/>
          <p:nvPr/>
        </p:nvSpPr>
        <p:spPr>
          <a:xfrm>
            <a:off x="10774878" y="5787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RMO</a:t>
            </a:r>
          </a:p>
        </p:txBody>
      </p:sp>
    </p:spTree>
    <p:extLst>
      <p:ext uri="{BB962C8B-B14F-4D97-AF65-F5344CB8AC3E}">
        <p14:creationId xmlns:p14="http://schemas.microsoft.com/office/powerpoint/2010/main" val="16088935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D538-0EA5-A749-B873-B78720E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order relaxed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F604-89E4-D846-878D-F6A2BE99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few use-cases! Be very careful when using it</a:t>
            </a:r>
          </a:p>
          <a:p>
            <a:pPr lvl="1"/>
            <a:r>
              <a:rPr lang="en-US" dirty="0"/>
              <a:t>Peeking at values (later accessed using a heavier memory order)</a:t>
            </a:r>
          </a:p>
          <a:p>
            <a:pPr lvl="1"/>
            <a:r>
              <a:rPr lang="en-US" dirty="0"/>
              <a:t>Counting (e.g. number of finished threads in work stealing)</a:t>
            </a:r>
          </a:p>
        </p:txBody>
      </p:sp>
    </p:spTree>
    <p:extLst>
      <p:ext uri="{BB962C8B-B14F-4D97-AF65-F5344CB8AC3E}">
        <p14:creationId xmlns:p14="http://schemas.microsoft.com/office/powerpoint/2010/main" val="242367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F068-0BF6-6C23-F83D-6ACEE276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 everyone enjoyed the guest lectures!</a:t>
            </a:r>
          </a:p>
        </p:txBody>
      </p:sp>
    </p:spTree>
    <p:extLst>
      <p:ext uri="{BB962C8B-B14F-4D97-AF65-F5344CB8AC3E}">
        <p14:creationId xmlns:p14="http://schemas.microsoft.com/office/powerpoint/2010/main" val="17834322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1" y="365125"/>
            <a:ext cx="11455685" cy="1325563"/>
          </a:xfrm>
        </p:spPr>
        <p:txBody>
          <a:bodyPr/>
          <a:lstStyle/>
          <a:p>
            <a:r>
              <a:rPr lang="en-US" dirty="0"/>
              <a:t>More memory orders: we will not discuss in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84D3-9FA1-224F-A8BA-1D21CD91F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Atomic operations take an additional “memory order” argument</a:t>
            </a:r>
          </a:p>
          <a:p>
            <a:pPr lvl="1"/>
            <a:r>
              <a:rPr lang="en-US" dirty="0" err="1">
                <a:latin typeface="Courier" pitchFamily="2" charset="0"/>
              </a:rPr>
              <a:t>memory_order_seq_cst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- default</a:t>
            </a:r>
          </a:p>
          <a:p>
            <a:pPr lvl="1"/>
            <a:r>
              <a:rPr lang="en-US" dirty="0" err="1">
                <a:latin typeface="Courier" pitchFamily="2" charset="0"/>
              </a:rPr>
              <a:t>memory_order_relaxed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- weakest</a:t>
            </a:r>
          </a:p>
          <a:p>
            <a:pPr lvl="1"/>
            <a:endParaRPr lang="en-US" dirty="0"/>
          </a:p>
          <a:p>
            <a:r>
              <a:rPr lang="en-US" dirty="0"/>
              <a:t>More memory orders (useful for mutex implementations):</a:t>
            </a:r>
          </a:p>
          <a:p>
            <a:pPr lvl="1"/>
            <a:r>
              <a:rPr lang="en-US" dirty="0" err="1">
                <a:latin typeface="Courier" pitchFamily="2" charset="0"/>
              </a:rPr>
              <a:t>memory_order_acquire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memory_order_release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/>
              <a:t>EVEN MORE memory orders (complicated: in most research it is </a:t>
            </a:r>
            <a:r>
              <a:rPr lang="en-US" dirty="0" err="1"/>
              <a:t>ommitted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" pitchFamily="2" charset="0"/>
              </a:rPr>
              <a:t>memory_order_consume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705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 Chips:</a:t>
            </a:r>
          </a:p>
          <a:p>
            <a:pPr lvl="1"/>
            <a:r>
              <a:rPr lang="en-US" dirty="0"/>
              <a:t>X86: TSO</a:t>
            </a:r>
          </a:p>
          <a:p>
            <a:pPr lvl="2"/>
            <a:r>
              <a:rPr lang="en-US" dirty="0"/>
              <a:t>Surprising </a:t>
            </a:r>
            <a:r>
              <a:rPr lang="en-US" dirty="0" err="1"/>
              <a:t>robost</a:t>
            </a:r>
            <a:endParaRPr lang="en-US" dirty="0"/>
          </a:p>
          <a:p>
            <a:pPr lvl="2"/>
            <a:r>
              <a:rPr lang="en-US" dirty="0"/>
              <a:t>mutexes and concurrent data structures generally seem to work</a:t>
            </a:r>
          </a:p>
          <a:p>
            <a:pPr lvl="2"/>
            <a:r>
              <a:rPr lang="en-US" dirty="0"/>
              <a:t>watch out for store buffering</a:t>
            </a:r>
          </a:p>
          <a:p>
            <a:pPr lvl="1"/>
            <a:r>
              <a:rPr lang="en-US" dirty="0"/>
              <a:t>IBM Power and ARM</a:t>
            </a:r>
          </a:p>
          <a:p>
            <a:pPr lvl="2"/>
            <a:r>
              <a:rPr lang="en-US" dirty="0"/>
              <a:t>Very relaxed. Similar to RMO with even more rules</a:t>
            </a:r>
          </a:p>
          <a:p>
            <a:pPr lvl="2"/>
            <a:r>
              <a:rPr lang="en-US" dirty="0"/>
              <a:t>Mutexes and data structures must be written with care</a:t>
            </a:r>
          </a:p>
          <a:p>
            <a:pPr lvl="2"/>
            <a:r>
              <a:rPr lang="en-US" dirty="0"/>
              <a:t>ARM recently strengthened theirs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740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Chips:</a:t>
            </a:r>
          </a:p>
          <a:p>
            <a:pPr lvl="1"/>
            <a:r>
              <a:rPr lang="en-US" dirty="0"/>
              <a:t>RISC-V : two specs: one similar to TSO, one similar to RMO</a:t>
            </a:r>
          </a:p>
          <a:p>
            <a:pPr lvl="1"/>
            <a:r>
              <a:rPr lang="en-US" dirty="0"/>
              <a:t>Apple M1: toggles between TSO and weaker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90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B28-D02D-2848-BC82-851A25A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B76-9330-4E4F-A1BF-C917769D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PSO and RMO were never implemented widely</a:t>
            </a:r>
          </a:p>
          <a:p>
            <a:pPr lvl="1"/>
            <a:r>
              <a:rPr lang="en-US" dirty="0"/>
              <a:t>I have not met anyone who knows of any RMO taped out chip</a:t>
            </a:r>
          </a:p>
          <a:p>
            <a:pPr lvl="1"/>
            <a:r>
              <a:rPr lang="en-US" dirty="0"/>
              <a:t>They are part of SPARC ISAs (i.e. RISC-V before it was cool)</a:t>
            </a:r>
          </a:p>
          <a:p>
            <a:pPr lvl="1"/>
            <a:r>
              <a:rPr lang="en-US" dirty="0"/>
              <a:t>These memory models might have been part of specialized chips</a:t>
            </a:r>
          </a:p>
          <a:p>
            <a:pPr lvl="1"/>
            <a:endParaRPr lang="en-US" dirty="0"/>
          </a:p>
          <a:p>
            <a:r>
              <a:rPr lang="en-US" dirty="0"/>
              <a:t>Interestingly:</a:t>
            </a:r>
          </a:p>
          <a:p>
            <a:pPr lvl="1"/>
            <a:r>
              <a:rPr lang="en-US" dirty="0"/>
              <a:t>Early Nvidia GPUs appeared to informally implement RMO</a:t>
            </a:r>
          </a:p>
          <a:p>
            <a:pPr lvl="1"/>
            <a:endParaRPr lang="en-US" dirty="0"/>
          </a:p>
          <a:p>
            <a:r>
              <a:rPr lang="en-US" dirty="0"/>
              <a:t>Other chips have very strange memory models:</a:t>
            </a:r>
          </a:p>
          <a:p>
            <a:pPr lvl="1"/>
            <a:r>
              <a:rPr lang="en-US" dirty="0"/>
              <a:t>Alpha DEC - basically no rules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4801-2C10-864F-937B-CB3B407C53AC}"/>
              </a:ext>
            </a:extLst>
          </p:cNvPr>
          <p:cNvSpPr txBox="1"/>
          <p:nvPr/>
        </p:nvSpPr>
        <p:spPr>
          <a:xfrm>
            <a:off x="2003898" y="690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706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7B67-C21D-8844-86C7-77A73DB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543E-D070-5B4D-9105-8CCBE091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(before C/++11): </a:t>
            </a:r>
          </a:p>
          <a:p>
            <a:pPr lvl="1"/>
            <a:r>
              <a:rPr lang="en-US" dirty="0"/>
              <a:t>Use volatile</a:t>
            </a:r>
          </a:p>
          <a:p>
            <a:pPr lvl="1"/>
            <a:r>
              <a:rPr lang="en-US" dirty="0"/>
              <a:t>Use inline assembly for fences</a:t>
            </a:r>
          </a:p>
          <a:p>
            <a:pPr lvl="1"/>
            <a:r>
              <a:rPr lang="en-US" dirty="0"/>
              <a:t>Not portable!</a:t>
            </a:r>
          </a:p>
          <a:p>
            <a:pPr lvl="1"/>
            <a:endParaRPr lang="en-US" dirty="0"/>
          </a:p>
          <a:p>
            <a:r>
              <a:rPr lang="en-US" dirty="0"/>
              <a:t>Now:</a:t>
            </a:r>
          </a:p>
          <a:p>
            <a:pPr lvl="1"/>
            <a:r>
              <a:rPr lang="en-US" dirty="0"/>
              <a:t>C/++11 memory model</a:t>
            </a:r>
          </a:p>
          <a:p>
            <a:pPr lvl="1"/>
            <a:r>
              <a:rPr lang="en-US" dirty="0"/>
              <a:t>But there are still bugs: Intel OpenCL compiler, IBM C++ compiler...</a:t>
            </a:r>
          </a:p>
        </p:txBody>
      </p:sp>
    </p:spTree>
    <p:extLst>
      <p:ext uri="{BB962C8B-B14F-4D97-AF65-F5344CB8AC3E}">
        <p14:creationId xmlns:p14="http://schemas.microsoft.com/office/powerpoint/2010/main" val="21051971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427-5D47-AE4F-940B-BA3B6E36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136B-AF23-6C48-AB2F-E8E6892C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provide sequential consistency by default? even without atomics?</a:t>
            </a:r>
          </a:p>
          <a:p>
            <a:pPr lvl="1"/>
            <a:r>
              <a:rPr lang="en-US" dirty="0"/>
              <a:t>How to do this?</a:t>
            </a:r>
          </a:p>
          <a:p>
            <a:pPr lvl="1"/>
            <a:r>
              <a:rPr lang="en-US" dirty="0"/>
              <a:t>Many interesting papers</a:t>
            </a:r>
          </a:p>
        </p:txBody>
      </p:sp>
    </p:spTree>
    <p:extLst>
      <p:ext uri="{BB962C8B-B14F-4D97-AF65-F5344CB8AC3E}">
        <p14:creationId xmlns:p14="http://schemas.microsoft.com/office/powerpoint/2010/main" val="24117240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7A0-0076-E54A-B4D5-A0CE917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cautionary tale</a:t>
            </a:r>
          </a:p>
        </p:txBody>
      </p:sp>
    </p:spTree>
    <p:extLst>
      <p:ext uri="{BB962C8B-B14F-4D97-AF65-F5344CB8AC3E}">
        <p14:creationId xmlns:p14="http://schemas.microsoft.com/office/powerpoint/2010/main" val="5573796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184238" y="1216469"/>
            <a:ext cx="54357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 err="1">
                <a:latin typeface="Courier" pitchFamily="2" charset="0"/>
              </a:rPr>
              <a:t>m.lock</a:t>
            </a:r>
            <a:r>
              <a:rPr lang="en-US" sz="2400" dirty="0">
                <a:latin typeface="Courier" pitchFamily="2" charset="0"/>
              </a:rPr>
              <a:t>();</a:t>
            </a:r>
          </a:p>
          <a:p>
            <a:r>
              <a:rPr lang="en-US" sz="2400" dirty="0" err="1">
                <a:latin typeface="Courier" pitchFamily="2" charset="0"/>
              </a:rPr>
              <a:t>display.enq</a:t>
            </a:r>
            <a:r>
              <a:rPr lang="en-US" sz="2400" dirty="0">
                <a:latin typeface="Courier" pitchFamily="2" charset="0"/>
              </a:rPr>
              <a:t>(triangle0);</a:t>
            </a:r>
          </a:p>
          <a:p>
            <a:r>
              <a:rPr lang="en-US" sz="2400" dirty="0" err="1">
                <a:latin typeface="Courier" pitchFamily="2" charset="0"/>
              </a:rPr>
              <a:t>m.unlock</a:t>
            </a:r>
            <a:r>
              <a:rPr lang="en-US" sz="2400" dirty="0">
                <a:latin typeface="Courier" pitchFamily="2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15865" y="1206954"/>
            <a:ext cx="566860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 err="1">
                <a:latin typeface="Courier" pitchFamily="2" charset="0"/>
              </a:rPr>
              <a:t>m.lock</a:t>
            </a:r>
            <a:r>
              <a:rPr lang="en-US" sz="2400" dirty="0">
                <a:latin typeface="Courier" pitchFamily="2" charset="0"/>
              </a:rPr>
              <a:t>();</a:t>
            </a:r>
          </a:p>
          <a:p>
            <a:r>
              <a:rPr lang="en-US" sz="2400" dirty="0" err="1">
                <a:latin typeface="Courier" pitchFamily="2" charset="0"/>
              </a:rPr>
              <a:t>display.enq</a:t>
            </a:r>
            <a:r>
              <a:rPr lang="en-US" sz="2400" dirty="0">
                <a:latin typeface="Courier" pitchFamily="2" charset="0"/>
              </a:rPr>
              <a:t>(triangle1);</a:t>
            </a:r>
          </a:p>
          <a:p>
            <a:r>
              <a:rPr lang="en-US" sz="2400" dirty="0" err="1">
                <a:latin typeface="Courier" pitchFamily="2" charset="0"/>
              </a:rPr>
              <a:t>m.unlock</a:t>
            </a:r>
            <a:r>
              <a:rPr lang="en-US" sz="2400" dirty="0">
                <a:latin typeface="Courier" pitchFamily="2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492AA-58CC-0B4D-8B94-1529DAB6D3A5}"/>
              </a:ext>
            </a:extLst>
          </p:cNvPr>
          <p:cNvSpPr txBox="1"/>
          <p:nvPr/>
        </p:nvSpPr>
        <p:spPr>
          <a:xfrm>
            <a:off x="1068512" y="226032"/>
            <a:ext cx="9499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Consider the following example: a graphics program where each thread wants to display a triangle; </a:t>
            </a:r>
            <a:br>
              <a:rPr lang="en-US" i="1" dirty="0"/>
            </a:br>
            <a:r>
              <a:rPr lang="en-US" i="1" dirty="0"/>
              <a:t>the display is a queue (not thread safe)</a:t>
            </a:r>
          </a:p>
        </p:txBody>
      </p:sp>
    </p:spTree>
    <p:extLst>
      <p:ext uri="{BB962C8B-B14F-4D97-AF65-F5344CB8AC3E}">
        <p14:creationId xmlns:p14="http://schemas.microsoft.com/office/powerpoint/2010/main" val="655506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184238" y="1216469"/>
            <a:ext cx="54357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 err="1">
                <a:latin typeface="Courier" pitchFamily="2" charset="0"/>
              </a:rPr>
              <a:t>m.lock</a:t>
            </a:r>
            <a:r>
              <a:rPr lang="en-US" sz="2400" dirty="0">
                <a:latin typeface="Courier" pitchFamily="2" charset="0"/>
              </a:rPr>
              <a:t>();</a:t>
            </a:r>
          </a:p>
          <a:p>
            <a:r>
              <a:rPr lang="en-US" sz="2400" dirty="0" err="1">
                <a:latin typeface="Courier" pitchFamily="2" charset="0"/>
              </a:rPr>
              <a:t>display.enq</a:t>
            </a:r>
            <a:r>
              <a:rPr lang="en-US" sz="2400" dirty="0">
                <a:latin typeface="Courier" pitchFamily="2" charset="0"/>
              </a:rPr>
              <a:t>(triangle0);</a:t>
            </a:r>
          </a:p>
          <a:p>
            <a:r>
              <a:rPr lang="en-US" sz="2400" dirty="0" err="1">
                <a:latin typeface="Courier" pitchFamily="2" charset="0"/>
              </a:rPr>
              <a:t>m.unlock</a:t>
            </a:r>
            <a:r>
              <a:rPr lang="en-US" sz="2400" dirty="0">
                <a:latin typeface="Courier" pitchFamily="2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15865" y="1206954"/>
            <a:ext cx="566860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 err="1">
                <a:latin typeface="Courier" pitchFamily="2" charset="0"/>
              </a:rPr>
              <a:t>m.lock</a:t>
            </a:r>
            <a:r>
              <a:rPr lang="en-US" sz="2400" dirty="0">
                <a:latin typeface="Courier" pitchFamily="2" charset="0"/>
              </a:rPr>
              <a:t>();</a:t>
            </a:r>
          </a:p>
          <a:p>
            <a:r>
              <a:rPr lang="en-US" sz="2400" dirty="0" err="1">
                <a:latin typeface="Courier" pitchFamily="2" charset="0"/>
              </a:rPr>
              <a:t>display.enq</a:t>
            </a:r>
            <a:r>
              <a:rPr lang="en-US" sz="2400" dirty="0">
                <a:latin typeface="Courier" pitchFamily="2" charset="0"/>
              </a:rPr>
              <a:t>(triangle1);</a:t>
            </a:r>
          </a:p>
          <a:p>
            <a:r>
              <a:rPr lang="en-US" sz="2400" dirty="0" err="1">
                <a:latin typeface="Courier" pitchFamily="2" charset="0"/>
              </a:rPr>
              <a:t>m.unlock</a:t>
            </a:r>
            <a:r>
              <a:rPr lang="en-US" sz="2400" dirty="0">
                <a:latin typeface="Courier" pitchFamily="2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492AA-58CC-0B4D-8B94-1529DAB6D3A5}"/>
              </a:ext>
            </a:extLst>
          </p:cNvPr>
          <p:cNvSpPr txBox="1"/>
          <p:nvPr/>
        </p:nvSpPr>
        <p:spPr>
          <a:xfrm>
            <a:off x="1068512" y="226032"/>
            <a:ext cx="9499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Consider the following example: a graphics program where each thread wants to display a triangle; </a:t>
            </a:r>
            <a:br>
              <a:rPr lang="en-US" i="1" dirty="0"/>
            </a:br>
            <a:r>
              <a:rPr lang="en-US" i="1" dirty="0"/>
              <a:t>the display is a queue (not thread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D87B2-3F4E-2147-A994-75D54120A100}"/>
              </a:ext>
            </a:extLst>
          </p:cNvPr>
          <p:cNvSpPr txBox="1"/>
          <p:nvPr/>
        </p:nvSpPr>
        <p:spPr>
          <a:xfrm>
            <a:off x="184238" y="4787757"/>
            <a:ext cx="470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how lock and unlock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37538708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E0AE5-317E-214B-A245-35BF8D1F32F2}"/>
              </a:ext>
            </a:extLst>
          </p:cNvPr>
          <p:cNvSpPr txBox="1"/>
          <p:nvPr/>
        </p:nvSpPr>
        <p:spPr>
          <a:xfrm>
            <a:off x="184238" y="1216469"/>
            <a:ext cx="54357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0: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 err="1">
                <a:latin typeface="Courier" pitchFamily="2" charset="0"/>
              </a:rPr>
              <a:t>display.enq</a:t>
            </a:r>
            <a:r>
              <a:rPr lang="en-US" sz="2400" dirty="0">
                <a:latin typeface="Courier" pitchFamily="2" charset="0"/>
              </a:rPr>
              <a:t>(triangle0);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AEA7-12CF-324E-91DB-4BF5085F7CDD}"/>
              </a:ext>
            </a:extLst>
          </p:cNvPr>
          <p:cNvSpPr txBox="1"/>
          <p:nvPr/>
        </p:nvSpPr>
        <p:spPr>
          <a:xfrm>
            <a:off x="6215865" y="1206954"/>
            <a:ext cx="566860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Thread 1:</a:t>
            </a:r>
          </a:p>
          <a:p>
            <a:r>
              <a:rPr lang="en-US" sz="2400" dirty="0">
                <a:latin typeface="Courier" pitchFamily="2" charset="0"/>
              </a:rPr>
              <a:t>SPIN:CAS(mutex,0,1);</a:t>
            </a:r>
          </a:p>
          <a:p>
            <a:r>
              <a:rPr lang="en-US" sz="2400" dirty="0" err="1">
                <a:latin typeface="Courier" pitchFamily="2" charset="0"/>
              </a:rPr>
              <a:t>display.enq</a:t>
            </a:r>
            <a:r>
              <a:rPr lang="en-US" sz="2400" dirty="0">
                <a:latin typeface="Courier" pitchFamily="2" charset="0"/>
              </a:rPr>
              <a:t>(triangle1);</a:t>
            </a:r>
          </a:p>
          <a:p>
            <a:r>
              <a:rPr lang="en-US" sz="2400" dirty="0">
                <a:latin typeface="Courier" pitchFamily="2" charset="0"/>
              </a:rPr>
              <a:t>store(mutex,0);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492AA-58CC-0B4D-8B94-1529DAB6D3A5}"/>
              </a:ext>
            </a:extLst>
          </p:cNvPr>
          <p:cNvSpPr txBox="1"/>
          <p:nvPr/>
        </p:nvSpPr>
        <p:spPr>
          <a:xfrm>
            <a:off x="1068512" y="226032"/>
            <a:ext cx="9499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Consider the following example: a graphics program where each thread wants to display a triangle; </a:t>
            </a:r>
            <a:br>
              <a:rPr lang="en-US" i="1" dirty="0"/>
            </a:br>
            <a:r>
              <a:rPr lang="en-US" i="1" dirty="0"/>
              <a:t>the display is a queue (not thread safe)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BC4F8-E36A-1D45-B02E-9F278CF748AD}"/>
              </a:ext>
            </a:extLst>
          </p:cNvPr>
          <p:cNvSpPr txBox="1"/>
          <p:nvPr/>
        </p:nvSpPr>
        <p:spPr>
          <a:xfrm>
            <a:off x="184238" y="4787757"/>
            <a:ext cx="470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how lock and unlock are implemented</a:t>
            </a:r>
            <a:br>
              <a:rPr lang="en-US" dirty="0"/>
            </a:br>
            <a:r>
              <a:rPr lang="en-US" dirty="0"/>
              <a:t>We also know how a queue is implemented</a:t>
            </a:r>
          </a:p>
        </p:txBody>
      </p:sp>
    </p:spTree>
    <p:extLst>
      <p:ext uri="{BB962C8B-B14F-4D97-AF65-F5344CB8AC3E}">
        <p14:creationId xmlns:p14="http://schemas.microsoft.com/office/powerpoint/2010/main" val="391035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26507</TotalTime>
  <Words>7481</Words>
  <Application>Microsoft Macintosh PowerPoint</Application>
  <PresentationFormat>Widescreen</PresentationFormat>
  <Paragraphs>1535</Paragraphs>
  <Slides>113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8" baseType="lpstr">
      <vt:lpstr>Arial</vt:lpstr>
      <vt:lpstr>Calibri</vt:lpstr>
      <vt:lpstr>Calibri Light</vt:lpstr>
      <vt:lpstr>Courier</vt:lpstr>
      <vt:lpstr>Office Theme</vt:lpstr>
      <vt:lpstr>CSE211: Compiler Design  Dec. 1, 2023</vt:lpstr>
      <vt:lpstr>Announcements</vt:lpstr>
      <vt:lpstr>Announcements</vt:lpstr>
      <vt:lpstr>Announcements</vt:lpstr>
      <vt:lpstr>Announcements</vt:lpstr>
      <vt:lpstr>Announcements</vt:lpstr>
      <vt:lpstr>Announcements</vt:lpstr>
      <vt:lpstr>Review</vt:lpstr>
      <vt:lpstr>Hope everyone enjoyed the guest lectures!</vt:lpstr>
      <vt:lpstr>Memory model review</vt:lpstr>
      <vt:lpstr>PowerPoint Presentation</vt:lpstr>
      <vt:lpstr>Sequential Consistency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first relaxed memory execution!</vt:lpstr>
      <vt:lpstr>Litmus tests</vt:lpstr>
      <vt:lpstr>Litmus tests</vt:lpstr>
      <vt:lpstr>New material</vt:lpstr>
      <vt:lpstr>Restoring sequential consistency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Rules</vt:lpstr>
      <vt:lpstr>PowerPoint Presentation</vt:lpstr>
      <vt:lpstr>PowerPoint Presentation</vt:lpstr>
      <vt:lpstr>TSO - Total Store Order</vt:lpstr>
      <vt:lpstr>Other memory models?</vt:lpstr>
      <vt:lpstr>Other memory models?</vt:lpstr>
      <vt:lpstr>Other memory models?</vt:lpstr>
      <vt:lpstr>Other memory models?</vt:lpstr>
      <vt:lpstr>Other memory models?</vt:lpstr>
      <vt:lpstr>Other memory models?</vt:lpstr>
      <vt:lpstr>Other memory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Compiling relaxed memory models</vt:lpstr>
      <vt:lpstr>Compiling relaxed memory models</vt:lpstr>
      <vt:lpstr>C++11 atomic operation compilation</vt:lpstr>
      <vt:lpstr>C++11 atomic operation compilation</vt:lpstr>
      <vt:lpstr>C++11 atomic operation compilation</vt:lpstr>
      <vt:lpstr>C++11 atomic operation compilation</vt:lpstr>
      <vt:lpstr>C++11 atomic operation compilation</vt:lpstr>
      <vt:lpstr>C++11 atomic operation compilation</vt:lpstr>
      <vt:lpstr>C++11 atomic operation compilation</vt:lpstr>
      <vt:lpstr>C++11 atomic operation compilation</vt:lpstr>
      <vt:lpstr>C++11 atomic operation compilation</vt:lpstr>
      <vt:lpstr>C++11 atomic operation compilation</vt:lpstr>
      <vt:lpstr>Memory orders</vt:lpstr>
      <vt:lpstr>Relaxed memory order</vt:lpstr>
      <vt:lpstr>Compiling memory order relaxed</vt:lpstr>
      <vt:lpstr>Compiling memory order relaxed</vt:lpstr>
      <vt:lpstr>Compiling memory order relaxed</vt:lpstr>
      <vt:lpstr>Compiling memory order relaxed</vt:lpstr>
      <vt:lpstr>Memory order relaxed</vt:lpstr>
      <vt:lpstr>More memory orders: we will not discuss in class </vt:lpstr>
      <vt:lpstr>Memory consistency in the real world</vt:lpstr>
      <vt:lpstr>Memory consistency in the real world</vt:lpstr>
      <vt:lpstr>Memory consistency in the real world</vt:lpstr>
      <vt:lpstr>Compiler</vt:lpstr>
      <vt:lpstr>Further research</vt:lpstr>
      <vt:lpstr>A cautionary tale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Nvidia in 2015</vt:lpstr>
      <vt:lpstr>Nvidia in 2015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330</cp:revision>
  <dcterms:created xsi:type="dcterms:W3CDTF">2020-09-30T17:14:13Z</dcterms:created>
  <dcterms:modified xsi:type="dcterms:W3CDTF">2023-12-01T17:26:27Z</dcterms:modified>
</cp:coreProperties>
</file>