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3" r:id="rId8"/>
    <p:sldId id="264" r:id="rId9"/>
    <p:sldId id="262" r:id="rId10"/>
    <p:sldId id="265" r:id="rId11"/>
    <p:sldId id="268" r:id="rId12"/>
    <p:sldId id="267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9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FAF3-1BC5-4667-96A9-C1D2F8CAB108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DEF3-41E3-4DF8-9643-44BB56222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35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FAF3-1BC5-4667-96A9-C1D2F8CAB108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DEF3-41E3-4DF8-9643-44BB56222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39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FAF3-1BC5-4667-96A9-C1D2F8CAB108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DEF3-41E3-4DF8-9643-44BB56222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73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FAF3-1BC5-4667-96A9-C1D2F8CAB108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DEF3-41E3-4DF8-9643-44BB56222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57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FAF3-1BC5-4667-96A9-C1D2F8CAB108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DEF3-41E3-4DF8-9643-44BB56222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68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FAF3-1BC5-4667-96A9-C1D2F8CAB108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DEF3-41E3-4DF8-9643-44BB56222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54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FAF3-1BC5-4667-96A9-C1D2F8CAB108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DEF3-41E3-4DF8-9643-44BB56222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55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FAF3-1BC5-4667-96A9-C1D2F8CAB108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DEF3-41E3-4DF8-9643-44BB56222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9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FAF3-1BC5-4667-96A9-C1D2F8CAB108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DEF3-41E3-4DF8-9643-44BB56222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60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FAF3-1BC5-4667-96A9-C1D2F8CAB108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DEF3-41E3-4DF8-9643-44BB56222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82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FAF3-1BC5-4667-96A9-C1D2F8CAB108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DEF3-41E3-4DF8-9643-44BB56222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03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CFAF3-1BC5-4667-96A9-C1D2F8CAB108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2DEF3-41E3-4DF8-9643-44BB56222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71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Writing Testable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An introduction to writing adaptable and testable software, and unit testing</a:t>
            </a:r>
          </a:p>
          <a:p>
            <a:r>
              <a:rPr lang="en-GB" dirty="0"/>
              <a:t>Copyright © 2016 Anthony Fung</a:t>
            </a:r>
          </a:p>
          <a:p>
            <a:endParaRPr lang="en-GB" dirty="0"/>
          </a:p>
          <a:p>
            <a:r>
              <a:rPr lang="en-GB" sz="1300" dirty="0"/>
              <a:t>Disclaimer: this presentation is not associated with any of the testing and/or mocking frameworks mentioned within</a:t>
            </a:r>
          </a:p>
        </p:txBody>
      </p:sp>
    </p:spTree>
    <p:extLst>
      <p:ext uri="{BB962C8B-B14F-4D97-AF65-F5344CB8AC3E}">
        <p14:creationId xmlns:p14="http://schemas.microsoft.com/office/powerpoint/2010/main" val="3062290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 structure</a:t>
            </a:r>
          </a:p>
          <a:p>
            <a:pPr lvl="1"/>
            <a:r>
              <a:rPr lang="en-GB" i="1" dirty="0"/>
              <a:t>Arrange</a:t>
            </a:r>
            <a:r>
              <a:rPr lang="en-GB" dirty="0"/>
              <a:t>: create/setup objects for test</a:t>
            </a:r>
          </a:p>
          <a:p>
            <a:pPr lvl="1"/>
            <a:r>
              <a:rPr lang="en-GB" i="1" dirty="0"/>
              <a:t>Act</a:t>
            </a:r>
            <a:r>
              <a:rPr lang="en-GB" dirty="0"/>
              <a:t>: run the method to be tested</a:t>
            </a:r>
          </a:p>
          <a:p>
            <a:pPr lvl="1"/>
            <a:r>
              <a:rPr lang="en-GB" i="1" dirty="0"/>
              <a:t>Assert</a:t>
            </a:r>
            <a:r>
              <a:rPr lang="en-GB" dirty="0"/>
              <a:t>: verify/assert results from </a:t>
            </a:r>
            <a:r>
              <a:rPr lang="en-GB" i="1" dirty="0"/>
              <a:t>Act </a:t>
            </a:r>
            <a:r>
              <a:rPr lang="en-GB" dirty="0"/>
              <a:t>stage</a:t>
            </a:r>
          </a:p>
          <a:p>
            <a:r>
              <a:rPr lang="en-GB" dirty="0"/>
              <a:t>Add section header comments</a:t>
            </a:r>
          </a:p>
          <a:p>
            <a:pPr lvl="1"/>
            <a:r>
              <a:rPr lang="en-GB" dirty="0"/>
              <a:t>Helps to </a:t>
            </a:r>
            <a:r>
              <a:rPr lang="en-GB" i="1" dirty="0"/>
              <a:t>quickly </a:t>
            </a:r>
            <a:r>
              <a:rPr lang="en-GB" dirty="0"/>
              <a:t>identify what each part of the test is doing</a:t>
            </a:r>
          </a:p>
          <a:p>
            <a:r>
              <a:rPr lang="en-GB" i="1" dirty="0" err="1"/>
              <a:t>InternalsVisibleTo</a:t>
            </a:r>
            <a:r>
              <a:rPr lang="en-GB" i="1" dirty="0"/>
              <a:t> </a:t>
            </a:r>
            <a:r>
              <a:rPr lang="en-GB" dirty="0"/>
              <a:t>attribute</a:t>
            </a:r>
          </a:p>
          <a:p>
            <a:pPr lvl="1"/>
            <a:r>
              <a:rPr lang="en-GB" dirty="0"/>
              <a:t>Allows test assemblies access </a:t>
            </a:r>
            <a:r>
              <a:rPr lang="en-GB" i="1" dirty="0"/>
              <a:t>internal </a:t>
            </a:r>
            <a:r>
              <a:rPr lang="en-GB" dirty="0"/>
              <a:t>members</a:t>
            </a:r>
          </a:p>
          <a:p>
            <a:pPr lvl="1"/>
            <a:r>
              <a:rPr lang="en-GB" dirty="0"/>
              <a:t>Does not create dependency to test assembly</a:t>
            </a:r>
          </a:p>
        </p:txBody>
      </p:sp>
    </p:spTree>
    <p:extLst>
      <p:ext uri="{BB962C8B-B14F-4D97-AF65-F5344CB8AC3E}">
        <p14:creationId xmlns:p14="http://schemas.microsoft.com/office/powerpoint/2010/main" val="387107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Helpful to use 80 character line length guideline</a:t>
            </a:r>
          </a:p>
          <a:p>
            <a:pPr lvl="1"/>
            <a:r>
              <a:rPr lang="en-GB" dirty="0"/>
              <a:t>Allows snapping code and test side-by-side without horizontal scrolling</a:t>
            </a:r>
          </a:p>
          <a:p>
            <a:pPr lvl="1"/>
            <a:r>
              <a:rPr lang="en-GB" dirty="0"/>
              <a:t>Useful with TDD</a:t>
            </a:r>
          </a:p>
          <a:p>
            <a:r>
              <a:rPr lang="en-GB" dirty="0"/>
              <a:t>Prefer fewer assertions per test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002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Fewer Assertions per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test becomes more specific</a:t>
            </a:r>
          </a:p>
          <a:p>
            <a:pPr lvl="1"/>
            <a:r>
              <a:rPr lang="en-GB" dirty="0"/>
              <a:t>if third assertion </a:t>
            </a:r>
            <a:r>
              <a:rPr lang="en-GB"/>
              <a:t>of nine </a:t>
            </a:r>
            <a:r>
              <a:rPr lang="en-GB" dirty="0"/>
              <a:t>fails, it is unknown whether the other six fail from looking at unit test results</a:t>
            </a:r>
          </a:p>
          <a:p>
            <a:r>
              <a:rPr lang="en-GB" dirty="0"/>
              <a:t>Each test is (generally) smaller, and easier to understand</a:t>
            </a:r>
          </a:p>
          <a:p>
            <a:r>
              <a:rPr lang="en-GB" dirty="0"/>
              <a:t>More maintainable with specification changes</a:t>
            </a:r>
          </a:p>
          <a:p>
            <a:pPr lvl="1"/>
            <a:r>
              <a:rPr lang="en-GB" dirty="0"/>
              <a:t>Easier to add/delete specific targeted tests than modify large multipurpose tests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918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Naming 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what happens under what circumstances</a:t>
            </a:r>
          </a:p>
          <a:p>
            <a:r>
              <a:rPr lang="en-GB" dirty="0"/>
              <a:t>Many different conventions</a:t>
            </a:r>
          </a:p>
          <a:p>
            <a:r>
              <a:rPr lang="en-GB" dirty="0"/>
              <a:t>My recommendation:</a:t>
            </a:r>
          </a:p>
          <a:p>
            <a:pPr lvl="1"/>
            <a:r>
              <a:rPr lang="en-GB" dirty="0"/>
              <a:t>Do not prefix test name with </a:t>
            </a:r>
            <a:r>
              <a:rPr lang="en-GB" i="1" dirty="0"/>
              <a:t>Should</a:t>
            </a:r>
          </a:p>
          <a:p>
            <a:pPr lvl="2"/>
            <a:r>
              <a:rPr lang="en-GB" dirty="0"/>
              <a:t>Adds no value if every test begins </a:t>
            </a:r>
            <a:r>
              <a:rPr lang="en-GB" i="1" dirty="0"/>
              <a:t>Should</a:t>
            </a:r>
          </a:p>
          <a:p>
            <a:pPr lvl="2"/>
            <a:r>
              <a:rPr lang="en-GB" dirty="0"/>
              <a:t>Test names can be long: unnecessary to add six characters to every test name</a:t>
            </a:r>
          </a:p>
          <a:p>
            <a:pPr lvl="1"/>
            <a:r>
              <a:rPr lang="en-GB" dirty="0"/>
              <a:t>Include name of method being tested</a:t>
            </a:r>
          </a:p>
          <a:p>
            <a:pPr lvl="1"/>
            <a:r>
              <a:rPr lang="en-GB" dirty="0"/>
              <a:t>Test name should be based on the assertion(s) being made</a:t>
            </a:r>
          </a:p>
          <a:p>
            <a:pPr lvl="1"/>
            <a:r>
              <a:rPr lang="en-GB" dirty="0"/>
              <a:t>Describe how the test subject has been setup (if appropriate)</a:t>
            </a:r>
          </a:p>
        </p:txBody>
      </p:sp>
    </p:spTree>
    <p:extLst>
      <p:ext uri="{BB962C8B-B14F-4D97-AF65-F5344CB8AC3E}">
        <p14:creationId xmlns:p14="http://schemas.microsoft.com/office/powerpoint/2010/main" val="3275722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Helpful Tips: Moq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Setting up return values for </a:t>
            </a:r>
            <a:r>
              <a:rPr lang="en-GB" i="1" dirty="0"/>
              <a:t>async </a:t>
            </a:r>
            <a:r>
              <a:rPr lang="en-GB" dirty="0"/>
              <a:t>methods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Linq</a:t>
            </a:r>
            <a:r>
              <a:rPr lang="en-GB" dirty="0"/>
              <a:t> to Mocks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" y="2334419"/>
            <a:ext cx="3248025" cy="1666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40" y="4893945"/>
            <a:ext cx="36957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5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Helpful Tips: </a:t>
            </a:r>
            <a:r>
              <a:rPr lang="en-GB" dirty="0" err="1"/>
              <a:t>NUnit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 (test fixture) level generics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Specific test cases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200" y="2332800"/>
            <a:ext cx="3800475" cy="923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200" y="4399547"/>
            <a:ext cx="29241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20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https://github.com/Ant-f/WritingTestableSoftware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39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SOLID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Single responsibility</a:t>
            </a:r>
          </a:p>
          <a:p>
            <a:pPr lvl="1"/>
            <a:r>
              <a:rPr lang="en-GB" dirty="0"/>
              <a:t>Each class should only be responsible for one thing</a:t>
            </a:r>
          </a:p>
          <a:p>
            <a:pPr lvl="1"/>
            <a:r>
              <a:rPr lang="en-GB" dirty="0"/>
              <a:t>Keeps classes small and focused</a:t>
            </a:r>
          </a:p>
          <a:p>
            <a:r>
              <a:rPr lang="en-GB" dirty="0"/>
              <a:t>Open/closed</a:t>
            </a:r>
          </a:p>
          <a:p>
            <a:pPr lvl="1"/>
            <a:r>
              <a:rPr lang="en-GB" dirty="0"/>
              <a:t>Design classes to be open for extension, closed for modification</a:t>
            </a:r>
          </a:p>
          <a:p>
            <a:pPr lvl="1"/>
            <a:r>
              <a:rPr lang="en-GB" dirty="0"/>
              <a:t>Additional requirements should not require changes in existing functioning code</a:t>
            </a:r>
          </a:p>
          <a:p>
            <a:r>
              <a:rPr lang="en-GB" dirty="0" err="1"/>
              <a:t>Liskov</a:t>
            </a:r>
            <a:r>
              <a:rPr lang="en-GB" dirty="0"/>
              <a:t> substitution</a:t>
            </a:r>
          </a:p>
          <a:p>
            <a:pPr lvl="1"/>
            <a:r>
              <a:rPr lang="en-GB" dirty="0"/>
              <a:t>A class should be substitutable for a subclass without changes in desired behaviour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96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SOLID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Interface segregation</a:t>
            </a:r>
          </a:p>
          <a:p>
            <a:pPr lvl="1"/>
            <a:r>
              <a:rPr lang="en-GB" dirty="0"/>
              <a:t>Prefer multiple smaller interfaces to single multi purpose ones</a:t>
            </a:r>
          </a:p>
          <a:p>
            <a:pPr lvl="1"/>
            <a:r>
              <a:rPr lang="en-GB" dirty="0"/>
              <a:t>Implementing classes should not need to implement “out of place” members</a:t>
            </a:r>
          </a:p>
          <a:p>
            <a:r>
              <a:rPr lang="en-GB" dirty="0"/>
              <a:t>Dependency inversion</a:t>
            </a:r>
          </a:p>
          <a:p>
            <a:pPr lvl="1"/>
            <a:r>
              <a:rPr lang="en-GB" dirty="0"/>
              <a:t>Let the framework provide module dependencies</a:t>
            </a:r>
          </a:p>
          <a:p>
            <a:pPr lvl="1"/>
            <a:r>
              <a:rPr lang="en-GB" dirty="0"/>
              <a:t>Increases ease of testability</a:t>
            </a:r>
          </a:p>
        </p:txBody>
      </p:sp>
    </p:spTree>
    <p:extLst>
      <p:ext uri="{BB962C8B-B14F-4D97-AF65-F5344CB8AC3E}">
        <p14:creationId xmlns:p14="http://schemas.microsoft.com/office/powerpoint/2010/main" val="188736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Easy to create test cases</a:t>
            </a:r>
          </a:p>
          <a:p>
            <a:r>
              <a:rPr lang="en-GB" dirty="0"/>
              <a:t>Output is always the same for the same inputs</a:t>
            </a:r>
          </a:p>
          <a:p>
            <a:r>
              <a:rPr lang="en-GB" dirty="0"/>
              <a:t>Does not modify/depend on state</a:t>
            </a:r>
          </a:p>
          <a:p>
            <a:r>
              <a:rPr lang="en-GB" dirty="0"/>
              <a:t>Not always possible/practical</a:t>
            </a:r>
          </a:p>
        </p:txBody>
      </p:sp>
    </p:spTree>
    <p:extLst>
      <p:ext uri="{BB962C8B-B14F-4D97-AF65-F5344CB8AC3E}">
        <p14:creationId xmlns:p14="http://schemas.microsoft.com/office/powerpoint/2010/main" val="391098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Tests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848" y="1825625"/>
            <a:ext cx="6676303" cy="4351338"/>
          </a:xfrm>
        </p:spPr>
      </p:pic>
    </p:spTree>
    <p:extLst>
      <p:ext uri="{BB962C8B-B14F-4D97-AF65-F5344CB8AC3E}">
        <p14:creationId xmlns:p14="http://schemas.microsoft.com/office/powerpoint/2010/main" val="183122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 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Write test before code</a:t>
            </a:r>
          </a:p>
          <a:p>
            <a:pPr lvl="1"/>
            <a:r>
              <a:rPr lang="en-GB" dirty="0"/>
              <a:t>Bug fixes</a:t>
            </a:r>
          </a:p>
          <a:p>
            <a:pPr lvl="1"/>
            <a:r>
              <a:rPr lang="en-GB" dirty="0"/>
              <a:t>New features/requirements</a:t>
            </a:r>
          </a:p>
          <a:p>
            <a:r>
              <a:rPr lang="en-GB" dirty="0"/>
              <a:t>Make code compile</a:t>
            </a:r>
          </a:p>
          <a:p>
            <a:r>
              <a:rPr lang="en-GB" dirty="0"/>
              <a:t>Check added test fails</a:t>
            </a:r>
          </a:p>
          <a:p>
            <a:r>
              <a:rPr lang="en-GB" dirty="0"/>
              <a:t>Write </a:t>
            </a:r>
            <a:r>
              <a:rPr lang="en-GB" i="1" dirty="0"/>
              <a:t>minimal </a:t>
            </a:r>
            <a:r>
              <a:rPr lang="en-GB" dirty="0"/>
              <a:t>code so all tests pass</a:t>
            </a:r>
          </a:p>
          <a:p>
            <a:r>
              <a:rPr lang="en-GB" dirty="0"/>
              <a:t>Refactor</a:t>
            </a:r>
          </a:p>
          <a:p>
            <a:r>
              <a:rPr lang="en-GB" dirty="0"/>
              <a:t>Repeat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363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“Red, Green, Refactor”</a:t>
            </a:r>
          </a:p>
          <a:p>
            <a:r>
              <a:rPr lang="en-GB" dirty="0"/>
              <a:t>Test the method/function, </a:t>
            </a:r>
            <a:r>
              <a:rPr lang="en-GB" i="1" dirty="0"/>
              <a:t>not </a:t>
            </a:r>
            <a:r>
              <a:rPr lang="en-GB" dirty="0"/>
              <a:t>the implementation</a:t>
            </a:r>
          </a:p>
          <a:p>
            <a:pPr lvl="1"/>
            <a:r>
              <a:rPr lang="en-GB" dirty="0"/>
              <a:t>Does </a:t>
            </a:r>
            <a:r>
              <a:rPr lang="en-GB" i="1" dirty="0"/>
              <a:t>not </a:t>
            </a:r>
            <a:r>
              <a:rPr lang="en-GB" dirty="0"/>
              <a:t>mean eliminating all private methods</a:t>
            </a:r>
          </a:p>
          <a:p>
            <a:r>
              <a:rPr lang="en-GB" dirty="0"/>
              <a:t>Only aim to produce “ravioli” code where appropriate; not by default</a:t>
            </a:r>
          </a:p>
          <a:p>
            <a:pPr lvl="1"/>
            <a:r>
              <a:rPr lang="en-GB" dirty="0"/>
              <a:t>Stack trace can get very deep when debugging</a:t>
            </a:r>
          </a:p>
          <a:p>
            <a:pPr lvl="1"/>
            <a:r>
              <a:rPr lang="en-GB" dirty="0"/>
              <a:t>Difficult to follow</a:t>
            </a:r>
          </a:p>
          <a:p>
            <a:pPr lvl="1"/>
            <a:r>
              <a:rPr lang="en-GB" dirty="0"/>
              <a:t>Easy to get lost</a:t>
            </a:r>
          </a:p>
          <a:p>
            <a:r>
              <a:rPr lang="en-GB" dirty="0"/>
              <a:t>TDD not always appropriate</a:t>
            </a:r>
          </a:p>
          <a:p>
            <a:pPr lvl="1"/>
            <a:r>
              <a:rPr lang="en-GB" dirty="0"/>
              <a:t>e.g. throwaway prototypes for new idea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532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-5"/>
            <a:ext cx="11998602" cy="688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8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Doubles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Mock</a:t>
            </a:r>
          </a:p>
          <a:p>
            <a:pPr lvl="1"/>
            <a:r>
              <a:rPr lang="en-GB" dirty="0"/>
              <a:t>Create using mocking frameworks, e.g. Moq, </a:t>
            </a:r>
            <a:r>
              <a:rPr lang="en-GB" dirty="0" err="1"/>
              <a:t>NSubstitute</a:t>
            </a:r>
            <a:endParaRPr lang="en-GB" dirty="0"/>
          </a:p>
          <a:p>
            <a:pPr lvl="1"/>
            <a:r>
              <a:rPr lang="en-GB" dirty="0"/>
              <a:t>Can specify return values for given method inputs</a:t>
            </a:r>
          </a:p>
          <a:p>
            <a:pPr lvl="1"/>
            <a:r>
              <a:rPr lang="en-GB" dirty="0"/>
              <a:t>Verify that methods were called</a:t>
            </a:r>
          </a:p>
          <a:p>
            <a:r>
              <a:rPr lang="en-GB" dirty="0"/>
              <a:t>Stub</a:t>
            </a:r>
          </a:p>
          <a:p>
            <a:pPr lvl="1"/>
            <a:r>
              <a:rPr lang="en-GB" dirty="0"/>
              <a:t>Method calls return predefined values</a:t>
            </a:r>
          </a:p>
          <a:p>
            <a:r>
              <a:rPr lang="en-GB" dirty="0"/>
              <a:t>Fake</a:t>
            </a:r>
          </a:p>
          <a:p>
            <a:pPr lvl="1"/>
            <a:r>
              <a:rPr lang="en-GB" dirty="0"/>
              <a:t>Contains simplified/not-production-suitable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210900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567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Writing Testable Software</vt:lpstr>
      <vt:lpstr>SOLID Principles</vt:lpstr>
      <vt:lpstr>SOLID Principles</vt:lpstr>
      <vt:lpstr>Pure Functions</vt:lpstr>
      <vt:lpstr>Types of Tests</vt:lpstr>
      <vt:lpstr>Test Driven Development</vt:lpstr>
      <vt:lpstr>Test Driven Development</vt:lpstr>
      <vt:lpstr>PowerPoint Presentation</vt:lpstr>
      <vt:lpstr>Test Doubles</vt:lpstr>
      <vt:lpstr>Writing Unit Tests</vt:lpstr>
      <vt:lpstr>Writing Unit Tests</vt:lpstr>
      <vt:lpstr>Using Fewer Assertions per Test</vt:lpstr>
      <vt:lpstr>Naming Unit Tests</vt:lpstr>
      <vt:lpstr>Helpful Tips: Moq</vt:lpstr>
      <vt:lpstr>Helpful Tips: NUnit</vt:lpstr>
      <vt:lpstr>Example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Testable Software</dc:title>
  <dc:creator>Ant</dc:creator>
  <cp:lastModifiedBy>Ant</cp:lastModifiedBy>
  <cp:revision>44</cp:revision>
  <dcterms:created xsi:type="dcterms:W3CDTF">2016-11-29T23:23:44Z</dcterms:created>
  <dcterms:modified xsi:type="dcterms:W3CDTF">2016-12-06T21:04:59Z</dcterms:modified>
</cp:coreProperties>
</file>