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B1CDD-015F-48BE-9E6C-36995B865B78}" type="datetimeFigureOut">
              <a:rPr lang="hr-HR" smtClean="0"/>
              <a:t>29.6.2024.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F50BD-482E-4E38-AB12-FA616061F1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8193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F50BD-482E-4E38-AB12-FA616061F17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945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2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3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0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546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7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0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7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0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5BA18-28B6-1F58-603B-F31CBDBDB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3434C79-110E-E623-F3C4-BE37EE9AD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43000"/>
            <a:ext cx="4572000" cy="2984701"/>
          </a:xfrm>
        </p:spPr>
        <p:txBody>
          <a:bodyPr anchor="b">
            <a:normAutofit/>
          </a:bodyPr>
          <a:lstStyle/>
          <a:p>
            <a:r>
              <a:rPr lang="hr-HR" sz="420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Sustav za detekciju vozila u video snimkama prometnica</a:t>
            </a:r>
            <a:endParaRPr lang="hr-HR" sz="4200" i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31BE90B-FFB3-2A09-A871-8DDB1EFFD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4452109"/>
            <a:ext cx="4571999" cy="1318071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Antonio Glavaš</a:t>
            </a:r>
            <a:endParaRPr lang="hr-H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36FAAC-FECF-79BB-080D-657082CB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6" y="269094"/>
            <a:ext cx="10094105" cy="1464498"/>
          </a:xfrm>
        </p:spPr>
        <p:txBody>
          <a:bodyPr anchor="ctr">
            <a:noAutofit/>
          </a:bodyPr>
          <a:lstStyle/>
          <a:p>
            <a:r>
              <a:rPr lang="hr-HR" sz="5000" i="0" dirty="0">
                <a:latin typeface="Arial" panose="020B0604020202020204" pitchFamily="34" charset="0"/>
                <a:cs typeface="Arial" panose="020B0604020202020204" pitchFamily="34" charset="0"/>
              </a:rPr>
              <a:t>F1 krivulja</a:t>
            </a:r>
          </a:p>
        </p:txBody>
      </p:sp>
      <p:pic>
        <p:nvPicPr>
          <p:cNvPr id="5" name="Slika 4" descr="Slika na kojoj se prikazuje tekst, dijagram, crta, radnja&#10;&#10;Opis je automatski generiran">
            <a:extLst>
              <a:ext uri="{FF2B5EF4-FFF2-40B4-BE49-F238E27FC236}">
                <a16:creationId xmlns:a16="http://schemas.microsoft.com/office/drawing/2014/main" id="{7AC7E69C-63AF-398C-7940-7D2AFF7F2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96" y="1813368"/>
            <a:ext cx="6772321" cy="451428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niOkvir 6">
                <a:extLst>
                  <a:ext uri="{FF2B5EF4-FFF2-40B4-BE49-F238E27FC236}">
                    <a16:creationId xmlns:a16="http://schemas.microsoft.com/office/drawing/2014/main" id="{C7615362-A37E-632B-5B03-877D50B82B14}"/>
                  </a:ext>
                </a:extLst>
              </p:cNvPr>
              <p:cNvSpPr txBox="1"/>
              <p:nvPr/>
            </p:nvSpPr>
            <p:spPr>
              <a:xfrm>
                <a:off x="465036" y="4940132"/>
                <a:ext cx="2807811" cy="848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6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hr-HR" sz="2600" i="0">
                          <a:latin typeface="Cambria Math" panose="02040503050406030204" pitchFamily="18" charset="0"/>
                        </a:rPr>
                        <m:t>1=2∗ </m:t>
                      </m:r>
                      <m:f>
                        <m:fPr>
                          <m:ctrlPr>
                            <a:rPr lang="hr-HR" sz="2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sz="26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hr-HR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hr-HR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sz="26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r-HR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hr-HR" sz="2600" dirty="0"/>
              </a:p>
            </p:txBody>
          </p:sp>
        </mc:Choice>
        <mc:Fallback xmlns="">
          <p:sp>
            <p:nvSpPr>
              <p:cNvPr id="7" name="TekstniOkvir 6">
                <a:extLst>
                  <a:ext uri="{FF2B5EF4-FFF2-40B4-BE49-F238E27FC236}">
                    <a16:creationId xmlns:a16="http://schemas.microsoft.com/office/drawing/2014/main" id="{C7615362-A37E-632B-5B03-877D50B8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36" y="4940132"/>
                <a:ext cx="2807811" cy="848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niOkvir 7">
            <a:extLst>
              <a:ext uri="{FF2B5EF4-FFF2-40B4-BE49-F238E27FC236}">
                <a16:creationId xmlns:a16="http://schemas.microsoft.com/office/drawing/2014/main" id="{D8883F16-F1FB-A42D-AE79-98879B1702CE}"/>
              </a:ext>
            </a:extLst>
          </p:cNvPr>
          <p:cNvSpPr txBox="1"/>
          <p:nvPr/>
        </p:nvSpPr>
        <p:spPr>
          <a:xfrm>
            <a:off x="465036" y="1813368"/>
            <a:ext cx="4063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F1 vrijednost je metrika koja uzima u obzir odziv i preciznost te nam govori o njihovom balansu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Računa se kao harmonijska sredina između odziva i preciznosti: </a:t>
            </a:r>
          </a:p>
        </p:txBody>
      </p:sp>
    </p:spTree>
    <p:extLst>
      <p:ext uri="{BB962C8B-B14F-4D97-AF65-F5344CB8AC3E}">
        <p14:creationId xmlns:p14="http://schemas.microsoft.com/office/powerpoint/2010/main" val="230071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36FAAC-FECF-79BB-080D-657082CB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6" y="269094"/>
            <a:ext cx="10975850" cy="1464498"/>
          </a:xfrm>
        </p:spPr>
        <p:txBody>
          <a:bodyPr anchor="ctr">
            <a:noAutofit/>
          </a:bodyPr>
          <a:lstStyle/>
          <a:p>
            <a:r>
              <a:rPr lang="hr-HR" sz="5000" i="0" dirty="0">
                <a:latin typeface="Arial" panose="020B0604020202020204" pitchFamily="34" charset="0"/>
                <a:cs typeface="Arial" panose="020B0604020202020204" pitchFamily="34" charset="0"/>
              </a:rPr>
              <a:t>Srednja prosječna preciznost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niOkvir 6">
                <a:extLst>
                  <a:ext uri="{FF2B5EF4-FFF2-40B4-BE49-F238E27FC236}">
                    <a16:creationId xmlns:a16="http://schemas.microsoft.com/office/drawing/2014/main" id="{C7615362-A37E-632B-5B03-877D50B82B14}"/>
                  </a:ext>
                </a:extLst>
              </p:cNvPr>
              <p:cNvSpPr txBox="1"/>
              <p:nvPr/>
            </p:nvSpPr>
            <p:spPr>
              <a:xfrm>
                <a:off x="846036" y="3093473"/>
                <a:ext cx="2816350" cy="1225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𝑚𝐴𝑃</m:t>
                      </m:r>
                      <m:r>
                        <a:rPr lang="hr-H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hr-H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r-H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hr-H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r-H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r-H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r-H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r-H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r-H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hr-H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hr-HR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𝐴𝑃</m:t>
                              </m:r>
                            </m:e>
                            <m:sub>
                              <m:r>
                                <a:rPr lang="hr-HR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r-HR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kstniOkvir 6">
                <a:extLst>
                  <a:ext uri="{FF2B5EF4-FFF2-40B4-BE49-F238E27FC236}">
                    <a16:creationId xmlns:a16="http://schemas.microsoft.com/office/drawing/2014/main" id="{C7615362-A37E-632B-5B03-877D50B8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36" y="3093473"/>
                <a:ext cx="2816350" cy="1225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niOkvir 7">
            <a:extLst>
              <a:ext uri="{FF2B5EF4-FFF2-40B4-BE49-F238E27FC236}">
                <a16:creationId xmlns:a16="http://schemas.microsoft.com/office/drawing/2014/main" id="{D8883F16-F1FB-A42D-AE79-98879B1702CE}"/>
              </a:ext>
            </a:extLst>
          </p:cNvPr>
          <p:cNvSpPr txBox="1"/>
          <p:nvPr/>
        </p:nvSpPr>
        <p:spPr>
          <a:xfrm>
            <a:off x="465036" y="1813368"/>
            <a:ext cx="719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Srednja prosječna preciznost (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) - računa se kao prosjek svih prosječnih preciznosti za svaku klasu (AP):</a:t>
            </a:r>
          </a:p>
        </p:txBody>
      </p:sp>
    </p:spTree>
    <p:extLst>
      <p:ext uri="{BB962C8B-B14F-4D97-AF65-F5344CB8AC3E}">
        <p14:creationId xmlns:p14="http://schemas.microsoft.com/office/powerpoint/2010/main" val="375610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36FAAC-FECF-79BB-080D-657082CB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6" y="269094"/>
            <a:ext cx="10094105" cy="1464498"/>
          </a:xfrm>
        </p:spPr>
        <p:txBody>
          <a:bodyPr anchor="ctr">
            <a:noAutofit/>
          </a:bodyPr>
          <a:lstStyle/>
          <a:p>
            <a:r>
              <a:rPr lang="hr-HR" sz="5000" i="0" dirty="0">
                <a:latin typeface="Arial" panose="020B0604020202020204" pitchFamily="34" charset="0"/>
                <a:cs typeface="Arial" panose="020B0604020202020204" pitchFamily="34" charset="0"/>
              </a:rPr>
              <a:t>Presjek preko unije (</a:t>
            </a:r>
            <a:r>
              <a:rPr lang="hr-HR" sz="5000" i="0" dirty="0" err="1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hr-HR" sz="5000" i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D8883F16-F1FB-A42D-AE79-98879B1702CE}"/>
              </a:ext>
            </a:extLst>
          </p:cNvPr>
          <p:cNvSpPr txBox="1"/>
          <p:nvPr/>
        </p:nvSpPr>
        <p:spPr>
          <a:xfrm>
            <a:off x="465036" y="1813367"/>
            <a:ext cx="4085193" cy="309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Računa se kao omjer između površine u kojoj se presijecaju pravokutnik odziva dobivenog detektorom i referentni pravokutnik te površine koja predstavlja uniju tih dviju površina</a:t>
            </a:r>
          </a:p>
        </p:txBody>
      </p:sp>
      <p:pic>
        <p:nvPicPr>
          <p:cNvPr id="3" name="Slika 2" descr="Slika na kojoj se prikazuje tekst, snimka zaslona, dijagram, Trokut&#10;&#10;Opis je automatski generiran">
            <a:extLst>
              <a:ext uri="{FF2B5EF4-FFF2-40B4-BE49-F238E27FC236}">
                <a16:creationId xmlns:a16="http://schemas.microsoft.com/office/drawing/2014/main" id="{F608EDE8-5758-43D6-D78E-BF33DEB0D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11" y="1813368"/>
            <a:ext cx="5847813" cy="4460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002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1395CA6-7E3C-BDF9-2DCC-60349565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22" y="519467"/>
            <a:ext cx="10246505" cy="1146048"/>
          </a:xfrm>
        </p:spPr>
        <p:txBody>
          <a:bodyPr>
            <a:normAutofit/>
          </a:bodyPr>
          <a:lstStyle/>
          <a:p>
            <a:r>
              <a:rPr lang="hr-HR" sz="5000" i="0" dirty="0">
                <a:latin typeface="Arial" panose="020B0604020202020204" pitchFamily="34" charset="0"/>
                <a:cs typeface="Arial" panose="020B0604020202020204" pitchFamily="34" charset="0"/>
              </a:rPr>
              <a:t>mAP50 i mAP50-95</a:t>
            </a: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898F5257-016E-0C52-CC62-7451CFB680E6}"/>
              </a:ext>
            </a:extLst>
          </p:cNvPr>
          <p:cNvSpPr txBox="1"/>
          <p:nvPr/>
        </p:nvSpPr>
        <p:spPr>
          <a:xfrm>
            <a:off x="141514" y="1864777"/>
            <a:ext cx="5954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mAP50 – srednja prosječna vrijednost koja se računa s 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vrijednosti jednakoj 0.5, „lagane“ detekcijama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mAP50-95 – srednja prosječna vrijednosti koja se računa s 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vrijednosti između 0.5 i 0.95, procjena modela na raznovrsnim uzorcima, „teže” detekcije</a:t>
            </a:r>
          </a:p>
        </p:txBody>
      </p:sp>
      <p:pic>
        <p:nvPicPr>
          <p:cNvPr id="6" name="Slika 5" descr="Slika na kojoj se prikazuje tekst, snimka zaslona, radnja, crta&#10;&#10;Opis je automatski generiran">
            <a:extLst>
              <a:ext uri="{FF2B5EF4-FFF2-40B4-BE49-F238E27FC236}">
                <a16:creationId xmlns:a16="http://schemas.microsoft.com/office/drawing/2014/main" id="{DD221FC0-FE23-53EA-DC18-C8F81A882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272" y="1785259"/>
            <a:ext cx="5914214" cy="3551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481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36FAAC-FECF-79BB-080D-657082CB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23" y="192894"/>
            <a:ext cx="5380592" cy="1049060"/>
          </a:xfrm>
        </p:spPr>
        <p:txBody>
          <a:bodyPr anchor="ctr">
            <a:noAutofit/>
          </a:bodyPr>
          <a:lstStyle/>
          <a:p>
            <a:r>
              <a:rPr lang="hr-HR" sz="5000" i="0" dirty="0">
                <a:latin typeface="Arial" panose="020B0604020202020204" pitchFamily="34" charset="0"/>
                <a:cs typeface="Arial" panose="020B0604020202020204" pitchFamily="34" charset="0"/>
              </a:rPr>
              <a:t>Matrica zabune</a:t>
            </a:r>
          </a:p>
        </p:txBody>
      </p:sp>
      <p:pic>
        <p:nvPicPr>
          <p:cNvPr id="3" name="Slika 2" descr="Slika na kojoj se prikazuje snimka zaslona, Trokut, dijagram, kvadrat&#10;&#10;Opis je automatski generiran">
            <a:extLst>
              <a:ext uri="{FF2B5EF4-FFF2-40B4-BE49-F238E27FC236}">
                <a16:creationId xmlns:a16="http://schemas.microsoft.com/office/drawing/2014/main" id="{0CBE8C2E-FEA1-E96D-68A0-3086F61291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45" y="1241954"/>
            <a:ext cx="7395784" cy="5547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080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C2D92DC-E2CD-48A4-63D4-95C3F921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47" y="1836638"/>
            <a:ext cx="10094105" cy="4754880"/>
          </a:xfrm>
        </p:spPr>
        <p:txBody>
          <a:bodyPr/>
          <a:lstStyle/>
          <a:p>
            <a:pPr algn="ctr"/>
            <a:r>
              <a:rPr lang="hr-HR" i="0" dirty="0">
                <a:latin typeface="Arial" panose="020B0604020202020204" pitchFamily="34" charset="0"/>
                <a:cs typeface="Arial" panose="020B0604020202020204" pitchFamily="34" charset="0"/>
              </a:rPr>
              <a:t>Usporedba i evaluacija unaprijed treniranog i vlastitog modela</a:t>
            </a:r>
          </a:p>
        </p:txBody>
      </p:sp>
    </p:spTree>
    <p:extLst>
      <p:ext uri="{BB962C8B-B14F-4D97-AF65-F5344CB8AC3E}">
        <p14:creationId xmlns:p14="http://schemas.microsoft.com/office/powerpoint/2010/main" val="8225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EFF0A5-92B3-603C-1CFC-48A94080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26B96DB-01B5-FF65-C21B-58DF4220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9202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5E09DB-5341-6B06-5BB8-31324C9E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61" y="377952"/>
            <a:ext cx="11258877" cy="1080734"/>
          </a:xfrm>
        </p:spPr>
        <p:txBody>
          <a:bodyPr/>
          <a:lstStyle/>
          <a:p>
            <a:r>
              <a:rPr lang="hr-HR" i="0" dirty="0">
                <a:latin typeface="Arial" panose="020B0604020202020204" pitchFamily="34" charset="0"/>
                <a:cs typeface="Arial" panose="020B0604020202020204" pitchFamily="34" charset="0"/>
              </a:rPr>
              <a:t>Cilj</a:t>
            </a:r>
          </a:p>
        </p:txBody>
      </p:sp>
      <p:pic>
        <p:nvPicPr>
          <p:cNvPr id="4" name="Slika 3" descr="Slika na kojoj se prikazuje vozilo, Kopneno vozilo, vanjski, zgrada&#10;&#10;Opis je automatski generiran">
            <a:extLst>
              <a:ext uri="{FF2B5EF4-FFF2-40B4-BE49-F238E27FC236}">
                <a16:creationId xmlns:a16="http://schemas.microsoft.com/office/drawing/2014/main" id="{0298AC51-59D6-A783-9DC4-DC0C201FE5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" y="2491685"/>
            <a:ext cx="5231544" cy="3465346"/>
          </a:xfrm>
          <a:prstGeom prst="rect">
            <a:avLst/>
          </a:prstGeom>
        </p:spPr>
      </p:pic>
      <p:pic>
        <p:nvPicPr>
          <p:cNvPr id="7" name="Slika 6" descr="Slika na kojoj se prikazuje vanjski, kotač, vozilo, Kopneno vozilo&#10;&#10;Opis je automatski generiran">
            <a:extLst>
              <a:ext uri="{FF2B5EF4-FFF2-40B4-BE49-F238E27FC236}">
                <a16:creationId xmlns:a16="http://schemas.microsoft.com/office/drawing/2014/main" id="{98A956BE-FDF3-1FC7-94FF-1200B07D5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6" r="7181"/>
          <a:stretch/>
        </p:blipFill>
        <p:spPr>
          <a:xfrm>
            <a:off x="6095999" y="2491685"/>
            <a:ext cx="5865878" cy="34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2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57F4BA-103B-8B73-1824-892A102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834334" cy="1156934"/>
          </a:xfrm>
        </p:spPr>
        <p:txBody>
          <a:bodyPr/>
          <a:lstStyle/>
          <a:p>
            <a:r>
              <a:rPr lang="hr-HR" i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hr-HR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 descr="Slika na kojoj se prikazuje snimka zaslona, tekst, ljubičica, grafika&#10;&#10;Opis je automatski generiran">
            <a:extLst>
              <a:ext uri="{FF2B5EF4-FFF2-40B4-BE49-F238E27FC236}">
                <a16:creationId xmlns:a16="http://schemas.microsoft.com/office/drawing/2014/main" id="{25DB270E-6154-33CB-18F8-DF417EBC7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322" y="1915886"/>
            <a:ext cx="6765355" cy="38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5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4AFF7A-ECAB-1A77-E114-BCBF1147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986734" cy="1494391"/>
          </a:xfrm>
        </p:spPr>
        <p:txBody>
          <a:bodyPr/>
          <a:lstStyle/>
          <a:p>
            <a:r>
              <a:rPr lang="hr-HR" i="0" dirty="0">
                <a:latin typeface="Arial" panose="020B0604020202020204" pitchFamily="34" charset="0"/>
                <a:cs typeface="Arial" panose="020B0604020202020204" pitchFamily="34" charset="0"/>
              </a:rPr>
              <a:t>Skup podatka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61BA920-76AE-0557-1711-51B46FA8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5" y="2814340"/>
            <a:ext cx="11709110" cy="310933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10653E-E63D-5AB5-590C-19956CCF6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787" y="934323"/>
            <a:ext cx="2443842" cy="9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9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CA4AEF-8B25-9BF6-704A-B3CF3973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1062934" cy="1287562"/>
          </a:xfrm>
        </p:spPr>
        <p:txBody>
          <a:bodyPr/>
          <a:lstStyle/>
          <a:p>
            <a:r>
              <a:rPr lang="hr-HR" i="0" dirty="0">
                <a:latin typeface="Arial" panose="020B0604020202020204" pitchFamily="34" charset="0"/>
                <a:cs typeface="Arial" panose="020B0604020202020204" pitchFamily="34" charset="0"/>
              </a:rPr>
              <a:t>Treniranje modela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78928E-FB3E-924A-7712-61FE5E8A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428" y="2347898"/>
            <a:ext cx="4463143" cy="27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85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C2D92DC-E2CD-48A4-63D4-95C3F921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47" y="1836638"/>
            <a:ext cx="10094105" cy="4754880"/>
          </a:xfrm>
        </p:spPr>
        <p:txBody>
          <a:bodyPr/>
          <a:lstStyle/>
          <a:p>
            <a:pPr algn="ctr"/>
            <a:r>
              <a:rPr lang="hr-HR" i="0" dirty="0">
                <a:latin typeface="Arial" panose="020B0604020202020204" pitchFamily="34" charset="0"/>
                <a:cs typeface="Arial" panose="020B0604020202020204" pitchFamily="34" charset="0"/>
              </a:rPr>
              <a:t>Rezultati treniranja modela</a:t>
            </a:r>
          </a:p>
        </p:txBody>
      </p:sp>
    </p:spTree>
    <p:extLst>
      <p:ext uri="{BB962C8B-B14F-4D97-AF65-F5344CB8AC3E}">
        <p14:creationId xmlns:p14="http://schemas.microsoft.com/office/powerpoint/2010/main" val="302244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A36FAAC-FECF-79BB-080D-657082CB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5472934" cy="1966747"/>
          </a:xfrm>
        </p:spPr>
        <p:txBody>
          <a:bodyPr anchor="ctr">
            <a:noAutofit/>
          </a:bodyPr>
          <a:lstStyle/>
          <a:p>
            <a:r>
              <a:rPr lang="hr-HR" sz="5000" i="0" dirty="0">
                <a:latin typeface="Arial" panose="020B0604020202020204" pitchFamily="34" charset="0"/>
                <a:cs typeface="Arial" panose="020B0604020202020204" pitchFamily="34" charset="0"/>
              </a:rPr>
              <a:t>Greške na skupu za učenje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15DC2DA-6FFC-89C4-0221-96AE3B89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>
            <a:normAutofit/>
          </a:bodyPr>
          <a:lstStyle/>
          <a:p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box_loss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- greška poklapanja pravokutnika odziva dobivenog detektorom s referentnim oznakama</a:t>
            </a:r>
          </a:p>
          <a:p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cls_loss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– greška prilikom klasifikacije objekata</a:t>
            </a:r>
          </a:p>
        </p:txBody>
      </p:sp>
      <p:pic>
        <p:nvPicPr>
          <p:cNvPr id="5" name="Slika 4" descr="Slika na kojoj se prikazuje tekst, snimka zaslona, radnja, crta&#10;&#10;Opis je automatski generiran">
            <a:extLst>
              <a:ext uri="{FF2B5EF4-FFF2-40B4-BE49-F238E27FC236}">
                <a16:creationId xmlns:a16="http://schemas.microsoft.com/office/drawing/2014/main" id="{28F61FB0-2E1E-709B-DDAD-BDDB0F71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058" y="1567546"/>
            <a:ext cx="5515357" cy="3281636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8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A36FAAC-FECF-79BB-080D-657082CB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1"/>
            <a:ext cx="9800191" cy="1966747"/>
          </a:xfrm>
        </p:spPr>
        <p:txBody>
          <a:bodyPr anchor="ctr">
            <a:noAutofit/>
          </a:bodyPr>
          <a:lstStyle/>
          <a:p>
            <a:r>
              <a:rPr lang="hr-HR" sz="5000" i="0" dirty="0">
                <a:latin typeface="Arial" panose="020B0604020202020204" pitchFamily="34" charset="0"/>
                <a:cs typeface="Arial" panose="020B0604020202020204" pitchFamily="34" charset="0"/>
              </a:rPr>
              <a:t>Greške na skupovima za provjeru i testiranje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Slika 3" descr="Slika na kojoj se prikazuje tekst, snimka zaslona, dijagram, radnja&#10;&#10;Opis je automatski generiran">
            <a:extLst>
              <a:ext uri="{FF2B5EF4-FFF2-40B4-BE49-F238E27FC236}">
                <a16:creationId xmlns:a16="http://schemas.microsoft.com/office/drawing/2014/main" id="{137FB519-E049-7211-BD4C-4AD9DA8A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15" y="3250196"/>
            <a:ext cx="5340461" cy="3153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Slika 5" descr="Slika na kojoj se prikazuje snimka zaslona, dijagram, crta, tekst&#10;&#10;Opis je automatski generiran">
            <a:extLst>
              <a:ext uri="{FF2B5EF4-FFF2-40B4-BE49-F238E27FC236}">
                <a16:creationId xmlns:a16="http://schemas.microsoft.com/office/drawing/2014/main" id="{ED47332C-5F42-67C1-7806-F54C63A12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26" y="3250196"/>
            <a:ext cx="5252543" cy="3153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344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36FAAC-FECF-79BB-080D-657082CB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5472934" cy="1966747"/>
          </a:xfrm>
        </p:spPr>
        <p:txBody>
          <a:bodyPr anchor="ctr">
            <a:noAutofit/>
          </a:bodyPr>
          <a:lstStyle/>
          <a:p>
            <a:r>
              <a:rPr lang="hr-HR" sz="5000" i="0" dirty="0">
                <a:latin typeface="Arial" panose="020B0604020202020204" pitchFamily="34" charset="0"/>
                <a:cs typeface="Arial" panose="020B0604020202020204" pitchFamily="34" charset="0"/>
              </a:rPr>
              <a:t>Preciznost i odziv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15DC2DA-6FFC-89C4-0221-96AE3B89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784953"/>
            <a:ext cx="5201163" cy="3469005"/>
          </a:xfrm>
        </p:spPr>
        <p:txBody>
          <a:bodyPr>
            <a:normAutofit/>
          </a:bodyPr>
          <a:lstStyle/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Preciznost - postotak stvarnih pozitivno klasificiranih primjera u skupu svih pozitivno klasificiranih primjera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Odziv - postotak stvarnih pozitivno klasificiranih primjera u skupu svih pozitivnih primjera</a:t>
            </a:r>
          </a:p>
        </p:txBody>
      </p:sp>
      <p:pic>
        <p:nvPicPr>
          <p:cNvPr id="4" name="Slika 3" descr="Slika na kojoj se prikazuje snimka zaslona, dijagram, tekst, crta&#10;&#10;Opis je automatski generiran">
            <a:extLst>
              <a:ext uri="{FF2B5EF4-FFF2-40B4-BE49-F238E27FC236}">
                <a16:creationId xmlns:a16="http://schemas.microsoft.com/office/drawing/2014/main" id="{6D1AB911-52EA-5F40-30DD-E590D7A26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886" y="1694497"/>
            <a:ext cx="5743860" cy="3469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73386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769CE6"/>
      </a:accent1>
      <a:accent2>
        <a:srgbClr val="36AFD7"/>
      </a:accent2>
      <a:accent3>
        <a:srgbClr val="4CB2A1"/>
      </a:accent3>
      <a:accent4>
        <a:srgbClr val="47B876"/>
      </a:accent4>
      <a:accent5>
        <a:srgbClr val="42BB42"/>
      </a:accent5>
      <a:accent6>
        <a:srgbClr val="74B346"/>
      </a:accent6>
      <a:hlink>
        <a:srgbClr val="948059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229</Words>
  <Application>Microsoft Office PowerPoint</Application>
  <PresentationFormat>Široki zaslon</PresentationFormat>
  <Paragraphs>29</Paragraphs>
  <Slides>16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2" baseType="lpstr">
      <vt:lpstr>Aptos</vt:lpstr>
      <vt:lpstr>Arial</vt:lpstr>
      <vt:lpstr>Avenir Next LT Pro</vt:lpstr>
      <vt:lpstr>Cambria Math</vt:lpstr>
      <vt:lpstr>Sitka Banner</vt:lpstr>
      <vt:lpstr>HeadlinesVTI</vt:lpstr>
      <vt:lpstr>Sustav za detekciju vozila u video snimkama prometnica</vt:lpstr>
      <vt:lpstr>Cilj</vt:lpstr>
      <vt:lpstr>Model</vt:lpstr>
      <vt:lpstr>Skup podatka</vt:lpstr>
      <vt:lpstr>Treniranje modela</vt:lpstr>
      <vt:lpstr>Rezultati treniranja modela</vt:lpstr>
      <vt:lpstr>Greške na skupu za učenje</vt:lpstr>
      <vt:lpstr>Greške na skupovima za provjeru i testiranje</vt:lpstr>
      <vt:lpstr>Preciznost i odziv</vt:lpstr>
      <vt:lpstr>F1 krivulja</vt:lpstr>
      <vt:lpstr>Srednja prosječna preciznost</vt:lpstr>
      <vt:lpstr>Presjek preko unije (IoU)</vt:lpstr>
      <vt:lpstr>mAP50 i mAP50-95</vt:lpstr>
      <vt:lpstr>Matrica zabune</vt:lpstr>
      <vt:lpstr>Usporedba i evaluacija unaprijed treniranog i vlastitog modela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Glavas</dc:creator>
  <cp:lastModifiedBy>Antonio Glavas</cp:lastModifiedBy>
  <cp:revision>6</cp:revision>
  <dcterms:created xsi:type="dcterms:W3CDTF">2024-06-28T07:36:28Z</dcterms:created>
  <dcterms:modified xsi:type="dcterms:W3CDTF">2024-06-29T10:21:22Z</dcterms:modified>
</cp:coreProperties>
</file>