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23"/>
  </p:notesMasterIdLst>
  <p:sldIdLst>
    <p:sldId id="259" r:id="rId2"/>
    <p:sldId id="288" r:id="rId3"/>
    <p:sldId id="277" r:id="rId4"/>
    <p:sldId id="269" r:id="rId5"/>
    <p:sldId id="274" r:id="rId6"/>
    <p:sldId id="260" r:id="rId7"/>
    <p:sldId id="279" r:id="rId8"/>
    <p:sldId id="278" r:id="rId9"/>
    <p:sldId id="270" r:id="rId10"/>
    <p:sldId id="286" r:id="rId11"/>
    <p:sldId id="275" r:id="rId12"/>
    <p:sldId id="287" r:id="rId13"/>
    <p:sldId id="284" r:id="rId14"/>
    <p:sldId id="285" r:id="rId15"/>
    <p:sldId id="265" r:id="rId16"/>
    <p:sldId id="266" r:id="rId17"/>
    <p:sldId id="271" r:id="rId18"/>
    <p:sldId id="281" r:id="rId19"/>
    <p:sldId id="272" r:id="rId20"/>
    <p:sldId id="26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746CF-939B-45BB-99B6-DDBAB7647148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A6F3-E78A-43FB-AB77-68C93463DE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7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48141"/>
            <a:ext cx="11262866" cy="5424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86673"/>
            <a:ext cx="10993549" cy="1108771"/>
          </a:xfrm>
          <a:effectLst/>
        </p:spPr>
        <p:txBody>
          <a:bodyPr anchor="b">
            <a:normAutofit/>
          </a:bodyPr>
          <a:lstStyle>
            <a:lvl1pPr algn="ctr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8132" y="3498098"/>
            <a:ext cx="4863402" cy="1948109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Name</a:t>
            </a:r>
          </a:p>
          <a:p>
            <a:r>
              <a:rPr lang="en-US" dirty="0"/>
              <a:t>Supervisor(s) Name</a:t>
            </a:r>
          </a:p>
          <a:p>
            <a:r>
              <a:rPr lang="en-US" dirty="0"/>
              <a:t>Committee Members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Event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9"/>
          <a:stretch/>
        </p:blipFill>
        <p:spPr>
          <a:xfrm>
            <a:off x="8559335" y="3272901"/>
            <a:ext cx="3150065" cy="2388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D8ADA-AC59-4383-9159-6CD4FC81A8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82" y="3272901"/>
            <a:ext cx="3143250" cy="2419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 flipV="1">
            <a:off x="440286" y="653142"/>
            <a:ext cx="11309338" cy="6183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86" y="657368"/>
            <a:ext cx="11309338" cy="691483"/>
          </a:xfrm>
        </p:spPr>
        <p:txBody>
          <a:bodyPr>
            <a:no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32408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807" y="59211"/>
            <a:ext cx="526254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5" t="19896" r="2656" b="20355"/>
          <a:stretch/>
        </p:blipFill>
        <p:spPr>
          <a:xfrm>
            <a:off x="10611059" y="5966262"/>
            <a:ext cx="1526002" cy="891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B7FB5-13FF-46F2-8CF6-60495A465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66262"/>
            <a:ext cx="895020" cy="8950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48141"/>
            <a:ext cx="11262866" cy="5424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8132" y="2593747"/>
            <a:ext cx="4863402" cy="1948109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9"/>
          <a:stretch/>
        </p:blipFill>
        <p:spPr>
          <a:xfrm>
            <a:off x="8559335" y="2368550"/>
            <a:ext cx="3150065" cy="2388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FDE047-F4DF-4B9A-B30A-03FAF7E90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82" y="2368550"/>
            <a:ext cx="3143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697214-0EED-4736-A76A-5FA34052784E}"/>
              </a:ext>
            </a:extLst>
          </p:cNvPr>
          <p:cNvSpPr/>
          <p:nvPr userDrawn="1"/>
        </p:nvSpPr>
        <p:spPr>
          <a:xfrm>
            <a:off x="895020" y="5966262"/>
            <a:ext cx="9547694" cy="5424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FF8AA-68F8-4E17-8207-79A6F0934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66262"/>
            <a:ext cx="895020" cy="895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1DA15-1C4D-4D98-984E-4F5116CE2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5" t="19896" r="2656" b="20355"/>
          <a:stretch/>
        </p:blipFill>
        <p:spPr>
          <a:xfrm>
            <a:off x="10611059" y="5966262"/>
            <a:ext cx="1526002" cy="891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370F48-8C15-495B-9394-1FA557678099}"/>
              </a:ext>
            </a:extLst>
          </p:cNvPr>
          <p:cNvSpPr/>
          <p:nvPr userDrawn="1"/>
        </p:nvSpPr>
        <p:spPr>
          <a:xfrm>
            <a:off x="2736823" y="2620617"/>
            <a:ext cx="6718354" cy="1616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6936B3-08E1-46CB-A66F-7AB9955B8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2312" y="3083257"/>
            <a:ext cx="5327375" cy="691483"/>
          </a:xfrm>
        </p:spPr>
        <p:txBody>
          <a:bodyPr>
            <a:no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541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851" y="697273"/>
            <a:ext cx="11029616" cy="530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286" y="1457011"/>
            <a:ext cx="11305181" cy="4401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ChangeAspect="1"/>
          </p:cNvSpPr>
          <p:nvPr userDrawn="1"/>
        </p:nvSpPr>
        <p:spPr>
          <a:xfrm flipV="1">
            <a:off x="440286" y="653142"/>
            <a:ext cx="11309338" cy="673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Code generation in </a:t>
            </a:r>
            <a:r>
              <a:rPr lang="en-CA" dirty="0" err="1"/>
              <a:t>drasil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Steven Palmer</a:t>
            </a:r>
          </a:p>
          <a:p>
            <a:endParaRPr lang="en-US" dirty="0"/>
          </a:p>
          <a:p>
            <a:r>
              <a:rPr lang="en-US" dirty="0"/>
              <a:t>Computing and Software</a:t>
            </a:r>
          </a:p>
          <a:p>
            <a:r>
              <a:rPr lang="en-US" dirty="0"/>
              <a:t>Faculty of Engineering</a:t>
            </a:r>
          </a:p>
          <a:p>
            <a:r>
              <a:rPr lang="en-US" dirty="0"/>
              <a:t>McMaster University</a:t>
            </a:r>
          </a:p>
          <a:p>
            <a:endParaRPr lang="en-US" dirty="0"/>
          </a:p>
          <a:p>
            <a:r>
              <a:rPr lang="en-US" dirty="0"/>
              <a:t>January 24, 2018</a:t>
            </a:r>
          </a:p>
          <a:p>
            <a:r>
              <a:rPr lang="it-IT" dirty="0"/>
              <a:t>Ernie Mileta 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3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E61A-8604-444E-9FB6-C89396EA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 From GLASSBR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8FD8-429A-4477-B4A4-41ED072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749AA-C77B-47A8-9DCB-2723253A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71" y="1645920"/>
            <a:ext cx="8619857" cy="44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F33-BCEC-4916-9A82-BD5D6D28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Failure:  </a:t>
            </a:r>
            <a:r>
              <a:rPr lang="en-US" dirty="0" err="1"/>
              <a:t>Drasil</a:t>
            </a:r>
            <a:r>
              <a:rPr lang="en-US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66E60-A14F-44FF-ACC6-9CD06D01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E7BB1-5657-465C-9F76-F6E59FBC7E9F}"/>
              </a:ext>
            </a:extLst>
          </p:cNvPr>
          <p:cNvSpPr txBox="1">
            <a:spLocks/>
          </p:cNvSpPr>
          <p:nvPr/>
        </p:nvSpPr>
        <p:spPr>
          <a:xfrm>
            <a:off x="789987" y="2907763"/>
            <a:ext cx="10609936" cy="238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risk_eq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:: Expr</a:t>
            </a:r>
          </a:p>
          <a:p>
            <a:pPr marL="0" indent="0">
              <a:buNone/>
            </a:pP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risk_eq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= ((C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sflawParamK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/ (Grouping ((C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plate_len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</a:t>
            </a:r>
          </a:p>
          <a:p>
            <a:pPr marL="0" indent="0"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plate_width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:^ ((C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sflawParamM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- </a:t>
            </a:r>
            <a:r>
              <a:rPr lang="en-US" sz="20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(Grouping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mod_elas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20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(square (Grouping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act_thick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</a:t>
            </a:r>
          </a:p>
          <a:p>
            <a:pPr marL="0" indent="0"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:^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sflawParamM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lDurFac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exp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stressDistFac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7B85A-EA30-40F6-8179-F422D84F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02" y="1791652"/>
            <a:ext cx="6696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F33-BCEC-4916-9A82-BD5D6D28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Failure:  </a:t>
            </a:r>
            <a:r>
              <a:rPr lang="en-US" dirty="0" err="1"/>
              <a:t>Drasil</a:t>
            </a:r>
            <a:r>
              <a:rPr lang="en-US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66E60-A14F-44FF-ACC6-9CD06D01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E7BB1-5657-465C-9F76-F6E59FBC7E9F}"/>
              </a:ext>
            </a:extLst>
          </p:cNvPr>
          <p:cNvSpPr txBox="1">
            <a:spLocks/>
          </p:cNvSpPr>
          <p:nvPr/>
        </p:nvSpPr>
        <p:spPr>
          <a:xfrm>
            <a:off x="789987" y="2907763"/>
            <a:ext cx="10609936" cy="238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risk_eq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:: Expr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risk_eq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= ((C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sflawParamK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/ (Grouping ((C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plate_len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</a:t>
            </a:r>
          </a:p>
          <a:p>
            <a:pPr marL="0" indent="0"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plate_width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:^ ((C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sflawParamM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- </a:t>
            </a:r>
            <a:r>
              <a:rPr lang="en-US" sz="20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(Grouping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mod_elas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(square (Grouping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act_thick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</a:t>
            </a:r>
          </a:p>
          <a:p>
            <a:pPr marL="0" indent="0"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:^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sflawParamM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lDurFac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exp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stressDistFac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7B85A-EA30-40F6-8179-F422D84F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02" y="1791652"/>
            <a:ext cx="6696075" cy="561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6BA292-43F6-4E38-95DB-9B4EFF56701A}"/>
              </a:ext>
            </a:extLst>
          </p:cNvPr>
          <p:cNvSpPr txBox="1"/>
          <p:nvPr/>
        </p:nvSpPr>
        <p:spPr>
          <a:xfrm>
            <a:off x="1179443" y="3279914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269FE-447C-4821-AF9E-D31C5F8880CD}"/>
              </a:ext>
            </a:extLst>
          </p:cNvPr>
          <p:cNvSpPr txBox="1"/>
          <p:nvPr/>
        </p:nvSpPr>
        <p:spPr>
          <a:xfrm>
            <a:off x="3670851" y="3279913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B02F0-A964-4357-8E85-36C785CC4502}"/>
              </a:ext>
            </a:extLst>
          </p:cNvPr>
          <p:cNvSpPr txBox="1"/>
          <p:nvPr/>
        </p:nvSpPr>
        <p:spPr>
          <a:xfrm>
            <a:off x="7971181" y="3276600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C6627-0A9A-4450-AA95-2035FC7208C6}"/>
              </a:ext>
            </a:extLst>
          </p:cNvPr>
          <p:cNvSpPr txBox="1"/>
          <p:nvPr/>
        </p:nvSpPr>
        <p:spPr>
          <a:xfrm>
            <a:off x="2267892" y="3737113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B939-1779-4306-92B1-E636E071FB2A}"/>
              </a:ext>
            </a:extLst>
          </p:cNvPr>
          <p:cNvSpPr txBox="1"/>
          <p:nvPr/>
        </p:nvSpPr>
        <p:spPr>
          <a:xfrm>
            <a:off x="5663761" y="3737113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EBFB9-92EB-4B9A-844D-B77F574277C4}"/>
              </a:ext>
            </a:extLst>
          </p:cNvPr>
          <p:cNvSpPr txBox="1"/>
          <p:nvPr/>
        </p:nvSpPr>
        <p:spPr>
          <a:xfrm>
            <a:off x="3513596" y="4101832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48D83-262D-418B-B95B-8D7FD3171AE8}"/>
              </a:ext>
            </a:extLst>
          </p:cNvPr>
          <p:cNvSpPr txBox="1"/>
          <p:nvPr/>
        </p:nvSpPr>
        <p:spPr>
          <a:xfrm>
            <a:off x="9766853" y="4101832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F35C7-0563-44BB-BB57-6F5284FDF69C}"/>
              </a:ext>
            </a:extLst>
          </p:cNvPr>
          <p:cNvSpPr txBox="1"/>
          <p:nvPr/>
        </p:nvSpPr>
        <p:spPr>
          <a:xfrm>
            <a:off x="2663686" y="4479235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21A4A-BAAD-400A-9F57-44D2C0621623}"/>
              </a:ext>
            </a:extLst>
          </p:cNvPr>
          <p:cNvSpPr txBox="1"/>
          <p:nvPr/>
        </p:nvSpPr>
        <p:spPr>
          <a:xfrm>
            <a:off x="4969565" y="4482548"/>
            <a:ext cx="87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66DBB-AF4D-46C5-9300-0D4C7E1CA017}"/>
              </a:ext>
            </a:extLst>
          </p:cNvPr>
          <p:cNvSpPr txBox="1"/>
          <p:nvPr/>
        </p:nvSpPr>
        <p:spPr>
          <a:xfrm>
            <a:off x="8601418" y="4479235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843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7C3A47-A2F6-4664-A85C-9DA9D6669120}"/>
              </a:ext>
            </a:extLst>
          </p:cNvPr>
          <p:cNvSpPr/>
          <p:nvPr/>
        </p:nvSpPr>
        <p:spPr>
          <a:xfrm>
            <a:off x="581192" y="4333461"/>
            <a:ext cx="10643399" cy="1570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0F46-7E84-4231-89B4-FF5F8A82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Failure:  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0CE5-DFC1-47A2-93B0-4E716FF2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4155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double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InputParameters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&amp;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double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J)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(pow(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-(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(pow(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(pow(((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(pow(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(pow(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(pow(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exp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public static double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InputParameters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double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J)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-(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ACC6-74A8-416B-B875-DCA57727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06948-88A0-4C20-B2C8-8EDEBBD2B9D8}"/>
              </a:ext>
            </a:extLst>
          </p:cNvPr>
          <p:cNvSpPr/>
          <p:nvPr/>
        </p:nvSpPr>
        <p:spPr>
          <a:xfrm>
            <a:off x="581191" y="2148896"/>
            <a:ext cx="10643399" cy="133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E23F-D8E5-4EB1-B790-54679619AB40}"/>
              </a:ext>
            </a:extLst>
          </p:cNvPr>
          <p:cNvSpPr txBox="1"/>
          <p:nvPr/>
        </p:nvSpPr>
        <p:spPr>
          <a:xfrm>
            <a:off x="581191" y="1733181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7E112-D85B-46AA-9AE8-868025D9BE46}"/>
              </a:ext>
            </a:extLst>
          </p:cNvPr>
          <p:cNvSpPr txBox="1"/>
          <p:nvPr/>
        </p:nvSpPr>
        <p:spPr>
          <a:xfrm>
            <a:off x="581191" y="39177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C#:</a:t>
            </a:r>
          </a:p>
        </p:txBody>
      </p:sp>
    </p:spTree>
    <p:extLst>
      <p:ext uri="{BB962C8B-B14F-4D97-AF65-F5344CB8AC3E}">
        <p14:creationId xmlns:p14="http://schemas.microsoft.com/office/powerpoint/2010/main" val="352774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7C3A47-A2F6-4664-A85C-9DA9D6669120}"/>
              </a:ext>
            </a:extLst>
          </p:cNvPr>
          <p:cNvSpPr/>
          <p:nvPr/>
        </p:nvSpPr>
        <p:spPr>
          <a:xfrm>
            <a:off x="581192" y="4333461"/>
            <a:ext cx="10643399" cy="1570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0F46-7E84-4231-89B4-FF5F8A82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Failure:  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0CE5-DFC1-47A2-93B0-4E716FF2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4155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def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J):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(-(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((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public static double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InputParameters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double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J) </a:t>
            </a:r>
            <a:r>
              <a:rPr lang="en-US" sz="1600" b="1" dirty="0">
                <a:solidFill>
                  <a:schemeClr val="accent2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throws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Exception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-(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ACC6-74A8-416B-B875-DCA57727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06948-88A0-4C20-B2C8-8EDEBBD2B9D8}"/>
              </a:ext>
            </a:extLst>
          </p:cNvPr>
          <p:cNvSpPr/>
          <p:nvPr/>
        </p:nvSpPr>
        <p:spPr>
          <a:xfrm>
            <a:off x="581191" y="2148896"/>
            <a:ext cx="10643399" cy="133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E23F-D8E5-4EB1-B790-54679619AB40}"/>
              </a:ext>
            </a:extLst>
          </p:cNvPr>
          <p:cNvSpPr txBox="1"/>
          <p:nvPr/>
        </p:nvSpPr>
        <p:spPr>
          <a:xfrm>
            <a:off x="581191" y="1733181"/>
            <a:ext cx="91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7E112-D85B-46AA-9AE8-868025D9BE46}"/>
              </a:ext>
            </a:extLst>
          </p:cNvPr>
          <p:cNvSpPr txBox="1"/>
          <p:nvPr/>
        </p:nvSpPr>
        <p:spPr>
          <a:xfrm>
            <a:off x="581191" y="3917746"/>
            <a:ext cx="63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Java:</a:t>
            </a:r>
          </a:p>
        </p:txBody>
      </p:sp>
    </p:spTree>
    <p:extLst>
      <p:ext uri="{BB962C8B-B14F-4D97-AF65-F5344CB8AC3E}">
        <p14:creationId xmlns:p14="http://schemas.microsoft.com/office/powerpoint/2010/main" val="197424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CF95-AA6E-4AE8-8F33-86722552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 Function commenting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EA1D2-6AA9-4CB8-A228-CB115AE4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5F8039-DB88-4C2D-87B7-B75D19A7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3240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def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J):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function '</a:t>
            </a:r>
            <a:r>
              <a:rPr lang="en-US" sz="2000" dirty="0" err="1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': risk of failure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parameter '</a:t>
            </a:r>
            <a:r>
              <a:rPr lang="en-US" sz="2000" dirty="0" err="1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parameter 'J': stress distribution factor (Function)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(-(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((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((((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**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((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</a:t>
            </a:r>
          </a:p>
        </p:txBody>
      </p:sp>
    </p:spTree>
    <p:extLst>
      <p:ext uri="{BB962C8B-B14F-4D97-AF65-F5344CB8AC3E}">
        <p14:creationId xmlns:p14="http://schemas.microsoft.com/office/powerpoint/2010/main" val="69992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DFE7-E85C-40AB-8BBC-E0D44559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 Function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EE48-5941-4113-B04A-160F9C64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def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J):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function '</a:t>
            </a:r>
            <a:r>
              <a:rPr lang="en-US" dirty="0" err="1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': risk of failure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parameter '</a:t>
            </a:r>
            <a:r>
              <a:rPr lang="en-US" dirty="0" err="1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parameter 'J': stress distribution factor (Function)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= open(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"log.txt"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"w"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"function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end=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''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end=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''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", 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end=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''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(J, end=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''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") called"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outfile.close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(-(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((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((((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**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((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07066-5C45-4344-96A6-D1D2DCF4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9CC1-9671-41BF-BFDF-9CACEDFA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017DD-AE8A-4BA6-BE79-596BDD2D43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58738"/>
            <a:ext cx="525462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8EB4A6-2EEB-49A1-BA45-C3BDC92995BC}"/>
              </a:ext>
            </a:extLst>
          </p:cNvPr>
          <p:cNvSpPr/>
          <p:nvPr/>
        </p:nvSpPr>
        <p:spPr>
          <a:xfrm>
            <a:off x="3690730" y="2173120"/>
            <a:ext cx="4757527" cy="1255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EC7AD-4B56-48FC-8B0F-973F4A0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 Current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C66D-E57C-40AB-A968-DE3F6E4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35FC7-818F-4940-BAA3-71498F73919D}"/>
              </a:ext>
            </a:extLst>
          </p:cNvPr>
          <p:cNvSpPr/>
          <p:nvPr/>
        </p:nvSpPr>
        <p:spPr>
          <a:xfrm>
            <a:off x="6364690" y="2477644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Specification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B91A1-4EF1-49B9-B4D9-E496BE2BD1B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069493" y="3429000"/>
            <a:ext cx="1" cy="478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7EB1-DE80-4E4C-BAB8-8C0814549C0C}"/>
              </a:ext>
            </a:extLst>
          </p:cNvPr>
          <p:cNvSpPr/>
          <p:nvPr/>
        </p:nvSpPr>
        <p:spPr>
          <a:xfrm>
            <a:off x="4019055" y="247764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93012-900D-41BD-822B-239E4A784A8E}"/>
              </a:ext>
            </a:extLst>
          </p:cNvPr>
          <p:cNvSpPr/>
          <p:nvPr/>
        </p:nvSpPr>
        <p:spPr>
          <a:xfrm>
            <a:off x="5199543" y="3907527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3BFC3-ACB7-4FB7-A546-AA289829C84E}"/>
              </a:ext>
            </a:extLst>
          </p:cNvPr>
          <p:cNvSpPr/>
          <p:nvPr/>
        </p:nvSpPr>
        <p:spPr>
          <a:xfrm>
            <a:off x="5199543" y="5077537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8FBF0A-9092-407C-B748-DAE6CA97A733}"/>
              </a:ext>
            </a:extLst>
          </p:cNvPr>
          <p:cNvCxnSpPr>
            <a:cxnSpLocks/>
          </p:cNvCxnSpPr>
          <p:nvPr/>
        </p:nvCxnSpPr>
        <p:spPr>
          <a:xfrm flipH="1">
            <a:off x="6069492" y="4599010"/>
            <a:ext cx="1" cy="478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D3067B-4CC8-48DB-92F8-458E78FBC5AF}"/>
              </a:ext>
            </a:extLst>
          </p:cNvPr>
          <p:cNvSpPr txBox="1"/>
          <p:nvPr/>
        </p:nvSpPr>
        <p:spPr>
          <a:xfrm>
            <a:off x="7234640" y="5238612"/>
            <a:ext cx="21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C++, C#, Java,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7E473-E691-468A-A111-2AC6042688D2}"/>
              </a:ext>
            </a:extLst>
          </p:cNvPr>
          <p:cNvSpPr/>
          <p:nvPr/>
        </p:nvSpPr>
        <p:spPr>
          <a:xfrm>
            <a:off x="1329753" y="247764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Captured</a:t>
            </a:r>
          </a:p>
          <a:p>
            <a:pPr algn="ctr"/>
            <a:r>
              <a:rPr lang="en-US" dirty="0"/>
              <a:t>Knowledge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854E-1171-45CB-8410-5ECF880238F9}"/>
              </a:ext>
            </a:extLst>
          </p:cNvPr>
          <p:cNvSpPr/>
          <p:nvPr/>
        </p:nvSpPr>
        <p:spPr>
          <a:xfrm>
            <a:off x="3230150" y="26387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715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3369-50C1-4AFB-840B-BBE4E5D9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current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97D2-6AA2-48BD-95BF-074FDBE2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only for simple program structures:</a:t>
            </a:r>
          </a:p>
          <a:p>
            <a:pPr lvl="2"/>
            <a:r>
              <a:rPr lang="en-US" dirty="0"/>
              <a:t>Read inputs, do some (serial) computations, write outputs</a:t>
            </a:r>
          </a:p>
          <a:p>
            <a:r>
              <a:rPr lang="en-US" dirty="0"/>
              <a:t>Lacks expressiveness for the user:</a:t>
            </a:r>
          </a:p>
          <a:p>
            <a:pPr lvl="2"/>
            <a:r>
              <a:rPr lang="en-US" dirty="0"/>
              <a:t>The current design is rigid</a:t>
            </a:r>
          </a:p>
          <a:p>
            <a:pPr lvl="2"/>
            <a:r>
              <a:rPr lang="en-US" dirty="0"/>
              <a:t>Tries to do too much in an automated way</a:t>
            </a:r>
          </a:p>
          <a:p>
            <a:pPr lvl="2"/>
            <a:r>
              <a:rPr lang="en-US" dirty="0"/>
              <a:t>Need a way for the user of </a:t>
            </a:r>
            <a:r>
              <a:rPr lang="en-US" dirty="0" err="1"/>
              <a:t>Drasil</a:t>
            </a:r>
            <a:r>
              <a:rPr lang="en-US" dirty="0"/>
              <a:t> to specify the design of the code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Design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6DD4-00E8-4901-9F85-AC9ACD99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6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90421-6ECA-4F48-B84D-19C369C9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ABFAD-517A-44D8-86BE-A7BCA074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036" y="2588260"/>
            <a:ext cx="11029615" cy="43240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 Current code generation design</a:t>
            </a:r>
          </a:p>
          <a:p>
            <a:pPr marL="0" indent="0">
              <a:buNone/>
            </a:pPr>
            <a:r>
              <a:rPr lang="en-US" dirty="0"/>
              <a:t>2.  Results of current generator</a:t>
            </a:r>
          </a:p>
          <a:p>
            <a:pPr marL="0" indent="0">
              <a:buNone/>
            </a:pPr>
            <a:r>
              <a:rPr lang="en-US" dirty="0"/>
              <a:t>3. 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8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DEA39F-34B1-4C89-B44C-E088C930545C}"/>
              </a:ext>
            </a:extLst>
          </p:cNvPr>
          <p:cNvSpPr/>
          <p:nvPr/>
        </p:nvSpPr>
        <p:spPr>
          <a:xfrm>
            <a:off x="1835426" y="3866026"/>
            <a:ext cx="8527766" cy="133668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EC7AD-4B56-48FC-8B0F-973F4A0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C66D-E57C-40AB-A968-DE3F6E4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35FC7-818F-4940-BAA3-71498F73919D}"/>
              </a:ext>
            </a:extLst>
          </p:cNvPr>
          <p:cNvSpPr/>
          <p:nvPr/>
        </p:nvSpPr>
        <p:spPr>
          <a:xfrm>
            <a:off x="5225005" y="2781685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71385-BE65-47ED-9476-03ED6B261BB2}"/>
              </a:ext>
            </a:extLst>
          </p:cNvPr>
          <p:cNvSpPr/>
          <p:nvPr/>
        </p:nvSpPr>
        <p:spPr>
          <a:xfrm>
            <a:off x="8273774" y="435659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3A1BA-783A-473E-B4C5-9C0C237431D2}"/>
              </a:ext>
            </a:extLst>
          </p:cNvPr>
          <p:cNvCxnSpPr>
            <a:cxnSpLocks/>
          </p:cNvCxnSpPr>
          <p:nvPr/>
        </p:nvCxnSpPr>
        <p:spPr>
          <a:xfrm>
            <a:off x="6096000" y="2387485"/>
            <a:ext cx="0" cy="38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A38EB-51ED-4A65-9E08-D229F63E26A8}"/>
              </a:ext>
            </a:extLst>
          </p:cNvPr>
          <p:cNvSpPr/>
          <p:nvPr/>
        </p:nvSpPr>
        <p:spPr>
          <a:xfrm>
            <a:off x="5225005" y="5595566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13966D-CA2A-4107-9ABA-21A1B36B4F05}"/>
              </a:ext>
            </a:extLst>
          </p:cNvPr>
          <p:cNvCxnSpPr>
            <a:cxnSpLocks/>
          </p:cNvCxnSpPr>
          <p:nvPr/>
        </p:nvCxnSpPr>
        <p:spPr>
          <a:xfrm>
            <a:off x="6094955" y="3473168"/>
            <a:ext cx="0" cy="38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16006-1536-49B6-80AD-211AFFC66BED}"/>
              </a:ext>
            </a:extLst>
          </p:cNvPr>
          <p:cNvCxnSpPr>
            <a:cxnSpLocks/>
          </p:cNvCxnSpPr>
          <p:nvPr/>
        </p:nvCxnSpPr>
        <p:spPr>
          <a:xfrm>
            <a:off x="6094955" y="5202708"/>
            <a:ext cx="0" cy="38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FEBFABA-4BF9-4FEC-A1E1-F052778769C2}"/>
              </a:ext>
            </a:extLst>
          </p:cNvPr>
          <p:cNvSpPr/>
          <p:nvPr/>
        </p:nvSpPr>
        <p:spPr>
          <a:xfrm>
            <a:off x="5225005" y="1680614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03A36-56BF-4781-B16B-835C765E85BF}"/>
              </a:ext>
            </a:extLst>
          </p:cNvPr>
          <p:cNvSpPr/>
          <p:nvPr/>
        </p:nvSpPr>
        <p:spPr>
          <a:xfrm>
            <a:off x="7477874" y="168061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3464-1D22-4857-8323-6D292AADBEE1}"/>
              </a:ext>
            </a:extLst>
          </p:cNvPr>
          <p:cNvSpPr/>
          <p:nvPr/>
        </p:nvSpPr>
        <p:spPr>
          <a:xfrm>
            <a:off x="7071348" y="18416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8D6CE4-D0B0-4FC6-89B3-7011DF44FE8D}"/>
              </a:ext>
            </a:extLst>
          </p:cNvPr>
          <p:cNvSpPr/>
          <p:nvPr/>
        </p:nvSpPr>
        <p:spPr>
          <a:xfrm>
            <a:off x="5225005" y="4314796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DFDAC-3A64-4767-A7B2-DBCA8FD9EB7E}"/>
              </a:ext>
            </a:extLst>
          </p:cNvPr>
          <p:cNvSpPr/>
          <p:nvPr/>
        </p:nvSpPr>
        <p:spPr>
          <a:xfrm>
            <a:off x="2176236" y="4321946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443071-8909-425D-8124-91FB93FBEABC}"/>
              </a:ext>
            </a:extLst>
          </p:cNvPr>
          <p:cNvSpPr/>
          <p:nvPr/>
        </p:nvSpPr>
        <p:spPr>
          <a:xfrm>
            <a:off x="4942076" y="3894301"/>
            <a:ext cx="230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Paradigm Specific ASTs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B78DC-6A80-4485-B5C9-436FA629D29F}"/>
              </a:ext>
            </a:extLst>
          </p:cNvPr>
          <p:cNvSpPr/>
          <p:nvPr/>
        </p:nvSpPr>
        <p:spPr>
          <a:xfrm>
            <a:off x="2964866" y="1696002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Captured</a:t>
            </a:r>
          </a:p>
          <a:p>
            <a:pPr algn="ctr"/>
            <a:r>
              <a:rPr lang="en-US" dirty="0"/>
              <a:t>Knowledge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0AD614-CAE7-4794-96AE-2D9895D68EA2}"/>
              </a:ext>
            </a:extLst>
          </p:cNvPr>
          <p:cNvSpPr/>
          <p:nvPr/>
        </p:nvSpPr>
        <p:spPr>
          <a:xfrm>
            <a:off x="4818479" y="18570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1584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B87EC-C640-4DD8-A78C-D579C405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D959-5882-4682-B894-5D3E9F07CC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58738"/>
            <a:ext cx="525462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CECB-030E-4502-9EB5-B3E27A93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DD8C-D8A7-45FB-9399-1F98546F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9AB755-072B-4837-A711-8E8D6D12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324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Specification:</a:t>
            </a:r>
          </a:p>
          <a:p>
            <a:pPr lvl="2"/>
            <a:r>
              <a:rPr lang="en-US" dirty="0"/>
              <a:t>Database of symbols used in the code</a:t>
            </a:r>
          </a:p>
          <a:p>
            <a:pPr lvl="2"/>
            <a:r>
              <a:rPr lang="en-US" dirty="0"/>
              <a:t>Inputs to the program</a:t>
            </a:r>
          </a:p>
          <a:p>
            <a:pPr lvl="2"/>
            <a:r>
              <a:rPr lang="en-US" dirty="0"/>
              <a:t>Outputs of the program</a:t>
            </a:r>
          </a:p>
          <a:p>
            <a:pPr lvl="2"/>
            <a:r>
              <a:rPr lang="en-US" dirty="0"/>
              <a:t>Relations between symbols</a:t>
            </a:r>
          </a:p>
          <a:p>
            <a:r>
              <a:rPr lang="en-CA" dirty="0"/>
              <a:t>Built from captured knowledge</a:t>
            </a:r>
          </a:p>
          <a:p>
            <a:r>
              <a:rPr lang="en-CA" dirty="0"/>
              <a:t>Using the code specification, </a:t>
            </a:r>
            <a:r>
              <a:rPr lang="en-CA" dirty="0" err="1"/>
              <a:t>Drasil</a:t>
            </a:r>
            <a:r>
              <a:rPr lang="en-CA" dirty="0"/>
              <a:t> finds a path from inputs to outputs through the set of relations</a:t>
            </a:r>
          </a:p>
          <a:p>
            <a:r>
              <a:rPr lang="en-CA" dirty="0"/>
              <a:t>Generates code using these relations to transform inputs to outputs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7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F887-4C22-47A0-8205-72062A1B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B1555-FA7E-4BC8-95BA-0B1D1D1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2E0BE56-76EE-43B6-BEA6-A82F222F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324087"/>
          </a:xfrm>
        </p:spPr>
        <p:txBody>
          <a:bodyPr>
            <a:normAutofit/>
          </a:bodyPr>
          <a:lstStyle/>
          <a:p>
            <a:r>
              <a:rPr lang="en-CA" dirty="0"/>
              <a:t>Allow user to make decisions about features of the generated code</a:t>
            </a:r>
          </a:p>
          <a:p>
            <a:r>
              <a:rPr lang="en-CA" dirty="0"/>
              <a:t>Examples of choices:</a:t>
            </a:r>
          </a:p>
          <a:p>
            <a:pPr lvl="2"/>
            <a:r>
              <a:rPr lang="en-CA" dirty="0"/>
              <a:t>Programming language?</a:t>
            </a:r>
          </a:p>
          <a:p>
            <a:pPr lvl="2"/>
            <a:r>
              <a:rPr lang="en-CA" dirty="0"/>
              <a:t>Library vs program?</a:t>
            </a:r>
          </a:p>
          <a:p>
            <a:pPr lvl="2"/>
            <a:r>
              <a:rPr lang="en-CA" dirty="0"/>
              <a:t>Logging?</a:t>
            </a:r>
          </a:p>
          <a:p>
            <a:pPr lvl="2"/>
            <a:r>
              <a:rPr lang="en-CA" dirty="0"/>
              <a:t>Documentation in code?</a:t>
            </a:r>
          </a:p>
          <a:p>
            <a:pPr lvl="2"/>
            <a:r>
              <a:rPr lang="en-CA" dirty="0"/>
              <a:t>Input/output structure?</a:t>
            </a:r>
          </a:p>
          <a:p>
            <a:pPr lvl="2"/>
            <a:r>
              <a:rPr lang="en-CA" dirty="0"/>
              <a:t>Which algorithm to use?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958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Generic Object-Oriented Language</a:t>
            </a:r>
          </a:p>
          <a:p>
            <a:pPr lvl="2"/>
            <a:r>
              <a:rPr lang="en-CA" dirty="0"/>
              <a:t>Developed by Jason </a:t>
            </a:r>
            <a:r>
              <a:rPr lang="en-CA" dirty="0" err="1"/>
              <a:t>Costabile</a:t>
            </a:r>
            <a:r>
              <a:rPr lang="en-CA" dirty="0"/>
              <a:t> as MEng project, 2012</a:t>
            </a:r>
          </a:p>
          <a:p>
            <a:pPr lvl="2"/>
            <a:r>
              <a:rPr lang="en-CA" dirty="0"/>
              <a:t>Abstract syntax tree (AST) for OO languages</a:t>
            </a:r>
          </a:p>
          <a:p>
            <a:pPr lvl="2"/>
            <a:r>
              <a:rPr lang="en-CA" dirty="0"/>
              <a:t>Integrated into </a:t>
            </a:r>
            <a:r>
              <a:rPr lang="en-CA" dirty="0" err="1"/>
              <a:t>Drasil</a:t>
            </a:r>
            <a:r>
              <a:rPr lang="en-CA" dirty="0"/>
              <a:t> and extended</a:t>
            </a:r>
          </a:p>
          <a:p>
            <a:r>
              <a:rPr lang="en-CA" dirty="0"/>
              <a:t>Allows rendering code in multiple OO languages</a:t>
            </a:r>
          </a:p>
          <a:p>
            <a:pPr lvl="2"/>
            <a:r>
              <a:rPr lang="en-CA" dirty="0"/>
              <a:t>C++, C#, Java,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8EB4A6-2EEB-49A1-BA45-C3BDC92995BC}"/>
              </a:ext>
            </a:extLst>
          </p:cNvPr>
          <p:cNvSpPr/>
          <p:nvPr/>
        </p:nvSpPr>
        <p:spPr>
          <a:xfrm>
            <a:off x="3690730" y="2173120"/>
            <a:ext cx="4757527" cy="1255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EC7AD-4B56-48FC-8B0F-973F4A0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C66D-E57C-40AB-A968-DE3F6E4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35FC7-818F-4940-BAA3-71498F73919D}"/>
              </a:ext>
            </a:extLst>
          </p:cNvPr>
          <p:cNvSpPr/>
          <p:nvPr/>
        </p:nvSpPr>
        <p:spPr>
          <a:xfrm>
            <a:off x="6364690" y="2477644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Specification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B91A1-4EF1-49B9-B4D9-E496BE2BD1B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069493" y="3429000"/>
            <a:ext cx="1" cy="478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7EB1-DE80-4E4C-BAB8-8C0814549C0C}"/>
              </a:ext>
            </a:extLst>
          </p:cNvPr>
          <p:cNvSpPr/>
          <p:nvPr/>
        </p:nvSpPr>
        <p:spPr>
          <a:xfrm>
            <a:off x="4019055" y="247764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93012-900D-41BD-822B-239E4A784A8E}"/>
              </a:ext>
            </a:extLst>
          </p:cNvPr>
          <p:cNvSpPr/>
          <p:nvPr/>
        </p:nvSpPr>
        <p:spPr>
          <a:xfrm>
            <a:off x="5199543" y="3907527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3BFC3-ACB7-4FB7-A546-AA289829C84E}"/>
              </a:ext>
            </a:extLst>
          </p:cNvPr>
          <p:cNvSpPr/>
          <p:nvPr/>
        </p:nvSpPr>
        <p:spPr>
          <a:xfrm>
            <a:off x="5199543" y="5077537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8FBF0A-9092-407C-B748-DAE6CA97A733}"/>
              </a:ext>
            </a:extLst>
          </p:cNvPr>
          <p:cNvCxnSpPr>
            <a:cxnSpLocks/>
          </p:cNvCxnSpPr>
          <p:nvPr/>
        </p:nvCxnSpPr>
        <p:spPr>
          <a:xfrm flipH="1">
            <a:off x="6069492" y="4599010"/>
            <a:ext cx="1" cy="478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D3067B-4CC8-48DB-92F8-458E78FBC5AF}"/>
              </a:ext>
            </a:extLst>
          </p:cNvPr>
          <p:cNvSpPr txBox="1"/>
          <p:nvPr/>
        </p:nvSpPr>
        <p:spPr>
          <a:xfrm>
            <a:off x="7234640" y="5238612"/>
            <a:ext cx="21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C++, C#, Java,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7E473-E691-468A-A111-2AC6042688D2}"/>
              </a:ext>
            </a:extLst>
          </p:cNvPr>
          <p:cNvSpPr/>
          <p:nvPr/>
        </p:nvSpPr>
        <p:spPr>
          <a:xfrm>
            <a:off x="1329753" y="247764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Captured</a:t>
            </a:r>
          </a:p>
          <a:p>
            <a:pPr algn="ctr"/>
            <a:r>
              <a:rPr lang="en-US" dirty="0"/>
              <a:t>Knowledge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854E-1171-45CB-8410-5ECF880238F9}"/>
              </a:ext>
            </a:extLst>
          </p:cNvPr>
          <p:cNvSpPr/>
          <p:nvPr/>
        </p:nvSpPr>
        <p:spPr>
          <a:xfrm>
            <a:off x="3230150" y="26387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32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AB54F2-9FC0-48D3-BE10-149B7CC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7633-1F76-47CD-B5E8-BC03A993F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58738"/>
            <a:ext cx="525462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2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DBDE-74B2-479D-92D4-F9FF28E2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GlassBR</a:t>
            </a:r>
            <a:r>
              <a:rPr lang="en-US" dirty="0"/>
              <a:t>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FE76-3AD4-43FB-9FDB-93327206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GlassBR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Computes whether a given plate of glass will resist a blast force </a:t>
            </a:r>
          </a:p>
          <a:p>
            <a:pPr lvl="2"/>
            <a:r>
              <a:rPr lang="en-US" dirty="0"/>
              <a:t>Small:  ~200 lines</a:t>
            </a:r>
          </a:p>
          <a:p>
            <a:pPr lvl="2"/>
            <a:r>
              <a:rPr lang="en-US" dirty="0"/>
              <a:t>Simple:  Input -&gt; Calculations -&gt; Output</a:t>
            </a:r>
          </a:p>
          <a:p>
            <a:pPr lvl="2"/>
            <a:r>
              <a:rPr lang="en-US" dirty="0"/>
              <a:t>Good starting point for developing code generation in </a:t>
            </a:r>
            <a:r>
              <a:rPr lang="en-US" dirty="0" err="1"/>
              <a:t>Drasil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Currently able to generate complete working code for </a:t>
            </a:r>
            <a:r>
              <a:rPr lang="en-US" dirty="0" err="1"/>
              <a:t>GlassBR</a:t>
            </a:r>
            <a:endParaRPr lang="en-US" dirty="0"/>
          </a:p>
          <a:p>
            <a:pPr lvl="2"/>
            <a:r>
              <a:rPr lang="en-US" dirty="0"/>
              <a:t>C++, C#, Java, and Python!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2A9A1-DCF7-4CF1-A6D7-67750FD6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792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SGP">
      <a:dk1>
        <a:srgbClr val="000000"/>
      </a:dk1>
      <a:lt1>
        <a:sysClr val="window" lastClr="FFFFFF"/>
      </a:lt1>
      <a:dk2>
        <a:srgbClr val="000000"/>
      </a:dk2>
      <a:lt2>
        <a:srgbClr val="7A003B"/>
      </a:lt2>
      <a:accent1>
        <a:srgbClr val="7A003B"/>
      </a:accent1>
      <a:accent2>
        <a:srgbClr val="0065B3"/>
      </a:accent2>
      <a:accent3>
        <a:srgbClr val="7A003B"/>
      </a:accent3>
      <a:accent4>
        <a:srgbClr val="8E979E"/>
      </a:accent4>
      <a:accent5>
        <a:srgbClr val="A3AAAF"/>
      </a:accent5>
      <a:accent6>
        <a:srgbClr val="0065B3"/>
      </a:accent6>
      <a:hlink>
        <a:srgbClr val="0065B3"/>
      </a:hlink>
      <a:folHlink>
        <a:srgbClr val="8E979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882</TotalTime>
  <Words>846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SImPL</vt:lpstr>
      <vt:lpstr>Wingdings 2</vt:lpstr>
      <vt:lpstr>Dividend</vt:lpstr>
      <vt:lpstr>Code generation in drasil</vt:lpstr>
      <vt:lpstr>OVERVIEW</vt:lpstr>
      <vt:lpstr>Current Design</vt:lpstr>
      <vt:lpstr>Code Specification</vt:lpstr>
      <vt:lpstr>Choices</vt:lpstr>
      <vt:lpstr>GOOL</vt:lpstr>
      <vt:lpstr>Current Design</vt:lpstr>
      <vt:lpstr>Results</vt:lpstr>
      <vt:lpstr>GlassBR Case Study</vt:lpstr>
      <vt:lpstr>Risk of Failure From GLASSBR THEORY</vt:lpstr>
      <vt:lpstr>Risk of Failure:  Drasil Code</vt:lpstr>
      <vt:lpstr>Risk of Failure:  Drasil Code</vt:lpstr>
      <vt:lpstr>Risk of Failure:  Generated Code</vt:lpstr>
      <vt:lpstr>Risk of Failure:  Generated Code</vt:lpstr>
      <vt:lpstr>CHOICE:  Function commenting</vt:lpstr>
      <vt:lpstr>CHOICE:  Function logging</vt:lpstr>
      <vt:lpstr>Next steps</vt:lpstr>
      <vt:lpstr>Recall:  Current Design</vt:lpstr>
      <vt:lpstr>Limitations of current design</vt:lpstr>
      <vt:lpstr>FUTURE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Erica Dao</dc:creator>
  <cp:lastModifiedBy>Steven Palmer</cp:lastModifiedBy>
  <cp:revision>69</cp:revision>
  <dcterms:created xsi:type="dcterms:W3CDTF">2017-06-16T17:39:10Z</dcterms:created>
  <dcterms:modified xsi:type="dcterms:W3CDTF">2018-01-24T08:43:22Z</dcterms:modified>
</cp:coreProperties>
</file>