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9B6F08-E934-4B7E-9859-A5E11636766E}">
  <a:tblStyle styleId="{619B6F08-E934-4B7E-9859-A5E1163676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984" y="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e0efd3f9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e0efd3f9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e3887016d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e3887016d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ef84a6a06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ef84a6a06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e3887016d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e3887016d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efabe686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efabe686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efabe686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efabe686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e3887016d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e3887016d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f6fa96ecf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f6fa96ecf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f6fa96ecf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f6fa96ecf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6fa96ecf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f6fa96ecf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and Full Outer joins are not supported with SQLite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c070eee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c070eee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</a:t>
            </a:r>
            <a:r>
              <a:rPr lang="en-US" dirty="0"/>
              <a:t>SV</a:t>
            </a:r>
            <a:r>
              <a:rPr lang="en" dirty="0"/>
              <a:t> loading and storing: Too inefficient and slow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f6fa96e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f6fa96e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f6fa96ecf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f6fa96ecf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f6fa96ecf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f6fa96ecf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f6fa96ecf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f6fa96ecf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f6fa96ecf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f6fa96ecf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f6fa96ecf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f6fa96ecf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f6fa96ecf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f6fa96ecf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e0efd3f9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e0efd3f9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e0efd3f9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e0efd3f9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e0efd3f92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e0efd3f92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bc070eee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bc070eee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e0efd3f9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e0efd3f9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e0efd3f9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e0efd3f9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bbc250b4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bbc250b4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edc1e5f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edc1e5f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ee95496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ee95496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bc070ee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bc070ee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ee954964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ee954964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bc070ee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bc070ee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1710600"/>
          </a:xfrm>
          <a:prstGeom prst="rect">
            <a:avLst/>
          </a:prstGeom>
          <a:solidFill>
            <a:srgbClr val="D9D9D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w3schools.com/sql/sql_join_inner.asp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3schools.com/sql/sql_join_full.asp" TargetMode="External"/><Relationship Id="rId11" Type="http://schemas.openxmlformats.org/officeDocument/2006/relationships/hyperlink" Target="https://www.w3schools.com/sql/sql_join.asp" TargetMode="External"/><Relationship Id="rId5" Type="http://schemas.openxmlformats.org/officeDocument/2006/relationships/hyperlink" Target="https://www.w3schools.com/sql/sql_join_right.asp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www.w3schools.com/sql/sql_join_left.asp" TargetMode="Externa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I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Databases/SQL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-"/>
            </a:pPr>
            <a:r>
              <a:rPr lang="en"/>
              <a:t>Creates a relation between data.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Primary Key: Unique identifier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specify type: integer, text, blob, etc.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17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TABLE [IF NOT EXISTS] groups (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group_id integer PRIMARY KEY,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text NOT NULL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text NOT NULL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);</a:t>
            </a:r>
            <a:endParaRPr/>
          </a:p>
        </p:txBody>
      </p:sp>
      <p:graphicFrame>
        <p:nvGraphicFramePr>
          <p:cNvPr id="111" name="Google Shape;111;p22"/>
          <p:cNvGraphicFramePr/>
          <p:nvPr/>
        </p:nvGraphicFramePr>
        <p:xfrm>
          <a:off x="4832400" y="3406725"/>
          <a:ext cx="3999900" cy="396210"/>
        </p:xfrm>
        <a:graphic>
          <a:graphicData uri="http://schemas.openxmlformats.org/drawingml/2006/table">
            <a:tbl>
              <a:tblPr>
                <a:noFill/>
                <a:tableStyleId>{619B6F08-E934-4B7E-9859-A5E11636766E}</a:tableStyleId>
              </a:tblPr>
              <a:tblGrid>
                <a:gridCol w="133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group_id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" name="Google Shape;112;p22"/>
          <p:cNvSpPr txBox="1"/>
          <p:nvPr/>
        </p:nvSpPr>
        <p:spPr>
          <a:xfrm>
            <a:off x="4787750" y="2983050"/>
            <a:ext cx="1341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groups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dirty="0"/>
              <a:t>Will throw an error i</a:t>
            </a:r>
            <a:r>
              <a:rPr lang="en-US" dirty="0"/>
              <a:t>f</a:t>
            </a:r>
            <a:r>
              <a:rPr lang="en" dirty="0"/>
              <a:t> table already exists</a:t>
            </a:r>
            <a:endParaRPr dirty="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Use </a:t>
            </a:r>
            <a:r>
              <a:rPr lang="en" i="1" dirty="0"/>
              <a:t>IF NOT EXISTS</a:t>
            </a:r>
            <a:r>
              <a:rPr lang="en" dirty="0"/>
              <a:t> in that case.</a:t>
            </a:r>
            <a:endParaRPr dirty="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dirty="0"/>
              <a:t>Entry type doesn’t have to be column type.</a:t>
            </a:r>
            <a:endParaRPr dirty="0"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17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TABLE [IF NOT EXISTS] groups (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group_id integer PRIMARY KEY,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text NOT NULL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text NOT NULL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);</a:t>
            </a:r>
            <a:endParaRPr/>
          </a:p>
        </p:txBody>
      </p:sp>
      <p:graphicFrame>
        <p:nvGraphicFramePr>
          <p:cNvPr id="120" name="Google Shape;120;p23"/>
          <p:cNvGraphicFramePr/>
          <p:nvPr/>
        </p:nvGraphicFramePr>
        <p:xfrm>
          <a:off x="4832400" y="3406725"/>
          <a:ext cx="3999900" cy="396210"/>
        </p:xfrm>
        <a:graphic>
          <a:graphicData uri="http://schemas.openxmlformats.org/drawingml/2006/table">
            <a:tbl>
              <a:tblPr>
                <a:noFill/>
                <a:tableStyleId>{619B6F08-E934-4B7E-9859-A5E11636766E}</a:tableStyleId>
              </a:tblPr>
              <a:tblGrid>
                <a:gridCol w="133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group_id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1" name="Google Shape;121;p23"/>
          <p:cNvSpPr txBox="1"/>
          <p:nvPr/>
        </p:nvSpPr>
        <p:spPr>
          <a:xfrm>
            <a:off x="4787750" y="2983050"/>
            <a:ext cx="1341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groups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2"/>
          </p:nvPr>
        </p:nvSpPr>
        <p:spPr>
          <a:xfrm>
            <a:off x="4832400" y="1017725"/>
            <a:ext cx="3999900" cy="17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INTO groups (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group_id, name, state)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 (0, “Warriors”, “California”);</a:t>
            </a:r>
            <a:endParaRPr/>
          </a:p>
        </p:txBody>
      </p:sp>
      <p:graphicFrame>
        <p:nvGraphicFramePr>
          <p:cNvPr id="128" name="Google Shape;128;p24"/>
          <p:cNvGraphicFramePr/>
          <p:nvPr/>
        </p:nvGraphicFramePr>
        <p:xfrm>
          <a:off x="356350" y="1441400"/>
          <a:ext cx="3999900" cy="792420"/>
        </p:xfrm>
        <a:graphic>
          <a:graphicData uri="http://schemas.openxmlformats.org/drawingml/2006/table">
            <a:tbl>
              <a:tblPr>
                <a:noFill/>
                <a:tableStyleId>{619B6F08-E934-4B7E-9859-A5E11636766E}</a:tableStyleId>
              </a:tblPr>
              <a:tblGrid>
                <a:gridCol w="133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group_id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Warriors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California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9" name="Google Shape;129;p24"/>
          <p:cNvSpPr txBox="1"/>
          <p:nvPr/>
        </p:nvSpPr>
        <p:spPr>
          <a:xfrm>
            <a:off x="311700" y="1017725"/>
            <a:ext cx="1341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groups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2"/>
          </p:nvPr>
        </p:nvSpPr>
        <p:spPr>
          <a:xfrm>
            <a:off x="4832400" y="2889300"/>
            <a:ext cx="3999900" cy="17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INTO groups (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group_id, name)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 (1, “Lakers”, “California”),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(2, “76ers”, “Pennsylvania”);</a:t>
            </a:r>
            <a:endParaRPr/>
          </a:p>
        </p:txBody>
      </p:sp>
      <p:graphicFrame>
        <p:nvGraphicFramePr>
          <p:cNvPr id="131" name="Google Shape;131;p24"/>
          <p:cNvGraphicFramePr/>
          <p:nvPr/>
        </p:nvGraphicFramePr>
        <p:xfrm>
          <a:off x="356350" y="3008175"/>
          <a:ext cx="3999900" cy="1584840"/>
        </p:xfrm>
        <a:graphic>
          <a:graphicData uri="http://schemas.openxmlformats.org/drawingml/2006/table">
            <a:tbl>
              <a:tblPr>
                <a:noFill/>
                <a:tableStyleId>{619B6F08-E934-4B7E-9859-A5E11636766E}</a:tableStyleId>
              </a:tblPr>
              <a:tblGrid>
                <a:gridCol w="133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group_id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Warriors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California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Lakers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California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76ers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Pennsylvania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2" name="Google Shape;132;p24"/>
          <p:cNvSpPr txBox="1"/>
          <p:nvPr/>
        </p:nvSpPr>
        <p:spPr>
          <a:xfrm>
            <a:off x="311700" y="2584500"/>
            <a:ext cx="1341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groups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</a:t>
            </a: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name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groups;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Warriors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Lakers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76ers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*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groups;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0, Warriors, California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1, Lakers, California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2, 76ers, Pennsylvania</a:t>
            </a:r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311700" y="1152475"/>
            <a:ext cx="1341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groups</a:t>
            </a:r>
            <a:endParaRPr/>
          </a:p>
        </p:txBody>
      </p:sp>
      <p:graphicFrame>
        <p:nvGraphicFramePr>
          <p:cNvPr id="140" name="Google Shape;140;p25"/>
          <p:cNvGraphicFramePr/>
          <p:nvPr/>
        </p:nvGraphicFramePr>
        <p:xfrm>
          <a:off x="356350" y="1576150"/>
          <a:ext cx="4132650" cy="1584840"/>
        </p:xfrm>
        <a:graphic>
          <a:graphicData uri="http://schemas.openxmlformats.org/drawingml/2006/table">
            <a:tbl>
              <a:tblPr>
                <a:noFill/>
                <a:tableStyleId>{619B6F08-E934-4B7E-9859-A5E11636766E}</a:tableStyleId>
              </a:tblPr>
              <a:tblGrid>
                <a:gridCol w="137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group_id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Warriors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California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Lakers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California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76ers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Pennsylvania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(DISTINCT and ORDER BY)</a:t>
            </a: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DISTINCT 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groups;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California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Pennsylvania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Default is ascending order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*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groups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BY name ASC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2, 76ers, Pennsylvania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1, Lakers, California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0, Warriors, California</a:t>
            </a:r>
            <a:endParaRPr/>
          </a:p>
        </p:txBody>
      </p:sp>
      <p:sp>
        <p:nvSpPr>
          <p:cNvPr id="147" name="Google Shape;147;p26"/>
          <p:cNvSpPr txBox="1"/>
          <p:nvPr/>
        </p:nvSpPr>
        <p:spPr>
          <a:xfrm>
            <a:off x="311700" y="1152475"/>
            <a:ext cx="1341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groups</a:t>
            </a:r>
            <a:endParaRPr/>
          </a:p>
        </p:txBody>
      </p:sp>
      <p:graphicFrame>
        <p:nvGraphicFramePr>
          <p:cNvPr id="148" name="Google Shape;148;p26"/>
          <p:cNvGraphicFramePr/>
          <p:nvPr/>
        </p:nvGraphicFramePr>
        <p:xfrm>
          <a:off x="356350" y="1576150"/>
          <a:ext cx="4132650" cy="1584840"/>
        </p:xfrm>
        <a:graphic>
          <a:graphicData uri="http://schemas.openxmlformats.org/drawingml/2006/table">
            <a:tbl>
              <a:tblPr>
                <a:noFill/>
                <a:tableStyleId>{619B6F08-E934-4B7E-9859-A5E11636766E}</a:tableStyleId>
              </a:tblPr>
              <a:tblGrid>
                <a:gridCol w="137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group_id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Warriors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California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Lakers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California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76ers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Pennsylvania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(AGGREGATION)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state, COUNT(*)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groups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BY 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BY COUNT(*) DESC;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California,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Pennsylvania,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Massachusetts,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Florida,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New York,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Texas,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state, COUNT(*)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groups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BY 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 COUNT(*) &gt; 1;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California, 2</a:t>
            </a:r>
            <a:endParaRPr/>
          </a:p>
        </p:txBody>
      </p:sp>
      <p:graphicFrame>
        <p:nvGraphicFramePr>
          <p:cNvPr id="155" name="Google Shape;155;p27"/>
          <p:cNvGraphicFramePr/>
          <p:nvPr/>
        </p:nvGraphicFramePr>
        <p:xfrm>
          <a:off x="356350" y="1576150"/>
          <a:ext cx="4132650" cy="3169680"/>
        </p:xfrm>
        <a:graphic>
          <a:graphicData uri="http://schemas.openxmlformats.org/drawingml/2006/table">
            <a:tbl>
              <a:tblPr>
                <a:noFill/>
                <a:tableStyleId>{619B6F08-E934-4B7E-9859-A5E11636766E}</a:tableStyleId>
              </a:tblPr>
              <a:tblGrid>
                <a:gridCol w="137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group_id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Warriors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California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Lakers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California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76ers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Pennsylvania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Celtics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Massachusetts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Florida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 York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Rockets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Texas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6" name="Google Shape;156;p27"/>
          <p:cNvSpPr txBox="1"/>
          <p:nvPr/>
        </p:nvSpPr>
        <p:spPr>
          <a:xfrm>
            <a:off x="311700" y="1152475"/>
            <a:ext cx="1341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groups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(WHERE)</a:t>
            </a:r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name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groups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state = California;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Warriors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Lakers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state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groups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group_id &gt; 4;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New York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Texas</a:t>
            </a:r>
            <a:endParaRPr/>
          </a:p>
        </p:txBody>
      </p:sp>
      <p:graphicFrame>
        <p:nvGraphicFramePr>
          <p:cNvPr id="163" name="Google Shape;163;p28"/>
          <p:cNvGraphicFramePr/>
          <p:nvPr/>
        </p:nvGraphicFramePr>
        <p:xfrm>
          <a:off x="356350" y="1576150"/>
          <a:ext cx="4132650" cy="3169680"/>
        </p:xfrm>
        <a:graphic>
          <a:graphicData uri="http://schemas.openxmlformats.org/drawingml/2006/table">
            <a:tbl>
              <a:tblPr>
                <a:noFill/>
                <a:tableStyleId>{619B6F08-E934-4B7E-9859-A5E11636766E}</a:tableStyleId>
              </a:tblPr>
              <a:tblGrid>
                <a:gridCol w="137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group_id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Warriors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California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Lakers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California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76ers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Pennsylvania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Celtics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Massachusetts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Florida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 York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Rockets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Texas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4" name="Google Shape;164;p28"/>
          <p:cNvSpPr txBox="1"/>
          <p:nvPr/>
        </p:nvSpPr>
        <p:spPr>
          <a:xfrm>
            <a:off x="311700" y="1152475"/>
            <a:ext cx="1341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groups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Unions</a:t>
            </a:r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Combines entries from multiple queries.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Restricted to same number of columns and similar datatypes.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UNION vs UNION ALL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UNION: Removes duplicates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UNION ALL: Keeps duplicates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UNIONS</a:t>
            </a:r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* FROM group1 UNION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group_id, name, state FROM group2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BY group_id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0, Warriors, California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1, 76ers, Pennsylvania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2, Celtics, Massachusetts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3, Raptors, Ontario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4, Heats, Florida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* FROM group1 UNION ALL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group_id, name, state FROM group2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0, Warriors, California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0, Warriors, California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1, 76ers, Pennsylvania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2, Celtics, Massachusetts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3, Raptors, Ontario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4, Heats, Florida</a:t>
            </a:r>
            <a:endParaRPr/>
          </a:p>
        </p:txBody>
      </p:sp>
      <p:graphicFrame>
        <p:nvGraphicFramePr>
          <p:cNvPr id="177" name="Google Shape;177;p30"/>
          <p:cNvGraphicFramePr/>
          <p:nvPr/>
        </p:nvGraphicFramePr>
        <p:xfrm>
          <a:off x="356350" y="1499950"/>
          <a:ext cx="4132650" cy="1462920"/>
        </p:xfrm>
        <a:graphic>
          <a:graphicData uri="http://schemas.openxmlformats.org/drawingml/2006/table">
            <a:tbl>
              <a:tblPr>
                <a:noFill/>
                <a:tableStyleId>{619B6F08-E934-4B7E-9859-A5E11636766E}</a:tableStyleId>
              </a:tblPr>
              <a:tblGrid>
                <a:gridCol w="137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group_id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name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state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Warriors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California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76ers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Pennsylvania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Celtics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Massachusetts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8" name="Google Shape;178;p30"/>
          <p:cNvSpPr txBox="1"/>
          <p:nvPr/>
        </p:nvSpPr>
        <p:spPr>
          <a:xfrm>
            <a:off x="311700" y="1076275"/>
            <a:ext cx="1341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group1</a:t>
            </a:r>
            <a:endParaRPr/>
          </a:p>
        </p:txBody>
      </p:sp>
      <p:graphicFrame>
        <p:nvGraphicFramePr>
          <p:cNvPr id="179" name="Google Shape;179;p30"/>
          <p:cNvGraphicFramePr/>
          <p:nvPr/>
        </p:nvGraphicFramePr>
        <p:xfrm>
          <a:off x="356350" y="3380575"/>
          <a:ext cx="4132700" cy="1645800"/>
        </p:xfrm>
        <a:graphic>
          <a:graphicData uri="http://schemas.openxmlformats.org/drawingml/2006/table">
            <a:tbl>
              <a:tblPr>
                <a:noFill/>
                <a:tableStyleId>{619B6F08-E934-4B7E-9859-A5E11636766E}</a:tableStyleId>
              </a:tblPr>
              <a:tblGrid>
                <a:gridCol w="103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group_id</a:t>
                      </a:r>
                      <a:endParaRPr sz="1200"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name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state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city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Warriors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California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San Francisco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Raptors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Ontario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Toronto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Heats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Florida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Miami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0" name="Google Shape;180;p30"/>
          <p:cNvSpPr txBox="1"/>
          <p:nvPr/>
        </p:nvSpPr>
        <p:spPr>
          <a:xfrm>
            <a:off x="311700" y="2971713"/>
            <a:ext cx="1341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group2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Joins</a:t>
            </a:r>
            <a:endParaRPr/>
          </a:p>
        </p:txBody>
      </p:sp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Combines columns from multiple tables as one set.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 u="sng">
                <a:solidFill>
                  <a:schemeClr val="hlink"/>
                </a:solidFill>
                <a:hlinkClick r:id="rId3"/>
              </a:rPr>
              <a:t>Inner Joins</a:t>
            </a:r>
            <a:r>
              <a:rPr lang="en" b="1"/>
              <a:t>: </a:t>
            </a:r>
            <a:r>
              <a:rPr lang="en"/>
              <a:t>Matching values on both tables.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 u="sng">
                <a:solidFill>
                  <a:schemeClr val="hlink"/>
                </a:solidFill>
                <a:hlinkClick r:id="rId4"/>
              </a:rPr>
              <a:t>Left</a:t>
            </a:r>
            <a:r>
              <a:rPr lang="en" b="1"/>
              <a:t>/</a:t>
            </a:r>
            <a:r>
              <a:rPr lang="en" b="1" u="sng">
                <a:solidFill>
                  <a:schemeClr val="hlink"/>
                </a:solidFill>
                <a:hlinkClick r:id="rId5"/>
              </a:rPr>
              <a:t>Right</a:t>
            </a:r>
            <a:r>
              <a:rPr lang="en" b="1"/>
              <a:t> Outer Joins: </a:t>
            </a:r>
            <a:r>
              <a:rPr lang="en"/>
              <a:t>All rows from left/right tables and matching values from right/left tables.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 u="sng">
                <a:solidFill>
                  <a:schemeClr val="hlink"/>
                </a:solidFill>
                <a:hlinkClick r:id="rId6"/>
              </a:rPr>
              <a:t>Full Outer Joins:</a:t>
            </a:r>
            <a:r>
              <a:rPr lang="en" b="1"/>
              <a:t> </a:t>
            </a:r>
            <a:r>
              <a:rPr lang="en"/>
              <a:t>All rows that have a match on either table.</a:t>
            </a:r>
            <a:endParaRPr/>
          </a:p>
        </p:txBody>
      </p:sp>
      <p:grpSp>
        <p:nvGrpSpPr>
          <p:cNvPr id="187" name="Google Shape;187;p31"/>
          <p:cNvGrpSpPr/>
          <p:nvPr/>
        </p:nvGrpSpPr>
        <p:grpSpPr>
          <a:xfrm>
            <a:off x="4572000" y="1190625"/>
            <a:ext cx="4035150" cy="2762250"/>
            <a:chOff x="4572000" y="1190625"/>
            <a:chExt cx="4035150" cy="2762250"/>
          </a:xfrm>
        </p:grpSpPr>
        <p:pic>
          <p:nvPicPr>
            <p:cNvPr id="188" name="Google Shape;188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702150" y="2571750"/>
              <a:ext cx="1905000" cy="1381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572000" y="2571750"/>
              <a:ext cx="1905000" cy="1381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3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702150" y="1190625"/>
              <a:ext cx="1905000" cy="1381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3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572000" y="1190625"/>
              <a:ext cx="1905000" cy="13811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2" name="Google Shape;192;p31"/>
          <p:cNvSpPr txBox="1"/>
          <p:nvPr/>
        </p:nvSpPr>
        <p:spPr>
          <a:xfrm>
            <a:off x="4677425" y="4274875"/>
            <a:ext cx="4035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creds: </a:t>
            </a:r>
            <a:r>
              <a:rPr lang="en" sz="1100" u="sng">
                <a:solidFill>
                  <a:schemeClr val="hlink"/>
                </a:solidFill>
                <a:hlinkClick r:id="rId11"/>
              </a:rPr>
              <a:t>https://www.w3schools.com/sql/sql_join.asp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you use to store and access data?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XML?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text document?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png file?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JOIN</a:t>
            </a:r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a.name, a.state, b.city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states AS 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JOIN cities AS b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a.name = b.name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‘Warriors’, ‘California’, ‘San Francisco’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a.name, a.state, b.city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states AS a, cities AS 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a.name = b.name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‘Warriors’, ‘California’, ‘San Francisco’</a:t>
            </a:r>
            <a:endParaRPr/>
          </a:p>
        </p:txBody>
      </p:sp>
      <p:graphicFrame>
        <p:nvGraphicFramePr>
          <p:cNvPr id="199" name="Google Shape;199;p32"/>
          <p:cNvGraphicFramePr/>
          <p:nvPr/>
        </p:nvGraphicFramePr>
        <p:xfrm>
          <a:off x="356350" y="1499950"/>
          <a:ext cx="4132650" cy="1462920"/>
        </p:xfrm>
        <a:graphic>
          <a:graphicData uri="http://schemas.openxmlformats.org/drawingml/2006/table">
            <a:tbl>
              <a:tblPr>
                <a:noFill/>
                <a:tableStyleId>{619B6F08-E934-4B7E-9859-A5E11636766E}</a:tableStyleId>
              </a:tblPr>
              <a:tblGrid>
                <a:gridCol w="137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state_id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name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state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Warriors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California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76ers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Pennsylvania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Celtics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Massachusetts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0" name="Google Shape;200;p32"/>
          <p:cNvSpPr txBox="1"/>
          <p:nvPr/>
        </p:nvSpPr>
        <p:spPr>
          <a:xfrm>
            <a:off x="311700" y="1076275"/>
            <a:ext cx="1341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states</a:t>
            </a:r>
            <a:endParaRPr/>
          </a:p>
        </p:txBody>
      </p:sp>
      <p:graphicFrame>
        <p:nvGraphicFramePr>
          <p:cNvPr id="201" name="Google Shape;201;p32"/>
          <p:cNvGraphicFramePr/>
          <p:nvPr/>
        </p:nvGraphicFramePr>
        <p:xfrm>
          <a:off x="356350" y="3380575"/>
          <a:ext cx="4132650" cy="1462920"/>
        </p:xfrm>
        <a:graphic>
          <a:graphicData uri="http://schemas.openxmlformats.org/drawingml/2006/table">
            <a:tbl>
              <a:tblPr>
                <a:noFill/>
                <a:tableStyleId>{619B6F08-E934-4B7E-9859-A5E11636766E}</a:tableStyleId>
              </a:tblPr>
              <a:tblGrid>
                <a:gridCol w="137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city_id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name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city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Raptors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Toronto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Heats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Miami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Warriors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San Francisco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2" name="Google Shape;202;p32"/>
          <p:cNvSpPr txBox="1"/>
          <p:nvPr/>
        </p:nvSpPr>
        <p:spPr>
          <a:xfrm>
            <a:off x="311700" y="2971713"/>
            <a:ext cx="1341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cities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OUTER JOIN</a:t>
            </a:r>
            <a:endParaRPr/>
          </a:p>
        </p:txBody>
      </p:sp>
      <p:sp>
        <p:nvSpPr>
          <p:cNvPr id="208" name="Google Shape;208;p3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a.name, a.state, b.city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states AS 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OUTER JOIN cities AS b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a.name = b.name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‘Warriors’, ‘California’, ‘San Francisco’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‘76ers’, ‘Pennsylvania’, 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‘Celtics’, ‘Massachusetts’, None</a:t>
            </a:r>
            <a:endParaRPr/>
          </a:p>
        </p:txBody>
      </p:sp>
      <p:graphicFrame>
        <p:nvGraphicFramePr>
          <p:cNvPr id="209" name="Google Shape;209;p33"/>
          <p:cNvGraphicFramePr/>
          <p:nvPr/>
        </p:nvGraphicFramePr>
        <p:xfrm>
          <a:off x="356350" y="1499950"/>
          <a:ext cx="4132650" cy="1462920"/>
        </p:xfrm>
        <a:graphic>
          <a:graphicData uri="http://schemas.openxmlformats.org/drawingml/2006/table">
            <a:tbl>
              <a:tblPr>
                <a:noFill/>
                <a:tableStyleId>{619B6F08-E934-4B7E-9859-A5E11636766E}</a:tableStyleId>
              </a:tblPr>
              <a:tblGrid>
                <a:gridCol w="137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state_id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name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state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Warriors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California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76ers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Pennsylvania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Celtics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Massachusetts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0" name="Google Shape;210;p33"/>
          <p:cNvSpPr txBox="1"/>
          <p:nvPr/>
        </p:nvSpPr>
        <p:spPr>
          <a:xfrm>
            <a:off x="311700" y="1076275"/>
            <a:ext cx="1341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states</a:t>
            </a:r>
            <a:endParaRPr/>
          </a:p>
        </p:txBody>
      </p:sp>
      <p:graphicFrame>
        <p:nvGraphicFramePr>
          <p:cNvPr id="211" name="Google Shape;211;p33"/>
          <p:cNvGraphicFramePr/>
          <p:nvPr/>
        </p:nvGraphicFramePr>
        <p:xfrm>
          <a:off x="356350" y="3380575"/>
          <a:ext cx="4132650" cy="1462920"/>
        </p:xfrm>
        <a:graphic>
          <a:graphicData uri="http://schemas.openxmlformats.org/drawingml/2006/table">
            <a:tbl>
              <a:tblPr>
                <a:noFill/>
                <a:tableStyleId>{619B6F08-E934-4B7E-9859-A5E11636766E}</a:tableStyleId>
              </a:tblPr>
              <a:tblGrid>
                <a:gridCol w="137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city_id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name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city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Raptors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Toronto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Heats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Miami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Warriors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San Francisco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2" name="Google Shape;212;p33"/>
          <p:cNvSpPr txBox="1"/>
          <p:nvPr/>
        </p:nvSpPr>
        <p:spPr>
          <a:xfrm>
            <a:off x="311700" y="2971713"/>
            <a:ext cx="1341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cities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LEFT/RIGHT OUTER JOIN</a:t>
            </a:r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a.name, a.state, b.city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states AS 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OUTER JOIN cities AS b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a.name = b.name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‘Warriors’, ‘California’, ‘San Francisco’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‘76ers’, ‘Pennsylvania’, 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‘Celtics’, ‘Massachusetts’, 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Not supported with SQLite3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a.name, a.state, b.city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states AS 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OUTER JOIN cities AS b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a.name = b.name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‘Warriors’, ‘California’, ‘San Francisco’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‘76ers’, ‘Pennsylvania’, 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‘Celtics’, ‘Massachusetts’, None</a:t>
            </a:r>
            <a:endParaRPr/>
          </a:p>
        </p:txBody>
      </p:sp>
      <p:graphicFrame>
        <p:nvGraphicFramePr>
          <p:cNvPr id="219" name="Google Shape;219;p34"/>
          <p:cNvGraphicFramePr/>
          <p:nvPr/>
        </p:nvGraphicFramePr>
        <p:xfrm>
          <a:off x="356350" y="1499950"/>
          <a:ext cx="4132650" cy="1462920"/>
        </p:xfrm>
        <a:graphic>
          <a:graphicData uri="http://schemas.openxmlformats.org/drawingml/2006/table">
            <a:tbl>
              <a:tblPr>
                <a:noFill/>
                <a:tableStyleId>{619B6F08-E934-4B7E-9859-A5E11636766E}</a:tableStyleId>
              </a:tblPr>
              <a:tblGrid>
                <a:gridCol w="137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state_id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name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state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Warriors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California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76ers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Pennsylvania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Celtics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Massachusetts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0" name="Google Shape;220;p34"/>
          <p:cNvSpPr txBox="1"/>
          <p:nvPr/>
        </p:nvSpPr>
        <p:spPr>
          <a:xfrm>
            <a:off x="311700" y="1076275"/>
            <a:ext cx="1341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states</a:t>
            </a:r>
            <a:endParaRPr/>
          </a:p>
        </p:txBody>
      </p:sp>
      <p:graphicFrame>
        <p:nvGraphicFramePr>
          <p:cNvPr id="221" name="Google Shape;221;p34"/>
          <p:cNvGraphicFramePr/>
          <p:nvPr/>
        </p:nvGraphicFramePr>
        <p:xfrm>
          <a:off x="356350" y="3380575"/>
          <a:ext cx="4132650" cy="1462920"/>
        </p:xfrm>
        <a:graphic>
          <a:graphicData uri="http://schemas.openxmlformats.org/drawingml/2006/table">
            <a:tbl>
              <a:tblPr>
                <a:noFill/>
                <a:tableStyleId>{619B6F08-E934-4B7E-9859-A5E11636766E}</a:tableStyleId>
              </a:tblPr>
              <a:tblGrid>
                <a:gridCol w="137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city_id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name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city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Raptors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Toronto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Heats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Miami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Warriors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San Francisco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2" name="Google Shape;222;p34"/>
          <p:cNvSpPr txBox="1"/>
          <p:nvPr/>
        </p:nvSpPr>
        <p:spPr>
          <a:xfrm>
            <a:off x="311700" y="2971713"/>
            <a:ext cx="1341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cities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OUTER JOIN</a:t>
            </a:r>
            <a:endParaRPr/>
          </a:p>
        </p:txBody>
      </p:sp>
      <p:sp>
        <p:nvSpPr>
          <p:cNvPr id="228" name="Google Shape;228;p3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Not supported by SQLite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a.name, a.state, b.city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states AS 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OUTER JOIN cities AS b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a.name = b.name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Warriors, California, San Francisco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76ers, Pennsylvania, NULL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Celtics, Massachusetts, NULL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Raptors, NULL, Toronto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Heats, NULL, Miami</a:t>
            </a:r>
            <a:endParaRPr/>
          </a:p>
        </p:txBody>
      </p:sp>
      <p:graphicFrame>
        <p:nvGraphicFramePr>
          <p:cNvPr id="229" name="Google Shape;229;p35"/>
          <p:cNvGraphicFramePr/>
          <p:nvPr/>
        </p:nvGraphicFramePr>
        <p:xfrm>
          <a:off x="356350" y="1499950"/>
          <a:ext cx="4132650" cy="1462920"/>
        </p:xfrm>
        <a:graphic>
          <a:graphicData uri="http://schemas.openxmlformats.org/drawingml/2006/table">
            <a:tbl>
              <a:tblPr>
                <a:noFill/>
                <a:tableStyleId>{619B6F08-E934-4B7E-9859-A5E11636766E}</a:tableStyleId>
              </a:tblPr>
              <a:tblGrid>
                <a:gridCol w="137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state_id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name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state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Warriors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California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76ers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Pennsylvania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Celtics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Massachusetts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0" name="Google Shape;230;p35"/>
          <p:cNvSpPr txBox="1"/>
          <p:nvPr/>
        </p:nvSpPr>
        <p:spPr>
          <a:xfrm>
            <a:off x="311700" y="1076275"/>
            <a:ext cx="1341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states</a:t>
            </a:r>
            <a:endParaRPr/>
          </a:p>
        </p:txBody>
      </p:sp>
      <p:graphicFrame>
        <p:nvGraphicFramePr>
          <p:cNvPr id="231" name="Google Shape;231;p35"/>
          <p:cNvGraphicFramePr/>
          <p:nvPr/>
        </p:nvGraphicFramePr>
        <p:xfrm>
          <a:off x="356350" y="3380575"/>
          <a:ext cx="4132650" cy="1462920"/>
        </p:xfrm>
        <a:graphic>
          <a:graphicData uri="http://schemas.openxmlformats.org/drawingml/2006/table">
            <a:tbl>
              <a:tblPr>
                <a:noFill/>
                <a:tableStyleId>{619B6F08-E934-4B7E-9859-A5E11636766E}</a:tableStyleId>
              </a:tblPr>
              <a:tblGrid>
                <a:gridCol w="137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city_id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name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city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Raptors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Toronto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Heats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Miami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Warriors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San Francisco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2" name="Google Shape;232;p35"/>
          <p:cNvSpPr txBox="1"/>
          <p:nvPr/>
        </p:nvSpPr>
        <p:spPr>
          <a:xfrm>
            <a:off x="311700" y="2971713"/>
            <a:ext cx="1341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cities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Right/Full Outer Join</a:t>
            </a:r>
            <a:endParaRPr/>
          </a:p>
        </p:txBody>
      </p:sp>
      <p:sp>
        <p:nvSpPr>
          <p:cNvPr id="238" name="Google Shape;238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These joins are not supported by SQLite and require workarounds.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Outer Join</a:t>
            </a:r>
            <a:endParaRPr/>
          </a:p>
        </p:txBody>
      </p:sp>
      <p:sp>
        <p:nvSpPr>
          <p:cNvPr id="244" name="Google Shape;244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Basically a flipped left outer join.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45" name="Google Shape;245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a.name, a.state, b.city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states AS 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OUTER JOIN cities AS b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a.name = b.name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These two are equivalent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a.name, a.state, b.city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cities AS 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OUTER JOIN states AS 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a.name = b.name</a:t>
            </a:r>
            <a:endParaRPr/>
          </a:p>
        </p:txBody>
      </p:sp>
      <p:pic>
        <p:nvPicPr>
          <p:cNvPr id="246" name="Google Shape;2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150" y="3290600"/>
            <a:ext cx="19050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9150" y="1909475"/>
            <a:ext cx="19050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Outer Join</a:t>
            </a:r>
            <a:endParaRPr/>
          </a:p>
        </p:txBody>
      </p:sp>
      <p:pic>
        <p:nvPicPr>
          <p:cNvPr id="253" name="Google Shape;2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1426" y="2046663"/>
            <a:ext cx="1448512" cy="10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6503" y="2046663"/>
            <a:ext cx="1448511" cy="10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063" y="2046663"/>
            <a:ext cx="1448511" cy="10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8969" y="2046663"/>
            <a:ext cx="1448511" cy="105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8"/>
          <p:cNvSpPr txBox="1"/>
          <p:nvPr/>
        </p:nvSpPr>
        <p:spPr>
          <a:xfrm>
            <a:off x="2022425" y="2348763"/>
            <a:ext cx="3300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+</a:t>
            </a:r>
            <a:endParaRPr sz="2400"/>
          </a:p>
        </p:txBody>
      </p:sp>
      <p:sp>
        <p:nvSpPr>
          <p:cNvPr id="258" name="Google Shape;258;p38"/>
          <p:cNvSpPr txBox="1"/>
          <p:nvPr/>
        </p:nvSpPr>
        <p:spPr>
          <a:xfrm>
            <a:off x="4407000" y="2348763"/>
            <a:ext cx="3300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</a:t>
            </a:r>
            <a:endParaRPr sz="2400"/>
          </a:p>
        </p:txBody>
      </p:sp>
      <p:sp>
        <p:nvSpPr>
          <p:cNvPr id="259" name="Google Shape;259;p38"/>
          <p:cNvSpPr txBox="1"/>
          <p:nvPr/>
        </p:nvSpPr>
        <p:spPr>
          <a:xfrm>
            <a:off x="6789450" y="2348763"/>
            <a:ext cx="3300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=</a:t>
            </a:r>
            <a:endParaRPr sz="2400"/>
          </a:p>
        </p:txBody>
      </p:sp>
      <p:sp>
        <p:nvSpPr>
          <p:cNvPr id="260" name="Google Shape;260;p38"/>
          <p:cNvSpPr txBox="1"/>
          <p:nvPr/>
        </p:nvSpPr>
        <p:spPr>
          <a:xfrm>
            <a:off x="1831500" y="4069525"/>
            <a:ext cx="54810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workaround uses a combination of JOINS and UNION ALL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 TABLE</a:t>
            </a:r>
            <a:endParaRPr/>
          </a:p>
        </p:txBody>
      </p:sp>
      <p:sp>
        <p:nvSpPr>
          <p:cNvPr id="266" name="Google Shape;266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-"/>
            </a:pPr>
            <a:r>
              <a:rPr lang="en"/>
              <a:t>ALTER TABLE can be used to: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Rename tables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columns</a:t>
            </a:r>
            <a:endParaRPr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Rename tables: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 on right.</a:t>
            </a:r>
            <a:endParaRPr/>
          </a:p>
        </p:txBody>
      </p:sp>
      <p:sp>
        <p:nvSpPr>
          <p:cNvPr id="267" name="Google Shape;267;p3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17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 TABLE groups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RENAME to teams;</a:t>
            </a:r>
            <a:endParaRPr/>
          </a:p>
        </p:txBody>
      </p:sp>
      <p:graphicFrame>
        <p:nvGraphicFramePr>
          <p:cNvPr id="268" name="Google Shape;268;p39"/>
          <p:cNvGraphicFramePr/>
          <p:nvPr/>
        </p:nvGraphicFramePr>
        <p:xfrm>
          <a:off x="4832400" y="3406725"/>
          <a:ext cx="3999900" cy="396210"/>
        </p:xfrm>
        <a:graphic>
          <a:graphicData uri="http://schemas.openxmlformats.org/drawingml/2006/table">
            <a:tbl>
              <a:tblPr>
                <a:noFill/>
                <a:tableStyleId>{619B6F08-E934-4B7E-9859-A5E11636766E}</a:tableStyleId>
              </a:tblPr>
              <a:tblGrid>
                <a:gridCol w="199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group_id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9" name="Google Shape;269;p39"/>
          <p:cNvSpPr txBox="1"/>
          <p:nvPr/>
        </p:nvSpPr>
        <p:spPr>
          <a:xfrm>
            <a:off x="4787750" y="2983050"/>
            <a:ext cx="1341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groups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 TABLE</a:t>
            </a:r>
            <a:endParaRPr/>
          </a:p>
        </p:txBody>
      </p:sp>
      <p:sp>
        <p:nvSpPr>
          <p:cNvPr id="275" name="Google Shape;275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-"/>
            </a:pPr>
            <a:r>
              <a:rPr lang="en"/>
              <a:t>ALTER can be used to: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Rename tables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columns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Rename columns</a:t>
            </a:r>
            <a:endParaRPr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Rename tables: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 on right.</a:t>
            </a:r>
            <a:endParaRPr/>
          </a:p>
        </p:txBody>
      </p:sp>
      <p:sp>
        <p:nvSpPr>
          <p:cNvPr id="276" name="Google Shape;276;p4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17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 TABLE groups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RENAME TO teams;</a:t>
            </a:r>
            <a:endParaRPr/>
          </a:p>
        </p:txBody>
      </p:sp>
      <p:graphicFrame>
        <p:nvGraphicFramePr>
          <p:cNvPr id="277" name="Google Shape;277;p40"/>
          <p:cNvGraphicFramePr/>
          <p:nvPr/>
        </p:nvGraphicFramePr>
        <p:xfrm>
          <a:off x="4832400" y="3406725"/>
          <a:ext cx="3999900" cy="396210"/>
        </p:xfrm>
        <a:graphic>
          <a:graphicData uri="http://schemas.openxmlformats.org/drawingml/2006/table">
            <a:tbl>
              <a:tblPr>
                <a:noFill/>
                <a:tableStyleId>{619B6F08-E934-4B7E-9859-A5E11636766E}</a:tableStyleId>
              </a:tblPr>
              <a:tblGrid>
                <a:gridCol w="199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group_id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8" name="Google Shape;278;p40"/>
          <p:cNvSpPr txBox="1"/>
          <p:nvPr/>
        </p:nvSpPr>
        <p:spPr>
          <a:xfrm>
            <a:off x="4787750" y="2983050"/>
            <a:ext cx="1341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teams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 TABLE</a:t>
            </a:r>
            <a:endParaRPr/>
          </a:p>
        </p:txBody>
      </p:sp>
      <p:sp>
        <p:nvSpPr>
          <p:cNvPr id="284" name="Google Shape;284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ADD COLUMN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Cannot be unique or primary key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have a default value</a:t>
            </a:r>
            <a:endParaRPr/>
          </a:p>
        </p:txBody>
      </p:sp>
      <p:sp>
        <p:nvSpPr>
          <p:cNvPr id="285" name="Google Shape;285;p4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17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 TABLE groups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COLUMN num INTEGER;</a:t>
            </a:r>
            <a:endParaRPr/>
          </a:p>
        </p:txBody>
      </p:sp>
      <p:graphicFrame>
        <p:nvGraphicFramePr>
          <p:cNvPr id="286" name="Google Shape;286;p41"/>
          <p:cNvGraphicFramePr/>
          <p:nvPr/>
        </p:nvGraphicFramePr>
        <p:xfrm>
          <a:off x="4832400" y="3406725"/>
          <a:ext cx="3999900" cy="396210"/>
        </p:xfrm>
        <a:graphic>
          <a:graphicData uri="http://schemas.openxmlformats.org/drawingml/2006/table">
            <a:tbl>
              <a:tblPr>
                <a:noFill/>
                <a:tableStyleId>{619B6F08-E934-4B7E-9859-A5E11636766E}</a:tableStyleId>
              </a:tblPr>
              <a:tblGrid>
                <a:gridCol w="199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group_id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7" name="Google Shape;287;p41"/>
          <p:cNvSpPr txBox="1"/>
          <p:nvPr/>
        </p:nvSpPr>
        <p:spPr>
          <a:xfrm>
            <a:off x="4787750" y="2983050"/>
            <a:ext cx="1341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teams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Database Management System (RDBMS)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relational database management system use relations between data.</a:t>
            </a:r>
            <a:endParaRPr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Relation (aka tables):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Schema: A set of rules where instances follow.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Instance (aka Row): Set of data that follows the schema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Attributes (aka columns):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Tuples (aka rows):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</a:t>
            </a:r>
            <a:endParaRPr/>
          </a:p>
        </p:txBody>
      </p:sp>
      <p:sp>
        <p:nvSpPr>
          <p:cNvPr id="293" name="Google Shape;293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-"/>
            </a:pPr>
            <a:r>
              <a:rPr lang="en"/>
              <a:t>Removes a table from the database.</a:t>
            </a:r>
            <a:endParaRPr/>
          </a:p>
        </p:txBody>
      </p:sp>
      <p:sp>
        <p:nvSpPr>
          <p:cNvPr id="294" name="Google Shape;294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17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TABLE teams;</a:t>
            </a:r>
            <a:endParaRPr/>
          </a:p>
        </p:txBody>
      </p:sp>
      <p:graphicFrame>
        <p:nvGraphicFramePr>
          <p:cNvPr id="295" name="Google Shape;295;p42"/>
          <p:cNvGraphicFramePr/>
          <p:nvPr/>
        </p:nvGraphicFramePr>
        <p:xfrm>
          <a:off x="4832400" y="3406725"/>
          <a:ext cx="3999900" cy="396210"/>
        </p:xfrm>
        <a:graphic>
          <a:graphicData uri="http://schemas.openxmlformats.org/drawingml/2006/table">
            <a:tbl>
              <a:tblPr>
                <a:noFill/>
                <a:tableStyleId>{619B6F08-E934-4B7E-9859-A5E11636766E}</a:tableStyleId>
              </a:tblPr>
              <a:tblGrid>
                <a:gridCol w="133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team_id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6" name="Google Shape;296;p42"/>
          <p:cNvSpPr txBox="1"/>
          <p:nvPr/>
        </p:nvSpPr>
        <p:spPr>
          <a:xfrm>
            <a:off x="4787750" y="2983050"/>
            <a:ext cx="1341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teams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</a:t>
            </a:r>
            <a:endParaRPr/>
          </a:p>
        </p:txBody>
      </p:sp>
      <p:sp>
        <p:nvSpPr>
          <p:cNvPr id="302" name="Google Shape;302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-"/>
            </a:pPr>
            <a:r>
              <a:rPr lang="en"/>
              <a:t>Removes a table from the database.</a:t>
            </a:r>
            <a:endParaRPr/>
          </a:p>
        </p:txBody>
      </p:sp>
      <p:sp>
        <p:nvSpPr>
          <p:cNvPr id="303" name="Google Shape;303;p4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17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TABLE groups;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 and DBMS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A </a:t>
            </a:r>
            <a:r>
              <a:rPr lang="en" b="1"/>
              <a:t>database</a:t>
            </a:r>
            <a:r>
              <a:rPr lang="en"/>
              <a:t> is a structured set of data.</a:t>
            </a:r>
            <a:endParaRPr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A </a:t>
            </a:r>
            <a:r>
              <a:rPr lang="en" b="1"/>
              <a:t>DBMS (Database Management System)</a:t>
            </a:r>
            <a:r>
              <a:rPr lang="en"/>
              <a:t> handles the definition, manipulation, retrieval, and management of the data in a database.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Includes software such as MySQL and SQLite</a:t>
            </a:r>
            <a:endParaRPr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DBMS is to a database as Excel is to a spreadsheet.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vs Spreadsheet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dirty="0"/>
              <a:t>Databases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Efficient: Multiple views of the same data (i.e. SELECTs)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ACID</a:t>
            </a:r>
            <a:r>
              <a:rPr lang="en" dirty="0"/>
              <a:t> transactions allows for multiple users to edit the same database.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Made to be persistent.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Relational Databases allows for relations between data.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dirty="0"/>
              <a:t>Spreadsheets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Used mainly for data analysis, such as graphs.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More useful for smaller datasets.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dirty="0"/>
              <a:t>Databases and Spreadsheets should be used together.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learn databases?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Big data is growing bigger.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Practically every CS and Data Science career will use a database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Easier to work on projects with other people in the future.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To learn more, CS 186 is a good course.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SQLite is a serverless database management system.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The database is stored as a local database file.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This is much easier to use for small applications.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We will be using pysqlite, a built in package in Python 3.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25" y="2894663"/>
            <a:ext cx="54578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Queries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DDL and DML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SQL composes of two different languages.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DDL: Data Definition Language: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Defines the structure of the database.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CREATE</a:t>
            </a:r>
            <a:r>
              <a:rPr lang="en"/>
              <a:t>, ALTER, DROP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DML: Data Manipulation Language: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Modifies the data of the database (and also SELECT).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SELECT</a:t>
            </a:r>
            <a:r>
              <a:rPr lang="en"/>
              <a:t>, </a:t>
            </a:r>
            <a:r>
              <a:rPr lang="en" b="1"/>
              <a:t>INSERT</a:t>
            </a:r>
            <a:r>
              <a:rPr lang="en"/>
              <a:t>, UPDATE, and DELETE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1774</Words>
  <Application>Microsoft Office PowerPoint</Application>
  <PresentationFormat>On-screen Show (16:9)</PresentationFormat>
  <Paragraphs>507</Paragraphs>
  <Slides>31</Slides>
  <Notes>31</Notes>
  <HiddenSlides>6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Arial</vt:lpstr>
      <vt:lpstr>Simple Light</vt:lpstr>
      <vt:lpstr>Databases/SQL</vt:lpstr>
      <vt:lpstr>What do you use to store and access data?</vt:lpstr>
      <vt:lpstr>Relational Database Management System (RDBMS)</vt:lpstr>
      <vt:lpstr>Databases and DBMS</vt:lpstr>
      <vt:lpstr>Database vs Spreadsheet</vt:lpstr>
      <vt:lpstr>Why learn databases?</vt:lpstr>
      <vt:lpstr>SQLite</vt:lpstr>
      <vt:lpstr>SQL Queries</vt:lpstr>
      <vt:lpstr>DDL and DML</vt:lpstr>
      <vt:lpstr>CREATE</vt:lpstr>
      <vt:lpstr>CREATE</vt:lpstr>
      <vt:lpstr>INSERT</vt:lpstr>
      <vt:lpstr>SELECT</vt:lpstr>
      <vt:lpstr>SELECT (DISTINCT and ORDER BY)</vt:lpstr>
      <vt:lpstr>SELECT (AGGREGATION)</vt:lpstr>
      <vt:lpstr>SELECT (WHERE)</vt:lpstr>
      <vt:lpstr>Unions</vt:lpstr>
      <vt:lpstr>UNIONS</vt:lpstr>
      <vt:lpstr>Joins</vt:lpstr>
      <vt:lpstr>INNER JOIN</vt:lpstr>
      <vt:lpstr>LEFT OUTER JOIN</vt:lpstr>
      <vt:lpstr>LEFT/RIGHT OUTER JOIN</vt:lpstr>
      <vt:lpstr>FULL OUTER JOIN</vt:lpstr>
      <vt:lpstr>Right/Full Outer Join</vt:lpstr>
      <vt:lpstr>Right Outer Join</vt:lpstr>
      <vt:lpstr>Full Outer Join</vt:lpstr>
      <vt:lpstr>ALTER TABLE</vt:lpstr>
      <vt:lpstr>ALTER TABLE</vt:lpstr>
      <vt:lpstr>ALTER TABLE</vt:lpstr>
      <vt:lpstr>DROP</vt:lpstr>
      <vt:lpstr>DROP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Databases/SQL</dc:title>
  <cp:lastModifiedBy>Anthony Ling</cp:lastModifiedBy>
  <cp:revision>1</cp:revision>
  <dcterms:modified xsi:type="dcterms:W3CDTF">2019-10-29T20:05:15Z</dcterms:modified>
</cp:coreProperties>
</file>