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5" r:id="rId8"/>
    <p:sldId id="260" r:id="rId9"/>
    <p:sldId id="264"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88ED8E5-BAD1-4A4F-A922-E5A5A8DF3C41}" type="datetimeFigureOut">
              <a:rPr lang="en-GB" smtClean="0"/>
              <a:t>01/04/2012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8F7833-A285-4271-9999-867C61E7C38B}" type="slidenum">
              <a:rPr lang="en-GB" smtClean="0"/>
              <a:t>‹#›</a:t>
            </a:fld>
            <a:endParaRPr lang="en-GB"/>
          </a:p>
        </p:txBody>
      </p:sp>
    </p:spTree>
    <p:extLst>
      <p:ext uri="{BB962C8B-B14F-4D97-AF65-F5344CB8AC3E}">
        <p14:creationId xmlns:p14="http://schemas.microsoft.com/office/powerpoint/2010/main" val="2540628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88ED8E5-BAD1-4A4F-A922-E5A5A8DF3C41}" type="datetimeFigureOut">
              <a:rPr lang="en-GB" smtClean="0"/>
              <a:t>01/04/2012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8F7833-A285-4271-9999-867C61E7C38B}" type="slidenum">
              <a:rPr lang="en-GB" smtClean="0"/>
              <a:t>‹#›</a:t>
            </a:fld>
            <a:endParaRPr lang="en-GB"/>
          </a:p>
        </p:txBody>
      </p:sp>
    </p:spTree>
    <p:extLst>
      <p:ext uri="{BB962C8B-B14F-4D97-AF65-F5344CB8AC3E}">
        <p14:creationId xmlns:p14="http://schemas.microsoft.com/office/powerpoint/2010/main" val="2826477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88ED8E5-BAD1-4A4F-A922-E5A5A8DF3C41}" type="datetimeFigureOut">
              <a:rPr lang="en-GB" smtClean="0"/>
              <a:t>01/04/2012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8F7833-A285-4271-9999-867C61E7C38B}" type="slidenum">
              <a:rPr lang="en-GB" smtClean="0"/>
              <a:t>‹#›</a:t>
            </a:fld>
            <a:endParaRPr lang="en-GB"/>
          </a:p>
        </p:txBody>
      </p:sp>
    </p:spTree>
    <p:extLst>
      <p:ext uri="{BB962C8B-B14F-4D97-AF65-F5344CB8AC3E}">
        <p14:creationId xmlns:p14="http://schemas.microsoft.com/office/powerpoint/2010/main" val="430666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88ED8E5-BAD1-4A4F-A922-E5A5A8DF3C41}" type="datetimeFigureOut">
              <a:rPr lang="en-GB" smtClean="0"/>
              <a:t>01/04/2012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8F7833-A285-4271-9999-867C61E7C38B}" type="slidenum">
              <a:rPr lang="en-GB" smtClean="0"/>
              <a:t>‹#›</a:t>
            </a:fld>
            <a:endParaRPr lang="en-GB"/>
          </a:p>
        </p:txBody>
      </p:sp>
    </p:spTree>
    <p:extLst>
      <p:ext uri="{BB962C8B-B14F-4D97-AF65-F5344CB8AC3E}">
        <p14:creationId xmlns:p14="http://schemas.microsoft.com/office/powerpoint/2010/main" val="1187525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8ED8E5-BAD1-4A4F-A922-E5A5A8DF3C41}" type="datetimeFigureOut">
              <a:rPr lang="en-GB" smtClean="0"/>
              <a:t>01/04/2012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8F7833-A285-4271-9999-867C61E7C38B}" type="slidenum">
              <a:rPr lang="en-GB" smtClean="0"/>
              <a:t>‹#›</a:t>
            </a:fld>
            <a:endParaRPr lang="en-GB"/>
          </a:p>
        </p:txBody>
      </p:sp>
    </p:spTree>
    <p:extLst>
      <p:ext uri="{BB962C8B-B14F-4D97-AF65-F5344CB8AC3E}">
        <p14:creationId xmlns:p14="http://schemas.microsoft.com/office/powerpoint/2010/main" val="2060565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88ED8E5-BAD1-4A4F-A922-E5A5A8DF3C41}" type="datetimeFigureOut">
              <a:rPr lang="en-GB" smtClean="0"/>
              <a:t>01/04/2012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8F7833-A285-4271-9999-867C61E7C38B}" type="slidenum">
              <a:rPr lang="en-GB" smtClean="0"/>
              <a:t>‹#›</a:t>
            </a:fld>
            <a:endParaRPr lang="en-GB"/>
          </a:p>
        </p:txBody>
      </p:sp>
    </p:spTree>
    <p:extLst>
      <p:ext uri="{BB962C8B-B14F-4D97-AF65-F5344CB8AC3E}">
        <p14:creationId xmlns:p14="http://schemas.microsoft.com/office/powerpoint/2010/main" val="3462913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88ED8E5-BAD1-4A4F-A922-E5A5A8DF3C41}" type="datetimeFigureOut">
              <a:rPr lang="en-GB" smtClean="0"/>
              <a:t>01/04/2012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18F7833-A285-4271-9999-867C61E7C38B}" type="slidenum">
              <a:rPr lang="en-GB" smtClean="0"/>
              <a:t>‹#›</a:t>
            </a:fld>
            <a:endParaRPr lang="en-GB"/>
          </a:p>
        </p:txBody>
      </p:sp>
    </p:spTree>
    <p:extLst>
      <p:ext uri="{BB962C8B-B14F-4D97-AF65-F5344CB8AC3E}">
        <p14:creationId xmlns:p14="http://schemas.microsoft.com/office/powerpoint/2010/main" val="1201690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88ED8E5-BAD1-4A4F-A922-E5A5A8DF3C41}" type="datetimeFigureOut">
              <a:rPr lang="en-GB" smtClean="0"/>
              <a:t>01/04/2012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18F7833-A285-4271-9999-867C61E7C38B}" type="slidenum">
              <a:rPr lang="en-GB" smtClean="0"/>
              <a:t>‹#›</a:t>
            </a:fld>
            <a:endParaRPr lang="en-GB"/>
          </a:p>
        </p:txBody>
      </p:sp>
    </p:spTree>
    <p:extLst>
      <p:ext uri="{BB962C8B-B14F-4D97-AF65-F5344CB8AC3E}">
        <p14:creationId xmlns:p14="http://schemas.microsoft.com/office/powerpoint/2010/main" val="702064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8ED8E5-BAD1-4A4F-A922-E5A5A8DF3C41}" type="datetimeFigureOut">
              <a:rPr lang="en-GB" smtClean="0"/>
              <a:t>01/04/2012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18F7833-A285-4271-9999-867C61E7C38B}" type="slidenum">
              <a:rPr lang="en-GB" smtClean="0"/>
              <a:t>‹#›</a:t>
            </a:fld>
            <a:endParaRPr lang="en-GB"/>
          </a:p>
        </p:txBody>
      </p:sp>
    </p:spTree>
    <p:extLst>
      <p:ext uri="{BB962C8B-B14F-4D97-AF65-F5344CB8AC3E}">
        <p14:creationId xmlns:p14="http://schemas.microsoft.com/office/powerpoint/2010/main" val="3498828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ED8E5-BAD1-4A4F-A922-E5A5A8DF3C41}" type="datetimeFigureOut">
              <a:rPr lang="en-GB" smtClean="0"/>
              <a:t>01/04/2012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8F7833-A285-4271-9999-867C61E7C38B}" type="slidenum">
              <a:rPr lang="en-GB" smtClean="0"/>
              <a:t>‹#›</a:t>
            </a:fld>
            <a:endParaRPr lang="en-GB"/>
          </a:p>
        </p:txBody>
      </p:sp>
    </p:spTree>
    <p:extLst>
      <p:ext uri="{BB962C8B-B14F-4D97-AF65-F5344CB8AC3E}">
        <p14:creationId xmlns:p14="http://schemas.microsoft.com/office/powerpoint/2010/main" val="54886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ED8E5-BAD1-4A4F-A922-E5A5A8DF3C41}" type="datetimeFigureOut">
              <a:rPr lang="en-GB" smtClean="0"/>
              <a:t>01/04/2012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8F7833-A285-4271-9999-867C61E7C38B}" type="slidenum">
              <a:rPr lang="en-GB" smtClean="0"/>
              <a:t>‹#›</a:t>
            </a:fld>
            <a:endParaRPr lang="en-GB"/>
          </a:p>
        </p:txBody>
      </p:sp>
    </p:spTree>
    <p:extLst>
      <p:ext uri="{BB962C8B-B14F-4D97-AF65-F5344CB8AC3E}">
        <p14:creationId xmlns:p14="http://schemas.microsoft.com/office/powerpoint/2010/main" val="2004706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8ED8E5-BAD1-4A4F-A922-E5A5A8DF3C41}" type="datetimeFigureOut">
              <a:rPr lang="en-GB" smtClean="0"/>
              <a:t>01/04/2012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8F7833-A285-4271-9999-867C61E7C38B}" type="slidenum">
              <a:rPr lang="en-GB" smtClean="0"/>
              <a:t>‹#›</a:t>
            </a:fld>
            <a:endParaRPr lang="en-GB"/>
          </a:p>
        </p:txBody>
      </p:sp>
    </p:spTree>
    <p:extLst>
      <p:ext uri="{BB962C8B-B14F-4D97-AF65-F5344CB8AC3E}">
        <p14:creationId xmlns:p14="http://schemas.microsoft.com/office/powerpoint/2010/main" val="551958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Radius Studio Rules using </a:t>
            </a:r>
            <a:r>
              <a:rPr lang="en-GB" dirty="0" err="1"/>
              <a:t>R</a:t>
            </a:r>
            <a:r>
              <a:rPr lang="en-GB" dirty="0" err="1" smtClean="0"/>
              <a:t>ulespeak</a:t>
            </a:r>
            <a:endParaRPr lang="en-GB" dirty="0"/>
          </a:p>
        </p:txBody>
      </p:sp>
      <p:sp>
        <p:nvSpPr>
          <p:cNvPr id="3" name="Subtitle 2"/>
          <p:cNvSpPr>
            <a:spLocks noGrp="1"/>
          </p:cNvSpPr>
          <p:nvPr>
            <p:ph type="subTitle" idx="1"/>
          </p:nvPr>
        </p:nvSpPr>
        <p:spPr/>
        <p:txBody>
          <a:bodyPr/>
          <a:lstStyle/>
          <a:p>
            <a:r>
              <a:rPr lang="en-GB" dirty="0" smtClean="0">
                <a:solidFill>
                  <a:schemeClr val="tx1"/>
                </a:solidFill>
              </a:rPr>
              <a:t>Proposition</a:t>
            </a:r>
          </a:p>
        </p:txBody>
      </p:sp>
    </p:spTree>
    <p:extLst>
      <p:ext uri="{BB962C8B-B14F-4D97-AF65-F5344CB8AC3E}">
        <p14:creationId xmlns:p14="http://schemas.microsoft.com/office/powerpoint/2010/main" val="1236548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260648"/>
            <a:ext cx="8229600" cy="586551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2800" dirty="0" smtClean="0"/>
              <a:t>Issues and opportunities</a:t>
            </a:r>
          </a:p>
          <a:p>
            <a:r>
              <a:rPr lang="en-GB" sz="2000" dirty="0" smtClean="0"/>
              <a:t>You cannot create all possible rules using the simple interface – would need to be able to define new ‘templates’ that can be dropped and extend the types of rules allowed</a:t>
            </a:r>
          </a:p>
          <a:p>
            <a:r>
              <a:rPr lang="en-GB" sz="2000" dirty="0" smtClean="0"/>
              <a:t>Round tripping – would not be able to reverse engineer existing Studio rules, or be able to feedback changes if the exported Studio version of the rule is changed.</a:t>
            </a:r>
          </a:p>
          <a:p>
            <a:r>
              <a:rPr lang="en-GB" sz="2000" dirty="0" smtClean="0"/>
              <a:t>Makes it easier to ship sets of rules in which the facts are not yet defined and the user tells you how they map to their schema, i.e. ‘tell us how your schema stores “active water pipes”’</a:t>
            </a:r>
          </a:p>
        </p:txBody>
      </p:sp>
    </p:spTree>
    <p:extLst>
      <p:ext uri="{BB962C8B-B14F-4D97-AF65-F5344CB8AC3E}">
        <p14:creationId xmlns:p14="http://schemas.microsoft.com/office/powerpoint/2010/main" val="1664951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pPr marL="0" indent="0">
              <a:buNone/>
            </a:pPr>
            <a:r>
              <a:rPr lang="en-GB" sz="2400" b="1" dirty="0" smtClean="0"/>
              <a:t>The customer says:</a:t>
            </a:r>
          </a:p>
          <a:p>
            <a:pPr marL="0" indent="0">
              <a:buNone/>
            </a:pPr>
            <a:r>
              <a:rPr lang="en-GB" sz="2400" dirty="0" smtClean="0"/>
              <a:t>Hydrants must be digitised on the end of water pipes</a:t>
            </a:r>
          </a:p>
          <a:p>
            <a:pPr marL="0" indent="0">
              <a:buNone/>
            </a:pPr>
            <a:endParaRPr lang="en-GB" sz="2400" dirty="0" smtClean="0"/>
          </a:p>
          <a:p>
            <a:pPr marL="0" indent="0">
              <a:buNone/>
            </a:pPr>
            <a:r>
              <a:rPr lang="en-GB" sz="2400" b="1" dirty="0" err="1" smtClean="0"/>
              <a:t>Rulespeak</a:t>
            </a:r>
            <a:r>
              <a:rPr lang="en-GB" sz="2400" b="1" dirty="0" smtClean="0"/>
              <a:t> says:</a:t>
            </a:r>
          </a:p>
          <a:p>
            <a:pPr marL="0" indent="0">
              <a:buNone/>
            </a:pPr>
            <a:r>
              <a:rPr lang="en-GB" sz="2000" dirty="0" smtClean="0"/>
              <a:t>Rule: Hydrants must sit on the end of water pipes</a:t>
            </a:r>
            <a:endParaRPr lang="en-GB" sz="2000" dirty="0" smtClean="0"/>
          </a:p>
          <a:p>
            <a:pPr marL="0" indent="0">
              <a:buNone/>
            </a:pPr>
            <a:r>
              <a:rPr lang="en-GB" sz="2000" dirty="0" smtClean="0"/>
              <a:t>Fact: Hydrants are any features from the hydrants table</a:t>
            </a:r>
            <a:r>
              <a:rPr lang="en-GB" sz="2400" dirty="0" smtClean="0"/>
              <a:t> </a:t>
            </a:r>
          </a:p>
          <a:p>
            <a:pPr marL="0" indent="0">
              <a:buNone/>
            </a:pPr>
            <a:r>
              <a:rPr lang="en-GB" sz="2000" dirty="0" smtClean="0"/>
              <a:t>Fact: Water pipes are any features from the </a:t>
            </a:r>
            <a:r>
              <a:rPr lang="en-GB" sz="2000" dirty="0" err="1" smtClean="0"/>
              <a:t>distribution_pipe</a:t>
            </a:r>
            <a:r>
              <a:rPr lang="en-GB" sz="2000" dirty="0" smtClean="0"/>
              <a:t> or </a:t>
            </a:r>
            <a:r>
              <a:rPr lang="en-GB" sz="2000" dirty="0" err="1" smtClean="0"/>
              <a:t>mains_pipe</a:t>
            </a:r>
            <a:r>
              <a:rPr lang="en-GB" sz="2000" dirty="0" smtClean="0"/>
              <a:t> table where </a:t>
            </a:r>
            <a:r>
              <a:rPr lang="en-GB" sz="2000" dirty="0" err="1" smtClean="0"/>
              <a:t>in_service</a:t>
            </a:r>
            <a:r>
              <a:rPr lang="en-GB" sz="2000" dirty="0" smtClean="0"/>
              <a:t>=true</a:t>
            </a:r>
          </a:p>
          <a:p>
            <a:pPr marL="0" indent="0">
              <a:buNone/>
            </a:pPr>
            <a:r>
              <a:rPr lang="en-GB" sz="2000" dirty="0" smtClean="0"/>
              <a:t>Fact: ‘sit on the end of X’ means ‘geometry intersects </a:t>
            </a:r>
            <a:r>
              <a:rPr lang="en-GB" sz="2000" dirty="0" err="1" smtClean="0"/>
              <a:t>ends_of</a:t>
            </a:r>
            <a:r>
              <a:rPr lang="en-GB" sz="2000" dirty="0" smtClean="0"/>
              <a:t>(</a:t>
            </a:r>
            <a:r>
              <a:rPr lang="en-GB" sz="2000" dirty="0" err="1" smtClean="0"/>
              <a:t>X.geometry</a:t>
            </a:r>
            <a:r>
              <a:rPr lang="en-GB" sz="2000" dirty="0" smtClean="0"/>
              <a:t>)’</a:t>
            </a:r>
          </a:p>
          <a:p>
            <a:pPr marL="0" indent="0">
              <a:buNone/>
            </a:pPr>
            <a:endParaRPr lang="en-GB" sz="2000" dirty="0" smtClean="0"/>
          </a:p>
          <a:p>
            <a:pPr marL="0" indent="0">
              <a:buNone/>
            </a:pPr>
            <a:endParaRPr lang="en-GB" sz="2800" dirty="0" smtClean="0"/>
          </a:p>
        </p:txBody>
      </p:sp>
    </p:spTree>
    <p:extLst>
      <p:ext uri="{BB962C8B-B14F-4D97-AF65-F5344CB8AC3E}">
        <p14:creationId xmlns:p14="http://schemas.microsoft.com/office/powerpoint/2010/main" val="1963888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pPr marL="0" indent="0">
              <a:buNone/>
            </a:pPr>
            <a:r>
              <a:rPr lang="en-GB" sz="2400" b="1" dirty="0" smtClean="0"/>
              <a:t>The customer says:</a:t>
            </a:r>
          </a:p>
          <a:p>
            <a:pPr marL="0" indent="0">
              <a:buNone/>
            </a:pPr>
            <a:r>
              <a:rPr lang="en-GB" sz="2400" dirty="0" smtClean="0"/>
              <a:t>Hydrants must be digitised on the end of water pipes</a:t>
            </a:r>
            <a:endParaRPr lang="en-GB" sz="2400" dirty="0" smtClean="0"/>
          </a:p>
          <a:p>
            <a:pPr marL="0" indent="0">
              <a:buNone/>
            </a:pPr>
            <a:endParaRPr lang="en-GB" sz="2400" dirty="0" smtClean="0"/>
          </a:p>
          <a:p>
            <a:pPr marL="0" indent="0">
              <a:buNone/>
            </a:pPr>
            <a:r>
              <a:rPr lang="en-GB" sz="2400" b="1" dirty="0" smtClean="0"/>
              <a:t>Radius Studio rule says:</a:t>
            </a:r>
          </a:p>
          <a:p>
            <a:pPr marL="0" indent="0">
              <a:buNone/>
            </a:pPr>
            <a:r>
              <a:rPr lang="en-GB" sz="2000" dirty="0" smtClean="0"/>
              <a:t>Rule for Hydrants</a:t>
            </a:r>
          </a:p>
          <a:p>
            <a:pPr marL="0" indent="0">
              <a:buNone/>
            </a:pPr>
            <a:r>
              <a:rPr lang="en-GB" sz="2000" dirty="0"/>
              <a:t> </a:t>
            </a:r>
            <a:r>
              <a:rPr lang="en-GB" sz="2000" dirty="0" smtClean="0"/>
              <a:t>  Check that there exists at least one feature </a:t>
            </a:r>
            <a:r>
              <a:rPr lang="en-GB" sz="2000" dirty="0" err="1" smtClean="0"/>
              <a:t>water_pipe</a:t>
            </a:r>
            <a:endParaRPr lang="en-GB" sz="2000" dirty="0" smtClean="0"/>
          </a:p>
          <a:p>
            <a:pPr marL="0" indent="0">
              <a:buNone/>
            </a:pPr>
            <a:r>
              <a:rPr lang="en-GB" sz="2000" dirty="0" smtClean="0"/>
              <a:t>    Where </a:t>
            </a:r>
            <a:r>
              <a:rPr lang="en-GB" sz="2000" dirty="0" err="1" smtClean="0"/>
              <a:t>hydrants.geometry</a:t>
            </a:r>
            <a:r>
              <a:rPr lang="en-GB" sz="2000" dirty="0" smtClean="0"/>
              <a:t> intersects </a:t>
            </a:r>
            <a:r>
              <a:rPr lang="en-GB" sz="2000" dirty="0" err="1" smtClean="0"/>
              <a:t>water_pipe.geometry</a:t>
            </a:r>
            <a:endParaRPr lang="en-GB" sz="2000" dirty="0" smtClean="0"/>
          </a:p>
          <a:p>
            <a:pPr marL="0" indent="0">
              <a:buNone/>
            </a:pPr>
            <a:r>
              <a:rPr lang="en-GB" sz="2000" dirty="0"/>
              <a:t> </a:t>
            </a:r>
            <a:r>
              <a:rPr lang="en-GB" sz="2000" dirty="0" smtClean="0"/>
              <a:t>    AND class(</a:t>
            </a:r>
            <a:r>
              <a:rPr lang="en-GB" sz="2000" dirty="0" err="1" smtClean="0"/>
              <a:t>water_pipe</a:t>
            </a:r>
            <a:r>
              <a:rPr lang="en-GB" sz="2000" dirty="0" smtClean="0"/>
              <a:t>) =‘</a:t>
            </a:r>
            <a:r>
              <a:rPr lang="en-GB" sz="2000" dirty="0" err="1" smtClean="0"/>
              <a:t>mains_pipe</a:t>
            </a:r>
            <a:r>
              <a:rPr lang="en-GB" sz="2000" dirty="0" smtClean="0"/>
              <a:t>’ OR       </a:t>
            </a:r>
          </a:p>
          <a:p>
            <a:pPr marL="0" indent="0">
              <a:buNone/>
            </a:pPr>
            <a:r>
              <a:rPr lang="en-GB" sz="2000" dirty="0"/>
              <a:t> </a:t>
            </a:r>
            <a:r>
              <a:rPr lang="en-GB" sz="2000" dirty="0" smtClean="0"/>
              <a:t>             class(</a:t>
            </a:r>
            <a:r>
              <a:rPr lang="en-GB" sz="2000" dirty="0" err="1" smtClean="0"/>
              <a:t>water_pipe</a:t>
            </a:r>
            <a:r>
              <a:rPr lang="en-GB" sz="2000" dirty="0" smtClean="0"/>
              <a:t>) =‘</a:t>
            </a:r>
            <a:r>
              <a:rPr lang="en-GB" sz="2000" dirty="0" err="1" smtClean="0"/>
              <a:t>distribution_pipe</a:t>
            </a:r>
            <a:r>
              <a:rPr lang="en-GB" sz="2000" dirty="0" smtClean="0"/>
              <a:t>’</a:t>
            </a:r>
          </a:p>
          <a:p>
            <a:pPr marL="0" indent="0">
              <a:buNone/>
            </a:pPr>
            <a:r>
              <a:rPr lang="en-GB" sz="2000" dirty="0" smtClean="0"/>
              <a:t>     AND </a:t>
            </a:r>
            <a:r>
              <a:rPr lang="en-GB" sz="2000" dirty="0" err="1" smtClean="0"/>
              <a:t>water_pipe.in_service</a:t>
            </a:r>
            <a:r>
              <a:rPr lang="en-GB" sz="2000" dirty="0" smtClean="0"/>
              <a:t>=‘TRUE’</a:t>
            </a:r>
            <a:endParaRPr lang="en-GB" sz="2000" dirty="0" smtClean="0"/>
          </a:p>
          <a:p>
            <a:pPr marL="0" indent="0">
              <a:buNone/>
            </a:pPr>
            <a:r>
              <a:rPr lang="en-GB" sz="2000" dirty="0"/>
              <a:t> </a:t>
            </a:r>
            <a:r>
              <a:rPr lang="en-GB" sz="2000" dirty="0" smtClean="0"/>
              <a:t>    AND </a:t>
            </a:r>
            <a:r>
              <a:rPr lang="en-GB" sz="2000" dirty="0" err="1" smtClean="0"/>
              <a:t>hydrants.geometry</a:t>
            </a:r>
            <a:r>
              <a:rPr lang="en-GB" sz="2000" dirty="0" smtClean="0"/>
              <a:t> intersects </a:t>
            </a:r>
            <a:r>
              <a:rPr lang="en-GB" sz="2000" dirty="0" err="1" smtClean="0"/>
              <a:t>ends_of</a:t>
            </a:r>
            <a:r>
              <a:rPr lang="en-GB" sz="2000" dirty="0" smtClean="0"/>
              <a:t>(</a:t>
            </a:r>
            <a:r>
              <a:rPr lang="en-GB" sz="2000" dirty="0" err="1" smtClean="0"/>
              <a:t>water_pipe.geometry</a:t>
            </a:r>
            <a:r>
              <a:rPr lang="en-GB" sz="2000" dirty="0" smtClean="0"/>
              <a:t>)</a:t>
            </a:r>
          </a:p>
          <a:p>
            <a:pPr marL="0" indent="0">
              <a:buNone/>
            </a:pPr>
            <a:endParaRPr lang="en-GB" sz="2000" dirty="0" smtClean="0"/>
          </a:p>
          <a:p>
            <a:pPr marL="0" indent="0">
              <a:buNone/>
            </a:pPr>
            <a:endParaRPr lang="en-GB" sz="2800" dirty="0" smtClean="0"/>
          </a:p>
        </p:txBody>
      </p:sp>
    </p:spTree>
    <p:extLst>
      <p:ext uri="{BB962C8B-B14F-4D97-AF65-F5344CB8AC3E}">
        <p14:creationId xmlns:p14="http://schemas.microsoft.com/office/powerpoint/2010/main" val="3638981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400" dirty="0" smtClean="0"/>
              <a:t>A possible </a:t>
            </a:r>
            <a:r>
              <a:rPr lang="en-GB" sz="2400" dirty="0" err="1" smtClean="0"/>
              <a:t>rulespeak</a:t>
            </a:r>
            <a:r>
              <a:rPr lang="en-GB" sz="2400" dirty="0" smtClean="0"/>
              <a:t> user interface for the most common Radius Studio rules:</a:t>
            </a:r>
            <a:endParaRPr lang="en-GB" sz="2400"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496" y="1412776"/>
            <a:ext cx="8537773" cy="5171400"/>
          </a:xfrm>
          <a:prstGeom prst="rect">
            <a:avLst/>
          </a:prstGeom>
        </p:spPr>
      </p:pic>
      <p:sp>
        <p:nvSpPr>
          <p:cNvPr id="5" name="Rounded Rectangular Callout 4"/>
          <p:cNvSpPr/>
          <p:nvPr/>
        </p:nvSpPr>
        <p:spPr>
          <a:xfrm>
            <a:off x="1115616" y="2780928"/>
            <a:ext cx="1656184" cy="576064"/>
          </a:xfrm>
          <a:prstGeom prst="wedgeRoundRectCallout">
            <a:avLst>
              <a:gd name="adj1" fmla="val -44340"/>
              <a:gd name="adj2" fmla="val -117001"/>
              <a:gd name="adj3" fmla="val 16667"/>
            </a:avLst>
          </a:prstGeom>
          <a:solidFill>
            <a:srgbClr val="FFFF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smtClean="0">
                <a:solidFill>
                  <a:schemeClr val="tx1"/>
                </a:solidFill>
              </a:rPr>
              <a:t>The </a:t>
            </a:r>
            <a:r>
              <a:rPr lang="en-GB" sz="1000" dirty="0" err="1" smtClean="0">
                <a:solidFill>
                  <a:schemeClr val="tx1"/>
                </a:solidFill>
              </a:rPr>
              <a:t>rulespeak</a:t>
            </a:r>
            <a:r>
              <a:rPr lang="en-GB" sz="1000" dirty="0" smtClean="0">
                <a:solidFill>
                  <a:schemeClr val="tx1"/>
                </a:solidFill>
              </a:rPr>
              <a:t> appears here, could allow users to type directly using autocomplete</a:t>
            </a:r>
            <a:endParaRPr lang="en-GB" sz="1000" dirty="0">
              <a:solidFill>
                <a:schemeClr val="tx1"/>
              </a:solidFill>
            </a:endParaRPr>
          </a:p>
        </p:txBody>
      </p:sp>
      <p:sp>
        <p:nvSpPr>
          <p:cNvPr id="6" name="Rounded Rectangular Callout 5"/>
          <p:cNvSpPr/>
          <p:nvPr/>
        </p:nvSpPr>
        <p:spPr>
          <a:xfrm>
            <a:off x="1259632" y="908720"/>
            <a:ext cx="2084978" cy="792088"/>
          </a:xfrm>
          <a:prstGeom prst="wedgeRoundRectCallout">
            <a:avLst>
              <a:gd name="adj1" fmla="val -44219"/>
              <a:gd name="adj2" fmla="val 69648"/>
              <a:gd name="adj3" fmla="val 16667"/>
            </a:avLst>
          </a:prstGeom>
          <a:solidFill>
            <a:srgbClr val="FFFF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smtClean="0">
                <a:solidFill>
                  <a:schemeClr val="tx1"/>
                </a:solidFill>
              </a:rPr>
              <a:t>A rule is made up of:</a:t>
            </a:r>
            <a:br>
              <a:rPr lang="en-GB" sz="1000" dirty="0" smtClean="0">
                <a:solidFill>
                  <a:schemeClr val="tx1"/>
                </a:solidFill>
              </a:rPr>
            </a:br>
            <a:r>
              <a:rPr lang="en-GB" sz="1000" dirty="0" smtClean="0">
                <a:solidFill>
                  <a:schemeClr val="tx1"/>
                </a:solidFill>
              </a:rPr>
              <a:t>&lt;</a:t>
            </a:r>
            <a:r>
              <a:rPr lang="en-GB" sz="1000" dirty="0" err="1" smtClean="0">
                <a:solidFill>
                  <a:schemeClr val="tx1"/>
                </a:solidFill>
              </a:rPr>
              <a:t>featuretype</a:t>
            </a:r>
            <a:r>
              <a:rPr lang="en-GB" sz="1000" dirty="0" smtClean="0">
                <a:solidFill>
                  <a:schemeClr val="tx1"/>
                </a:solidFill>
              </a:rPr>
              <a:t>&gt; </a:t>
            </a:r>
            <a:br>
              <a:rPr lang="en-GB" sz="1000" dirty="0" smtClean="0">
                <a:solidFill>
                  <a:schemeClr val="tx1"/>
                </a:solidFill>
              </a:rPr>
            </a:br>
            <a:r>
              <a:rPr lang="en-GB" sz="1000" dirty="0" smtClean="0">
                <a:solidFill>
                  <a:schemeClr val="tx1"/>
                </a:solidFill>
              </a:rPr>
              <a:t>must or must not </a:t>
            </a:r>
          </a:p>
          <a:p>
            <a:r>
              <a:rPr lang="en-GB" sz="1000" dirty="0" smtClean="0">
                <a:solidFill>
                  <a:schemeClr val="tx1"/>
                </a:solidFill>
              </a:rPr>
              <a:t>&lt;some condition possibly related to other features&gt;</a:t>
            </a:r>
            <a:endParaRPr lang="en-GB" sz="1000" dirty="0">
              <a:solidFill>
                <a:schemeClr val="tx1"/>
              </a:solidFill>
            </a:endParaRPr>
          </a:p>
        </p:txBody>
      </p:sp>
    </p:spTree>
    <p:extLst>
      <p:ext uri="{BB962C8B-B14F-4D97-AF65-F5344CB8AC3E}">
        <p14:creationId xmlns:p14="http://schemas.microsoft.com/office/powerpoint/2010/main" val="971198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040" y="1300014"/>
            <a:ext cx="8218562" cy="4978051"/>
          </a:xfrm>
          <a:prstGeom prst="rect">
            <a:avLst/>
          </a:prstGeom>
        </p:spPr>
      </p:pic>
      <p:sp>
        <p:nvSpPr>
          <p:cNvPr id="4" name="Rounded Rectangular Callout 3"/>
          <p:cNvSpPr/>
          <p:nvPr/>
        </p:nvSpPr>
        <p:spPr>
          <a:xfrm>
            <a:off x="1331640" y="3501008"/>
            <a:ext cx="1800200" cy="576064"/>
          </a:xfrm>
          <a:prstGeom prst="wedgeRoundRectCallout">
            <a:avLst>
              <a:gd name="adj1" fmla="val 94978"/>
              <a:gd name="adj2" fmla="val -128869"/>
              <a:gd name="adj3" fmla="val 16667"/>
            </a:avLst>
          </a:prstGeom>
          <a:solidFill>
            <a:srgbClr val="FFFF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smtClean="0">
                <a:solidFill>
                  <a:schemeClr val="tx1"/>
                </a:solidFill>
              </a:rPr>
              <a:t>A list of common conditions to check, but users can define their own, which is like a ‘fact’  in </a:t>
            </a:r>
            <a:r>
              <a:rPr lang="en-GB" sz="1000" dirty="0" err="1" smtClean="0">
                <a:solidFill>
                  <a:schemeClr val="tx1"/>
                </a:solidFill>
              </a:rPr>
              <a:t>rulespeak</a:t>
            </a:r>
            <a:endParaRPr lang="en-GB" sz="1000" dirty="0">
              <a:solidFill>
                <a:schemeClr val="tx1"/>
              </a:solidFill>
            </a:endParaRPr>
          </a:p>
        </p:txBody>
      </p:sp>
    </p:spTree>
    <p:extLst>
      <p:ext uri="{BB962C8B-B14F-4D97-AF65-F5344CB8AC3E}">
        <p14:creationId xmlns:p14="http://schemas.microsoft.com/office/powerpoint/2010/main" val="3211198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ule Writ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651" y="1340768"/>
            <a:ext cx="8297366" cy="5068684"/>
          </a:xfrm>
          <a:prstGeom prst="rect">
            <a:avLst/>
          </a:prstGeom>
        </p:spPr>
      </p:pic>
      <p:sp>
        <p:nvSpPr>
          <p:cNvPr id="3" name="Rounded Rectangular Callout 2"/>
          <p:cNvSpPr/>
          <p:nvPr/>
        </p:nvSpPr>
        <p:spPr>
          <a:xfrm>
            <a:off x="3275856" y="2852936"/>
            <a:ext cx="2014524" cy="756594"/>
          </a:xfrm>
          <a:prstGeom prst="wedgeRoundRectCallout">
            <a:avLst>
              <a:gd name="adj1" fmla="val -44340"/>
              <a:gd name="adj2" fmla="val -117001"/>
              <a:gd name="adj3" fmla="val 16667"/>
            </a:avLst>
          </a:prstGeom>
          <a:solidFill>
            <a:srgbClr val="FFFF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smtClean="0">
                <a:solidFill>
                  <a:schemeClr val="tx1"/>
                </a:solidFill>
              </a:rPr>
              <a:t>Here, </a:t>
            </a:r>
            <a:r>
              <a:rPr lang="en-GB" sz="1000" dirty="0">
                <a:solidFill>
                  <a:schemeClr val="tx1"/>
                </a:solidFill>
              </a:rPr>
              <a:t>t</a:t>
            </a:r>
            <a:r>
              <a:rPr lang="en-GB" sz="1000" dirty="0" smtClean="0">
                <a:solidFill>
                  <a:schemeClr val="tx1"/>
                </a:solidFill>
              </a:rPr>
              <a:t>he user has typed water pipe into the combo box. It </a:t>
            </a:r>
            <a:r>
              <a:rPr lang="en-GB" sz="1000" dirty="0" smtClean="0">
                <a:solidFill>
                  <a:schemeClr val="tx1"/>
                </a:solidFill>
              </a:rPr>
              <a:t>is not one of the </a:t>
            </a:r>
            <a:r>
              <a:rPr lang="en-GB" sz="1000" dirty="0" err="1" smtClean="0">
                <a:solidFill>
                  <a:schemeClr val="tx1"/>
                </a:solidFill>
              </a:rPr>
              <a:t>featuretypes</a:t>
            </a:r>
            <a:r>
              <a:rPr lang="en-GB" sz="1000" dirty="0" smtClean="0">
                <a:solidFill>
                  <a:schemeClr val="tx1"/>
                </a:solidFill>
              </a:rPr>
              <a:t> in the schema so it is a hyperlink which means it needs to be defined</a:t>
            </a:r>
            <a:endParaRPr lang="en-GB" sz="1000" dirty="0">
              <a:solidFill>
                <a:schemeClr val="tx1"/>
              </a:solidFill>
            </a:endParaRPr>
          </a:p>
        </p:txBody>
      </p:sp>
    </p:spTree>
    <p:extLst>
      <p:ext uri="{BB962C8B-B14F-4D97-AF65-F5344CB8AC3E}">
        <p14:creationId xmlns:p14="http://schemas.microsoft.com/office/powerpoint/2010/main" val="2864510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fine a feature typ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237" y="1176337"/>
            <a:ext cx="7629525" cy="4505325"/>
          </a:xfrm>
          <a:prstGeom prst="rect">
            <a:avLst/>
          </a:prstGeom>
        </p:spPr>
      </p:pic>
      <p:sp>
        <p:nvSpPr>
          <p:cNvPr id="4" name="Rounded Rectangular Callout 3"/>
          <p:cNvSpPr/>
          <p:nvPr/>
        </p:nvSpPr>
        <p:spPr>
          <a:xfrm>
            <a:off x="2339752" y="260647"/>
            <a:ext cx="2088232" cy="915689"/>
          </a:xfrm>
          <a:prstGeom prst="wedgeRoundRectCallout">
            <a:avLst>
              <a:gd name="adj1" fmla="val 14995"/>
              <a:gd name="adj2" fmla="val 142638"/>
              <a:gd name="adj3" fmla="val 16667"/>
            </a:avLst>
          </a:prstGeom>
          <a:solidFill>
            <a:srgbClr val="FFFF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smtClean="0">
                <a:solidFill>
                  <a:schemeClr val="tx1"/>
                </a:solidFill>
              </a:rPr>
              <a:t>Clicking on he hyperlink lets you define what a water pipe is. Here we say it is the features from 2 existing  feature types but only those that are ‘in service’</a:t>
            </a:r>
            <a:endParaRPr lang="en-GB" sz="1000" dirty="0">
              <a:solidFill>
                <a:schemeClr val="tx1"/>
              </a:solidFill>
            </a:endParaRPr>
          </a:p>
        </p:txBody>
      </p:sp>
    </p:spTree>
    <p:extLst>
      <p:ext uri="{BB962C8B-B14F-4D97-AF65-F5344CB8AC3E}">
        <p14:creationId xmlns:p14="http://schemas.microsoft.com/office/powerpoint/2010/main" val="169374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84784"/>
            <a:ext cx="7889312" cy="481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971600" y="332656"/>
            <a:ext cx="2088232" cy="915689"/>
          </a:xfrm>
          <a:prstGeom prst="wedgeRoundRectCallout">
            <a:avLst>
              <a:gd name="adj1" fmla="val 71879"/>
              <a:gd name="adj2" fmla="val 189301"/>
              <a:gd name="adj3" fmla="val 16667"/>
            </a:avLst>
          </a:prstGeom>
          <a:solidFill>
            <a:srgbClr val="FFFF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smtClean="0">
                <a:solidFill>
                  <a:schemeClr val="tx1"/>
                </a:solidFill>
              </a:rPr>
              <a:t>Now we have the definition of a rule. A tooltip on user-defined parts tells us what the user-defined ‘fact’ is.</a:t>
            </a:r>
            <a:endParaRPr lang="en-GB" sz="1000" dirty="0">
              <a:solidFill>
                <a:schemeClr val="tx1"/>
              </a:solidFill>
            </a:endParaRPr>
          </a:p>
        </p:txBody>
      </p:sp>
    </p:spTree>
    <p:extLst>
      <p:ext uri="{BB962C8B-B14F-4D97-AF65-F5344CB8AC3E}">
        <p14:creationId xmlns:p14="http://schemas.microsoft.com/office/powerpoint/2010/main" val="4046426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260648"/>
            <a:ext cx="8229600" cy="586551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2800" dirty="0" smtClean="0"/>
              <a:t>User-defined conditions</a:t>
            </a:r>
          </a:p>
          <a:p>
            <a:r>
              <a:rPr lang="en-GB" sz="2000" dirty="0" smtClean="0"/>
              <a:t>As well as using facts to define abstract feature types, we also define new conditions to help the rule writers use their own vocabulary, e.g.:</a:t>
            </a:r>
          </a:p>
          <a:p>
            <a:endParaRPr lang="en-GB" sz="2000" dirty="0"/>
          </a:p>
          <a:p>
            <a:pPr marL="0" indent="0">
              <a:buNone/>
            </a:pPr>
            <a:r>
              <a:rPr lang="en-GB" sz="2000" dirty="0" smtClean="0"/>
              <a:t>‘A Discharges into B’ means ‘</a:t>
            </a:r>
            <a:r>
              <a:rPr lang="en-GB" sz="2000" dirty="0" err="1" smtClean="0"/>
              <a:t>end_of</a:t>
            </a:r>
            <a:r>
              <a:rPr lang="en-GB" sz="2000" dirty="0" smtClean="0"/>
              <a:t>(</a:t>
            </a:r>
            <a:r>
              <a:rPr lang="en-GB" sz="2000" dirty="0" err="1" smtClean="0"/>
              <a:t>A.geometry</a:t>
            </a:r>
            <a:r>
              <a:rPr lang="en-GB" sz="2000" dirty="0" smtClean="0"/>
              <a:t>) intersects </a:t>
            </a:r>
            <a:r>
              <a:rPr lang="en-GB" sz="2000" dirty="0" err="1" smtClean="0"/>
              <a:t>B.geometry</a:t>
            </a:r>
            <a:r>
              <a:rPr lang="en-GB" sz="2000" dirty="0" smtClean="0"/>
              <a:t>’</a:t>
            </a:r>
          </a:p>
          <a:p>
            <a:pPr marL="0" indent="0">
              <a:buNone/>
            </a:pPr>
            <a:endParaRPr lang="en-GB" sz="2000" dirty="0"/>
          </a:p>
          <a:p>
            <a:pPr marL="0" indent="0">
              <a:buNone/>
            </a:pPr>
            <a:r>
              <a:rPr lang="en-GB" sz="2000" dirty="0" smtClean="0"/>
              <a:t>Now a rule can be created in the form:</a:t>
            </a:r>
          </a:p>
          <a:p>
            <a:pPr marL="0" indent="0">
              <a:buNone/>
            </a:pPr>
            <a:r>
              <a:rPr lang="en-GB" sz="2000" b="1" dirty="0" smtClean="0"/>
              <a:t>	Sewer pipe must discharge into a foul water feature</a:t>
            </a:r>
          </a:p>
          <a:p>
            <a:pPr marL="0" indent="0">
              <a:buNone/>
            </a:pPr>
            <a:r>
              <a:rPr lang="en-GB" sz="2000" dirty="0" smtClean="0"/>
              <a:t>And the user has told us the definitions (facts) for </a:t>
            </a:r>
          </a:p>
          <a:p>
            <a:r>
              <a:rPr lang="en-GB" sz="2000" dirty="0" smtClean="0"/>
              <a:t>Sewer pipe</a:t>
            </a:r>
          </a:p>
          <a:p>
            <a:r>
              <a:rPr lang="en-GB" sz="2000" dirty="0"/>
              <a:t>F</a:t>
            </a:r>
            <a:r>
              <a:rPr lang="en-GB" sz="2000" dirty="0" smtClean="0"/>
              <a:t>oul water feature</a:t>
            </a:r>
            <a:endParaRPr lang="en-GB" sz="2000" dirty="0" smtClean="0"/>
          </a:p>
          <a:p>
            <a:r>
              <a:rPr lang="en-GB" sz="1800" dirty="0"/>
              <a:t>D</a:t>
            </a:r>
            <a:r>
              <a:rPr lang="en-GB" sz="1800" dirty="0" smtClean="0"/>
              <a:t>ischarge into</a:t>
            </a:r>
            <a:endParaRPr lang="en-GB" sz="1800" dirty="0" smtClean="0"/>
          </a:p>
          <a:p>
            <a:pPr marL="0" indent="0">
              <a:buNone/>
            </a:pPr>
            <a:endParaRPr lang="en-GB" sz="2000" dirty="0" smtClean="0"/>
          </a:p>
          <a:p>
            <a:pPr marL="0" indent="0">
              <a:buNone/>
            </a:pPr>
            <a:r>
              <a:rPr lang="en-GB" sz="2000" dirty="0" smtClean="0"/>
              <a:t>Each of these rules can now be exported as executable Radius Studio rules.</a:t>
            </a:r>
            <a:endParaRPr lang="en-GB" sz="2000" dirty="0"/>
          </a:p>
        </p:txBody>
      </p:sp>
    </p:spTree>
    <p:extLst>
      <p:ext uri="{BB962C8B-B14F-4D97-AF65-F5344CB8AC3E}">
        <p14:creationId xmlns:p14="http://schemas.microsoft.com/office/powerpoint/2010/main" val="3437602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835</TotalTime>
  <Words>450</Words>
  <Application>Microsoft Office PowerPoint</Application>
  <PresentationFormat>On-screen Show (4:3)</PresentationFormat>
  <Paragraphs>46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Radius Studio Rules using Rulespeak</vt:lpstr>
      <vt:lpstr>PowerPoint Presentation</vt:lpstr>
      <vt:lpstr>PowerPoint Presentation</vt:lpstr>
      <vt:lpstr>A possible rulespeak user interface for the most common Radius Studio rules:</vt:lpstr>
      <vt:lpstr>PowerPoint Presentation</vt:lpstr>
      <vt:lpstr>PowerPoint Presentation</vt:lpstr>
      <vt:lpstr>PowerPoint Presentation</vt:lpstr>
      <vt:lpstr>PowerPoint Presentation</vt:lpstr>
      <vt:lpstr>PowerPoint Presentation</vt:lpstr>
      <vt:lpstr>PowerPoint Presentation</vt:lpstr>
    </vt:vector>
  </TitlesOfParts>
  <Company>1Spatial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Radius Studio Rules using Rulespeak</dc:title>
  <dc:creator>Seb Lessware</dc:creator>
  <cp:lastModifiedBy>Seb Lessware</cp:lastModifiedBy>
  <cp:revision>8</cp:revision>
  <dcterms:created xsi:type="dcterms:W3CDTF">2012-04-01T20:02:57Z</dcterms:created>
  <dcterms:modified xsi:type="dcterms:W3CDTF">2012-04-02T09:58:41Z</dcterms:modified>
</cp:coreProperties>
</file>