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0" r:id="rId6"/>
    <p:sldId id="259" r:id="rId7"/>
    <p:sldId id="271" r:id="rId8"/>
    <p:sldId id="261" r:id="rId9"/>
    <p:sldId id="263" r:id="rId10"/>
    <p:sldId id="269" r:id="rId11"/>
    <p:sldId id="264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90" autoAdjust="0"/>
  </p:normalViewPr>
  <p:slideViewPr>
    <p:cSldViewPr snapToGrid="0">
      <p:cViewPr varScale="1">
        <p:scale>
          <a:sx n="65" d="100"/>
          <a:sy n="65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34589-8597-438D-B8B6-2732D6C6D624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8EB0-6E99-4FE0-A49B-ED91BAB8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how proportion of variance is calculated.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Normalized did</a:t>
            </a:r>
            <a:r>
              <a:rPr lang="en-US" baseline="0" dirty="0"/>
              <a:t> not work here and others worked.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RBF Kernel and the polynomial kernel do not perform as good as the linear kernel since data already has a lot of dimensions and mapping to higher dimensional space is not useful. Moreover</a:t>
            </a:r>
            <a:r>
              <a:rPr lang="en-US" sz="1200" baseline="0" dirty="0"/>
              <a:t> the complex decision boundary overfits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discrete</a:t>
            </a:r>
            <a:r>
              <a:rPr lang="en-US" baseline="0" dirty="0"/>
              <a:t> doesn’t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gradient boosting is robust to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BCA-7F74-4EA8-A6C9-38DA5B60419A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D4E-1DDB-489E-8C4D-75E2D814AF8E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6F6-56D6-46DE-8677-3E1BCAC15E4C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838-AADC-4EAB-94E1-08AE5A791343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71C-9947-4983-9476-09081CFF2539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589-C2BC-41BD-BE5E-6B4B6C9C6B96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71D5-1826-44F9-9E9A-8FB9EA85BE9E}" type="datetime1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10-29CD-4ECC-B815-64E7A1ECBCE2}" type="datetime1">
              <a:rPr lang="en-US" smtClean="0"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56D5-9716-4BC3-A036-BA1C8BD820E9}" type="datetime1">
              <a:rPr lang="en-US" smtClean="0"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36D-6B45-4DB5-871A-F14F177C0880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67F-F1DB-4DC5-A283-F5D9E2740CAD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DCBC-FFCC-4D6E-82CE-F5B12C2F2724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02" y="1947473"/>
            <a:ext cx="2451760" cy="19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420" y="1947473"/>
            <a:ext cx="2749001" cy="1996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901" y="4216654"/>
            <a:ext cx="3693038" cy="19966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969" y="937358"/>
            <a:ext cx="11485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linear SVM model performs best. </a:t>
            </a:r>
          </a:p>
          <a:p>
            <a:r>
              <a:rPr lang="en-US" sz="2000" dirty="0"/>
              <a:t>The RBF Kernel and the polynomial kernel do not perform as good as the linear kernel.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506" y="6215230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947473"/>
            <a:ext cx="5662980" cy="40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3" y="4288777"/>
            <a:ext cx="2693560" cy="1972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68" y="4345117"/>
            <a:ext cx="2611848" cy="19158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52" y="4265386"/>
            <a:ext cx="2758155" cy="2023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632983" y="1470332"/>
            <a:ext cx="2720817" cy="2590417"/>
            <a:chOff x="6098262" y="3058549"/>
            <a:chExt cx="2720817" cy="259041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788" y="3058549"/>
              <a:ext cx="2481291" cy="2437329"/>
            </a:xfrm>
            <a:prstGeom prst="rect">
              <a:avLst/>
            </a:prstGeom>
          </p:spPr>
        </p:pic>
        <p:sp>
          <p:nvSpPr>
            <p:cNvPr id="27" name="TextBox 15"/>
            <p:cNvSpPr txBox="1"/>
            <p:nvPr/>
          </p:nvSpPr>
          <p:spPr>
            <a:xfrm>
              <a:off x="7160417" y="4231045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0.825 </a:t>
              </a:r>
            </a:p>
            <a:p>
              <a:r>
                <a:rPr lang="en-US" sz="1600" dirty="0"/>
                <a:t>Test AUC: 0.83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4508" y="5310412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432438" y="4011715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9141" y="1396334"/>
            <a:ext cx="2678695" cy="2666586"/>
            <a:chOff x="3540002" y="3032433"/>
            <a:chExt cx="2678695" cy="266658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34" y="3032433"/>
              <a:ext cx="2489563" cy="2489563"/>
            </a:xfrm>
            <a:prstGeom prst="rect">
              <a:avLst/>
            </a:prstGeom>
          </p:spPr>
        </p:pic>
        <p:sp>
          <p:nvSpPr>
            <p:cNvPr id="25" name="TextBox 12"/>
            <p:cNvSpPr txBox="1"/>
            <p:nvPr/>
          </p:nvSpPr>
          <p:spPr>
            <a:xfrm>
              <a:off x="4670854" y="4231046"/>
              <a:ext cx="148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0.758</a:t>
              </a:r>
            </a:p>
            <a:p>
              <a:r>
                <a:rPr lang="en-US" sz="1600" dirty="0"/>
                <a:t>Test AUC: 0.755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36248" y="5360465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874178" y="4061768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9716" y="1447791"/>
            <a:ext cx="2627708" cy="2586847"/>
            <a:chOff x="378528" y="3112171"/>
            <a:chExt cx="2627708" cy="258684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1" y="3112171"/>
              <a:ext cx="2409825" cy="2409825"/>
            </a:xfrm>
            <a:prstGeom prst="rect">
              <a:avLst/>
            </a:prstGeom>
          </p:spPr>
        </p:pic>
        <p:sp>
          <p:nvSpPr>
            <p:cNvPr id="24" name="TextBox 10"/>
            <p:cNvSpPr txBox="1"/>
            <p:nvPr/>
          </p:nvSpPr>
          <p:spPr>
            <a:xfrm>
              <a:off x="1434673" y="4231047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0.8619</a:t>
              </a:r>
            </a:p>
            <a:p>
              <a:r>
                <a:rPr lang="en-US" sz="1600" dirty="0"/>
                <a:t>Test AUC: 0.86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4774" y="5360464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-287296" y="4061767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807" y="997566"/>
            <a:ext cx="11485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Again, the log transform produces the best results, with the Discrete transform performing poorly.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15" y="1798162"/>
            <a:ext cx="5260285" cy="3826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4" y="1798162"/>
            <a:ext cx="4979534" cy="3569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34" y="5486627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07" y="997566"/>
            <a:ext cx="114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Neural Network with Identity performs best.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53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Boosting</a:t>
            </a:r>
          </a:p>
          <a:p>
            <a:pPr marL="0" indent="0">
              <a:buNone/>
            </a:pPr>
            <a:r>
              <a:rPr lang="en-US" sz="2000" dirty="0"/>
              <a:t>A weak decision tree learner is iteratively improved upon using gradient descent to minimize loss.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23" y="2143594"/>
            <a:ext cx="3017486" cy="2213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90" y="4323898"/>
            <a:ext cx="3019719" cy="22150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Ensemble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6" y="2143594"/>
            <a:ext cx="5940440" cy="42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Conclusion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801760" y="914860"/>
            <a:ext cx="3552039" cy="52633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“Worked”</a:t>
            </a:r>
          </a:p>
          <a:p>
            <a:r>
              <a:rPr lang="en-US" sz="2000" dirty="0"/>
              <a:t>Ensemble Model with Gradient Boosting - best performing model</a:t>
            </a:r>
          </a:p>
          <a:p>
            <a:r>
              <a:rPr lang="en-US" sz="2000" dirty="0"/>
              <a:t>Logarithm feature transform</a:t>
            </a:r>
          </a:p>
          <a:p>
            <a:r>
              <a:rPr lang="en-US" sz="2000" dirty="0"/>
              <a:t>Linear-like separation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What “Didn’t Work”</a:t>
            </a:r>
          </a:p>
          <a:p>
            <a:r>
              <a:rPr lang="en-US" sz="2000" dirty="0"/>
              <a:t>Discrete/Binary transform</a:t>
            </a:r>
          </a:p>
          <a:p>
            <a:r>
              <a:rPr lang="en-US" sz="2000" dirty="0"/>
              <a:t>Feature Selection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4" y="91486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1616591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This is a binary classification problem.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275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Objective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8252" y="769441"/>
            <a:ext cx="113104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Dimensionality Reduction (PCA)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</a:t>
            </a:r>
          </a:p>
          <a:p>
            <a:endParaRPr lang="en-US" sz="2000" dirty="0"/>
          </a:p>
          <a:p>
            <a:r>
              <a:rPr lang="en-US" sz="2400" b="1" dirty="0"/>
              <a:t>Baseline Solution</a:t>
            </a:r>
          </a:p>
          <a:p>
            <a:r>
              <a:rPr lang="en-US" sz="2000" dirty="0"/>
              <a:t>The person who has more followers is the person who is more influential. (Area Under Curve : 0.753)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Approach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12" y="1744910"/>
            <a:ext cx="3665996" cy="2749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9" y="1669929"/>
            <a:ext cx="2717345" cy="199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71" y="2194050"/>
            <a:ext cx="4087749" cy="299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" y="4195874"/>
            <a:ext cx="2717345" cy="1993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13" y="4192906"/>
            <a:ext cx="2717345" cy="1993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17" y="1669929"/>
            <a:ext cx="2717345" cy="1993218"/>
          </a:xfrm>
          <a:prstGeom prst="rect">
            <a:avLst/>
          </a:prstGeom>
        </p:spPr>
      </p:pic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0" y="-8845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Data Visualization</a:t>
            </a:r>
            <a:endParaRPr lang="en-US" sz="3600" b="1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44022" y="6590670"/>
            <a:ext cx="5679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plots use the difference of logs transform:  log(</a:t>
            </a:r>
            <a:r>
              <a:rPr lang="en-US" sz="1050" dirty="0" err="1"/>
              <a:t>A.feature</a:t>
            </a:r>
            <a:r>
              <a:rPr lang="en-US" sz="1050" dirty="0"/>
              <a:t>) – log(</a:t>
            </a:r>
            <a:r>
              <a:rPr lang="en-US" sz="1050" dirty="0" err="1"/>
              <a:t>B.feature</a:t>
            </a:r>
            <a:r>
              <a:rPr lang="en-US" sz="105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37" y="808669"/>
            <a:ext cx="11036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Plotting pairs of features suggests the relative importance of the features by </a:t>
            </a:r>
            <a:r>
              <a:rPr lang="en-US" sz="2000" dirty="0" err="1"/>
              <a:t>separability</a:t>
            </a:r>
            <a:r>
              <a:rPr lang="en-US" sz="2000" dirty="0"/>
              <a:t> of the data. Red points indicate that user A is more influential; Blue that user B is more influential.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0174" y="3697521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Follower count correlates with influence, but not Following count</a:t>
            </a:r>
            <a:r>
              <a:rPr lang="en-US" sz="105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400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Feature 3 drives influence more than Following.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24421" y="5351947"/>
            <a:ext cx="391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Both Follower count and Network Feature 1 are important to influence, suggested by a diagonal separation.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54554" y="2581872"/>
            <a:ext cx="3456264" cy="216629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69676" y="369945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Retweets Received is more important than Retweets sent.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58291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Mentions Received is more than important than Mentions Sent.</a:t>
            </a:r>
          </a:p>
        </p:txBody>
      </p:sp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6" y="917300"/>
            <a:ext cx="6695113" cy="578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Delta Transform</a:t>
            </a:r>
          </a:p>
          <a:p>
            <a:pPr lvl="1"/>
            <a:r>
              <a:rPr lang="en-US" sz="1600" dirty="0"/>
              <a:t>Baseline - absolute difference between values for two users.</a:t>
            </a:r>
          </a:p>
          <a:p>
            <a:pPr lvl="1"/>
            <a:r>
              <a:rPr lang="en-US" sz="1600" dirty="0"/>
              <a:t>Preserves the meaning of large difference in values.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Discrete/Binary Transform</a:t>
            </a:r>
          </a:p>
          <a:p>
            <a:pPr lvl="1"/>
            <a:r>
              <a:rPr lang="en-US" sz="1600" dirty="0"/>
              <a:t>Reduce differences to one (larger for user A) or zero (larger for user B).</a:t>
            </a:r>
          </a:p>
          <a:p>
            <a:pPr lvl="1"/>
            <a:r>
              <a:rPr lang="en-US" sz="1600" dirty="0"/>
              <a:t>Simpler data set, but disregards the magnitude of differences.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counts).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6" y="785390"/>
            <a:ext cx="2530594" cy="185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4720085"/>
            <a:ext cx="2559937" cy="1877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2752737"/>
            <a:ext cx="2530596" cy="18562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04328"/>
              </p:ext>
            </p:extLst>
          </p:nvPr>
        </p:nvGraphicFramePr>
        <p:xfrm>
          <a:off x="4817796" y="2093707"/>
          <a:ext cx="3479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643">
                  <a:extLst>
                    <a:ext uri="{9D8B030D-6E8A-4147-A177-3AD203B41FA5}">
                      <a16:colId xmlns:a16="http://schemas.microsoft.com/office/drawing/2014/main" val="1669926983"/>
                    </a:ext>
                  </a:extLst>
                </a:gridCol>
                <a:gridCol w="610157">
                  <a:extLst>
                    <a:ext uri="{9D8B030D-6E8A-4147-A177-3AD203B41FA5}">
                      <a16:colId xmlns:a16="http://schemas.microsoft.com/office/drawing/2014/main" val="11681892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Principal Component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A.follower_count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B.follower_count</a:t>
                      </a:r>
                      <a:r>
                        <a:rPr lang="en-US" sz="1000" u="none" strike="noStrike" dirty="0">
                          <a:effectLst/>
                        </a:rPr>
                        <a:t>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-0.35497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2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A.following_count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B.following_count</a:t>
                      </a:r>
                      <a:r>
                        <a:rPr lang="en-US" sz="1000" u="none" strike="noStrike" dirty="0">
                          <a:effectLst/>
                        </a:rPr>
                        <a:t>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-0.06158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0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A.listed_count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B.listed_count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-0.43547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A.mentions_received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B.mentions_received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9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-0.46998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3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 err="1">
                          <a:effectLst/>
                        </a:rPr>
                        <a:t>A.mentions_sent</a:t>
                      </a:r>
                      <a:r>
                        <a:rPr lang="fr-FR" sz="1000" u="none" strike="noStrike" dirty="0">
                          <a:effectLst/>
                        </a:rPr>
                        <a:t> – </a:t>
                      </a:r>
                      <a:r>
                        <a:rPr lang="fr-FR" sz="1000" u="none" strike="noStrike" dirty="0" err="1">
                          <a:effectLst/>
                        </a:rPr>
                        <a:t>B.mentions_sent</a:t>
                      </a:r>
                      <a:r>
                        <a:rPr lang="fr-FR" sz="1000" u="none" strike="noStrike" dirty="0">
                          <a:effectLst/>
                        </a:rPr>
                        <a:t>         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-0.05578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A.retweets_sent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B.retweets_sent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-0.07444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5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A.posts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B.posts</a:t>
                      </a:r>
                      <a:r>
                        <a:rPr lang="en-US" sz="1000" u="none" strike="noStrike" dirty="0">
                          <a:effectLst/>
                        </a:rPr>
                        <a:t>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-0.06964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6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A.network_feature_1 – B.network_feature_1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-0.47135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A.network_feature_2 – B.network_feature_2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0.063936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A.network_feature_3 – B.network_feature_3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0.040503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5823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Dimensionality Reduction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656" y="1035640"/>
            <a:ext cx="111164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</a:t>
            </a:r>
          </a:p>
          <a:p>
            <a:r>
              <a:rPr lang="en-US" sz="2000" dirty="0"/>
              <a:t>Reduce dimensionality by creating orthogonal components from linear combinations of initial features.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5804"/>
              </p:ext>
            </p:extLst>
          </p:nvPr>
        </p:nvGraphicFramePr>
        <p:xfrm>
          <a:off x="4803933" y="4575769"/>
          <a:ext cx="6795072" cy="2061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674">
                  <a:extLst>
                    <a:ext uri="{9D8B030D-6E8A-4147-A177-3AD203B41FA5}">
                      <a16:colId xmlns:a16="http://schemas.microsoft.com/office/drawing/2014/main" val="4195890968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63682890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05280152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490377634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907415457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43719040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4813236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8835973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27248897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9240625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99215249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33382984"/>
                    </a:ext>
                  </a:extLst>
                </a:gridCol>
              </a:tblGrid>
              <a:tr h="17848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Principal</a:t>
                      </a:r>
                      <a:r>
                        <a:rPr 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Components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0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PC5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PC8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PC10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3182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Deviation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1.9736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1.4221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1.249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1.04245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0.9197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0.73123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0.67873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0.57052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0.45938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0.21665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0.10378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3465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Proportion of Variance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0.1839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0.09879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0.0769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0.04861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0.04188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0.02959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0.01918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0.00427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241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Cumulative Proportion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0.6798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0.77859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0.8555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0.9041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0.94598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0.97557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0.99475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0.99902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91500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49656" y="2093707"/>
            <a:ext cx="3439057" cy="4175714"/>
            <a:chOff x="1104115" y="2010496"/>
            <a:chExt cx="3439057" cy="41757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115" y="2010496"/>
              <a:ext cx="3439057" cy="3600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104115" y="5724545"/>
              <a:ext cx="343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Can reduce dimensionality to six components and capture ~90% of the cumulative variance.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065653" y="3166358"/>
              <a:ext cx="419450" cy="58722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795344" y="2939881"/>
            <a:ext cx="2870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 the left is the composition of the first principal component.</a:t>
            </a:r>
          </a:p>
          <a:p>
            <a:endParaRPr lang="en-US" sz="1200" b="1" dirty="0"/>
          </a:p>
          <a:p>
            <a:r>
              <a:rPr lang="en-US" sz="1200" b="1" dirty="0"/>
              <a:t>Below is a breakdown of how each component is affecting the variance.</a:t>
            </a:r>
          </a:p>
        </p:txBody>
      </p:sp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Modeling Methods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39" y="2293033"/>
            <a:ext cx="8173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Gradient Boosting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35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9413" y="6492875"/>
            <a:ext cx="2743200" cy="365125"/>
          </a:xfrm>
        </p:spPr>
        <p:txBody>
          <a:bodyPr/>
          <a:lstStyle/>
          <a:p>
            <a:fld id="{6A0B82BD-E33A-4836-84C0-A5851CADF996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079808" y="1343282"/>
            <a:ext cx="2798638" cy="4948257"/>
            <a:chOff x="6526068" y="1125923"/>
            <a:chExt cx="2798638" cy="49482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5631" y="4339137"/>
              <a:ext cx="2479512" cy="1735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149" y="2685393"/>
              <a:ext cx="2614477" cy="175500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068" y="1125923"/>
              <a:ext cx="2798638" cy="16607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Logistic Regression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620" y="1134091"/>
            <a:ext cx="79731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results, followed closely by the PCA transform.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0" y="2198812"/>
            <a:ext cx="4001623" cy="30012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1102" y="5444331"/>
            <a:ext cx="79056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Removing the least important features negatively impacts results. Removing multiple such features works better, but still does not yield results which exceed the inclusion of all features.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00" y="2196157"/>
            <a:ext cx="4005161" cy="30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81" y="4537299"/>
            <a:ext cx="3521950" cy="1802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" y="4582928"/>
            <a:ext cx="2782001" cy="18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4521225"/>
            <a:ext cx="2983088" cy="183512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44983" y="1586935"/>
            <a:ext cx="10888414" cy="2778616"/>
            <a:chOff x="163453" y="3716480"/>
            <a:chExt cx="11281025" cy="28788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308" y="3716480"/>
              <a:ext cx="2601170" cy="260117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31301" y="6225954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579315" y="4946402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172" y="5091571"/>
              <a:ext cx="194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AUC:0.800586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90646" y="5364973"/>
              <a:ext cx="195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Test AUC:0.8129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35635" y="1568604"/>
            <a:ext cx="3073717" cy="2738431"/>
            <a:chOff x="4425391" y="3858828"/>
            <a:chExt cx="3060464" cy="2726624"/>
          </a:xfrm>
        </p:grpSpPr>
        <p:sp>
          <p:nvSpPr>
            <p:cNvPr id="11" name="Rectangle 10"/>
            <p:cNvSpPr/>
            <p:nvPr/>
          </p:nvSpPr>
          <p:spPr>
            <a:xfrm>
              <a:off x="5035185" y="6216120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3682623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920" y="3858828"/>
              <a:ext cx="2543589" cy="254358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769681" y="5131068"/>
              <a:ext cx="1317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AUC:0.86057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44353" y="5399119"/>
              <a:ext cx="17415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AUC:0.85931 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15000" y="2037582"/>
            <a:ext cx="3106848" cy="2254226"/>
            <a:chOff x="8674400" y="4164136"/>
            <a:chExt cx="3346917" cy="2428412"/>
          </a:xfrm>
        </p:grpSpPr>
        <p:sp>
          <p:nvSpPr>
            <p:cNvPr id="10" name="TextBox 9"/>
            <p:cNvSpPr txBox="1"/>
            <p:nvPr/>
          </p:nvSpPr>
          <p:spPr>
            <a:xfrm>
              <a:off x="9500284" y="6223216"/>
              <a:ext cx="214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7931632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307573" y="5122456"/>
              <a:ext cx="1591998" cy="364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AUC:0.79969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07573" y="5403003"/>
              <a:ext cx="1713744" cy="3647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AUC:0.7907 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419" y="927898"/>
            <a:ext cx="11485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results. </a:t>
            </a:r>
          </a:p>
          <a:p>
            <a:r>
              <a:rPr lang="en-US" sz="2000" dirty="0"/>
              <a:t>The normalized and binary transforms perform similar to each other.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8" y="1620088"/>
            <a:ext cx="2481291" cy="24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1054</Words>
  <Application>Microsoft Office PowerPoint</Application>
  <PresentationFormat>Widescreen</PresentationFormat>
  <Paragraphs>222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Modeling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98</cp:revision>
  <dcterms:created xsi:type="dcterms:W3CDTF">2016-11-22T22:43:21Z</dcterms:created>
  <dcterms:modified xsi:type="dcterms:W3CDTF">2016-11-29T00:14:55Z</dcterms:modified>
</cp:coreProperties>
</file>