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71" r:id="rId9"/>
    <p:sldId id="263" r:id="rId10"/>
    <p:sldId id="269" r:id="rId11"/>
    <p:sldId id="264" r:id="rId12"/>
    <p:sldId id="270" r:id="rId13"/>
    <p:sldId id="265" r:id="rId14"/>
    <p:sldId id="272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5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1000">
              <a:schemeClr val="accent1">
                <a:lumMod val="10000"/>
                <a:lumOff val="9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/>
              <a:t>Predicting Influencers in a </a:t>
            </a:r>
            <a:br>
              <a:rPr lang="en-US" b="1" dirty="0"/>
            </a:br>
            <a:r>
              <a:rPr lang="en-US" b="1" dirty="0"/>
              <a:t>Social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95951"/>
            <a:ext cx="12191999" cy="1655762"/>
          </a:xfrm>
        </p:spPr>
        <p:txBody>
          <a:bodyPr>
            <a:normAutofit/>
          </a:bodyPr>
          <a:lstStyle/>
          <a:p>
            <a:r>
              <a:rPr lang="en-US" b="1" dirty="0"/>
              <a:t>Group 11</a:t>
            </a:r>
          </a:p>
          <a:p>
            <a:r>
              <a:rPr lang="en-US" sz="1600" dirty="0"/>
              <a:t>Akshay Mehra</a:t>
            </a:r>
          </a:p>
          <a:p>
            <a:r>
              <a:rPr lang="en-US" sz="1600" dirty="0" err="1"/>
              <a:t>Sayam</a:t>
            </a:r>
            <a:r>
              <a:rPr lang="en-US" sz="1600" dirty="0"/>
              <a:t> </a:t>
            </a:r>
            <a:r>
              <a:rPr lang="en-US" sz="1600" dirty="0" err="1"/>
              <a:t>Ganguly</a:t>
            </a:r>
            <a:endParaRPr lang="en-US" sz="1600" dirty="0"/>
          </a:p>
          <a:p>
            <a:r>
              <a:rPr lang="en-US" sz="1600" dirty="0"/>
              <a:t>Patrick Green</a:t>
            </a:r>
          </a:p>
        </p:txBody>
      </p:sp>
    </p:spTree>
    <p:extLst>
      <p:ext uri="{BB962C8B-B14F-4D97-AF65-F5344CB8AC3E}">
        <p14:creationId xmlns:p14="http://schemas.microsoft.com/office/powerpoint/2010/main" val="29271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SVM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8" y="1018834"/>
            <a:ext cx="2451760" cy="1996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45" y="1018834"/>
            <a:ext cx="2749001" cy="1996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943" y="1018834"/>
            <a:ext cx="3693038" cy="1996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271" y="1018834"/>
            <a:ext cx="2709729" cy="1996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63" y="3110981"/>
            <a:ext cx="4979534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2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34" y="3032433"/>
            <a:ext cx="2489563" cy="2489563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/>
        </p:nvSpPr>
        <p:spPr>
          <a:xfrm>
            <a:off x="1079988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Models</a:t>
            </a:r>
          </a:p>
        </p:txBody>
      </p:sp>
      <p:sp>
        <p:nvSpPr>
          <p:cNvPr id="19" name="Content Placeholder 2"/>
          <p:cNvSpPr>
            <a:spLocks noGrp="1"/>
          </p:cNvSpPr>
          <p:nvPr/>
        </p:nvSpPr>
        <p:spPr>
          <a:xfrm>
            <a:off x="1079988" y="19835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NN</a:t>
            </a:r>
          </a:p>
          <a:p>
            <a:pPr lvl="1"/>
            <a:r>
              <a:rPr lang="en-US" dirty="0"/>
              <a:t>Graphs on data transform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479" y="523081"/>
            <a:ext cx="2947987" cy="21584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920" y="828995"/>
            <a:ext cx="1924050" cy="14113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24" y="523081"/>
            <a:ext cx="2758155" cy="20231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1" y="3112171"/>
            <a:ext cx="2409825" cy="2409825"/>
          </a:xfrm>
          <a:prstGeom prst="rect">
            <a:avLst/>
          </a:prstGeom>
        </p:spPr>
      </p:pic>
      <p:sp>
        <p:nvSpPr>
          <p:cNvPr id="24" name="TextBox 10"/>
          <p:cNvSpPr txBox="1"/>
          <p:nvPr/>
        </p:nvSpPr>
        <p:spPr>
          <a:xfrm>
            <a:off x="1266893" y="3941846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AUC:86.19</a:t>
            </a:r>
          </a:p>
          <a:p>
            <a:r>
              <a:rPr lang="en-US" dirty="0"/>
              <a:t>Test AUC: 86</a:t>
            </a:r>
          </a:p>
        </p:txBody>
      </p:sp>
      <p:sp>
        <p:nvSpPr>
          <p:cNvPr id="25" name="TextBox 12"/>
          <p:cNvSpPr txBox="1"/>
          <p:nvPr/>
        </p:nvSpPr>
        <p:spPr>
          <a:xfrm>
            <a:off x="4599067" y="3886578"/>
            <a:ext cx="153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AUC:75.8</a:t>
            </a:r>
          </a:p>
          <a:p>
            <a:r>
              <a:rPr lang="en-US" dirty="0"/>
              <a:t>Test AUC: 75.5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88" y="3058549"/>
            <a:ext cx="2481291" cy="2437329"/>
          </a:xfrm>
          <a:prstGeom prst="rect">
            <a:avLst/>
          </a:prstGeom>
        </p:spPr>
      </p:pic>
      <p:sp>
        <p:nvSpPr>
          <p:cNvPr id="27" name="TextBox 15"/>
          <p:cNvSpPr txBox="1"/>
          <p:nvPr/>
        </p:nvSpPr>
        <p:spPr>
          <a:xfrm>
            <a:off x="6941595" y="3907882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AUC: 82.5 </a:t>
            </a:r>
          </a:p>
          <a:p>
            <a:r>
              <a:rPr lang="en-US" dirty="0"/>
              <a:t>Test AUC: 83</a:t>
            </a:r>
          </a:p>
        </p:txBody>
      </p:sp>
    </p:spTree>
    <p:extLst>
      <p:ext uri="{BB962C8B-B14F-4D97-AF65-F5344CB8AC3E}">
        <p14:creationId xmlns:p14="http://schemas.microsoft.com/office/powerpoint/2010/main" val="375361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Models</a:t>
            </a:r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838200" y="1983581"/>
            <a:ext cx="10515600" cy="1316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NN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2463413"/>
            <a:ext cx="5260285" cy="38269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1" y="3299791"/>
            <a:ext cx="4979534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5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r>
              <a:rPr lang="en-US" dirty="0"/>
              <a:t>Talk about Overfitting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5" y="3466327"/>
            <a:ext cx="4623853" cy="3391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49" y="3466327"/>
            <a:ext cx="4623853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0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: Gradient Boosting ROC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1644243"/>
            <a:ext cx="8905460" cy="53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8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Compare Best Graphs with Accuracy (ROC)</a:t>
            </a:r>
          </a:p>
          <a:p>
            <a:pPr lvl="1"/>
            <a:r>
              <a:rPr lang="en-US" dirty="0"/>
              <a:t>Logistic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NN</a:t>
            </a:r>
          </a:p>
          <a:p>
            <a:pPr lvl="1"/>
            <a:r>
              <a:rPr lang="en-US" dirty="0"/>
              <a:t>Gradient Boosting</a:t>
            </a:r>
          </a:p>
          <a:p>
            <a:r>
              <a:rPr lang="en-US" dirty="0"/>
              <a:t>SVM:  0.86 (difference of Logs)</a:t>
            </a:r>
            <a:endParaRPr lang="en-US" sz="4000" dirty="0"/>
          </a:p>
          <a:p>
            <a:r>
              <a:rPr lang="en-US" dirty="0"/>
              <a:t>NN: 0.862</a:t>
            </a:r>
            <a:r>
              <a:rPr lang="en-US" sz="4000" dirty="0"/>
              <a:t>(difference of Logs)</a:t>
            </a:r>
            <a:endParaRPr lang="en-US" sz="5400" dirty="0"/>
          </a:p>
          <a:p>
            <a:endParaRPr lang="en-US" sz="4000" dirty="0"/>
          </a:p>
          <a:p>
            <a:r>
              <a:rPr lang="en-US" dirty="0"/>
              <a:t>Gradient Boosting: 0.87 (Original Features 22 of them)</a:t>
            </a:r>
          </a:p>
          <a:p>
            <a:r>
              <a:rPr lang="en-US" sz="4000" dirty="0"/>
              <a:t>Logistic: 0.862(difference of Logs)</a:t>
            </a:r>
            <a:endParaRPr lang="en-US" sz="5400" dirty="0"/>
          </a:p>
          <a:p>
            <a:endParaRPr lang="en-US" sz="40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0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226" y="1895061"/>
            <a:ext cx="530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Talk about what worked and what did not</a:t>
            </a:r>
          </a:p>
        </p:txBody>
      </p:sp>
    </p:spTree>
    <p:extLst>
      <p:ext uri="{BB962C8B-B14F-4D97-AF65-F5344CB8AC3E}">
        <p14:creationId xmlns:p14="http://schemas.microsoft.com/office/powerpoint/2010/main" val="136508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870" y="2816777"/>
            <a:ext cx="3322982" cy="1325563"/>
          </a:xfrm>
        </p:spPr>
        <p:txBody>
          <a:bodyPr/>
          <a:lstStyle/>
          <a:p>
            <a:r>
              <a:rPr lang="en-US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337433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792" y="951132"/>
            <a:ext cx="1103641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Definition</a:t>
            </a:r>
          </a:p>
          <a:p>
            <a:r>
              <a:rPr lang="en-US" sz="2000" dirty="0"/>
              <a:t>Predict the human judgement about which of two users is more influential in a social network, given twitter activity data for the pair. </a:t>
            </a:r>
          </a:p>
          <a:p>
            <a:endParaRPr lang="en-US" sz="2400" dirty="0"/>
          </a:p>
          <a:p>
            <a:r>
              <a:rPr lang="en-US" sz="2800" b="1" dirty="0"/>
              <a:t>Data Set</a:t>
            </a:r>
          </a:p>
          <a:p>
            <a:r>
              <a:rPr lang="en-US" sz="2000" dirty="0"/>
              <a:t>Numeric features for pairs of users (A and B). Both training and test data sets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Follower/Following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Mentions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Retweets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Listed Count (count of inclusion in user-created categories or lists)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Features (proprietary calculated features)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Objective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808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6032" y="646331"/>
            <a:ext cx="113104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Pre-processing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Selection – determine which features correlate with influence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Transformations – normalize data </a:t>
            </a:r>
          </a:p>
          <a:p>
            <a:endParaRPr lang="en-US" sz="2800" b="1" dirty="0"/>
          </a:p>
          <a:p>
            <a:r>
              <a:rPr lang="en-US" sz="2800" b="1" dirty="0"/>
              <a:t>Modeling</a:t>
            </a:r>
            <a:r>
              <a:rPr lang="en-US" sz="2800" dirty="0"/>
              <a:t> </a:t>
            </a:r>
            <a:r>
              <a:rPr lang="en-US" sz="2800" b="1" dirty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Vector Machines (SVM)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Ensemble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800" b="1" dirty="0"/>
              <a:t>Evaluation</a:t>
            </a:r>
          </a:p>
          <a:p>
            <a:r>
              <a:rPr lang="en-US" sz="2000" dirty="0"/>
              <a:t>Measuring the area under the Receiver Operating Characteristic (ROC) curve, which plots true positives against false positives for probabilistic outcomes for a range of thresholds. (</a:t>
            </a:r>
            <a:r>
              <a:rPr lang="en-US" sz="2000" dirty="0">
                <a:solidFill>
                  <a:srgbClr val="FF0000"/>
                </a:solidFill>
              </a:rPr>
              <a:t>TODO – Add Sample Curve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400" dirty="0"/>
              <a:t>Baseline Solution:</a:t>
            </a:r>
          </a:p>
          <a:p>
            <a:r>
              <a:rPr lang="en-US" sz="2000" dirty="0"/>
              <a:t>The person who has more followers is the person who is more influential. (Area Under Curve : 0.75175)</a:t>
            </a:r>
            <a:endParaRPr lang="en-US" sz="24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588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9" y="1325563"/>
            <a:ext cx="3083179" cy="2261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29" y="167890"/>
            <a:ext cx="3119839" cy="2288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5" y="4150749"/>
            <a:ext cx="3120955" cy="2289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66" y="2157571"/>
            <a:ext cx="3466667" cy="25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54" y="3189961"/>
            <a:ext cx="4623853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9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143" y="785390"/>
            <a:ext cx="10553145" cy="5784222"/>
          </a:xfrm>
        </p:spPr>
        <p:txBody>
          <a:bodyPr>
            <a:normAutofit/>
          </a:bodyPr>
          <a:lstStyle/>
          <a:p>
            <a:r>
              <a:rPr lang="en-US" sz="2000" b="1" dirty="0"/>
              <a:t>Delta Transform</a:t>
            </a:r>
          </a:p>
          <a:p>
            <a:pPr lvl="1"/>
            <a:r>
              <a:rPr lang="en-US" sz="1600" dirty="0"/>
              <a:t>Absolute difference between values for two users</a:t>
            </a:r>
          </a:p>
          <a:p>
            <a:pPr lvl="1"/>
            <a:r>
              <a:rPr lang="en-US" sz="1600" dirty="0"/>
              <a:t>Baseline</a:t>
            </a:r>
          </a:p>
          <a:p>
            <a:pPr lvl="1"/>
            <a:r>
              <a:rPr lang="en-US" sz="1600" dirty="0"/>
              <a:t>Preserves the meaning of large difference in values</a:t>
            </a:r>
          </a:p>
          <a:p>
            <a:pPr lvl="1"/>
            <a:r>
              <a:rPr lang="en-US" sz="1600" dirty="0"/>
              <a:t>To reduce the scale of the data, we normalize it.</a:t>
            </a:r>
          </a:p>
          <a:p>
            <a:r>
              <a:rPr lang="en-US" sz="2000" b="1" dirty="0"/>
              <a:t>Binary Transform</a:t>
            </a:r>
          </a:p>
          <a:p>
            <a:pPr lvl="1"/>
            <a:r>
              <a:rPr lang="en-US" sz="1600" dirty="0"/>
              <a:t>Reduce difference to one (larger for user A) or zero (larger for user B)</a:t>
            </a:r>
          </a:p>
          <a:p>
            <a:pPr lvl="1"/>
            <a:r>
              <a:rPr lang="en-US" sz="1600" dirty="0"/>
              <a:t>Simpler data set, but discards the magnitude of differences</a:t>
            </a:r>
          </a:p>
          <a:p>
            <a:r>
              <a:rPr lang="en-US" sz="2000" b="1" dirty="0"/>
              <a:t>Logarithm</a:t>
            </a:r>
          </a:p>
          <a:p>
            <a:pPr lvl="1"/>
            <a:r>
              <a:rPr lang="en-US" sz="1600" dirty="0"/>
              <a:t>Reduces large differences in the orders of magnitude in features (</a:t>
            </a:r>
            <a:r>
              <a:rPr lang="en-US" sz="1600" dirty="0" err="1"/>
              <a:t>ie</a:t>
            </a:r>
            <a:r>
              <a:rPr lang="en-US" sz="1600" dirty="0"/>
              <a:t>. follower versus following counts)</a:t>
            </a:r>
          </a:p>
          <a:p>
            <a:pPr lvl="1"/>
            <a:r>
              <a:rPr lang="en-US" sz="1600" dirty="0"/>
              <a:t>Simplifies non-linear relationships between input and output.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 Transformation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93" y="785390"/>
            <a:ext cx="2002236" cy="1468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63" y="4626826"/>
            <a:ext cx="2297543" cy="1685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50" y="1850958"/>
            <a:ext cx="2490118" cy="18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22" y="734234"/>
            <a:ext cx="4638614" cy="475435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Principle Component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53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 Selection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42205"/>
              </p:ext>
            </p:extLst>
          </p:nvPr>
        </p:nvGraphicFramePr>
        <p:xfrm>
          <a:off x="4" y="5314986"/>
          <a:ext cx="12192000" cy="1543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958909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68289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5280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903776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74154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7190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481323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3597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24889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2406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92152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3382984"/>
                    </a:ext>
                  </a:extLst>
                </a:gridCol>
              </a:tblGrid>
              <a:tr h="178480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Importance of components: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07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131827"/>
                  </a:ext>
                </a:extLst>
              </a:tr>
              <a:tr h="34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1.9736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1.04245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0.9197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0.67873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0.21665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3134657"/>
                  </a:ext>
                </a:extLst>
              </a:tr>
              <a:tr h="360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Proportion of 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0.09879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0.02959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0772414"/>
                  </a:ext>
                </a:extLst>
              </a:tr>
              <a:tr h="478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Cumulative Proportion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0.99475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9150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8" y="1209669"/>
            <a:ext cx="4665611" cy="371479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94410"/>
              </p:ext>
            </p:extLst>
          </p:nvPr>
        </p:nvGraphicFramePr>
        <p:xfrm>
          <a:off x="7775161" y="1690727"/>
          <a:ext cx="3479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9643">
                  <a:extLst>
                    <a:ext uri="{9D8B030D-6E8A-4147-A177-3AD203B41FA5}">
                      <a16:colId xmlns:a16="http://schemas.microsoft.com/office/drawing/2014/main" val="1669926983"/>
                    </a:ext>
                  </a:extLst>
                </a:gridCol>
                <a:gridCol w="610157">
                  <a:extLst>
                    <a:ext uri="{9D8B030D-6E8A-4147-A177-3AD203B41FA5}">
                      <a16:colId xmlns:a16="http://schemas.microsoft.com/office/drawing/2014/main" val="116818925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Principal Component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72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A_follower_count - B_follower_count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-0.35497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5921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A_following_count - B_following_count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0607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A_listed_count - B_listed_count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-0.43547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014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A_mentions_received - B_mentions_received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-0.46721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79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A_retweets_received - B_retweets_received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-0.46998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3831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A_mentions_sent - B_mentions_sent      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308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A_retweets_sent - B_retweets_sent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-0.07444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0951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A_posts - B_posts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0467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A_network_feature_1 - B_network_feature_1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-0.47135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377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A_network_feature_2 - B_network_feature_2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0.063936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3736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A_network_feature_3 - B_network_feature_3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0.040503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8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6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Models – Logistic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35" y="1826085"/>
            <a:ext cx="3838095" cy="26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763" y="1690688"/>
            <a:ext cx="4142857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6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Models – 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55" y="1623576"/>
            <a:ext cx="6002964" cy="45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6"/>
            <a:ext cx="10515600" cy="1325563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17" y="1099407"/>
            <a:ext cx="8969641" cy="8340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SVM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57" y="2059282"/>
            <a:ext cx="3141866" cy="1608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1" y="2059282"/>
            <a:ext cx="2445029" cy="1600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10" y="2059282"/>
            <a:ext cx="2537626" cy="1561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0" y="3799616"/>
            <a:ext cx="2601170" cy="26011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00284" y="6223216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35185" y="6216120"/>
            <a:ext cx="1907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301" y="6225954"/>
            <a:ext cx="1907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-579315" y="4946402"/>
            <a:ext cx="185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7931632" y="4906904"/>
            <a:ext cx="185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3682623" y="4906904"/>
            <a:ext cx="185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2172" y="5091571"/>
            <a:ext cx="194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AUC:0.800586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95" y="3828406"/>
            <a:ext cx="2543589" cy="25435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769681" y="5131068"/>
            <a:ext cx="1460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AUC:0.86057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90646" y="5364973"/>
            <a:ext cx="195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AUC:0.8129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44353" y="5399119"/>
            <a:ext cx="1937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AUC:0.85931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660" y="3609601"/>
            <a:ext cx="2791185" cy="279118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0307573" y="5122456"/>
            <a:ext cx="15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AUC:0.729937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307573" y="5403003"/>
            <a:ext cx="188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AUC:0.71758 </a:t>
            </a:r>
          </a:p>
        </p:txBody>
      </p:sp>
    </p:spTree>
    <p:extLst>
      <p:ext uri="{BB962C8B-B14F-4D97-AF65-F5344CB8AC3E}">
        <p14:creationId xmlns:p14="http://schemas.microsoft.com/office/powerpoint/2010/main" val="256903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658</Words>
  <Application>Microsoft Office PowerPoint</Application>
  <PresentationFormat>Widescreen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Predicting Influencers in a  Social Network</vt:lpstr>
      <vt:lpstr>PowerPoint Presentation</vt:lpstr>
      <vt:lpstr>PowerPoint Presentation</vt:lpstr>
      <vt:lpstr>Data Visualization</vt:lpstr>
      <vt:lpstr>PowerPoint Presentation</vt:lpstr>
      <vt:lpstr>PowerPoint Presentation</vt:lpstr>
      <vt:lpstr>Models – Logistic Regression</vt:lpstr>
      <vt:lpstr>Models – Logistic Regression</vt:lpstr>
      <vt:lpstr>Models</vt:lpstr>
      <vt:lpstr>PowerPoint Presentation</vt:lpstr>
      <vt:lpstr>PowerPoint Presentation</vt:lpstr>
      <vt:lpstr>PowerPoint Presentation</vt:lpstr>
      <vt:lpstr>Models</vt:lpstr>
      <vt:lpstr>Models : Gradient Boosting ROC</vt:lpstr>
      <vt:lpstr>Model Comparison</vt:lpstr>
      <vt:lpstr>Conclusion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Influencers in a Social Network</dc:title>
  <dc:creator>Akshay Mehra</dc:creator>
  <cp:lastModifiedBy>Akshay Mehra</cp:lastModifiedBy>
  <cp:revision>46</cp:revision>
  <dcterms:created xsi:type="dcterms:W3CDTF">2016-11-22T22:43:21Z</dcterms:created>
  <dcterms:modified xsi:type="dcterms:W3CDTF">2016-11-27T01:48:21Z</dcterms:modified>
</cp:coreProperties>
</file>