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2" r:id="rId5"/>
    <p:sldId id="260" r:id="rId6"/>
    <p:sldId id="259" r:id="rId7"/>
    <p:sldId id="261" r:id="rId8"/>
    <p:sldId id="263" r:id="rId9"/>
    <p:sldId id="269" r:id="rId10"/>
    <p:sldId id="264" r:id="rId11"/>
    <p:sldId id="270" r:id="rId12"/>
    <p:sldId id="265" r:id="rId13"/>
    <p:sldId id="266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34589-8597-438D-B8B6-2732D6C6D624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E8EB0-6E99-4FE0-A49B-ED91BAB86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53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A9BCA-7F74-4EA8-A6C9-38DA5B60419A}" type="datetime1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82BD-E33A-4836-84C0-A5851CADF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999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9D4E-1DDB-489E-8C4D-75E2D814AF8E}" type="datetime1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82BD-E33A-4836-84C0-A5851CADF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767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236F6-56D6-46DE-8677-3E1BCAC15E4C}" type="datetime1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82BD-E33A-4836-84C0-A5851CADF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510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1838-AADC-4EAB-94E1-08AE5A791343}" type="datetime1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82BD-E33A-4836-84C0-A5851CADF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626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3A71C-9947-4983-9476-09081CFF2539}" type="datetime1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82BD-E33A-4836-84C0-A5851CADF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056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B5589-C2BC-41BD-BE5E-6B4B6C9C6B96}" type="datetime1">
              <a:rPr lang="en-US" smtClean="0"/>
              <a:t>11/27/2016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82BD-E33A-4836-84C0-A5851CADF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73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771D5-1826-44F9-9E9A-8FB9EA85BE9E}" type="datetime1">
              <a:rPr lang="en-US" smtClean="0"/>
              <a:t>11/27/2016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82BD-E33A-4836-84C0-A5851CADF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89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2BD10-29CD-4ECC-B815-64E7A1ECBCE2}" type="datetime1">
              <a:rPr lang="en-US" smtClean="0"/>
              <a:t>11/27/2016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82BD-E33A-4836-84C0-A5851CADF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95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56D5-9716-4BC3-A036-BA1C8BD820E9}" type="datetime1">
              <a:rPr lang="en-US" smtClean="0"/>
              <a:t>11/27/2016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82BD-E33A-4836-84C0-A5851CADF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089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B336D-6B45-4DB5-871A-F14F177C0880}" type="datetime1">
              <a:rPr lang="en-US" smtClean="0"/>
              <a:t>11/27/2016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82BD-E33A-4836-84C0-A5851CADF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007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B867F-F1DB-4DC5-A283-F5D9E2740CAD}" type="datetime1">
              <a:rPr lang="en-US" smtClean="0"/>
              <a:t>11/27/2016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82BD-E33A-4836-84C0-A5851CADF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92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71000">
              <a:schemeClr val="accent1">
                <a:lumMod val="10000"/>
                <a:lumOff val="9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FDCBC-FFCC-4D6E-82CE-F5B12C2F2724}" type="datetime1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B82BD-E33A-4836-84C0-A5851CADF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5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en-US" b="1" dirty="0"/>
              <a:t>Predicting Influencers in a </a:t>
            </a:r>
            <a:br>
              <a:rPr lang="en-US" b="1" dirty="0"/>
            </a:br>
            <a:r>
              <a:rPr lang="en-US" b="1" dirty="0"/>
              <a:t>Social Network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595951"/>
            <a:ext cx="12191999" cy="1655762"/>
          </a:xfrm>
        </p:spPr>
        <p:txBody>
          <a:bodyPr>
            <a:normAutofit/>
          </a:bodyPr>
          <a:lstStyle/>
          <a:p>
            <a:r>
              <a:rPr lang="en-US" b="1" dirty="0"/>
              <a:t>Group 11</a:t>
            </a:r>
          </a:p>
          <a:p>
            <a:r>
              <a:rPr lang="en-US" sz="1600" dirty="0"/>
              <a:t>Akshay Mehra</a:t>
            </a:r>
          </a:p>
          <a:p>
            <a:r>
              <a:rPr lang="en-US" sz="1600" dirty="0" err="1"/>
              <a:t>Sayam</a:t>
            </a:r>
            <a:r>
              <a:rPr lang="en-US" sz="1600" dirty="0"/>
              <a:t> </a:t>
            </a:r>
            <a:r>
              <a:rPr lang="en-US" sz="1600" dirty="0" err="1"/>
              <a:t>Ganguly</a:t>
            </a:r>
            <a:endParaRPr lang="en-US" sz="1600" dirty="0"/>
          </a:p>
          <a:p>
            <a:r>
              <a:rPr lang="en-US" sz="1600" dirty="0"/>
              <a:t>Patrick Green</a:t>
            </a:r>
          </a:p>
        </p:txBody>
      </p:sp>
    </p:spTree>
    <p:extLst>
      <p:ext uri="{BB962C8B-B14F-4D97-AF65-F5344CB8AC3E}">
        <p14:creationId xmlns:p14="http://schemas.microsoft.com/office/powerpoint/2010/main" val="292712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873" y="4288777"/>
            <a:ext cx="2693560" cy="197217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418" y="4347288"/>
            <a:ext cx="2611848" cy="191583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461" y="4290098"/>
            <a:ext cx="2758155" cy="202315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82BD-E33A-4836-84C0-A5851CADF996}" type="slidenum">
              <a:rPr lang="en-US" smtClean="0"/>
              <a:t>10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7675933" y="1472503"/>
            <a:ext cx="2720817" cy="2590417"/>
            <a:chOff x="6098262" y="3058549"/>
            <a:chExt cx="2720817" cy="2590417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37788" y="3058549"/>
              <a:ext cx="2481291" cy="2437329"/>
            </a:xfrm>
            <a:prstGeom prst="rect">
              <a:avLst/>
            </a:prstGeom>
          </p:spPr>
        </p:pic>
        <p:sp>
          <p:nvSpPr>
            <p:cNvPr id="27" name="TextBox 15"/>
            <p:cNvSpPr txBox="1"/>
            <p:nvPr/>
          </p:nvSpPr>
          <p:spPr>
            <a:xfrm>
              <a:off x="7160417" y="4231045"/>
              <a:ext cx="138243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AUC: 0.825 </a:t>
              </a:r>
            </a:p>
            <a:p>
              <a:r>
                <a:rPr lang="en-US" sz="1600" dirty="0"/>
                <a:t>Test AUC: 0.83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694508" y="5310412"/>
              <a:ext cx="171745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False Positive Rate</a:t>
              </a:r>
            </a:p>
          </p:txBody>
        </p:sp>
        <p:sp>
          <p:nvSpPr>
            <p:cNvPr id="15" name="Rectangle 14"/>
            <p:cNvSpPr/>
            <p:nvPr/>
          </p:nvSpPr>
          <p:spPr>
            <a:xfrm rot="16200000">
              <a:off x="5432438" y="4011715"/>
              <a:ext cx="167020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True Positive Rate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89141" y="1396334"/>
            <a:ext cx="2678695" cy="2666586"/>
            <a:chOff x="3540002" y="3032433"/>
            <a:chExt cx="2678695" cy="2666586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9134" y="3032433"/>
              <a:ext cx="2489563" cy="2489563"/>
            </a:xfrm>
            <a:prstGeom prst="rect">
              <a:avLst/>
            </a:prstGeom>
          </p:spPr>
        </p:pic>
        <p:sp>
          <p:nvSpPr>
            <p:cNvPr id="25" name="TextBox 12"/>
            <p:cNvSpPr txBox="1"/>
            <p:nvPr/>
          </p:nvSpPr>
          <p:spPr>
            <a:xfrm>
              <a:off x="4670854" y="4231046"/>
              <a:ext cx="148662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AUC: 0.758</a:t>
              </a:r>
            </a:p>
            <a:p>
              <a:r>
                <a:rPr lang="en-US" sz="1600" dirty="0"/>
                <a:t>Test AUC: 0.755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136248" y="5360465"/>
              <a:ext cx="171745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False Positive Rate</a:t>
              </a:r>
            </a:p>
          </p:txBody>
        </p:sp>
        <p:sp>
          <p:nvSpPr>
            <p:cNvPr id="29" name="Rectangle 28"/>
            <p:cNvSpPr/>
            <p:nvPr/>
          </p:nvSpPr>
          <p:spPr>
            <a:xfrm rot="16200000">
              <a:off x="2874178" y="4061768"/>
              <a:ext cx="167020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True Positive Rate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154525" y="1472503"/>
            <a:ext cx="2627708" cy="2586847"/>
            <a:chOff x="378528" y="3112171"/>
            <a:chExt cx="2627708" cy="2586847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411" y="3112171"/>
              <a:ext cx="2409825" cy="2409825"/>
            </a:xfrm>
            <a:prstGeom prst="rect">
              <a:avLst/>
            </a:prstGeom>
          </p:spPr>
        </p:pic>
        <p:sp>
          <p:nvSpPr>
            <p:cNvPr id="24" name="TextBox 10"/>
            <p:cNvSpPr txBox="1"/>
            <p:nvPr/>
          </p:nvSpPr>
          <p:spPr>
            <a:xfrm>
              <a:off x="1434673" y="4231047"/>
              <a:ext cx="138243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AUC: 0.8619</a:t>
              </a:r>
            </a:p>
            <a:p>
              <a:r>
                <a:rPr lang="en-US" sz="1600" dirty="0"/>
                <a:t>Test AUC: 0.86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74774" y="5360464"/>
              <a:ext cx="171745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False Positive Rate</a:t>
              </a:r>
            </a:p>
          </p:txBody>
        </p:sp>
        <p:sp>
          <p:nvSpPr>
            <p:cNvPr id="31" name="Rectangle 30"/>
            <p:cNvSpPr/>
            <p:nvPr/>
          </p:nvSpPr>
          <p:spPr>
            <a:xfrm rot="16200000">
              <a:off x="-287296" y="4061767"/>
              <a:ext cx="167020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True Positive Rate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Neural Network (NN)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34807" y="997566"/>
            <a:ext cx="114859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Again, the log transform produces the best results, with the delta transform performing poorly.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53617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515" y="1798162"/>
            <a:ext cx="5260285" cy="382696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34" y="1798162"/>
            <a:ext cx="4979534" cy="356951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82BD-E33A-4836-84C0-A5851CADF996}" type="slidenum">
              <a:rPr lang="en-US" smtClean="0"/>
              <a:t>11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17534" y="5486627"/>
            <a:ext cx="58344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All models are using the log feature transform.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Neural Network (NN)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4807" y="997566"/>
            <a:ext cx="11485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Neural Network with Identity performs best.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85353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86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Gradient Boosting</a:t>
            </a:r>
          </a:p>
          <a:p>
            <a:pPr marL="0" indent="0">
              <a:buNone/>
            </a:pPr>
            <a:r>
              <a:rPr lang="en-US" sz="2000" dirty="0"/>
              <a:t>A weak decision tree learner is iteratively improved upon using gradient descent to minimize loss.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923" y="2143594"/>
            <a:ext cx="3017486" cy="22133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690" y="4323898"/>
            <a:ext cx="3019719" cy="2215014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82BD-E33A-4836-84C0-A5851CADF996}" type="slidenum">
              <a:rPr lang="en-US" smtClean="0"/>
              <a:t>12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Ensemble Model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256" y="2143594"/>
            <a:ext cx="5940440" cy="425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906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82BD-E33A-4836-84C0-A5851CADF996}" type="slidenum">
              <a:rPr lang="en-US" smtClean="0"/>
              <a:t>13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Conclusion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7801760" y="914860"/>
            <a:ext cx="3552039" cy="5263306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What “Worked”</a:t>
            </a:r>
          </a:p>
          <a:p>
            <a:r>
              <a:rPr lang="en-US" sz="2000" dirty="0"/>
              <a:t>Ensemble Model with Gradient Boosting - best performing model</a:t>
            </a:r>
          </a:p>
          <a:p>
            <a:r>
              <a:rPr lang="en-US" sz="2000" dirty="0"/>
              <a:t>Logarithm feature transform</a:t>
            </a:r>
          </a:p>
          <a:p>
            <a:r>
              <a:rPr lang="en-US" sz="2000" dirty="0"/>
              <a:t>Linear-like separation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400" b="1" dirty="0"/>
              <a:t>What “Didn’t Work”</a:t>
            </a:r>
          </a:p>
          <a:p>
            <a:r>
              <a:rPr lang="en-US" sz="2000" dirty="0"/>
              <a:t>Discrete/Binary transform</a:t>
            </a:r>
          </a:p>
          <a:p>
            <a:r>
              <a:rPr lang="en-US" sz="2000" dirty="0"/>
              <a:t>Feature Selection</a:t>
            </a:r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b="1" dirty="0"/>
          </a:p>
          <a:p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34" y="914860"/>
            <a:ext cx="7315215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709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9870" y="2816777"/>
            <a:ext cx="3322982" cy="1325563"/>
          </a:xfrm>
        </p:spPr>
        <p:txBody>
          <a:bodyPr/>
          <a:lstStyle/>
          <a:p>
            <a:r>
              <a:rPr lang="en-US" dirty="0"/>
              <a:t>Thanks!!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82BD-E33A-4836-84C0-A5851CADF99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32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7792" y="951132"/>
            <a:ext cx="11036416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Problem Definition</a:t>
            </a:r>
          </a:p>
          <a:p>
            <a:r>
              <a:rPr lang="en-US" sz="2000" dirty="0"/>
              <a:t>Predict the human judgement about which of two users is more influential in a social network, given twitter activity data for the pair. This is a binary classification problem.</a:t>
            </a:r>
          </a:p>
          <a:p>
            <a:endParaRPr lang="en-US" sz="2400" dirty="0"/>
          </a:p>
          <a:p>
            <a:r>
              <a:rPr lang="en-US" sz="2800" b="1" dirty="0"/>
              <a:t>Data Set</a:t>
            </a:r>
          </a:p>
          <a:p>
            <a:r>
              <a:rPr lang="en-US" sz="2000" dirty="0"/>
              <a:t>Numeric features for pairs of users (A and B). Both training and test data sets provided.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Follower/Following 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Mentions Sent/Received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Retweets Sent/Received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Post 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Listed Count (count of inclusion in user-created categories or lists)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Network Features (proprietary calculated features)</a:t>
            </a:r>
          </a:p>
          <a:p>
            <a:endParaRPr lang="en-US" sz="2000" dirty="0"/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Objective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82BD-E33A-4836-84C0-A5851CADF99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05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28252" y="769441"/>
            <a:ext cx="11310437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Pre-processing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Feature Selection – determine which features correlate with influence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Feature Transformations – normalize data </a:t>
            </a:r>
          </a:p>
          <a:p>
            <a:endParaRPr lang="en-US" sz="2800" b="1" dirty="0"/>
          </a:p>
          <a:p>
            <a:r>
              <a:rPr lang="en-US" sz="2800" b="1" dirty="0"/>
              <a:t>Modeling</a:t>
            </a:r>
            <a:r>
              <a:rPr lang="en-US" sz="2800" dirty="0"/>
              <a:t> </a:t>
            </a:r>
            <a:r>
              <a:rPr lang="en-US" sz="2800" b="1" dirty="0"/>
              <a:t>Methods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Logistic Regression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Neural Network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Support Vector Machines (SVM)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Ensemble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800" b="1" dirty="0"/>
              <a:t>Evaluation</a:t>
            </a:r>
          </a:p>
          <a:p>
            <a:r>
              <a:rPr lang="en-US" sz="2000" dirty="0"/>
              <a:t>Measuring the area under the Receiver Operating Characteristic (ROC) curve, which plots true positives against false positives for probabilistic outcomes for a range of thresholds.</a:t>
            </a:r>
          </a:p>
          <a:p>
            <a:endParaRPr lang="en-US" sz="2000" dirty="0"/>
          </a:p>
          <a:p>
            <a:r>
              <a:rPr lang="en-US" sz="2400" b="1" dirty="0"/>
              <a:t>Baseline Solution</a:t>
            </a:r>
          </a:p>
          <a:p>
            <a:r>
              <a:rPr lang="en-US" sz="2000" dirty="0"/>
              <a:t>The person who has more followers is the person who is more influential. (Area Under Curve : 0.75175)</a:t>
            </a:r>
            <a:endParaRPr lang="en-US" sz="24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Approach</a:t>
            </a:r>
            <a:endParaRPr lang="en-US" sz="36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012" y="1744910"/>
            <a:ext cx="3665996" cy="27494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82BD-E33A-4836-84C0-A5851CADF99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801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29" y="1669929"/>
            <a:ext cx="2717345" cy="19932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571" y="2194050"/>
            <a:ext cx="4087749" cy="29984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28" y="4195874"/>
            <a:ext cx="2717345" cy="19932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113" y="4192906"/>
            <a:ext cx="2717345" cy="19932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2917" y="1669929"/>
            <a:ext cx="2717345" cy="1993218"/>
          </a:xfrm>
          <a:prstGeom prst="rect">
            <a:avLst/>
          </a:prstGeom>
        </p:spPr>
      </p:pic>
      <p:sp>
        <p:nvSpPr>
          <p:cNvPr id="9" name="Title 8"/>
          <p:cNvSpPr txBox="1">
            <a:spLocks noGrp="1"/>
          </p:cNvSpPr>
          <p:nvPr>
            <p:ph type="title"/>
          </p:nvPr>
        </p:nvSpPr>
        <p:spPr>
          <a:xfrm>
            <a:off x="0" y="-8845"/>
            <a:ext cx="1219200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+mn-lt"/>
              </a:rPr>
              <a:t>Data Visualization</a:t>
            </a:r>
            <a:endParaRPr lang="en-US" sz="3600" b="1" dirty="0">
              <a:latin typeface="+mn-lt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82BD-E33A-4836-84C0-A5851CADF996}" type="slidenum">
              <a:rPr lang="en-US" smtClean="0"/>
              <a:t>4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944022" y="6590670"/>
            <a:ext cx="56793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All plots use the difference of logs transform:  log(</a:t>
            </a:r>
            <a:r>
              <a:rPr lang="en-US" sz="1050" dirty="0" err="1"/>
              <a:t>A.feature</a:t>
            </a:r>
            <a:r>
              <a:rPr lang="en-US" sz="1050" dirty="0"/>
              <a:t>) – log(</a:t>
            </a:r>
            <a:r>
              <a:rPr lang="en-US" sz="1050" dirty="0" err="1"/>
              <a:t>B.feature</a:t>
            </a:r>
            <a:r>
              <a:rPr lang="en-US" sz="105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5237" y="808669"/>
            <a:ext cx="11036416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Plotting pairs of features suggests the relative importance of the features by </a:t>
            </a:r>
            <a:r>
              <a:rPr lang="en-US" sz="2000" dirty="0" err="1"/>
              <a:t>separability</a:t>
            </a:r>
            <a:r>
              <a:rPr lang="en-US" sz="2000" dirty="0"/>
              <a:t> of the data. Red points indicate that user A is more influential; Blue that user B is more influential.</a:t>
            </a:r>
          </a:p>
          <a:p>
            <a:endParaRPr lang="en-US" sz="2000" dirty="0"/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660174" y="3697521"/>
            <a:ext cx="28037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Follower count correlates with influence, but not Following count</a:t>
            </a:r>
            <a:r>
              <a:rPr lang="en-US" sz="1050" b="1" dirty="0"/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3400" y="6215662"/>
            <a:ext cx="28037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Network Feature 3 drives influence more than Following.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24421" y="5351947"/>
            <a:ext cx="3912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Both Follower count and Network Feature 1 are important to influence, suggested by a diagonal separation.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4454554" y="2581872"/>
            <a:ext cx="3456264" cy="2166297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669676" y="3699452"/>
            <a:ext cx="28037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Retweets Received is more important than Retweets sent.</a:t>
            </a:r>
            <a:endParaRPr lang="en-US" sz="105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8658291" y="6215662"/>
            <a:ext cx="28037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Mentions Received is more than important than Mentions Sent.</a:t>
            </a:r>
          </a:p>
        </p:txBody>
      </p:sp>
    </p:spTree>
    <p:extLst>
      <p:ext uri="{BB962C8B-B14F-4D97-AF65-F5344CB8AC3E}">
        <p14:creationId xmlns:p14="http://schemas.microsoft.com/office/powerpoint/2010/main" val="4248595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976" y="917300"/>
            <a:ext cx="6695113" cy="57842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Delta Transform</a:t>
            </a:r>
          </a:p>
          <a:p>
            <a:pPr lvl="1"/>
            <a:r>
              <a:rPr lang="en-US" sz="1600" dirty="0"/>
              <a:t>Baseline - absolute difference between values for two users.</a:t>
            </a:r>
          </a:p>
          <a:p>
            <a:pPr lvl="1"/>
            <a:r>
              <a:rPr lang="en-US" sz="1600" dirty="0"/>
              <a:t>Preserves the meaning of large difference in values.</a:t>
            </a:r>
          </a:p>
          <a:p>
            <a:pPr lvl="1"/>
            <a:r>
              <a:rPr lang="en-US" sz="1600" dirty="0"/>
              <a:t>To reduce the scale of the data, we normalize it.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Discrete/Binary Transform</a:t>
            </a:r>
          </a:p>
          <a:p>
            <a:pPr lvl="1"/>
            <a:r>
              <a:rPr lang="en-US" sz="1600" dirty="0"/>
              <a:t>Reduce differences to one (larger for user A) or zero (larger for user B).</a:t>
            </a:r>
          </a:p>
          <a:p>
            <a:pPr lvl="1"/>
            <a:r>
              <a:rPr lang="en-US" sz="1600" dirty="0"/>
              <a:t>Simpler data set, but disregards the magnitude of differences.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Logarithm</a:t>
            </a:r>
          </a:p>
          <a:p>
            <a:pPr lvl="1"/>
            <a:r>
              <a:rPr lang="en-US" sz="1600" dirty="0"/>
              <a:t>Reduces large differences in the orders of magnitude in features (</a:t>
            </a:r>
            <a:r>
              <a:rPr lang="en-US" sz="1600" dirty="0" err="1"/>
              <a:t>ie</a:t>
            </a:r>
            <a:r>
              <a:rPr lang="en-US" sz="1600" dirty="0"/>
              <a:t>. follower versus following counts).</a:t>
            </a:r>
          </a:p>
          <a:p>
            <a:pPr lvl="1"/>
            <a:r>
              <a:rPr lang="en-US" sz="1600" dirty="0"/>
              <a:t>Simplifies non-linear relationships between input and output.</a:t>
            </a:r>
          </a:p>
          <a:p>
            <a:pPr lvl="1"/>
            <a:endParaRPr lang="en-US" sz="1600" dirty="0"/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Feature Transformation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676" y="785390"/>
            <a:ext cx="2530594" cy="18562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674" y="4720085"/>
            <a:ext cx="2559937" cy="18777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674" y="2752737"/>
            <a:ext cx="2530596" cy="1856234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82BD-E33A-4836-84C0-A5851CADF99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4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732256"/>
              </p:ext>
            </p:extLst>
          </p:nvPr>
        </p:nvGraphicFramePr>
        <p:xfrm>
          <a:off x="4845931" y="1812353"/>
          <a:ext cx="3479800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69643">
                  <a:extLst>
                    <a:ext uri="{9D8B030D-6E8A-4147-A177-3AD203B41FA5}">
                      <a16:colId xmlns:a16="http://schemas.microsoft.com/office/drawing/2014/main" val="1669926983"/>
                    </a:ext>
                  </a:extLst>
                </a:gridCol>
                <a:gridCol w="610157">
                  <a:extLst>
                    <a:ext uri="{9D8B030D-6E8A-4147-A177-3AD203B41FA5}">
                      <a16:colId xmlns:a16="http://schemas.microsoft.com/office/drawing/2014/main" val="1168189255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Principal Component 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8724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</a:rPr>
                        <a:t>A.follower_count</a:t>
                      </a:r>
                      <a:r>
                        <a:rPr lang="en-US" sz="1000" u="none" strike="noStrike" dirty="0">
                          <a:effectLst/>
                        </a:rPr>
                        <a:t> – </a:t>
                      </a:r>
                      <a:r>
                        <a:rPr lang="en-US" sz="1000" u="none" strike="noStrike" dirty="0" err="1">
                          <a:effectLst/>
                        </a:rPr>
                        <a:t>B.follower_count</a:t>
                      </a:r>
                      <a:r>
                        <a:rPr lang="en-US" sz="1000" u="none" strike="noStrike" dirty="0">
                          <a:effectLst/>
                        </a:rPr>
                        <a:t>    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-0.35497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9210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</a:rPr>
                        <a:t>A.following_count</a:t>
                      </a:r>
                      <a:r>
                        <a:rPr lang="en-US" sz="1000" u="none" strike="noStrike" dirty="0">
                          <a:effectLst/>
                        </a:rPr>
                        <a:t> – </a:t>
                      </a:r>
                      <a:r>
                        <a:rPr lang="en-US" sz="1000" u="none" strike="noStrike" dirty="0" err="1">
                          <a:effectLst/>
                        </a:rPr>
                        <a:t>B.following_count</a:t>
                      </a:r>
                      <a:r>
                        <a:rPr lang="en-US" sz="1000" u="none" strike="noStrike" dirty="0">
                          <a:effectLst/>
                        </a:rPr>
                        <a:t>   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-0.06158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6077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</a:rPr>
                        <a:t>A.listed_count</a:t>
                      </a:r>
                      <a:r>
                        <a:rPr lang="en-US" sz="1000" u="none" strike="noStrike" dirty="0">
                          <a:effectLst/>
                        </a:rPr>
                        <a:t> – </a:t>
                      </a:r>
                      <a:r>
                        <a:rPr lang="en-US" sz="1000" u="none" strike="noStrike" dirty="0" err="1">
                          <a:effectLst/>
                        </a:rPr>
                        <a:t>B.listed_count</a:t>
                      </a:r>
                      <a:r>
                        <a:rPr lang="en-US" sz="1000" u="none" strike="noStrike" dirty="0">
                          <a:effectLst/>
                        </a:rPr>
                        <a:t>        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-0.43547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0143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</a:rPr>
                        <a:t>A.mentions_received</a:t>
                      </a:r>
                      <a:r>
                        <a:rPr lang="en-US" sz="1000" u="none" strike="noStrike" dirty="0">
                          <a:effectLst/>
                        </a:rPr>
                        <a:t> – </a:t>
                      </a:r>
                      <a:r>
                        <a:rPr lang="en-US" sz="1000" u="none" strike="noStrike" dirty="0" err="1">
                          <a:effectLst/>
                        </a:rPr>
                        <a:t>B.mentions_received</a:t>
                      </a:r>
                      <a:r>
                        <a:rPr lang="en-US" sz="1000" u="none" strike="noStrike" dirty="0">
                          <a:effectLst/>
                        </a:rPr>
                        <a:t>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-0.46721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7964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</a:rPr>
                        <a:t>A.retweets_received</a:t>
                      </a:r>
                      <a:r>
                        <a:rPr lang="en-US" sz="1000" u="none" strike="noStrike" dirty="0">
                          <a:effectLst/>
                        </a:rPr>
                        <a:t> – </a:t>
                      </a:r>
                      <a:r>
                        <a:rPr lang="en-US" sz="1000" u="none" strike="noStrike" dirty="0" err="1">
                          <a:effectLst/>
                        </a:rPr>
                        <a:t>B.retweets_received</a:t>
                      </a:r>
                      <a:r>
                        <a:rPr lang="en-US" sz="1000" u="none" strike="noStrike" dirty="0">
                          <a:effectLst/>
                        </a:rPr>
                        <a:t>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-0.46998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38311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u="none" strike="noStrike" dirty="0" err="1">
                          <a:effectLst/>
                        </a:rPr>
                        <a:t>A.mentions_sent</a:t>
                      </a:r>
                      <a:r>
                        <a:rPr lang="fr-FR" sz="1000" u="none" strike="noStrike" dirty="0">
                          <a:effectLst/>
                        </a:rPr>
                        <a:t> – </a:t>
                      </a:r>
                      <a:r>
                        <a:rPr lang="fr-FR" sz="1000" u="none" strike="noStrike" dirty="0" err="1">
                          <a:effectLst/>
                        </a:rPr>
                        <a:t>B.mentions_sent</a:t>
                      </a:r>
                      <a:r>
                        <a:rPr lang="fr-FR" sz="1000" u="none" strike="noStrike" dirty="0">
                          <a:effectLst/>
                        </a:rPr>
                        <a:t>         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-0.05578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3084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</a:rPr>
                        <a:t>A.retweets_sent</a:t>
                      </a:r>
                      <a:r>
                        <a:rPr lang="en-US" sz="1000" u="none" strike="noStrike" dirty="0">
                          <a:effectLst/>
                        </a:rPr>
                        <a:t> – </a:t>
                      </a:r>
                      <a:r>
                        <a:rPr lang="en-US" sz="1000" u="none" strike="noStrike" dirty="0" err="1">
                          <a:effectLst/>
                        </a:rPr>
                        <a:t>B.retweets_sent</a:t>
                      </a:r>
                      <a:r>
                        <a:rPr lang="en-US" sz="1000" u="none" strike="noStrike" dirty="0">
                          <a:effectLst/>
                        </a:rPr>
                        <a:t>        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-0.07444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9516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</a:rPr>
                        <a:t>A.posts</a:t>
                      </a:r>
                      <a:r>
                        <a:rPr lang="en-US" sz="1000" u="none" strike="noStrike" dirty="0">
                          <a:effectLst/>
                        </a:rPr>
                        <a:t> – </a:t>
                      </a:r>
                      <a:r>
                        <a:rPr lang="en-US" sz="1000" u="none" strike="noStrike" dirty="0" err="1">
                          <a:effectLst/>
                        </a:rPr>
                        <a:t>B.posts</a:t>
                      </a:r>
                      <a:r>
                        <a:rPr lang="en-US" sz="1000" u="none" strike="noStrike" dirty="0">
                          <a:effectLst/>
                        </a:rPr>
                        <a:t>                        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-0.06964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04674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A.network_feature_1 – B.network_feature_1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-0.47135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83774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A.network_feature_2 – B.network_feature_2 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0.063936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7363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A.network_feature_3 – B.network_feature_3 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0.040503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858239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82BD-E33A-4836-84C0-A5851CADF996}" type="slidenum">
              <a:rPr lang="en-US" smtClean="0"/>
              <a:t>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Feature Transformation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7791" y="754286"/>
            <a:ext cx="1111646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Principal Component Analysis</a:t>
            </a:r>
          </a:p>
          <a:p>
            <a:r>
              <a:rPr lang="en-US" sz="2000" dirty="0"/>
              <a:t>Reduce dimensionality by creating orthogonal components from linear combinations of initial features.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349273"/>
              </p:ext>
            </p:extLst>
          </p:nvPr>
        </p:nvGraphicFramePr>
        <p:xfrm>
          <a:off x="4832068" y="4294415"/>
          <a:ext cx="6795072" cy="20619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6674">
                  <a:extLst>
                    <a:ext uri="{9D8B030D-6E8A-4147-A177-3AD203B41FA5}">
                      <a16:colId xmlns:a16="http://schemas.microsoft.com/office/drawing/2014/main" val="4195890968"/>
                    </a:ext>
                  </a:extLst>
                </a:gridCol>
                <a:gridCol w="526218">
                  <a:extLst>
                    <a:ext uri="{9D8B030D-6E8A-4147-A177-3AD203B41FA5}">
                      <a16:colId xmlns:a16="http://schemas.microsoft.com/office/drawing/2014/main" val="1636828903"/>
                    </a:ext>
                  </a:extLst>
                </a:gridCol>
                <a:gridCol w="526218">
                  <a:extLst>
                    <a:ext uri="{9D8B030D-6E8A-4147-A177-3AD203B41FA5}">
                      <a16:colId xmlns:a16="http://schemas.microsoft.com/office/drawing/2014/main" val="1505280152"/>
                    </a:ext>
                  </a:extLst>
                </a:gridCol>
                <a:gridCol w="526218">
                  <a:extLst>
                    <a:ext uri="{9D8B030D-6E8A-4147-A177-3AD203B41FA5}">
                      <a16:colId xmlns:a16="http://schemas.microsoft.com/office/drawing/2014/main" val="3490377634"/>
                    </a:ext>
                  </a:extLst>
                </a:gridCol>
                <a:gridCol w="526218">
                  <a:extLst>
                    <a:ext uri="{9D8B030D-6E8A-4147-A177-3AD203B41FA5}">
                      <a16:colId xmlns:a16="http://schemas.microsoft.com/office/drawing/2014/main" val="2907415457"/>
                    </a:ext>
                  </a:extLst>
                </a:gridCol>
                <a:gridCol w="526218">
                  <a:extLst>
                    <a:ext uri="{9D8B030D-6E8A-4147-A177-3AD203B41FA5}">
                      <a16:colId xmlns:a16="http://schemas.microsoft.com/office/drawing/2014/main" val="2437190406"/>
                    </a:ext>
                  </a:extLst>
                </a:gridCol>
                <a:gridCol w="526218">
                  <a:extLst>
                    <a:ext uri="{9D8B030D-6E8A-4147-A177-3AD203B41FA5}">
                      <a16:colId xmlns:a16="http://schemas.microsoft.com/office/drawing/2014/main" val="548132361"/>
                    </a:ext>
                  </a:extLst>
                </a:gridCol>
                <a:gridCol w="526218">
                  <a:extLst>
                    <a:ext uri="{9D8B030D-6E8A-4147-A177-3AD203B41FA5}">
                      <a16:colId xmlns:a16="http://schemas.microsoft.com/office/drawing/2014/main" val="288359736"/>
                    </a:ext>
                  </a:extLst>
                </a:gridCol>
                <a:gridCol w="526218">
                  <a:extLst>
                    <a:ext uri="{9D8B030D-6E8A-4147-A177-3AD203B41FA5}">
                      <a16:colId xmlns:a16="http://schemas.microsoft.com/office/drawing/2014/main" val="3272488973"/>
                    </a:ext>
                  </a:extLst>
                </a:gridCol>
                <a:gridCol w="526218">
                  <a:extLst>
                    <a:ext uri="{9D8B030D-6E8A-4147-A177-3AD203B41FA5}">
                      <a16:colId xmlns:a16="http://schemas.microsoft.com/office/drawing/2014/main" val="1592406251"/>
                    </a:ext>
                  </a:extLst>
                </a:gridCol>
                <a:gridCol w="526218">
                  <a:extLst>
                    <a:ext uri="{9D8B030D-6E8A-4147-A177-3AD203B41FA5}">
                      <a16:colId xmlns:a16="http://schemas.microsoft.com/office/drawing/2014/main" val="3992152493"/>
                    </a:ext>
                  </a:extLst>
                </a:gridCol>
                <a:gridCol w="526218">
                  <a:extLst>
                    <a:ext uri="{9D8B030D-6E8A-4147-A177-3AD203B41FA5}">
                      <a16:colId xmlns:a16="http://schemas.microsoft.com/office/drawing/2014/main" val="533382984"/>
                    </a:ext>
                  </a:extLst>
                </a:gridCol>
              </a:tblGrid>
              <a:tr h="178480">
                <a:tc gridSpan="12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Principal</a:t>
                      </a:r>
                      <a:r>
                        <a:rPr lang="en-US" sz="11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Components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3107"/>
                  </a:ext>
                </a:extLst>
              </a:tr>
              <a:tr h="1784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PC1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PC2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tx1"/>
                          </a:solidFill>
                          <a:effectLst/>
                        </a:rPr>
                        <a:t>PC3</a:t>
                      </a:r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tx1"/>
                          </a:solidFill>
                          <a:effectLst/>
                        </a:rPr>
                        <a:t>PC4</a:t>
                      </a:r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tx1"/>
                          </a:solidFill>
                          <a:effectLst/>
                        </a:rPr>
                        <a:t>PC5</a:t>
                      </a:r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tx1"/>
                          </a:solidFill>
                          <a:effectLst/>
                        </a:rPr>
                        <a:t>PC6</a:t>
                      </a:r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tx1"/>
                          </a:solidFill>
                          <a:effectLst/>
                        </a:rPr>
                        <a:t>PC7</a:t>
                      </a:r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tx1"/>
                          </a:solidFill>
                          <a:effectLst/>
                        </a:rPr>
                        <a:t>PC8</a:t>
                      </a:r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tx1"/>
                          </a:solidFill>
                          <a:effectLst/>
                        </a:rPr>
                        <a:t>PC9</a:t>
                      </a:r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tx1"/>
                          </a:solidFill>
                          <a:effectLst/>
                        </a:rPr>
                        <a:t>PC10</a:t>
                      </a:r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PC11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131827"/>
                  </a:ext>
                </a:extLst>
              </a:tr>
              <a:tr h="5683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Standard</a:t>
                      </a:r>
                    </a:p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Deviation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1.9736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1.4221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1.249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1.04245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0.9197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0.73123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0.67873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0.57052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0.45938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0.21665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0.10378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134657"/>
                  </a:ext>
                </a:extLst>
              </a:tr>
              <a:tr h="5683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Proportion of Variance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0.3541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0.1839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0.1418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0.09879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0.0769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0.04861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0.04188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0.02959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0.01918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0.00427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0.00098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772414"/>
                  </a:ext>
                </a:extLst>
              </a:tr>
              <a:tr h="5683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Cumulative Proportion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0.3541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0.538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0.6798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0.77859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0.8555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0.9041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0.94598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0.97557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0.99475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0.99902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691500"/>
                  </a:ext>
                </a:extLst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577791" y="1812353"/>
            <a:ext cx="3439057" cy="4175714"/>
            <a:chOff x="1104115" y="2010496"/>
            <a:chExt cx="3439057" cy="417571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4115" y="2010496"/>
              <a:ext cx="3439057" cy="360042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1104115" y="5724545"/>
              <a:ext cx="34390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Can reduce dimensionality to six components and capture ~90% of the cumulative variance.</a:t>
              </a:r>
            </a:p>
          </p:txBody>
        </p:sp>
        <p:cxnSp>
          <p:nvCxnSpPr>
            <p:cNvPr id="4" name="Straight Arrow Connector 3"/>
            <p:cNvCxnSpPr/>
            <p:nvPr/>
          </p:nvCxnSpPr>
          <p:spPr>
            <a:xfrm flipH="1" flipV="1">
              <a:off x="3065653" y="3166358"/>
              <a:ext cx="419450" cy="587229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8823479" y="2658527"/>
            <a:ext cx="28707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To the left is the composition of the first principal component.</a:t>
            </a:r>
          </a:p>
          <a:p>
            <a:endParaRPr lang="en-US" sz="1200" b="1" dirty="0"/>
          </a:p>
          <a:p>
            <a:r>
              <a:rPr lang="en-US" sz="1200" b="1" dirty="0"/>
              <a:t>Below is a breakdown of each component.</a:t>
            </a:r>
          </a:p>
        </p:txBody>
      </p:sp>
    </p:spTree>
    <p:extLst>
      <p:ext uri="{BB962C8B-B14F-4D97-AF65-F5344CB8AC3E}">
        <p14:creationId xmlns:p14="http://schemas.microsoft.com/office/powerpoint/2010/main" val="1850665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82BD-E33A-4836-84C0-A5851CADF996}" type="slidenum">
              <a:rPr lang="en-US" smtClean="0"/>
              <a:t>7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8910995" y="1206757"/>
            <a:ext cx="2798638" cy="4948257"/>
            <a:chOff x="6526068" y="1125923"/>
            <a:chExt cx="2798638" cy="494825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85631" y="4339137"/>
              <a:ext cx="2479512" cy="1735043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18149" y="2685393"/>
              <a:ext cx="2614477" cy="1755005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6068" y="1125923"/>
              <a:ext cx="2798638" cy="1660731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Logistic Regression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4807" y="997566"/>
            <a:ext cx="797316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log transform produces the best results, followed closely by the PCA transform.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07" y="2062287"/>
            <a:ext cx="4001623" cy="300121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345" y="2062287"/>
            <a:ext cx="4001623" cy="300121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02289" y="5307806"/>
            <a:ext cx="790567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Removing a single weak feature boosts output slightly, but removing combinations of features tends to negatively impact performance.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62969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375" y="4586830"/>
            <a:ext cx="3521950" cy="18027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52" y="4582928"/>
            <a:ext cx="2782001" cy="18215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597" y="4570621"/>
            <a:ext cx="2983088" cy="1835125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261181" y="1642830"/>
            <a:ext cx="3172583" cy="2698373"/>
            <a:chOff x="163453" y="3799616"/>
            <a:chExt cx="3286979" cy="279567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370" y="3799616"/>
              <a:ext cx="2601170" cy="2601170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731301" y="6225954"/>
              <a:ext cx="19078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False Positive Rate</a:t>
              </a:r>
            </a:p>
          </p:txBody>
        </p:sp>
        <p:sp>
          <p:nvSpPr>
            <p:cNvPr id="13" name="Rectangle 12"/>
            <p:cNvSpPr/>
            <p:nvPr/>
          </p:nvSpPr>
          <p:spPr>
            <a:xfrm rot="16200000">
              <a:off x="-579315" y="4946402"/>
              <a:ext cx="18548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True Positive Rate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02172" y="5091571"/>
              <a:ext cx="1948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AUC:0.800586 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490646" y="5364973"/>
              <a:ext cx="19597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Test AUC:0.8129 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216029" y="1587582"/>
            <a:ext cx="3073717" cy="2768985"/>
            <a:chOff x="4425391" y="3828406"/>
            <a:chExt cx="3060464" cy="2757046"/>
          </a:xfrm>
        </p:grpSpPr>
        <p:sp>
          <p:nvSpPr>
            <p:cNvPr id="11" name="Rectangle 10"/>
            <p:cNvSpPr/>
            <p:nvPr/>
          </p:nvSpPr>
          <p:spPr>
            <a:xfrm>
              <a:off x="5035185" y="6216120"/>
              <a:ext cx="19078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False Positive Rate</a:t>
              </a:r>
            </a:p>
          </p:txBody>
        </p:sp>
        <p:sp>
          <p:nvSpPr>
            <p:cNvPr id="15" name="Rectangle 14"/>
            <p:cNvSpPr/>
            <p:nvPr/>
          </p:nvSpPr>
          <p:spPr>
            <a:xfrm rot="16200000">
              <a:off x="3682623" y="4906904"/>
              <a:ext cx="18548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True Positive Rate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4695" y="3828406"/>
              <a:ext cx="2543589" cy="2543589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5769681" y="5131068"/>
              <a:ext cx="131799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AUC:0.86057 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744353" y="5399119"/>
              <a:ext cx="174150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Test AUC:0.85931  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370899" y="1572218"/>
            <a:ext cx="3089463" cy="2768985"/>
            <a:chOff x="8674400" y="3609601"/>
            <a:chExt cx="3328189" cy="2982947"/>
          </a:xfrm>
        </p:grpSpPr>
        <p:sp>
          <p:nvSpPr>
            <p:cNvPr id="10" name="TextBox 9"/>
            <p:cNvSpPr txBox="1"/>
            <p:nvPr/>
          </p:nvSpPr>
          <p:spPr>
            <a:xfrm>
              <a:off x="9500284" y="6223216"/>
              <a:ext cx="21468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False Positive Rate</a:t>
              </a:r>
            </a:p>
          </p:txBody>
        </p:sp>
        <p:sp>
          <p:nvSpPr>
            <p:cNvPr id="14" name="Rectangle 13"/>
            <p:cNvSpPr/>
            <p:nvPr/>
          </p:nvSpPr>
          <p:spPr>
            <a:xfrm rot="16200000">
              <a:off x="7931632" y="4906904"/>
              <a:ext cx="18548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True Positive Rate</a:t>
              </a: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6660" y="3609601"/>
              <a:ext cx="2791185" cy="2791185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10307573" y="5122456"/>
              <a:ext cx="159199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AUC:0.729937  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307573" y="5403003"/>
              <a:ext cx="169501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Test AUC:0.71758 </a:t>
              </a:r>
            </a:p>
          </p:txBody>
        </p:sp>
      </p:grp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82BD-E33A-4836-84C0-A5851CADF996}" type="slidenum">
              <a:rPr lang="en-US" smtClean="0"/>
              <a:t>8</a:t>
            </a:fld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Support Vector Machines (SVM)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34807" y="997566"/>
            <a:ext cx="11485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log transform produces the best results, with the delta transform performing poorly.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69030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805" y="1675374"/>
            <a:ext cx="2451760" cy="19966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6923" y="1675374"/>
            <a:ext cx="2749001" cy="19966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0404" y="3944555"/>
            <a:ext cx="3693038" cy="199664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09" y="1675374"/>
            <a:ext cx="5834438" cy="418234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82BD-E33A-4836-84C0-A5851CADF996}" type="slidenum">
              <a:rPr lang="en-US" smtClean="0"/>
              <a:t>9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Support Vector Machines (SVM)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4807" y="997566"/>
            <a:ext cx="11485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linear SVM model performs best.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328009" y="5943131"/>
            <a:ext cx="58344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All models are using the log feature transform.</a:t>
            </a:r>
          </a:p>
        </p:txBody>
      </p:sp>
    </p:spTree>
    <p:extLst>
      <p:ext uri="{BB962C8B-B14F-4D97-AF65-F5344CB8AC3E}">
        <p14:creationId xmlns:p14="http://schemas.microsoft.com/office/powerpoint/2010/main" val="3715628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1404</TotalTime>
  <Words>919</Words>
  <Application>Microsoft Office PowerPoint</Application>
  <PresentationFormat>Widescreen</PresentationFormat>
  <Paragraphs>202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Predicting Influencers in a  Social Network</vt:lpstr>
      <vt:lpstr>PowerPoint Presentation</vt:lpstr>
      <vt:lpstr>PowerPoint Presentation</vt:lpstr>
      <vt:lpstr>Data Visualization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Influencers in a Social Network</dc:title>
  <dc:creator>Akshay Mehra</dc:creator>
  <cp:lastModifiedBy>Patrick</cp:lastModifiedBy>
  <cp:revision>80</cp:revision>
  <dcterms:created xsi:type="dcterms:W3CDTF">2016-11-22T22:43:21Z</dcterms:created>
  <dcterms:modified xsi:type="dcterms:W3CDTF">2016-11-27T11:58:53Z</dcterms:modified>
</cp:coreProperties>
</file>