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3" r:id="rId5"/>
    <p:sldId id="267" r:id="rId6"/>
    <p:sldId id="259" r:id="rId7"/>
    <p:sldId id="264" r:id="rId8"/>
    <p:sldId id="260" r:id="rId9"/>
    <p:sldId id="265" r:id="rId10"/>
    <p:sldId id="266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7" autoAdjust="0"/>
    <p:restoredTop sz="94660"/>
  </p:normalViewPr>
  <p:slideViewPr>
    <p:cSldViewPr snapToGrid="0">
      <p:cViewPr>
        <p:scale>
          <a:sx n="80" d="100"/>
          <a:sy n="80" d="100"/>
        </p:scale>
        <p:origin x="-88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089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7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522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9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79667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0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5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3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0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CPU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By:</a:t>
            </a:r>
          </a:p>
          <a:p>
            <a:r>
              <a:rPr lang="en-US" dirty="0" smtClean="0"/>
              <a:t>Anthony </a:t>
            </a:r>
            <a:r>
              <a:rPr lang="en-US" dirty="0" err="1" smtClean="0"/>
              <a:t>Cerritelli</a:t>
            </a:r>
            <a:r>
              <a:rPr lang="en-US" dirty="0"/>
              <a:t>, Bryan Bigelow, Robert </a:t>
            </a:r>
            <a:r>
              <a:rPr lang="en-US" dirty="0" err="1"/>
              <a:t>Rotaru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45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(Pipelines)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Monitors the CPU during each cycle</a:t>
            </a:r>
          </a:p>
          <a:p>
            <a:endParaRPr lang="en-US" dirty="0"/>
          </a:p>
          <a:p>
            <a:r>
              <a:rPr lang="en-US" dirty="0" smtClean="0"/>
              <a:t>Stores the results of each cycle to reduce hazards (called forwarding)</a:t>
            </a:r>
          </a:p>
          <a:p>
            <a:endParaRPr lang="en-US" dirty="0"/>
          </a:p>
          <a:p>
            <a:r>
              <a:rPr lang="en-US" dirty="0" smtClean="0"/>
              <a:t>Makes for a more efficient process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9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891782"/>
              </p:ext>
            </p:extLst>
          </p:nvPr>
        </p:nvGraphicFramePr>
        <p:xfrm>
          <a:off x="838200" y="1825625"/>
          <a:ext cx="10515600" cy="420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lw</a:t>
                      </a:r>
                      <a:r>
                        <a:rPr lang="en-US" dirty="0" smtClean="0"/>
                        <a:t> $1, 0($0)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lw</a:t>
                      </a:r>
                      <a:r>
                        <a:rPr lang="en-US" dirty="0" smtClean="0"/>
                        <a:t> $2, 2($0)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add  $2, $2, $1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addi</a:t>
                      </a:r>
                      <a:r>
                        <a:rPr lang="en-US" dirty="0" smtClean="0"/>
                        <a:t> $1, $1, 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slt</a:t>
                      </a:r>
                      <a:r>
                        <a:rPr lang="en-US" dirty="0" smtClean="0"/>
                        <a:t> $3, $1, $2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beq</a:t>
                      </a:r>
                      <a:r>
                        <a:rPr lang="en-US" dirty="0" smtClean="0"/>
                        <a:t> $3, $0, 4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sw</a:t>
                      </a:r>
                      <a:r>
                        <a:rPr lang="en-US" dirty="0" smtClean="0"/>
                        <a:t> $1, 2($0)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sw</a:t>
                      </a:r>
                      <a:r>
                        <a:rPr lang="en-US" dirty="0" smtClean="0"/>
                        <a:t> $2, 0($0)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lw</a:t>
                      </a:r>
                      <a:r>
                        <a:rPr lang="en-US" dirty="0" smtClean="0"/>
                        <a:t> $1, 0($0)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lw</a:t>
                      </a:r>
                      <a:r>
                        <a:rPr lang="en-US" dirty="0" smtClean="0"/>
                        <a:t> $2, 2($0)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sub $1, $1, $2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bne</a:t>
                      </a:r>
                      <a:r>
                        <a:rPr lang="en-US" dirty="0" smtClean="0"/>
                        <a:t> $1, $0, -5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sw</a:t>
                      </a:r>
                      <a:r>
                        <a:rPr lang="en-US" dirty="0" smtClean="0"/>
                        <a:t>  $1, 2($0)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beq</a:t>
                      </a:r>
                      <a:r>
                        <a:rPr lang="en-US" dirty="0" smtClean="0"/>
                        <a:t> $1, $0, 4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addi</a:t>
                      </a:r>
                      <a:r>
                        <a:rPr lang="en-US" dirty="0" smtClean="0"/>
                        <a:t> $t1, $0, 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addi</a:t>
                      </a:r>
                      <a:r>
                        <a:rPr lang="en-US" dirty="0" smtClean="0"/>
                        <a:t> $t1, $0,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</a:t>
                      </a:r>
                      <a:r>
                        <a:rPr lang="en-US" dirty="0" smtClean="0"/>
                        <a:t> $t1, $0, 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addi</a:t>
                      </a:r>
                      <a:r>
                        <a:rPr lang="en-US" dirty="0" smtClean="0"/>
                        <a:t> $t1, $0, 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lw</a:t>
                      </a:r>
                      <a:r>
                        <a:rPr lang="en-US" dirty="0" smtClean="0"/>
                        <a:t> $2, 2($0)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addi</a:t>
                      </a:r>
                      <a:r>
                        <a:rPr lang="en-US" dirty="0" smtClean="0"/>
                        <a:t> $t1, $0, 3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addi</a:t>
                      </a:r>
                      <a:r>
                        <a:rPr lang="en-US" dirty="0" smtClean="0"/>
                        <a:t> $t2, $0, 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sw</a:t>
                      </a:r>
                      <a:r>
                        <a:rPr lang="en-US" dirty="0" smtClean="0"/>
                        <a:t>  $1, 0($0)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sw</a:t>
                      </a:r>
                      <a:r>
                        <a:rPr lang="en-US" dirty="0" smtClean="0"/>
                        <a:t>  $2, 2($0)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j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87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5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CPU is one of the largest heat generators in a computer.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Requires highly purified silicon, the material it’s built on, that is a scarce natural resource.</a:t>
            </a:r>
          </a:p>
          <a:p>
            <a:endParaRPr lang="en-US" dirty="0"/>
          </a:p>
          <a:p>
            <a:r>
              <a:rPr lang="en-US" dirty="0" smtClean="0"/>
              <a:t>Acts as the main instruction center of the device.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6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Single-Cycle </a:t>
            </a:r>
            <a:r>
              <a:rPr lang="en-US" dirty="0" err="1" smtClean="0"/>
              <a:t>Datapath</a:t>
            </a:r>
            <a:r>
              <a:rPr lang="en-US" dirty="0" smtClean="0"/>
              <a:t> – Instructions you give to the processor are determined on a clock cycle.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Negative Edge – Instructions are processed on the “bottom”, or 0, of the clock cycle.</a:t>
            </a:r>
          </a:p>
          <a:p>
            <a:r>
              <a:rPr lang="en-US" dirty="0" smtClean="0"/>
              <a:t>16-Bit Architecture - 0000 0000 0000 0000 would be a 16-bit input.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59" y="2824427"/>
            <a:ext cx="3718882" cy="12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3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Broken into five activity phases:</a:t>
            </a:r>
          </a:p>
          <a:p>
            <a:pPr lvl="1"/>
            <a:r>
              <a:rPr lang="en-US" dirty="0" smtClean="0"/>
              <a:t>IF (Instruction Fetch) – Provides the current program location (program counter) and loads the instruction.</a:t>
            </a:r>
          </a:p>
          <a:p>
            <a:pPr lvl="1"/>
            <a:r>
              <a:rPr lang="en-US" dirty="0" smtClean="0"/>
              <a:t>ID (Instruction Decode) – Retrieves or writes memory to a “register”, a piece of memory dedicated to the CPU.</a:t>
            </a:r>
          </a:p>
          <a:p>
            <a:pPr lvl="1"/>
            <a:r>
              <a:rPr lang="en-US" dirty="0" smtClean="0"/>
              <a:t>EX (Execute) – Mostly contains the ALU (Algorithmic Logic Unit) and handles most of the logic or math of the unit.</a:t>
            </a:r>
          </a:p>
          <a:p>
            <a:pPr lvl="1"/>
            <a:r>
              <a:rPr lang="en-US" dirty="0" smtClean="0"/>
              <a:t>MEM (Memory Access) – Accesses the memory of the computer for  storage or retrieval</a:t>
            </a:r>
          </a:p>
          <a:p>
            <a:pPr lvl="1"/>
            <a:r>
              <a:rPr lang="en-US" dirty="0" smtClean="0"/>
              <a:t>WB (Write Back) – Writes value calculated in EX or retrieved from MEM into a register.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8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CPU </a:t>
            </a:r>
            <a:r>
              <a:rPr lang="en-US" dirty="0" err="1" smtClean="0"/>
              <a:t>datapath</a:t>
            </a:r>
            <a:endParaRPr lang="en-US" dirty="0"/>
          </a:p>
        </p:txBody>
      </p:sp>
      <p:pic>
        <p:nvPicPr>
          <p:cNvPr id="8" name="Picture 7" descr="FP-Vector-Datapat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0" y="1405016"/>
            <a:ext cx="8270875" cy="477218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3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are </a:t>
            </a:r>
          </a:p>
          <a:p>
            <a:pPr marL="0" indent="0">
              <a:buNone/>
            </a:pPr>
            <a:r>
              <a:rPr lang="en-US" dirty="0" smtClean="0"/>
              <a:t>assigned to </a:t>
            </a:r>
          </a:p>
          <a:p>
            <a:pPr marL="0" indent="0">
              <a:buNone/>
            </a:pPr>
            <a:r>
              <a:rPr lang="en-US" dirty="0" smtClean="0"/>
              <a:t>4-bit numbers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Three types:</a:t>
            </a:r>
          </a:p>
          <a:p>
            <a:pPr lvl="1"/>
            <a:r>
              <a:rPr lang="en-US" dirty="0" smtClean="0"/>
              <a:t>R-type (Register)</a:t>
            </a:r>
          </a:p>
          <a:p>
            <a:pPr lvl="1"/>
            <a:r>
              <a:rPr lang="en-US" dirty="0" smtClean="0"/>
              <a:t>I-type (Immediate)</a:t>
            </a:r>
          </a:p>
          <a:p>
            <a:pPr lvl="1"/>
            <a:r>
              <a:rPr lang="en-US" dirty="0" smtClean="0"/>
              <a:t>J-type (Jump)</a:t>
            </a:r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500" b="5439"/>
          <a:stretch/>
        </p:blipFill>
        <p:spPr>
          <a:xfrm>
            <a:off x="5572125" y="593725"/>
            <a:ext cx="594360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83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(Registers)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CPU has 4 registers identified </a:t>
            </a:r>
          </a:p>
          <a:p>
            <a:pPr marL="0" indent="0">
              <a:buNone/>
            </a:pPr>
            <a:r>
              <a:rPr lang="en-US" dirty="0" smtClean="0"/>
              <a:t>by 2-bits: 00, 01, 10, 11 for </a:t>
            </a:r>
          </a:p>
          <a:p>
            <a:pPr marL="0" indent="0">
              <a:buNone/>
            </a:pPr>
            <a:r>
              <a:rPr lang="en-US" dirty="0" smtClean="0"/>
              <a:t>$0, $1, $2, $3.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$0 is read-only for the value 0.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732" y="1825624"/>
            <a:ext cx="5491090" cy="404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2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(ALU)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Workhorse of the CPU</a:t>
            </a:r>
          </a:p>
          <a:p>
            <a:endParaRPr lang="en-US" dirty="0" smtClean="0"/>
          </a:p>
          <a:p>
            <a:r>
              <a:rPr lang="en-US" dirty="0" smtClean="0"/>
              <a:t>Strings together 16 separate 1-bit ALU’s to handle 16-bit data</a:t>
            </a:r>
          </a:p>
          <a:p>
            <a:endParaRPr lang="en-US" dirty="0"/>
          </a:p>
          <a:p>
            <a:r>
              <a:rPr lang="en-US" dirty="0" smtClean="0"/>
              <a:t>Requires a unique significant bit ALU when chaining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(Data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16-bit storage locations</a:t>
            </a:r>
          </a:p>
          <a:p>
            <a:endParaRPr lang="en-US" dirty="0"/>
          </a:p>
          <a:p>
            <a:r>
              <a:rPr lang="en-US" dirty="0" smtClean="0"/>
              <a:t>Internally stored as an array</a:t>
            </a:r>
          </a:p>
          <a:p>
            <a:endParaRPr lang="en-US" dirty="0" smtClean="0"/>
          </a:p>
          <a:p>
            <a:r>
              <a:rPr lang="en-US" dirty="0" smtClean="0"/>
              <a:t>Can store up to 1024 </a:t>
            </a:r>
          </a:p>
          <a:p>
            <a:pPr marL="0" indent="0">
              <a:buNone/>
            </a:pPr>
            <a:r>
              <a:rPr lang="en-US" dirty="0" smtClean="0"/>
              <a:t>pieces of data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07" y="1825624"/>
            <a:ext cx="5710415" cy="39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1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593</Words>
  <Application>Microsoft Macintosh PowerPoint</Application>
  <PresentationFormat>Custom</PresentationFormat>
  <Paragraphs>105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CPU Architecture</vt:lpstr>
      <vt:lpstr>Introduction</vt:lpstr>
      <vt:lpstr>Architecture</vt:lpstr>
      <vt:lpstr>Architecture (Part 2)</vt:lpstr>
      <vt:lpstr>Final CPU datapath</vt:lpstr>
      <vt:lpstr>Instructions</vt:lpstr>
      <vt:lpstr>Components (Registers)</vt:lpstr>
      <vt:lpstr>Components (ALU)</vt:lpstr>
      <vt:lpstr>Components (Data Memory)</vt:lpstr>
      <vt:lpstr>Components (Pipelines)</vt:lpstr>
      <vt:lpstr>Execution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</dc:creator>
  <cp:lastModifiedBy>Robert Rotaru</cp:lastModifiedBy>
  <cp:revision>21</cp:revision>
  <dcterms:created xsi:type="dcterms:W3CDTF">2015-04-25T21:06:41Z</dcterms:created>
  <dcterms:modified xsi:type="dcterms:W3CDTF">2015-05-04T19:33:28Z</dcterms:modified>
</cp:coreProperties>
</file>