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278" r:id="rId4"/>
    <p:sldId id="296" r:id="rId5"/>
    <p:sldId id="297" r:id="rId6"/>
    <p:sldId id="257" r:id="rId7"/>
    <p:sldId id="271" r:id="rId8"/>
    <p:sldId id="272" r:id="rId9"/>
    <p:sldId id="273" r:id="rId10"/>
    <p:sldId id="274" r:id="rId11"/>
    <p:sldId id="275" r:id="rId12"/>
    <p:sldId id="276" r:id="rId13"/>
    <p:sldId id="277" r:id="rId14"/>
    <p:sldId id="280" r:id="rId15"/>
    <p:sldId id="281" r:id="rId16"/>
    <p:sldId id="282" r:id="rId17"/>
    <p:sldId id="283" r:id="rId18"/>
    <p:sldId id="285" r:id="rId19"/>
    <p:sldId id="284" r:id="rId20"/>
    <p:sldId id="299" r:id="rId21"/>
    <p:sldId id="302" r:id="rId22"/>
    <p:sldId id="303" r:id="rId23"/>
    <p:sldId id="304" r:id="rId24"/>
    <p:sldId id="306" r:id="rId25"/>
    <p:sldId id="311" r:id="rId26"/>
    <p:sldId id="307" r:id="rId27"/>
    <p:sldId id="308" r:id="rId28"/>
    <p:sldId id="309" r:id="rId29"/>
    <p:sldId id="310" r:id="rId30"/>
    <p:sldId id="324" r:id="rId31"/>
    <p:sldId id="325" r:id="rId32"/>
    <p:sldId id="326" r:id="rId33"/>
    <p:sldId id="327" r:id="rId34"/>
    <p:sldId id="328" r:id="rId35"/>
    <p:sldId id="330" r:id="rId36"/>
    <p:sldId id="331" r:id="rId37"/>
    <p:sldId id="332" r:id="rId38"/>
    <p:sldId id="2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Caner" initials="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hasCustomPrompt="1"/>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3390AD1-6A54-4F1E-9FF0-4DB56C31174E}"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D7A050F-6256-4626-8C4B-63DF8F4C6B8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hasCustomPrompt="1"/>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hasCustomPrompt="1"/>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4" name="Text Placeholder 3"/>
          <p:cNvSpPr>
            <a:spLocks noGrp="1"/>
          </p:cNvSpPr>
          <p:nvPr>
            <p:ph type="body" sz="half" idx="2" hasCustomPrompt="1"/>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hasCustomPrompt="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8" name="Text Placeholder 3"/>
          <p:cNvSpPr>
            <a:spLocks noGrp="1"/>
          </p:cNvSpPr>
          <p:nvPr>
            <p:ph type="body" sz="half" idx="15" hasCustomPrompt="1"/>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9" name="Text Placeholder 4"/>
          <p:cNvSpPr>
            <a:spLocks noGrp="1"/>
          </p:cNvSpPr>
          <p:nvPr>
            <p:ph type="body" sz="quarter" idx="3" hasCustomPrompt="1"/>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0" name="Text Placeholder 3"/>
          <p:cNvSpPr>
            <a:spLocks noGrp="1"/>
          </p:cNvSpPr>
          <p:nvPr>
            <p:ph type="body" sz="half" idx="16" hasCustomPrompt="1"/>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1" name="Text Placeholder 4"/>
          <p:cNvSpPr>
            <a:spLocks noGrp="1"/>
          </p:cNvSpPr>
          <p:nvPr>
            <p:ph type="body" sz="quarter" idx="13" hasCustomPrompt="1"/>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2" name="Text Placeholder 3"/>
          <p:cNvSpPr>
            <a:spLocks noGrp="1"/>
          </p:cNvSpPr>
          <p:nvPr>
            <p:ph type="body" sz="half" idx="17" hasCustomPrompt="1"/>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13390AD1-6A54-4F1E-9FF0-4DB56C3117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hasCustomPrompt="1"/>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hasCustomPrompt="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Picture Placeholder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hasCustomPrompt="1"/>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2" name="Text Placeholder 4"/>
          <p:cNvSpPr>
            <a:spLocks noGrp="1"/>
          </p:cNvSpPr>
          <p:nvPr>
            <p:ph type="body" sz="quarter" idx="3" hasCustomPrompt="1"/>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3" name="Picture Placeholder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hasCustomPrompt="1"/>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25" name="Text Placeholder 4"/>
          <p:cNvSpPr>
            <a:spLocks noGrp="1"/>
          </p:cNvSpPr>
          <p:nvPr>
            <p:ph type="body" sz="quarter" idx="13" hasCustomPrompt="1"/>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6" name="Picture Placeholder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hasCustomPrompt="1"/>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3" name="Date Placeholder 2"/>
          <p:cNvSpPr>
            <a:spLocks noGrp="1"/>
          </p:cNvSpPr>
          <p:nvPr>
            <p:ph type="dt" sz="half" idx="10"/>
          </p:nvPr>
        </p:nvSpPr>
        <p:spPr/>
        <p:txBody>
          <a:bodyPr/>
          <a:lstStyle/>
          <a:p>
            <a:fld id="{13390AD1-6A54-4F1E-9FF0-4DB56C3117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13390AD1-6A54-4F1E-9FF0-4DB56C3117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141410" y="609599"/>
            <a:ext cx="7748590" cy="5181601"/>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13390AD1-6A54-4F1E-9FF0-4DB56C3117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13390AD1-6A54-4F1E-9FF0-4DB56C3117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13390AD1-6A54-4F1E-9FF0-4DB56C31174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141410" y="2249486"/>
            <a:ext cx="4878389"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2249486"/>
            <a:ext cx="4875211" cy="3541714"/>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141410" y="3073397"/>
            <a:ext cx="4878391"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3073397"/>
            <a:ext cx="4875210" cy="271780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13390AD1-6A54-4F1E-9FF0-4DB56C31174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3390AD1-6A54-4F1E-9FF0-4DB56C31174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90AD1-6A54-4F1E-9FF0-4DB56C31174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156200" y="592666"/>
            <a:ext cx="5891209" cy="5198534"/>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13390AD1-6A54-4F1E-9FF0-4DB56C31174E}"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7A050F-6256-4626-8C4B-63DF8F4C6B8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390AD1-6A54-4F1E-9FF0-4DB56C31174E}"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7A050F-6256-4626-8C4B-63DF8F4C6B8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5.wdp"/><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5.wdp"/><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tr.wikipedia.org/wiki/RSA_(%C5%9Fifreleme_y%C3%B6netimi)#Dolgu_%C5%9Eemalar%C4%B1" TargetMode="External"/><Relationship Id="rId1" Type="http://schemas.openxmlformats.org/officeDocument/2006/relationships/hyperlink" Target="https://tr.m.wikipedia.org/wiki/Transport_Layer_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svg"/><Relationship Id="rId6" Type="http://schemas.openxmlformats.org/officeDocument/2006/relationships/image" Target="../media/image10.png"/><Relationship Id="rId5" Type="http://schemas.openxmlformats.org/officeDocument/2006/relationships/image" Target="../media/image1.svg"/><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702733"/>
            <a:ext cx="10905066" cy="54525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6" name="Ok: Sağ 5"/>
          <p:cNvSpPr/>
          <p:nvPr/>
        </p:nvSpPr>
        <p:spPr>
          <a:xfrm>
            <a:off x="3638746" y="2403835"/>
            <a:ext cx="4930219"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p:cNvSpPr txBox="1"/>
          <p:nvPr/>
        </p:nvSpPr>
        <p:spPr>
          <a:xfrm>
            <a:off x="3978111" y="1757368"/>
            <a:ext cx="3610466" cy="646331"/>
          </a:xfrm>
          <a:prstGeom prst="rect">
            <a:avLst/>
          </a:prstGeom>
          <a:noFill/>
        </p:spPr>
        <p:txBody>
          <a:bodyPr wrap="square" rtlCol="0">
            <a:spAutoFit/>
          </a:bodyPr>
          <a:lstStyle/>
          <a:p>
            <a:r>
              <a:rPr lang="en-US" sz="3600" b="1" dirty="0"/>
              <a:t>Finished Message</a:t>
            </a:r>
            <a:endParaRPr lang="en-US" sz="3600" b="1" dirty="0"/>
          </a:p>
        </p:txBody>
      </p:sp>
      <p:sp>
        <p:nvSpPr>
          <p:cNvPr id="13" name="Dikdörtgen: Köşeleri Yuvarlatılmış 12"/>
          <p:cNvSpPr/>
          <p:nvPr/>
        </p:nvSpPr>
        <p:spPr>
          <a:xfrm>
            <a:off x="3388935" y="3155623"/>
            <a:ext cx="5429840" cy="141637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3200" dirty="0"/>
              <a:t>-‘Client is ready’ message</a:t>
            </a:r>
            <a:endParaRPr lang="en-US" sz="3200"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Metin kutusu 6"/>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6" name="Ok: Sağ 5"/>
          <p:cNvSpPr/>
          <p:nvPr/>
        </p:nvSpPr>
        <p:spPr>
          <a:xfrm flipH="1">
            <a:off x="3638746" y="2403835"/>
            <a:ext cx="4930219"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p:cNvSpPr txBox="1"/>
          <p:nvPr/>
        </p:nvSpPr>
        <p:spPr>
          <a:xfrm>
            <a:off x="3921551" y="1757368"/>
            <a:ext cx="3733014" cy="646331"/>
          </a:xfrm>
          <a:prstGeom prst="rect">
            <a:avLst/>
          </a:prstGeom>
          <a:noFill/>
        </p:spPr>
        <p:txBody>
          <a:bodyPr wrap="square" rtlCol="0">
            <a:spAutoFit/>
          </a:bodyPr>
          <a:lstStyle/>
          <a:p>
            <a:r>
              <a:rPr lang="en-US" sz="3600" b="1" dirty="0"/>
              <a:t>Finished Message</a:t>
            </a:r>
            <a:endParaRPr lang="en-US" sz="3600" b="1" dirty="0"/>
          </a:p>
        </p:txBody>
      </p:sp>
      <p:sp>
        <p:nvSpPr>
          <p:cNvPr id="13" name="Dikdörtgen: Köşeleri Yuvarlatılmış 12"/>
          <p:cNvSpPr/>
          <p:nvPr/>
        </p:nvSpPr>
        <p:spPr>
          <a:xfrm>
            <a:off x="3388935" y="3155623"/>
            <a:ext cx="5429840" cy="134096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3200" dirty="0"/>
              <a:t>-‘Server is ready’ message</a:t>
            </a:r>
            <a:endParaRPr lang="en-US" sz="3200"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Metin kutusu 6"/>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8" name="Metin kutusu 7"/>
          <p:cNvSpPr txBox="1"/>
          <p:nvPr/>
        </p:nvSpPr>
        <p:spPr>
          <a:xfrm>
            <a:off x="3553905" y="1757369"/>
            <a:ext cx="4496585" cy="646331"/>
          </a:xfrm>
          <a:prstGeom prst="rect">
            <a:avLst/>
          </a:prstGeom>
          <a:noFill/>
        </p:spPr>
        <p:txBody>
          <a:bodyPr wrap="square" rtlCol="0">
            <a:spAutoFit/>
          </a:bodyPr>
          <a:lstStyle/>
          <a:p>
            <a:r>
              <a:rPr lang="en-US" sz="3600" b="1" dirty="0"/>
              <a:t>Handshake Completed</a:t>
            </a:r>
            <a:endParaRPr lang="en-US" sz="3600" b="1"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Ok: Sol Sağ 6"/>
          <p:cNvSpPr/>
          <p:nvPr/>
        </p:nvSpPr>
        <p:spPr>
          <a:xfrm>
            <a:off x="3205113" y="2620651"/>
            <a:ext cx="5344998" cy="5707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143001" y="316860"/>
            <a:ext cx="9905998" cy="1478570"/>
          </a:xfrm>
        </p:spPr>
        <p:txBody>
          <a:bodyPr>
            <a:normAutofit/>
          </a:bodyPr>
          <a:lstStyle/>
          <a:p>
            <a:r>
              <a:rPr lang="en-US" sz="4400" b="1" dirty="0" err="1">
                <a:solidFill>
                  <a:srgbClr val="FFFF00"/>
                </a:solidFill>
              </a:rPr>
              <a:t>Rsa</a:t>
            </a:r>
            <a:r>
              <a:rPr lang="en-US" sz="4400" b="1" dirty="0">
                <a:solidFill>
                  <a:srgbClr val="FFFF00"/>
                </a:solidFill>
              </a:rPr>
              <a:t> </a:t>
            </a:r>
            <a:r>
              <a:rPr lang="en-US" sz="4400" b="1" dirty="0" err="1">
                <a:solidFill>
                  <a:srgbClr val="FFFF00"/>
                </a:solidFill>
              </a:rPr>
              <a:t>algoritması</a:t>
            </a:r>
            <a:endParaRPr lang="en-US" sz="4400" b="1" dirty="0">
              <a:solidFill>
                <a:srgbClr val="FFFF00"/>
              </a:solidFill>
            </a:endParaRPr>
          </a:p>
        </p:txBody>
      </p:sp>
      <p:sp>
        <p:nvSpPr>
          <p:cNvPr id="3" name="İçerik Yer Tutucusu 2"/>
          <p:cNvSpPr>
            <a:spLocks noGrp="1"/>
          </p:cNvSpPr>
          <p:nvPr>
            <p:ph idx="1"/>
          </p:nvPr>
        </p:nvSpPr>
        <p:spPr>
          <a:xfrm>
            <a:off x="1141412" y="1795430"/>
            <a:ext cx="9905999" cy="4520529"/>
          </a:xfrm>
        </p:spPr>
        <p:txBody>
          <a:bodyPr>
            <a:normAutofit/>
          </a:bodyPr>
          <a:lstStyle/>
          <a:p>
            <a:r>
              <a:rPr lang="en-US" i="0" dirty="0">
                <a:solidFill>
                  <a:schemeClr val="accent3">
                    <a:lumMod val="20000"/>
                    <a:lumOff val="80000"/>
                  </a:schemeClr>
                </a:solidFill>
                <a:effectLst/>
                <a:latin typeface="Arial" panose="020B0604020202020204" pitchFamily="34" charset="0"/>
                <a:cs typeface="Arial" panose="020B0604020202020204" pitchFamily="34" charset="0"/>
              </a:rPr>
              <a:t>RSA,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güvenliği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tam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sayıları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çarpanlarına</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ayrımanın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algoritmik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zorluğuna</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dayanan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tür</a:t>
            </a:r>
            <a:r>
              <a:rPr lang="en-US" dirty="0">
                <a:solidFill>
                  <a:srgbClr val="0000FF"/>
                </a:solidFill>
                <a:latin typeface="Arial" panose="020B0604020202020204" pitchFamily="34" charset="0"/>
                <a:cs typeface="Arial" panose="020B0604020202020204" pitchFamily="34" charset="0"/>
              </a:rPr>
              <a:t> </a:t>
            </a:r>
            <a:r>
              <a:rPr lang="en-US" dirty="0" err="1">
                <a:solidFill>
                  <a:schemeClr val="accent3">
                    <a:lumMod val="20000"/>
                    <a:lumOff val="80000"/>
                  </a:schemeClr>
                </a:solidFill>
                <a:latin typeface="Arial" panose="020B0604020202020204" pitchFamily="34" charset="0"/>
                <a:cs typeface="Arial" panose="020B0604020202020204" pitchFamily="34" charset="0"/>
              </a:rPr>
              <a:t>Açık</a:t>
            </a:r>
            <a:r>
              <a:rPr lang="en-US" dirty="0">
                <a:solidFill>
                  <a:schemeClr val="accent3">
                    <a:lumMod val="20000"/>
                    <a:lumOff val="80000"/>
                  </a:schemeClr>
                </a:solidFill>
                <a:latin typeface="Arial" panose="020B0604020202020204" pitchFamily="34" charset="0"/>
                <a:cs typeface="Arial" panose="020B0604020202020204" pitchFamily="34" charset="0"/>
              </a:rPr>
              <a:t> </a:t>
            </a:r>
            <a:r>
              <a:rPr lang="en-US" dirty="0" err="1">
                <a:solidFill>
                  <a:schemeClr val="accent3">
                    <a:lumMod val="20000"/>
                    <a:lumOff val="80000"/>
                  </a:schemeClr>
                </a:solidFill>
                <a:latin typeface="Arial" panose="020B0604020202020204" pitchFamily="34" charset="0"/>
                <a:cs typeface="Arial" panose="020B0604020202020204" pitchFamily="34" charset="0"/>
              </a:rPr>
              <a:t>Anahtarlı</a:t>
            </a:r>
            <a:r>
              <a:rPr lang="en-US" dirty="0">
                <a:solidFill>
                  <a:schemeClr val="accent3">
                    <a:lumMod val="20000"/>
                    <a:lumOff val="80000"/>
                  </a:schemeClr>
                </a:solidFill>
                <a:latin typeface="Arial" panose="020B0604020202020204" pitchFamily="34" charset="0"/>
                <a:cs typeface="Arial" panose="020B0604020202020204" pitchFamily="34" charset="0"/>
              </a:rPr>
              <a:t> </a:t>
            </a:r>
            <a:r>
              <a:rPr lang="en-US" dirty="0" err="1">
                <a:solidFill>
                  <a:schemeClr val="accent3">
                    <a:lumMod val="20000"/>
                    <a:lumOff val="80000"/>
                  </a:schemeClr>
                </a:solidFill>
                <a:latin typeface="Arial" panose="020B0604020202020204" pitchFamily="34" charset="0"/>
                <a:cs typeface="Arial" panose="020B0604020202020204" pitchFamily="34" charset="0"/>
              </a:rPr>
              <a:t>Şifreleme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yöntemidir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1978’de Ron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Rivest</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dirty="0">
                <a:solidFill>
                  <a:schemeClr val="accent3">
                    <a:lumMod val="20000"/>
                    <a:lumOff val="80000"/>
                  </a:schemeClr>
                </a:solidFill>
                <a:latin typeface="Arial" panose="020B0604020202020204" pitchFamily="34" charset="0"/>
                <a:cs typeface="Arial" panose="020B0604020202020204" pitchFamily="34" charset="0"/>
              </a:rPr>
              <a:t>Adi Shamir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ve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dirty="0">
                <a:solidFill>
                  <a:schemeClr val="accent3">
                    <a:lumMod val="20000"/>
                    <a:lumOff val="80000"/>
                  </a:schemeClr>
                </a:solidFill>
                <a:latin typeface="Arial" panose="020B0604020202020204" pitchFamily="34" charset="0"/>
                <a:cs typeface="Arial" panose="020B0604020202020204" pitchFamily="34" charset="0"/>
              </a:rPr>
              <a:t>Leonard</a:t>
            </a:r>
            <a:r>
              <a:rPr lang="en-US" dirty="0">
                <a:solidFill>
                  <a:srgbClr val="0000FF"/>
                </a:solidFill>
                <a:latin typeface="Arial" panose="020B0604020202020204" pitchFamily="34" charset="0"/>
                <a:cs typeface="Arial" panose="020B0604020202020204" pitchFamily="34" charset="0"/>
              </a:rPr>
              <a:t> </a:t>
            </a:r>
            <a:r>
              <a:rPr lang="en-US" dirty="0" err="1">
                <a:solidFill>
                  <a:schemeClr val="accent3">
                    <a:lumMod val="20000"/>
                    <a:lumOff val="80000"/>
                  </a:schemeClr>
                </a:solidFill>
                <a:latin typeface="Arial" panose="020B0604020202020204" pitchFamily="34" charset="0"/>
                <a:cs typeface="Arial" panose="020B0604020202020204" pitchFamily="34" charset="0"/>
              </a:rPr>
              <a:t>Adleman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tarafından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bulunmuştur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Bir RSA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kullanıcısı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iki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büyük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sayının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çarpımını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üretir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ve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seçtiği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diğer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değerle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birlikte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ortak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anahtar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olarak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ilan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eder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Seçilen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çarpanları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ise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saklar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Ortak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anahtarı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kullanan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biri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herhangi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mesajı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şifreleyebilir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ancak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şu</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anki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yöntemlerle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eğer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ortak</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anahtar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yeterince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büyükse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sadece</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çarpanları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bilen</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kişi</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bu</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mesajı</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i="0" dirty="0" err="1">
                <a:solidFill>
                  <a:schemeClr val="accent3">
                    <a:lumMod val="20000"/>
                    <a:lumOff val="80000"/>
                  </a:schemeClr>
                </a:solidFill>
                <a:effectLst/>
                <a:latin typeface="Arial" panose="020B0604020202020204" pitchFamily="34" charset="0"/>
                <a:cs typeface="Arial" panose="020B0604020202020204" pitchFamily="34" charset="0"/>
              </a:rPr>
              <a:t>çözebilir</a:t>
            </a:r>
            <a:r>
              <a:rPr lang="en-US" i="0" dirty="0">
                <a:solidFill>
                  <a:schemeClr val="accent3">
                    <a:lumMod val="20000"/>
                    <a:lumOff val="80000"/>
                  </a:schemeClr>
                </a:solidFill>
                <a:effectLst/>
                <a:latin typeface="Arial" panose="020B0604020202020204" pitchFamily="34" charset="0"/>
                <a:cs typeface="Arial" panose="020B0604020202020204" pitchFamily="34" charset="0"/>
              </a:rPr>
              <a:t>. </a:t>
            </a:r>
            <a:endParaRPr lang="en-US" dirty="0">
              <a:solidFill>
                <a:schemeClr val="accent3">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857839"/>
            <a:ext cx="9905999" cy="4933362"/>
          </a:xfrm>
        </p:spPr>
        <p:txBody>
          <a:bodyPr/>
          <a:lstStyle/>
          <a:p>
            <a:pPr marL="0" indent="0">
              <a:lnSpc>
                <a:spcPct val="150000"/>
              </a:lnSpc>
              <a:buNone/>
            </a:pPr>
            <a:r>
              <a:rPr lang="en-US" sz="3600" b="0" i="0" dirty="0">
                <a:solidFill>
                  <a:schemeClr val="accent3">
                    <a:lumMod val="20000"/>
                    <a:lumOff val="80000"/>
                  </a:schemeClr>
                </a:solidFill>
                <a:effectLst/>
                <a:latin typeface="Arial" panose="020B0604020202020204" pitchFamily="34" charset="0"/>
                <a:cs typeface="Arial" panose="020B0604020202020204" pitchFamily="34" charset="0"/>
              </a:rPr>
              <a:t>RSA </a:t>
            </a:r>
            <a:r>
              <a:rPr lang="en-US" sz="3600" b="0" i="0" dirty="0" err="1">
                <a:solidFill>
                  <a:schemeClr val="accent3">
                    <a:lumMod val="20000"/>
                    <a:lumOff val="80000"/>
                  </a:schemeClr>
                </a:solidFill>
                <a:effectLst/>
                <a:latin typeface="Arial" panose="020B0604020202020204" pitchFamily="34" charset="0"/>
                <a:cs typeface="Arial" panose="020B0604020202020204" pitchFamily="34" charset="0"/>
              </a:rPr>
              <a:t>algoritması</a:t>
            </a:r>
            <a:r>
              <a:rPr lang="en-US" sz="3600"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sz="3600" b="0" i="0" dirty="0">
              <a:solidFill>
                <a:schemeClr val="accent3">
                  <a:lumMod val="20000"/>
                  <a:lumOff val="80000"/>
                </a:schemeClr>
              </a:solidFill>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800" dirty="0" err="1">
                <a:solidFill>
                  <a:schemeClr val="accent3">
                    <a:lumMod val="20000"/>
                    <a:lumOff val="80000"/>
                  </a:schemeClr>
                </a:solidFill>
                <a:latin typeface="Arial" panose="020B0604020202020204" pitchFamily="34" charset="0"/>
                <a:cs typeface="Arial" panose="020B0604020202020204" pitchFamily="34" charset="0"/>
              </a:rPr>
              <a:t>A</a:t>
            </a:r>
            <a:r>
              <a:rPr lang="en-US" sz="2800" b="0" i="0" dirty="0" err="1">
                <a:solidFill>
                  <a:schemeClr val="accent3">
                    <a:lumMod val="20000"/>
                    <a:lumOff val="80000"/>
                  </a:schemeClr>
                </a:solidFill>
                <a:effectLst/>
                <a:latin typeface="Arial" panose="020B0604020202020204" pitchFamily="34" charset="0"/>
                <a:cs typeface="Arial" panose="020B0604020202020204" pitchFamily="34" charset="0"/>
              </a:rPr>
              <a:t>nahtar</a:t>
            </a:r>
            <a:r>
              <a:rPr lang="en-US" sz="2800"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cs typeface="Arial" panose="020B0604020202020204" pitchFamily="34" charset="0"/>
              </a:rPr>
              <a:t>Üretimi</a:t>
            </a:r>
            <a:r>
              <a:rPr lang="en-US" sz="2800" b="0" i="0" dirty="0">
                <a:solidFill>
                  <a:schemeClr val="accent3">
                    <a:lumMod val="20000"/>
                    <a:lumOff val="80000"/>
                  </a:schemeClr>
                </a:solidFill>
                <a:effectLst/>
                <a:latin typeface="Arial" panose="020B0604020202020204" pitchFamily="34" charset="0"/>
                <a:cs typeface="Arial" panose="020B0604020202020204" pitchFamily="34" charset="0"/>
              </a:rPr>
              <a:t>, </a:t>
            </a:r>
            <a:endParaRPr lang="en-US" sz="2800" b="0" i="0" dirty="0">
              <a:solidFill>
                <a:schemeClr val="accent3">
                  <a:lumMod val="20000"/>
                  <a:lumOff val="80000"/>
                </a:schemeClr>
              </a:solidFill>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800" b="0" i="0" dirty="0" err="1">
                <a:solidFill>
                  <a:schemeClr val="accent3">
                    <a:lumMod val="20000"/>
                    <a:lumOff val="80000"/>
                  </a:schemeClr>
                </a:solidFill>
                <a:effectLst/>
                <a:latin typeface="Arial" panose="020B0604020202020204" pitchFamily="34" charset="0"/>
                <a:cs typeface="Arial" panose="020B0604020202020204" pitchFamily="34" charset="0"/>
              </a:rPr>
              <a:t>Şifreleme</a:t>
            </a:r>
            <a:r>
              <a:rPr lang="en-US" sz="2800" dirty="0">
                <a:solidFill>
                  <a:schemeClr val="accent3">
                    <a:lumMod val="20000"/>
                    <a:lumOff val="80000"/>
                  </a:schemeClr>
                </a:solidFill>
                <a:latin typeface="Arial" panose="020B0604020202020204" pitchFamily="34" charset="0"/>
                <a:cs typeface="Arial" panose="020B0604020202020204" pitchFamily="34" charset="0"/>
              </a:rPr>
              <a:t>,</a:t>
            </a:r>
            <a:r>
              <a:rPr lang="en-US" sz="2800" b="0" i="0" dirty="0">
                <a:solidFill>
                  <a:schemeClr val="accent3">
                    <a:lumMod val="20000"/>
                    <a:lumOff val="80000"/>
                  </a:schemeClr>
                </a:solidFill>
                <a:effectLst/>
                <a:latin typeface="Arial" panose="020B0604020202020204" pitchFamily="34" charset="0"/>
                <a:cs typeface="Arial" panose="020B0604020202020204" pitchFamily="34" charset="0"/>
              </a:rPr>
              <a:t> </a:t>
            </a:r>
            <a:endParaRPr lang="en-US" sz="2800" b="0" i="0" dirty="0">
              <a:solidFill>
                <a:schemeClr val="accent3">
                  <a:lumMod val="20000"/>
                  <a:lumOff val="80000"/>
                </a:schemeClr>
              </a:solidFill>
              <a:effectLst/>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sz="2800" dirty="0" err="1">
                <a:solidFill>
                  <a:schemeClr val="accent3">
                    <a:lumMod val="20000"/>
                    <a:lumOff val="80000"/>
                  </a:schemeClr>
                </a:solidFill>
                <a:latin typeface="Arial" panose="020B0604020202020204" pitchFamily="34" charset="0"/>
                <a:cs typeface="Arial" panose="020B0604020202020204" pitchFamily="34" charset="0"/>
              </a:rPr>
              <a:t>Ş</a:t>
            </a:r>
            <a:r>
              <a:rPr lang="en-US" sz="2800" b="0" i="0" dirty="0" err="1">
                <a:solidFill>
                  <a:schemeClr val="accent3">
                    <a:lumMod val="20000"/>
                    <a:lumOff val="80000"/>
                  </a:schemeClr>
                </a:solidFill>
                <a:effectLst/>
                <a:latin typeface="Arial" panose="020B0604020202020204" pitchFamily="34" charset="0"/>
                <a:cs typeface="Arial" panose="020B0604020202020204" pitchFamily="34" charset="0"/>
              </a:rPr>
              <a:t>ifre</a:t>
            </a:r>
            <a:r>
              <a:rPr lang="en-US" sz="2800"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cs typeface="Arial" panose="020B0604020202020204" pitchFamily="34" charset="0"/>
              </a:rPr>
              <a:t>Çözme</a:t>
            </a:r>
            <a:r>
              <a:rPr lang="en-US" sz="2800" b="0" i="0" dirty="0">
                <a:solidFill>
                  <a:schemeClr val="accent3">
                    <a:lumMod val="20000"/>
                    <a:lumOff val="80000"/>
                  </a:schemeClr>
                </a:solidFill>
                <a:effectLst/>
                <a:latin typeface="Arial" panose="020B0604020202020204" pitchFamily="34" charset="0"/>
                <a:cs typeface="Arial" panose="020B0604020202020204" pitchFamily="34" charset="0"/>
              </a:rPr>
              <a:t> </a:t>
            </a:r>
            <a:endParaRPr lang="en-US" sz="2800" b="0" i="0" dirty="0">
              <a:solidFill>
                <a:schemeClr val="accent3">
                  <a:lumMod val="20000"/>
                  <a:lumOff val="80000"/>
                </a:schemeClr>
              </a:solidFill>
              <a:effectLst/>
              <a:latin typeface="Arial" panose="020B0604020202020204" pitchFamily="34" charset="0"/>
              <a:cs typeface="Arial" panose="020B0604020202020204" pitchFamily="34" charset="0"/>
            </a:endParaRPr>
          </a:p>
          <a:p>
            <a:pPr marL="0" indent="0">
              <a:lnSpc>
                <a:spcPct val="150000"/>
              </a:lnSpc>
              <a:buNone/>
            </a:pP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olmak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üzere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3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basamaktan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oluşmaktadır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dirty="0">
              <a:solidFill>
                <a:schemeClr val="accent3">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3000" y="1772241"/>
            <a:ext cx="9905999" cy="2799760"/>
          </a:xfrm>
        </p:spPr>
        <p:txBody>
          <a:bodyPr>
            <a:normAutofit/>
          </a:bodyPr>
          <a:lstStyle/>
          <a:p>
            <a:pPr marL="0" indent="0">
              <a:buNone/>
            </a:pPr>
            <a:r>
              <a:rPr lang="en-US" sz="2800" b="0" i="0" dirty="0">
                <a:solidFill>
                  <a:schemeClr val="accent3">
                    <a:lumMod val="20000"/>
                    <a:lumOff val="80000"/>
                  </a:schemeClr>
                </a:solidFill>
                <a:effectLst/>
                <a:latin typeface="Arial" panose="020B0604020202020204" pitchFamily="34" charset="0"/>
              </a:rPr>
              <a:t>RSA </a:t>
            </a:r>
            <a:r>
              <a:rPr lang="en-US" sz="2800" b="0" i="0" dirty="0" err="1">
                <a:solidFill>
                  <a:schemeClr val="accent3">
                    <a:lumMod val="20000"/>
                    <a:lumOff val="80000"/>
                  </a:schemeClr>
                </a:solidFill>
                <a:effectLst/>
                <a:latin typeface="Arial" panose="020B0604020202020204" pitchFamily="34" charset="0"/>
              </a:rPr>
              <a:t>için</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bir</a:t>
            </a:r>
            <a:r>
              <a:rPr lang="en-US" sz="2800" b="0" i="0" dirty="0">
                <a:solidFill>
                  <a:schemeClr val="accent3">
                    <a:lumMod val="20000"/>
                    <a:lumOff val="80000"/>
                  </a:schemeClr>
                </a:solidFill>
                <a:effectLst/>
                <a:latin typeface="Arial" panose="020B0604020202020204" pitchFamily="34" charset="0"/>
              </a:rPr>
              <a:t> </a:t>
            </a:r>
            <a:r>
              <a:rPr lang="en-US" sz="2800" dirty="0" err="1">
                <a:solidFill>
                  <a:schemeClr val="accent3">
                    <a:lumMod val="20000"/>
                    <a:lumOff val="80000"/>
                  </a:schemeClr>
                </a:solidFill>
                <a:latin typeface="Arial" panose="020B0604020202020204" pitchFamily="34" charset="0"/>
              </a:rPr>
              <a:t>ortak</a:t>
            </a:r>
            <a:r>
              <a:rPr lang="en-US" sz="2800" dirty="0">
                <a:solidFill>
                  <a:schemeClr val="accent3">
                    <a:lumMod val="20000"/>
                    <a:lumOff val="80000"/>
                  </a:schemeClr>
                </a:solidFill>
                <a:latin typeface="Arial" panose="020B0604020202020204" pitchFamily="34" charset="0"/>
              </a:rPr>
              <a:t> </a:t>
            </a:r>
            <a:r>
              <a:rPr lang="en-US" sz="2800" dirty="0" err="1">
                <a:solidFill>
                  <a:schemeClr val="accent3">
                    <a:lumMod val="20000"/>
                    <a:lumOff val="80000"/>
                  </a:schemeClr>
                </a:solidFill>
                <a:latin typeface="Arial" panose="020B0604020202020204" pitchFamily="34" charset="0"/>
              </a:rPr>
              <a:t>anahtar</a:t>
            </a:r>
            <a:r>
              <a:rPr lang="en-US" sz="2800" dirty="0">
                <a:solidFill>
                  <a:schemeClr val="accent3">
                    <a:lumMod val="20000"/>
                    <a:lumOff val="80000"/>
                  </a:schemeClr>
                </a:solidFill>
                <a:latin typeface="Arial" panose="020B0604020202020204" pitchFamily="34" charset="0"/>
              </a:rPr>
              <a:t>(public key) </a:t>
            </a:r>
            <a:r>
              <a:rPr lang="en-US" sz="2800" b="0" i="0" dirty="0" err="1">
                <a:solidFill>
                  <a:schemeClr val="accent3">
                    <a:lumMod val="20000"/>
                    <a:lumOff val="80000"/>
                  </a:schemeClr>
                </a:solidFill>
                <a:effectLst/>
                <a:latin typeface="Arial" panose="020B0604020202020204" pitchFamily="34" charset="0"/>
              </a:rPr>
              <a:t>bir</a:t>
            </a:r>
            <a:r>
              <a:rPr lang="en-US" sz="2800" b="0" i="0" dirty="0">
                <a:solidFill>
                  <a:schemeClr val="accent3">
                    <a:lumMod val="20000"/>
                    <a:lumOff val="80000"/>
                  </a:schemeClr>
                </a:solidFill>
                <a:effectLst/>
                <a:latin typeface="Arial" panose="020B0604020202020204" pitchFamily="34" charset="0"/>
              </a:rPr>
              <a:t> de </a:t>
            </a:r>
            <a:r>
              <a:rPr lang="en-US" sz="2800" dirty="0" err="1">
                <a:solidFill>
                  <a:schemeClr val="accent3">
                    <a:lumMod val="20000"/>
                    <a:lumOff val="80000"/>
                  </a:schemeClr>
                </a:solidFill>
                <a:latin typeface="Arial" panose="020B0604020202020204" pitchFamily="34" charset="0"/>
              </a:rPr>
              <a:t>özel</a:t>
            </a:r>
            <a:r>
              <a:rPr lang="en-US" sz="2800" dirty="0">
                <a:solidFill>
                  <a:schemeClr val="accent3">
                    <a:lumMod val="20000"/>
                    <a:lumOff val="80000"/>
                  </a:schemeClr>
                </a:solidFill>
                <a:latin typeface="Arial" panose="020B0604020202020204" pitchFamily="34" charset="0"/>
              </a:rPr>
              <a:t> </a:t>
            </a:r>
            <a:r>
              <a:rPr lang="en-US" sz="2800" dirty="0" err="1">
                <a:solidFill>
                  <a:schemeClr val="accent3">
                    <a:lumMod val="20000"/>
                    <a:lumOff val="80000"/>
                  </a:schemeClr>
                </a:solidFill>
                <a:latin typeface="Arial" panose="020B0604020202020204" pitchFamily="34" charset="0"/>
              </a:rPr>
              <a:t>anahtar</a:t>
            </a:r>
            <a:r>
              <a:rPr lang="en-US" sz="2800" dirty="0">
                <a:solidFill>
                  <a:schemeClr val="accent3">
                    <a:lumMod val="20000"/>
                    <a:lumOff val="80000"/>
                  </a:schemeClr>
                </a:solidFill>
                <a:latin typeface="Arial" panose="020B0604020202020204" pitchFamily="34" charset="0"/>
              </a:rPr>
              <a:t>(private key) </a:t>
            </a:r>
            <a:r>
              <a:rPr lang="en-US" sz="2800" b="0" i="0" dirty="0" err="1">
                <a:solidFill>
                  <a:schemeClr val="accent3">
                    <a:lumMod val="20000"/>
                    <a:lumOff val="80000"/>
                  </a:schemeClr>
                </a:solidFill>
                <a:effectLst/>
                <a:latin typeface="Arial" panose="020B0604020202020204" pitchFamily="34" charset="0"/>
              </a:rPr>
              <a:t>gerekir</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Ortak</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anahtar</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herkes</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tarafından</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bilinir</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ve</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mesajı</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şifrelemek</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için</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kullanılır</a:t>
            </a:r>
            <a:r>
              <a:rPr lang="en-US" sz="2800" b="0" i="0" dirty="0">
                <a:solidFill>
                  <a:schemeClr val="accent3">
                    <a:lumMod val="20000"/>
                    <a:lumOff val="80000"/>
                  </a:schemeClr>
                </a:solidFill>
                <a:effectLst/>
                <a:latin typeface="Arial" panose="020B0604020202020204" pitchFamily="34" charset="0"/>
              </a:rPr>
              <a:t>. Bir </a:t>
            </a:r>
            <a:r>
              <a:rPr lang="en-US" sz="2800" b="0" i="0" dirty="0" err="1">
                <a:solidFill>
                  <a:schemeClr val="accent3">
                    <a:lumMod val="20000"/>
                    <a:lumOff val="80000"/>
                  </a:schemeClr>
                </a:solidFill>
                <a:effectLst/>
                <a:latin typeface="Arial" panose="020B0604020202020204" pitchFamily="34" charset="0"/>
              </a:rPr>
              <a:t>ortak</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anahtarla</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şifrelenmiş</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mesaj</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sadece</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özel</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anahtarla</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çözülebilir</a:t>
            </a:r>
            <a:r>
              <a:rPr lang="en-US" sz="2800" b="0" i="0" dirty="0">
                <a:solidFill>
                  <a:schemeClr val="accent3">
                    <a:lumMod val="20000"/>
                    <a:lumOff val="80000"/>
                  </a:schemeClr>
                </a:solidFill>
                <a:effectLst/>
                <a:latin typeface="Arial" panose="020B0604020202020204" pitchFamily="34" charset="0"/>
              </a:rPr>
              <a:t>. RSA </a:t>
            </a:r>
            <a:r>
              <a:rPr lang="en-US" sz="2800" b="0" i="0" dirty="0" err="1">
                <a:solidFill>
                  <a:schemeClr val="accent3">
                    <a:lumMod val="20000"/>
                    <a:lumOff val="80000"/>
                  </a:schemeClr>
                </a:solidFill>
                <a:effectLst/>
                <a:latin typeface="Arial" panose="020B0604020202020204" pitchFamily="34" charset="0"/>
              </a:rPr>
              <a:t>anahtarları</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şu</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şekilde</a:t>
            </a:r>
            <a:r>
              <a:rPr lang="en-US" sz="2800" b="0" i="0" dirty="0">
                <a:solidFill>
                  <a:schemeClr val="accent3">
                    <a:lumMod val="20000"/>
                    <a:lumOff val="80000"/>
                  </a:schemeClr>
                </a:solidFill>
                <a:effectLst/>
                <a:latin typeface="Arial" panose="020B0604020202020204" pitchFamily="34" charset="0"/>
              </a:rPr>
              <a:t> </a:t>
            </a:r>
            <a:r>
              <a:rPr lang="en-US" sz="2800" b="0" i="0" dirty="0" err="1">
                <a:solidFill>
                  <a:schemeClr val="accent3">
                    <a:lumMod val="20000"/>
                    <a:lumOff val="80000"/>
                  </a:schemeClr>
                </a:solidFill>
                <a:effectLst/>
                <a:latin typeface="Arial" panose="020B0604020202020204" pitchFamily="34" charset="0"/>
              </a:rPr>
              <a:t>oluşturulur</a:t>
            </a:r>
            <a:r>
              <a:rPr lang="en-US" sz="2800" b="0" i="0" dirty="0">
                <a:solidFill>
                  <a:schemeClr val="accent3">
                    <a:lumMod val="20000"/>
                    <a:lumOff val="80000"/>
                  </a:schemeClr>
                </a:solidFill>
                <a:effectLst/>
                <a:latin typeface="Arial" panose="020B0604020202020204" pitchFamily="34" charset="0"/>
              </a:rPr>
              <a:t>:</a:t>
            </a:r>
            <a:endParaRPr lang="en-US" sz="2800" dirty="0">
              <a:solidFill>
                <a:schemeClr val="accent3">
                  <a:lumMod val="20000"/>
                  <a:lumOff val="8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41412" y="499622"/>
            <a:ext cx="9905999" cy="5778630"/>
          </a:xfrm>
        </p:spPr>
        <p:txBody>
          <a:bodyPr>
            <a:noAutofit/>
          </a:bodyPr>
          <a:lstStyle/>
          <a:p>
            <a:pPr marL="0" indent="0" algn="l">
              <a:buNone/>
            </a:pPr>
            <a:r>
              <a:rPr lang="en-US" dirty="0">
                <a:solidFill>
                  <a:schemeClr val="accent3">
                    <a:lumMod val="20000"/>
                    <a:lumOff val="80000"/>
                  </a:schemeClr>
                </a:solidFill>
                <a:latin typeface="Arial" panose="020B0604020202020204" pitchFamily="34" charset="0"/>
                <a:cs typeface="Arial" panose="020B0604020202020204" pitchFamily="34" charset="0"/>
              </a:rPr>
              <a:t>1.</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İki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adet</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sayı</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seçilir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Bu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sayıların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büyük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olması</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güvenlik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açısından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önemlidir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Bu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iki</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sayıya</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p</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ve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q</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diyelim</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b="0" i="0" dirty="0">
              <a:solidFill>
                <a:schemeClr val="accent3">
                  <a:lumMod val="20000"/>
                  <a:lumOff val="80000"/>
                </a:schemeClr>
              </a:solidFill>
              <a:effectLst/>
              <a:latin typeface="Arial" panose="020B0604020202020204" pitchFamily="34" charset="0"/>
              <a:cs typeface="Arial" panose="020B0604020202020204" pitchFamily="34" charset="0"/>
            </a:endParaRPr>
          </a:p>
          <a:p>
            <a:pPr marL="0" indent="0" algn="l">
              <a:buNone/>
            </a:pPr>
            <a:r>
              <a:rPr lang="en-US" b="0" i="0" dirty="0">
                <a:solidFill>
                  <a:schemeClr val="accent3">
                    <a:lumMod val="20000"/>
                    <a:lumOff val="80000"/>
                  </a:schemeClr>
                </a:solidFill>
                <a:effectLst/>
                <a:latin typeface="Arial" panose="020B0604020202020204" pitchFamily="34" charset="0"/>
                <a:cs typeface="Arial" panose="020B0604020202020204" pitchFamily="34" charset="0"/>
              </a:rPr>
              <a:t>2.Anahtarlar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için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base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değerinin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hesaplanması</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gerekmektedir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Base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değerine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dersek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n = p*q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şeklinde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bu</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hesaplanabilir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b="0" i="0" dirty="0">
              <a:solidFill>
                <a:schemeClr val="accent3">
                  <a:lumMod val="20000"/>
                  <a:lumOff val="80000"/>
                </a:schemeClr>
              </a:solidFill>
              <a:effectLst/>
              <a:latin typeface="Arial" panose="020B0604020202020204" pitchFamily="34" charset="0"/>
              <a:cs typeface="Arial" panose="020B0604020202020204" pitchFamily="34" charset="0"/>
            </a:endParaRPr>
          </a:p>
          <a:p>
            <a:pPr marL="0" indent="0" algn="l">
              <a:buNone/>
            </a:pPr>
            <a:r>
              <a:rPr lang="en-US" b="0" i="0" dirty="0">
                <a:solidFill>
                  <a:schemeClr val="accent3">
                    <a:lumMod val="20000"/>
                    <a:lumOff val="80000"/>
                  </a:schemeClr>
                </a:solidFill>
                <a:effectLst/>
                <a:latin typeface="Arial" panose="020B0604020202020204" pitchFamily="34" charset="0"/>
                <a:cs typeface="Arial" panose="020B0604020202020204" pitchFamily="34" charset="0"/>
              </a:rPr>
              <a:t>3.</a:t>
            </a:r>
            <a:r>
              <a:rPr lang="en-US" b="1" i="0" dirty="0">
                <a:solidFill>
                  <a:schemeClr val="tx2">
                    <a:lumMod val="10000"/>
                  </a:schemeClr>
                </a:solidFill>
                <a:effectLst/>
                <a:latin typeface="Arial" panose="020B0604020202020204" pitchFamily="34" charset="0"/>
                <a:cs typeface="Arial" panose="020B0604020202020204" pitchFamily="34" charset="0"/>
              </a:rPr>
              <a:t>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için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totient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fonksiyonu</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hesaplanır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Her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iki</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çarpan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da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olduğu</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için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değerinin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totient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fonksiyonu</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 </a:t>
            </a:r>
            <a:r>
              <a:rPr lang="el-GR" b="1" i="0" dirty="0">
                <a:solidFill>
                  <a:schemeClr val="tx2">
                    <a:lumMod val="10000"/>
                  </a:schemeClr>
                </a:solidFill>
                <a:effectLst/>
                <a:latin typeface="Arial" panose="020B0604020202020204" pitchFamily="34" charset="0"/>
                <a:cs typeface="Arial" panose="020B0604020202020204" pitchFamily="34" charset="0"/>
              </a:rPr>
              <a:t>φ(</a:t>
            </a:r>
            <a:r>
              <a:rPr lang="en-US" b="1" i="0" dirty="0">
                <a:solidFill>
                  <a:schemeClr val="tx2">
                    <a:lumMod val="10000"/>
                  </a:schemeClr>
                </a:solidFill>
                <a:effectLst/>
                <a:latin typeface="Arial" panose="020B0604020202020204" pitchFamily="34" charset="0"/>
                <a:cs typeface="Arial" panose="020B0604020202020204" pitchFamily="34" charset="0"/>
              </a:rPr>
              <a:t>n) = (p-1)(q-1)</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olarak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bulunur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b="0" i="0" dirty="0">
              <a:solidFill>
                <a:schemeClr val="accent3">
                  <a:lumMod val="20000"/>
                  <a:lumOff val="80000"/>
                </a:schemeClr>
              </a:solidFill>
              <a:effectLst/>
              <a:latin typeface="Arial" panose="020B0604020202020204" pitchFamily="34" charset="0"/>
              <a:cs typeface="Arial" panose="020B0604020202020204" pitchFamily="34" charset="0"/>
            </a:endParaRPr>
          </a:p>
          <a:p>
            <a:pPr marL="0" indent="0" algn="l">
              <a:buNone/>
            </a:pPr>
            <a:r>
              <a:rPr lang="en-US" b="0" i="0" dirty="0">
                <a:solidFill>
                  <a:schemeClr val="accent3">
                    <a:lumMod val="20000"/>
                    <a:lumOff val="80000"/>
                  </a:schemeClr>
                </a:solidFill>
                <a:effectLst/>
                <a:latin typeface="Arial" panose="020B0604020202020204" pitchFamily="34" charset="0"/>
                <a:cs typeface="Arial" panose="020B0604020202020204" pitchFamily="34" charset="0"/>
              </a:rPr>
              <a:t>4.Public key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değerimize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dersek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err="1">
                <a:solidFill>
                  <a:schemeClr val="tx2">
                    <a:lumMod val="10000"/>
                  </a:schemeClr>
                </a:solidFill>
                <a:effectLst/>
                <a:latin typeface="Arial" panose="020B0604020202020204" pitchFamily="34" charset="0"/>
                <a:cs typeface="Arial" panose="020B0604020202020204" pitchFamily="34" charset="0"/>
              </a:rPr>
              <a:t>e</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’yi</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bulmak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için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1&lt; e &lt;</a:t>
            </a:r>
            <a:r>
              <a:rPr lang="el-GR" b="1" i="0" dirty="0">
                <a:solidFill>
                  <a:schemeClr val="tx2">
                    <a:lumMod val="10000"/>
                  </a:schemeClr>
                </a:solidFill>
                <a:effectLst/>
                <a:latin typeface="Arial" panose="020B0604020202020204" pitchFamily="34" charset="0"/>
                <a:cs typeface="Arial" panose="020B0604020202020204" pitchFamily="34" charset="0"/>
              </a:rPr>
              <a:t>φ(</a:t>
            </a:r>
            <a:r>
              <a:rPr lang="en-US" b="1" i="0" dirty="0">
                <a:solidFill>
                  <a:schemeClr val="tx2">
                    <a:lumMod val="10000"/>
                  </a:schemeClr>
                </a:solidFill>
                <a:effectLst/>
                <a:latin typeface="Arial" panose="020B0604020202020204" pitchFamily="34" charset="0"/>
                <a:cs typeface="Arial" panose="020B0604020202020204" pitchFamily="34" charset="0"/>
              </a:rPr>
              <a:t>n)</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aralığından</a:t>
            </a:r>
            <a:r>
              <a:rPr lang="en-US" dirty="0">
                <a:solidFill>
                  <a:schemeClr val="accent3">
                    <a:lumMod val="20000"/>
                    <a:lumOff val="80000"/>
                  </a:schemeClr>
                </a:solidFill>
                <a:latin typeface="Arial" panose="020B0604020202020204" pitchFamily="34" charset="0"/>
                <a:cs typeface="Arial" panose="020B0604020202020204" pitchFamily="34" charset="0"/>
              </a:rPr>
              <a:t>, </a:t>
            </a:r>
            <a:r>
              <a:rPr lang="el-GR" b="1" i="0" dirty="0">
                <a:solidFill>
                  <a:schemeClr val="tx2">
                    <a:lumMod val="10000"/>
                  </a:schemeClr>
                </a:solidFill>
                <a:effectLst/>
                <a:latin typeface="Arial" panose="020B0604020202020204" pitchFamily="34" charset="0"/>
                <a:cs typeface="Arial" panose="020B0604020202020204" pitchFamily="34" charset="0"/>
              </a:rPr>
              <a:t>φ(</a:t>
            </a:r>
            <a:r>
              <a:rPr lang="en-US" b="1" i="0" dirty="0">
                <a:solidFill>
                  <a:schemeClr val="tx2">
                    <a:lumMod val="10000"/>
                  </a:schemeClr>
                </a:solidFill>
                <a:effectLst/>
                <a:latin typeface="Arial" panose="020B0604020202020204" pitchFamily="34" charset="0"/>
                <a:cs typeface="Arial" panose="020B0604020202020204" pitchFamily="34" charset="0"/>
              </a:rPr>
              <a:t>n)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ile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aralarinda</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asal</a:t>
            </a:r>
            <a:r>
              <a:rPr lang="en-US" dirty="0">
                <a:solidFill>
                  <a:schemeClr val="accent3">
                    <a:lumMod val="20000"/>
                    <a:lumOff val="80000"/>
                  </a:schemeClr>
                </a:solidFill>
                <a:latin typeface="Arial" panose="020B0604020202020204" pitchFamily="34" charset="0"/>
                <a:cs typeface="Arial" panose="020B0604020202020204" pitchFamily="34" charset="0"/>
              </a:rPr>
              <a:t>, </a:t>
            </a:r>
            <a:r>
              <a:rPr lang="en-US" dirty="0" err="1">
                <a:solidFill>
                  <a:schemeClr val="accent3">
                    <a:lumMod val="20000"/>
                    <a:lumOff val="80000"/>
                  </a:schemeClr>
                </a:solidFill>
                <a:latin typeface="Arial" panose="020B0604020202020204" pitchFamily="34" charset="0"/>
                <a:cs typeface="Arial" panose="020B0604020202020204" pitchFamily="34" charset="0"/>
              </a:rPr>
              <a:t>bir</a:t>
            </a:r>
            <a:r>
              <a:rPr lang="en-US" dirty="0">
                <a:solidFill>
                  <a:schemeClr val="accent3">
                    <a:lumMod val="20000"/>
                    <a:lumOff val="80000"/>
                  </a:schemeClr>
                </a:solidFill>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sayı</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seçilmelidir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değerimiz</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artık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bizim</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public key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değerimizdir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b="0" i="0" dirty="0">
              <a:solidFill>
                <a:schemeClr val="accent3">
                  <a:lumMod val="20000"/>
                  <a:lumOff val="80000"/>
                </a:schemeClr>
              </a:solidFill>
              <a:effectLst/>
              <a:latin typeface="Arial" panose="020B0604020202020204" pitchFamily="34" charset="0"/>
              <a:cs typeface="Arial" panose="020B0604020202020204" pitchFamily="34" charset="0"/>
            </a:endParaRPr>
          </a:p>
          <a:p>
            <a:pPr marL="0" indent="0" algn="l">
              <a:buNone/>
            </a:pPr>
            <a:r>
              <a:rPr lang="en-US" b="0" i="0" dirty="0">
                <a:solidFill>
                  <a:schemeClr val="accent3">
                    <a:lumMod val="20000"/>
                    <a:lumOff val="80000"/>
                  </a:schemeClr>
                </a:solidFill>
                <a:effectLst/>
                <a:latin typeface="Arial" panose="020B0604020202020204" pitchFamily="34" charset="0"/>
                <a:cs typeface="Arial" panose="020B0604020202020204" pitchFamily="34" charset="0"/>
              </a:rPr>
              <a:t>5.Private key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değerimize</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d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dersek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d*e = 1 mod (n)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olarak</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1" i="0" dirty="0">
                <a:solidFill>
                  <a:schemeClr val="tx2">
                    <a:lumMod val="10000"/>
                  </a:schemeClr>
                </a:solidFill>
                <a:effectLst/>
                <a:latin typeface="Arial" panose="020B0604020202020204" pitchFamily="34" charset="0"/>
                <a:cs typeface="Arial" panose="020B0604020202020204" pitchFamily="34" charset="0"/>
              </a:rPr>
              <a:t>d</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değeri</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 </a:t>
            </a:r>
            <a:r>
              <a:rPr lang="en-US" b="0" i="0" dirty="0" err="1">
                <a:solidFill>
                  <a:schemeClr val="accent3">
                    <a:lumMod val="20000"/>
                    <a:lumOff val="80000"/>
                  </a:schemeClr>
                </a:solidFill>
                <a:effectLst/>
                <a:latin typeface="Arial" panose="020B0604020202020204" pitchFamily="34" charset="0"/>
                <a:cs typeface="Arial" panose="020B0604020202020204" pitchFamily="34" charset="0"/>
              </a:rPr>
              <a:t>hesaplanır</a:t>
            </a:r>
            <a:r>
              <a:rPr lang="en-US" b="0" i="0" dirty="0">
                <a:solidFill>
                  <a:schemeClr val="accent3">
                    <a:lumMod val="20000"/>
                    <a:lumOff val="80000"/>
                  </a:schemeClr>
                </a:solidFill>
                <a:effectLst/>
                <a:latin typeface="Arial" panose="020B0604020202020204" pitchFamily="34" charset="0"/>
                <a:cs typeface="Arial" panose="020B0604020202020204" pitchFamily="34" charset="0"/>
              </a:rPr>
              <a:t>.</a:t>
            </a:r>
            <a:endParaRPr lang="en-US" b="0" i="0" dirty="0">
              <a:solidFill>
                <a:schemeClr val="accent3">
                  <a:lumMod val="20000"/>
                  <a:lumOff val="80000"/>
                </a:schemeClr>
              </a:solidFill>
              <a:effectLst/>
              <a:latin typeface="Arial" panose="020B0604020202020204" pitchFamily="34" charset="0"/>
              <a:cs typeface="Arial" panose="020B0604020202020204" pitchFamily="34" charset="0"/>
            </a:endParaRPr>
          </a:p>
          <a:p>
            <a:endParaRPr lang="en-US" dirty="0">
              <a:solidFill>
                <a:schemeClr val="accent3">
                  <a:lumMod val="20000"/>
                  <a:lumOff val="8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ulut 5"/>
          <p:cNvSpPr/>
          <p:nvPr/>
        </p:nvSpPr>
        <p:spPr>
          <a:xfrm>
            <a:off x="8889476" y="141402"/>
            <a:ext cx="2369272" cy="1329179"/>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Metin kutusu 8"/>
          <p:cNvSpPr txBox="1"/>
          <p:nvPr/>
        </p:nvSpPr>
        <p:spPr>
          <a:xfrm>
            <a:off x="9296399" y="328937"/>
            <a:ext cx="2450969" cy="954107"/>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Mesajı</a:t>
            </a:r>
            <a:r>
              <a:rPr lang="en-US"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Alan   </a:t>
            </a:r>
            <a:endParaRPr lang="en-US" sz="2800" dirty="0">
              <a:latin typeface="Arial" panose="020B0604020202020204" pitchFamily="34" charset="0"/>
              <a:cs typeface="Arial" panose="020B0604020202020204" pitchFamily="34" charset="0"/>
            </a:endParaRPr>
          </a:p>
        </p:txBody>
      </p:sp>
      <p:sp>
        <p:nvSpPr>
          <p:cNvPr id="10" name="Ok: Aşağı 9"/>
          <p:cNvSpPr/>
          <p:nvPr/>
        </p:nvSpPr>
        <p:spPr>
          <a:xfrm>
            <a:off x="1250418" y="2704456"/>
            <a:ext cx="443060" cy="2092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etin kutusu 11"/>
          <p:cNvSpPr txBox="1"/>
          <p:nvPr/>
        </p:nvSpPr>
        <p:spPr>
          <a:xfrm>
            <a:off x="1555423" y="3200119"/>
            <a:ext cx="3271101" cy="646331"/>
          </a:xfrm>
          <a:prstGeom prst="rect">
            <a:avLst/>
          </a:prstGeom>
          <a:noFill/>
        </p:spPr>
        <p:txBody>
          <a:bodyPr wrap="square" rtlCol="0">
            <a:spAutoFit/>
          </a:bodyPr>
          <a:lstStyle/>
          <a:p>
            <a:r>
              <a:rPr lang="en-US" sz="3600" dirty="0">
                <a:solidFill>
                  <a:srgbClr val="FFFF00"/>
                </a:solidFill>
              </a:rPr>
              <a:t>c = </a:t>
            </a:r>
            <a:r>
              <a:rPr lang="en-US" sz="3600" dirty="0" err="1">
                <a:solidFill>
                  <a:srgbClr val="FFFF00"/>
                </a:solidFill>
              </a:rPr>
              <a:t>m^e</a:t>
            </a:r>
            <a:r>
              <a:rPr lang="en-US" sz="3600" dirty="0">
                <a:solidFill>
                  <a:srgbClr val="FFFF00"/>
                </a:solidFill>
              </a:rPr>
              <a:t> mod(n)</a:t>
            </a:r>
            <a:endParaRPr lang="en-US" sz="3600" dirty="0">
              <a:solidFill>
                <a:srgbClr val="FFFF00"/>
              </a:solidFill>
            </a:endParaRPr>
          </a:p>
        </p:txBody>
      </p:sp>
      <p:sp>
        <p:nvSpPr>
          <p:cNvPr id="19" name="Ok: Sağ 18"/>
          <p:cNvSpPr/>
          <p:nvPr/>
        </p:nvSpPr>
        <p:spPr>
          <a:xfrm rot="19578946">
            <a:off x="2449766" y="3072321"/>
            <a:ext cx="7126292" cy="51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k: Aşağı 20"/>
          <p:cNvSpPr/>
          <p:nvPr/>
        </p:nvSpPr>
        <p:spPr>
          <a:xfrm>
            <a:off x="10752033" y="1564850"/>
            <a:ext cx="443060" cy="2092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etin kutusu 22"/>
          <p:cNvSpPr txBox="1"/>
          <p:nvPr/>
        </p:nvSpPr>
        <p:spPr>
          <a:xfrm>
            <a:off x="7917305" y="2098169"/>
            <a:ext cx="3271101" cy="646331"/>
          </a:xfrm>
          <a:prstGeom prst="rect">
            <a:avLst/>
          </a:prstGeom>
          <a:noFill/>
        </p:spPr>
        <p:txBody>
          <a:bodyPr wrap="square" rtlCol="0">
            <a:spAutoFit/>
          </a:bodyPr>
          <a:lstStyle/>
          <a:p>
            <a:r>
              <a:rPr lang="en-US" sz="3600" dirty="0">
                <a:solidFill>
                  <a:srgbClr val="FFFF00"/>
                </a:solidFill>
              </a:rPr>
              <a:t>m = </a:t>
            </a:r>
            <a:r>
              <a:rPr lang="en-US" sz="3600" dirty="0" err="1">
                <a:solidFill>
                  <a:srgbClr val="FFFF00"/>
                </a:solidFill>
              </a:rPr>
              <a:t>c^d</a:t>
            </a:r>
            <a:r>
              <a:rPr lang="en-US" sz="3600" dirty="0">
                <a:solidFill>
                  <a:srgbClr val="FFFF00"/>
                </a:solidFill>
              </a:rPr>
              <a:t> mod(n)</a:t>
            </a:r>
            <a:endParaRPr lang="en-US" sz="3600" dirty="0">
              <a:solidFill>
                <a:srgbClr val="FFFF00"/>
              </a:solidFill>
            </a:endParaRPr>
          </a:p>
        </p:txBody>
      </p:sp>
      <p:sp>
        <p:nvSpPr>
          <p:cNvPr id="28" name="Bulut 27"/>
          <p:cNvSpPr/>
          <p:nvPr/>
        </p:nvSpPr>
        <p:spPr>
          <a:xfrm>
            <a:off x="694340" y="71860"/>
            <a:ext cx="2587092" cy="1354584"/>
          </a:xfrm>
          <a:prstGeom prst="clou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Metin kutusu 28"/>
          <p:cNvSpPr txBox="1"/>
          <p:nvPr/>
        </p:nvSpPr>
        <p:spPr>
          <a:xfrm>
            <a:off x="1054028" y="232893"/>
            <a:ext cx="2166798" cy="954107"/>
          </a:xfrm>
          <a:prstGeom prst="rect">
            <a:avLst/>
          </a:prstGeom>
          <a:noFill/>
        </p:spPr>
        <p:txBody>
          <a:bodyPr wrap="square" rtlCol="0">
            <a:spAutoFit/>
          </a:bodyPr>
          <a:lstStyle/>
          <a:p>
            <a:r>
              <a:rPr lang="en-US" sz="2800" dirty="0" err="1">
                <a:latin typeface="Arial" panose="020B0604020202020204" pitchFamily="34" charset="0"/>
                <a:cs typeface="Arial" panose="020B0604020202020204" pitchFamily="34" charset="0"/>
              </a:rPr>
              <a:t>Mesajı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Gonderen</a:t>
            </a:r>
            <a:endParaRPr lang="en-US" sz="2800" dirty="0">
              <a:latin typeface="Arial" panose="020B0604020202020204" pitchFamily="34" charset="0"/>
              <a:cs typeface="Arial" panose="020B0604020202020204" pitchFamily="34" charset="0"/>
            </a:endParaRPr>
          </a:p>
        </p:txBody>
      </p:sp>
      <p:sp>
        <p:nvSpPr>
          <p:cNvPr id="30" name="Oval 29"/>
          <p:cNvSpPr/>
          <p:nvPr/>
        </p:nvSpPr>
        <p:spPr>
          <a:xfrm>
            <a:off x="694340" y="1564850"/>
            <a:ext cx="2212056" cy="10166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2">
                    <a:lumMod val="10000"/>
                  </a:schemeClr>
                </a:solidFill>
                <a:latin typeface="Arial" panose="020B0604020202020204" pitchFamily="34" charset="0"/>
                <a:cs typeface="Arial" panose="020B0604020202020204" pitchFamily="34" charset="0"/>
              </a:rPr>
              <a:t>m (</a:t>
            </a:r>
            <a:r>
              <a:rPr lang="en-US" sz="2400" dirty="0" err="1">
                <a:solidFill>
                  <a:schemeClr val="tx2">
                    <a:lumMod val="10000"/>
                  </a:schemeClr>
                </a:solidFill>
                <a:latin typeface="Arial" panose="020B0604020202020204" pitchFamily="34" charset="0"/>
                <a:cs typeface="Arial" panose="020B0604020202020204" pitchFamily="34" charset="0"/>
              </a:rPr>
              <a:t>Mesaj</a:t>
            </a:r>
            <a:r>
              <a:rPr lang="en-US" sz="2400" dirty="0">
                <a:solidFill>
                  <a:schemeClr val="tx2">
                    <a:lumMod val="10000"/>
                  </a:schemeClr>
                </a:solidFill>
                <a:latin typeface="Arial" panose="020B0604020202020204" pitchFamily="34" charset="0"/>
                <a:cs typeface="Arial" panose="020B0604020202020204" pitchFamily="34" charset="0"/>
              </a:rPr>
              <a:t>)</a:t>
            </a:r>
            <a:endParaRPr lang="en-US" sz="2400" dirty="0">
              <a:solidFill>
                <a:schemeClr val="tx2">
                  <a:lumMod val="10000"/>
                </a:schemeClr>
              </a:solidFill>
              <a:latin typeface="Arial" panose="020B0604020202020204" pitchFamily="34" charset="0"/>
              <a:cs typeface="Arial" panose="020B0604020202020204" pitchFamily="34" charset="0"/>
            </a:endParaRPr>
          </a:p>
        </p:txBody>
      </p:sp>
      <p:sp>
        <p:nvSpPr>
          <p:cNvPr id="34" name="Oval 33"/>
          <p:cNvSpPr/>
          <p:nvPr/>
        </p:nvSpPr>
        <p:spPr>
          <a:xfrm>
            <a:off x="296638" y="4885207"/>
            <a:ext cx="2793679" cy="131988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tx2">
                    <a:lumMod val="10000"/>
                  </a:schemeClr>
                </a:solidFill>
                <a:latin typeface="Arial" panose="020B0604020202020204" pitchFamily="34" charset="0"/>
                <a:cs typeface="Arial" panose="020B0604020202020204" pitchFamily="34" charset="0"/>
              </a:rPr>
              <a:t>c(</a:t>
            </a:r>
            <a:r>
              <a:rPr lang="en-US" sz="2400" dirty="0" err="1">
                <a:solidFill>
                  <a:schemeClr val="tx2">
                    <a:lumMod val="10000"/>
                  </a:schemeClr>
                </a:solidFill>
                <a:latin typeface="Arial" panose="020B0604020202020204" pitchFamily="34" charset="0"/>
                <a:cs typeface="Arial" panose="020B0604020202020204" pitchFamily="34" charset="0"/>
              </a:rPr>
              <a:t>Şifrelenmiş</a:t>
            </a:r>
            <a:r>
              <a:rPr lang="en-US" sz="2400" dirty="0">
                <a:solidFill>
                  <a:schemeClr val="tx2">
                    <a:lumMod val="10000"/>
                  </a:schemeClr>
                </a:solidFill>
                <a:latin typeface="Arial" panose="020B0604020202020204" pitchFamily="34" charset="0"/>
                <a:cs typeface="Arial" panose="020B0604020202020204" pitchFamily="34" charset="0"/>
              </a:rPr>
              <a:t> </a:t>
            </a:r>
            <a:r>
              <a:rPr lang="en-US" sz="2400" dirty="0" err="1">
                <a:solidFill>
                  <a:schemeClr val="tx2">
                    <a:lumMod val="10000"/>
                  </a:schemeClr>
                </a:solidFill>
                <a:latin typeface="Arial" panose="020B0604020202020204" pitchFamily="34" charset="0"/>
                <a:cs typeface="Arial" panose="020B0604020202020204" pitchFamily="34" charset="0"/>
              </a:rPr>
              <a:t>Mesaj</a:t>
            </a:r>
            <a:r>
              <a:rPr lang="en-US" sz="2400" dirty="0">
                <a:solidFill>
                  <a:schemeClr val="tx2">
                    <a:lumMod val="10000"/>
                  </a:schemeClr>
                </a:solidFill>
                <a:latin typeface="Arial" panose="020B0604020202020204" pitchFamily="34" charset="0"/>
                <a:cs typeface="Arial" panose="020B0604020202020204" pitchFamily="34" charset="0"/>
              </a:rPr>
              <a:t>)</a:t>
            </a:r>
            <a:endParaRPr lang="en-US" sz="2400" dirty="0"/>
          </a:p>
        </p:txBody>
      </p:sp>
      <p:sp>
        <p:nvSpPr>
          <p:cNvPr id="39" name="Oval 38"/>
          <p:cNvSpPr/>
          <p:nvPr/>
        </p:nvSpPr>
        <p:spPr>
          <a:xfrm>
            <a:off x="9576057" y="3789709"/>
            <a:ext cx="2369273" cy="125376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2">
                    <a:lumMod val="10000"/>
                  </a:schemeClr>
                </a:solidFill>
                <a:latin typeface="Arial" panose="020B0604020202020204" pitchFamily="34" charset="0"/>
                <a:cs typeface="Arial" panose="020B0604020202020204" pitchFamily="34" charset="0"/>
              </a:rPr>
              <a:t>m (</a:t>
            </a:r>
            <a:r>
              <a:rPr lang="en-US" sz="2400" dirty="0" err="1">
                <a:solidFill>
                  <a:schemeClr val="tx2">
                    <a:lumMod val="10000"/>
                  </a:schemeClr>
                </a:solidFill>
                <a:latin typeface="Arial" panose="020B0604020202020204" pitchFamily="34" charset="0"/>
                <a:cs typeface="Arial" panose="020B0604020202020204" pitchFamily="34" charset="0"/>
              </a:rPr>
              <a:t>Mesaj</a:t>
            </a:r>
            <a:r>
              <a:rPr lang="en-US" sz="2400" dirty="0">
                <a:solidFill>
                  <a:schemeClr val="tx2">
                    <a:lumMod val="10000"/>
                  </a:schemeClr>
                </a:solidFill>
                <a:latin typeface="Arial" panose="020B0604020202020204" pitchFamily="34" charset="0"/>
                <a:cs typeface="Arial" panose="020B0604020202020204" pitchFamily="34" charset="0"/>
              </a:rPr>
              <a:t>)</a:t>
            </a:r>
            <a:endParaRPr lang="en-US" sz="2400" dirty="0">
              <a:solidFill>
                <a:schemeClr val="tx2">
                  <a:lumMod val="1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Metin kutusu 27"/>
          <p:cNvSpPr txBox="1"/>
          <p:nvPr/>
        </p:nvSpPr>
        <p:spPr>
          <a:xfrm>
            <a:off x="1112363" y="966332"/>
            <a:ext cx="1762812" cy="1107996"/>
          </a:xfrm>
          <a:prstGeom prst="rect">
            <a:avLst/>
          </a:prstGeom>
          <a:noFill/>
        </p:spPr>
        <p:txBody>
          <a:bodyPr wrap="square" rtlCol="0">
            <a:spAutoFit/>
          </a:bodyPr>
          <a:lstStyle/>
          <a:p>
            <a:r>
              <a:rPr lang="en-US" sz="6600" dirty="0">
                <a:solidFill>
                  <a:schemeClr val="accent3">
                    <a:lumMod val="20000"/>
                    <a:lumOff val="80000"/>
                  </a:schemeClr>
                </a:solidFill>
                <a:latin typeface="Aldhabi" panose="01000000000000000000" pitchFamily="2" charset="-78"/>
                <a:cs typeface="Aldhabi" panose="01000000000000000000" pitchFamily="2" charset="-78"/>
              </a:rPr>
              <a:t>ALICE</a:t>
            </a:r>
            <a:endParaRPr lang="en-US" sz="6600" dirty="0">
              <a:solidFill>
                <a:schemeClr val="accent3">
                  <a:lumMod val="20000"/>
                  <a:lumOff val="80000"/>
                </a:schemeClr>
              </a:solidFill>
              <a:latin typeface="Aldhabi" panose="01000000000000000000" pitchFamily="2" charset="-78"/>
              <a:cs typeface="Aldhabi" panose="01000000000000000000" pitchFamily="2" charset="-78"/>
            </a:endParaRPr>
          </a:p>
        </p:txBody>
      </p:sp>
      <p:sp>
        <p:nvSpPr>
          <p:cNvPr id="29" name="Metin kutusu 28"/>
          <p:cNvSpPr txBox="1"/>
          <p:nvPr/>
        </p:nvSpPr>
        <p:spPr>
          <a:xfrm>
            <a:off x="8955464" y="920166"/>
            <a:ext cx="1338607"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BOB</a:t>
            </a:r>
            <a:endParaRPr lang="en-US" sz="7200" dirty="0">
              <a:latin typeface="Aldhabi" panose="01000000000000000000" pitchFamily="2" charset="-78"/>
              <a:cs typeface="Aldhabi" panose="01000000000000000000" pitchFamily="2" charset="-78"/>
            </a:endParaRPr>
          </a:p>
        </p:txBody>
      </p:sp>
      <p:sp>
        <p:nvSpPr>
          <p:cNvPr id="34" name="Metin kutusu 33"/>
          <p:cNvSpPr txBox="1"/>
          <p:nvPr/>
        </p:nvSpPr>
        <p:spPr>
          <a:xfrm>
            <a:off x="4033102" y="556885"/>
            <a:ext cx="3318237" cy="584775"/>
          </a:xfrm>
          <a:prstGeom prst="rect">
            <a:avLst/>
          </a:prstGeom>
          <a:noFill/>
        </p:spPr>
        <p:txBody>
          <a:bodyPr wrap="square" rtlCol="0">
            <a:spAutoFit/>
          </a:bodyPr>
          <a:lstStyle/>
          <a:p>
            <a:r>
              <a:rPr lang="en-US" sz="3200" dirty="0"/>
              <a:t>public key {n1, e1}</a:t>
            </a:r>
            <a:endParaRPr lang="en-US" sz="3200" dirty="0"/>
          </a:p>
        </p:txBody>
      </p:sp>
      <p:sp>
        <p:nvSpPr>
          <p:cNvPr id="35" name="Düşünce Balonu: Bulut 34"/>
          <p:cNvSpPr/>
          <p:nvPr/>
        </p:nvSpPr>
        <p:spPr>
          <a:xfrm>
            <a:off x="1423447" y="141056"/>
            <a:ext cx="1593130" cy="110799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6" name="Metin kutusu 35"/>
          <p:cNvSpPr txBox="1"/>
          <p:nvPr/>
        </p:nvSpPr>
        <p:spPr>
          <a:xfrm>
            <a:off x="1729818" y="274262"/>
            <a:ext cx="1154783" cy="707886"/>
          </a:xfrm>
          <a:prstGeom prst="rect">
            <a:avLst/>
          </a:prstGeom>
          <a:noFill/>
        </p:spPr>
        <p:txBody>
          <a:bodyPr wrap="square" rtlCol="0">
            <a:spAutoFit/>
          </a:bodyPr>
          <a:lstStyle/>
          <a:p>
            <a:r>
              <a:rPr lang="en-US" sz="2000" dirty="0">
                <a:solidFill>
                  <a:schemeClr val="tx2">
                    <a:lumMod val="10000"/>
                  </a:schemeClr>
                </a:solidFill>
              </a:rPr>
              <a:t>Private key (d1)</a:t>
            </a:r>
            <a:endParaRPr lang="en-US" sz="2000" dirty="0">
              <a:solidFill>
                <a:schemeClr val="tx2">
                  <a:lumMod val="10000"/>
                </a:schemeClr>
              </a:solidFill>
            </a:endParaRPr>
          </a:p>
        </p:txBody>
      </p:sp>
      <p:sp>
        <p:nvSpPr>
          <p:cNvPr id="38" name="Düşünce Balonu: Bulut 37"/>
          <p:cNvSpPr/>
          <p:nvPr/>
        </p:nvSpPr>
        <p:spPr>
          <a:xfrm flipH="1">
            <a:off x="8158899" y="107014"/>
            <a:ext cx="1593130" cy="110799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Metin kutusu 39"/>
          <p:cNvSpPr txBox="1"/>
          <p:nvPr/>
        </p:nvSpPr>
        <p:spPr>
          <a:xfrm>
            <a:off x="8469984" y="258446"/>
            <a:ext cx="1154783" cy="707886"/>
          </a:xfrm>
          <a:prstGeom prst="rect">
            <a:avLst/>
          </a:prstGeom>
          <a:noFill/>
        </p:spPr>
        <p:txBody>
          <a:bodyPr wrap="square" rtlCol="0">
            <a:spAutoFit/>
          </a:bodyPr>
          <a:lstStyle/>
          <a:p>
            <a:r>
              <a:rPr lang="en-US" sz="2000" dirty="0">
                <a:solidFill>
                  <a:schemeClr val="tx2">
                    <a:lumMod val="10000"/>
                  </a:schemeClr>
                </a:solidFill>
              </a:rPr>
              <a:t>Private key (d2)</a:t>
            </a:r>
            <a:endParaRPr lang="en-US" sz="2000" dirty="0">
              <a:solidFill>
                <a:schemeClr val="tx2">
                  <a:lumMod val="10000"/>
                </a:schemeClr>
              </a:solidFill>
            </a:endParaRPr>
          </a:p>
        </p:txBody>
      </p:sp>
      <p:sp>
        <p:nvSpPr>
          <p:cNvPr id="43" name="Metin kutusu 42"/>
          <p:cNvSpPr txBox="1"/>
          <p:nvPr/>
        </p:nvSpPr>
        <p:spPr>
          <a:xfrm>
            <a:off x="4096730" y="1828107"/>
            <a:ext cx="3318237" cy="584775"/>
          </a:xfrm>
          <a:prstGeom prst="rect">
            <a:avLst/>
          </a:prstGeom>
          <a:noFill/>
        </p:spPr>
        <p:txBody>
          <a:bodyPr wrap="square" rtlCol="0">
            <a:spAutoFit/>
          </a:bodyPr>
          <a:lstStyle/>
          <a:p>
            <a:r>
              <a:rPr lang="en-US" sz="3200" dirty="0"/>
              <a:t>public key {n2, e2}</a:t>
            </a:r>
            <a:endParaRPr lang="en-US" sz="3200" dirty="0"/>
          </a:p>
        </p:txBody>
      </p:sp>
      <p:sp>
        <p:nvSpPr>
          <p:cNvPr id="44" name="Ok: Aşağı Bükülü 43"/>
          <p:cNvSpPr/>
          <p:nvPr/>
        </p:nvSpPr>
        <p:spPr>
          <a:xfrm>
            <a:off x="3236537" y="411686"/>
            <a:ext cx="5038627" cy="1011025"/>
          </a:xfrm>
          <a:prstGeom prst="curvedDownArrow">
            <a:avLst>
              <a:gd name="adj1" fmla="val 25000"/>
              <a:gd name="adj2" fmla="val 41507"/>
              <a:gd name="adj3" fmla="val 30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k: Aşağı Bükülü 46"/>
          <p:cNvSpPr/>
          <p:nvPr/>
        </p:nvSpPr>
        <p:spPr>
          <a:xfrm flipH="1" flipV="1">
            <a:off x="3172906" y="1727383"/>
            <a:ext cx="5038627" cy="1011025"/>
          </a:xfrm>
          <a:prstGeom prst="curvedDownArrow">
            <a:avLst>
              <a:gd name="adj1" fmla="val 25000"/>
              <a:gd name="adj2" fmla="val 41507"/>
              <a:gd name="adj3" fmla="val 30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2676525"/>
          </a:xfrm>
          <a:prstGeom prst="rect">
            <a:avLst/>
          </a:prstGeom>
          <a:noFill/>
        </p:spPr>
        <p:txBody>
          <a:bodyPr wrap="square" rtlCol="0">
            <a:spAutoFit/>
          </a:bodyPr>
          <a:p>
            <a:r>
              <a:rPr lang="en-US" sz="2800"/>
              <a:t>Shor algoritması 1994'te Amerikalı matematikçi Peter W. Shor tarafından geliştirilmiş bir algoritmadır. Bu algoritma kuantum bilgisayarlarında çok büyük sayıları kolaylıkla asal çarpanlarına ayırabilmektedir. Shor algoritması bu özelliğiyle kriptoloji tarihinin dönüm noktalarından biri olarak kabul edilmektedir.</a:t>
            </a:r>
            <a:endParaRPr lang="en-US"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876424" y="1228725"/>
            <a:ext cx="8791575" cy="2281238"/>
          </a:xfrm>
        </p:spPr>
        <p:txBody>
          <a:bodyPr/>
          <a:lstStyle/>
          <a:p>
            <a:r>
              <a:rPr lang="en-US" dirty="0" err="1"/>
              <a:t>KtHackathon</a:t>
            </a:r>
            <a:r>
              <a:rPr lang="en-US" dirty="0"/>
              <a:t>  2020</a:t>
            </a:r>
            <a:endParaRPr lang="en-US" dirty="0"/>
          </a:p>
        </p:txBody>
      </p:sp>
      <p:sp>
        <p:nvSpPr>
          <p:cNvPr id="3" name="Alt Başlık 2"/>
          <p:cNvSpPr>
            <a:spLocks noGrp="1"/>
          </p:cNvSpPr>
          <p:nvPr>
            <p:ph type="subTitle" idx="1"/>
          </p:nvPr>
        </p:nvSpPr>
        <p:spPr/>
        <p:txBody>
          <a:bodyPr/>
          <a:lstStyle/>
          <a:p>
            <a:r>
              <a:rPr lang="en-US" dirty="0"/>
              <a:t>ADAM Quantum</a:t>
            </a:r>
            <a:endParaRPr lang="en-US" dirty="0"/>
          </a:p>
          <a:p>
            <a:endParaRPr lang="en-US" dirty="0"/>
          </a:p>
        </p:txBody>
      </p:sp>
      <p:pic>
        <p:nvPicPr>
          <p:cNvPr id="5" name="Resim 4"/>
          <p:cNvPicPr>
            <a:picLocks noChangeAspect="1"/>
          </p:cNvPicPr>
          <p:nvPr/>
        </p:nvPicPr>
        <p:blipFill>
          <a:blip r:embed="rId1">
            <a:extLst>
              <a:ext uri="{BEBA8EAE-BF5A-486C-A8C5-ECC9F3942E4B}">
                <a14:imgProps xmlns:a14="http://schemas.microsoft.com/office/drawing/2010/main">
                  <a14:imgLayer r:embed="rId2">
                    <a14:imgEffect>
                      <a14:brightnessContrast contrast="2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486775" y="0"/>
            <a:ext cx="3705225" cy="1228725"/>
          </a:xfrm>
          <a:prstGeom prst="rect">
            <a:avLst/>
          </a:prstGeom>
        </p:spPr>
      </p:pic>
      <p:sp>
        <p:nvSpPr>
          <p:cNvPr id="4" name="Text Box 3"/>
          <p:cNvSpPr txBox="1"/>
          <p:nvPr/>
        </p:nvSpPr>
        <p:spPr>
          <a:xfrm>
            <a:off x="1977390" y="4143375"/>
            <a:ext cx="4270375" cy="1753235"/>
          </a:xfrm>
          <a:prstGeom prst="rect">
            <a:avLst/>
          </a:prstGeom>
          <a:noFill/>
        </p:spPr>
        <p:txBody>
          <a:bodyPr wrap="square" rtlCol="0">
            <a:spAutoFit/>
          </a:bodyPr>
          <a:p>
            <a:r>
              <a:rPr lang="en-US"/>
              <a:t>Ahmet Caner Akar</a:t>
            </a:r>
            <a:endParaRPr lang="en-US"/>
          </a:p>
          <a:p>
            <a:r>
              <a:rPr lang="en-US"/>
              <a:t>Ahmet Yusuf </a:t>
            </a:r>
            <a:r>
              <a:rPr lang="tr-TR"/>
              <a:t>Şirin</a:t>
            </a:r>
            <a:endParaRPr lang="tr-TR"/>
          </a:p>
          <a:p>
            <a:r>
              <a:rPr lang="tr-TR"/>
              <a:t>Mehmet Furkan Koç</a:t>
            </a:r>
            <a:endParaRPr lang="tr-TR"/>
          </a:p>
          <a:p>
            <a:r>
              <a:rPr lang="tr-TR"/>
              <a:t>Mert Alıcıoğlu</a:t>
            </a:r>
            <a:endParaRPr lang="tr-TR"/>
          </a:p>
          <a:p>
            <a:r>
              <a:rPr lang="tr-TR"/>
              <a:t>Mithat Can Evci</a:t>
            </a:r>
            <a:endParaRPr lang="tr-TR"/>
          </a:p>
          <a:p>
            <a:r>
              <a:rPr lang="tr-TR"/>
              <a:t>İsmail Enes Bülbül</a:t>
            </a:r>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3538220"/>
          </a:xfrm>
          <a:prstGeom prst="rect">
            <a:avLst/>
          </a:prstGeom>
          <a:noFill/>
        </p:spPr>
        <p:txBody>
          <a:bodyPr wrap="square" rtlCol="0">
            <a:spAutoFit/>
          </a:bodyPr>
          <a:p>
            <a:r>
              <a:rPr lang="en-US" sz="2800"/>
              <a:t>Shor Algoritmas</a:t>
            </a:r>
            <a:r>
              <a:rPr lang="tr-TR" altLang="en-US" sz="2800"/>
              <a:t>ı</a:t>
            </a:r>
            <a:r>
              <a:rPr lang="en-US" sz="2800"/>
              <a:t> </a:t>
            </a:r>
            <a:r>
              <a:rPr lang="tr-TR" sz="2800"/>
              <a:t>için 2 register' lı bir devre kuruyoruz</a:t>
            </a:r>
            <a:r>
              <a:rPr lang="en-US" sz="2800"/>
              <a:t>. </a:t>
            </a:r>
            <a:r>
              <a:rPr lang="tr-TR" altLang="en-US" sz="2800"/>
              <a:t>Birinci register' ımız input register' ı.</a:t>
            </a:r>
            <a:r>
              <a:rPr lang="en-US" sz="2800"/>
              <a:t> </a:t>
            </a:r>
            <a:r>
              <a:rPr lang="tr-TR" altLang="en-US" sz="2800"/>
              <a:t>Bu registerdaki qubitler</a:t>
            </a:r>
            <a:r>
              <a:rPr lang="en-US" sz="2800"/>
              <a:t> mod</a:t>
            </a:r>
            <a:r>
              <a:rPr lang="tr-TR" altLang="en-US" sz="2800"/>
              <a:t>ü</a:t>
            </a:r>
            <a:r>
              <a:rPr lang="en-US" sz="2800"/>
              <a:t>l</a:t>
            </a:r>
            <a:r>
              <a:rPr lang="tr-TR" altLang="en-US" sz="2800"/>
              <a:t>e</a:t>
            </a:r>
            <a:r>
              <a:rPr lang="en-US" sz="2800"/>
              <a:t>r üs alma f</a:t>
            </a:r>
            <a:r>
              <a:rPr lang="tr-TR" altLang="en-US" sz="2800"/>
              <a:t>onksiyonunun girdileri</a:t>
            </a:r>
            <a:r>
              <a:rPr lang="en-US" sz="2800"/>
              <a:t>. </a:t>
            </a:r>
            <a:r>
              <a:rPr lang="tr-TR" altLang="en-US" sz="2800"/>
              <a:t>Bir diğer register' ımız ise bu fonksiyonun çıktılarını tutan output register' ımız.</a:t>
            </a:r>
            <a:endParaRPr lang="en-US" sz="2800"/>
          </a:p>
          <a:p>
            <a:r>
              <a:rPr lang="tr-TR" altLang="en-US" sz="2800">
                <a:sym typeface="+mn-ea"/>
              </a:rPr>
              <a:t>M</a:t>
            </a:r>
            <a:r>
              <a:rPr lang="en-US" sz="2800">
                <a:sym typeface="+mn-ea"/>
              </a:rPr>
              <a:t>od</a:t>
            </a:r>
            <a:r>
              <a:rPr lang="tr-TR" altLang="en-US" sz="2800">
                <a:sym typeface="+mn-ea"/>
              </a:rPr>
              <a:t>ü</a:t>
            </a:r>
            <a:r>
              <a:rPr lang="en-US" sz="2800">
                <a:sym typeface="+mn-ea"/>
              </a:rPr>
              <a:t>l</a:t>
            </a:r>
            <a:r>
              <a:rPr lang="tr-TR" altLang="en-US" sz="2800">
                <a:sym typeface="+mn-ea"/>
              </a:rPr>
              <a:t>e</a:t>
            </a:r>
            <a:r>
              <a:rPr lang="en-US" sz="2800">
                <a:sym typeface="+mn-ea"/>
              </a:rPr>
              <a:t>r üs alma f</a:t>
            </a:r>
            <a:r>
              <a:rPr lang="tr-TR" altLang="en-US" sz="2800">
                <a:sym typeface="+mn-ea"/>
              </a:rPr>
              <a:t>onksiyonu</a:t>
            </a:r>
            <a:r>
              <a:rPr lang="en-US" sz="2800"/>
              <a:t>:</a:t>
            </a:r>
            <a:endParaRPr lang="en-US" sz="2800"/>
          </a:p>
          <a:p>
            <a:pPr algn="ctr"/>
            <a:endParaRPr lang="en-US" sz="2800"/>
          </a:p>
          <a:p>
            <a:pPr algn="ctr"/>
            <a:r>
              <a:rPr lang="en-US" sz="2800"/>
              <a:t>  </a:t>
            </a:r>
            <a:endParaRPr lang="en-US" sz="2800"/>
          </a:p>
        </p:txBody>
      </p:sp>
      <p:pic>
        <p:nvPicPr>
          <p:cNvPr id="2" name="Picture 1" descr="latex"/>
          <p:cNvPicPr>
            <a:picLocks noChangeAspect="1"/>
          </p:cNvPicPr>
          <p:nvPr/>
        </p:nvPicPr>
        <p:blipFill>
          <a:blip r:embed="rId1"/>
          <a:stretch>
            <a:fillRect/>
          </a:stretch>
        </p:blipFill>
        <p:spPr>
          <a:xfrm>
            <a:off x="4648200" y="4646295"/>
            <a:ext cx="2895600" cy="4000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2676525"/>
          </a:xfrm>
          <a:prstGeom prst="rect">
            <a:avLst/>
          </a:prstGeom>
          <a:noFill/>
        </p:spPr>
        <p:txBody>
          <a:bodyPr wrap="square" rtlCol="0">
            <a:spAutoFit/>
          </a:bodyPr>
          <a:p>
            <a:r>
              <a:rPr sz="2800"/>
              <a:t>Shor’s algorithm </a:t>
            </a:r>
            <a:r>
              <a:rPr lang="tr-TR" sz="2800"/>
              <a:t>içeriği</a:t>
            </a:r>
            <a:r>
              <a:rPr sz="2800"/>
              <a:t>:</a:t>
            </a:r>
            <a:endParaRPr sz="2800"/>
          </a:p>
          <a:p>
            <a:endParaRPr sz="2800"/>
          </a:p>
          <a:p>
            <a:r>
              <a:rPr lang="tr-TR" sz="2800"/>
              <a:t>1. 0 dan </a:t>
            </a:r>
            <a:r>
              <a:rPr sz="2800">
                <a:sym typeface="+mn-ea"/>
              </a:rPr>
              <a:t>2^n-1</a:t>
            </a:r>
            <a:r>
              <a:rPr lang="tr-TR" sz="2800">
                <a:sym typeface="+mn-ea"/>
              </a:rPr>
              <a:t>'</a:t>
            </a:r>
            <a:r>
              <a:rPr sz="2800">
                <a:sym typeface="+mn-ea"/>
              </a:rPr>
              <a:t> </a:t>
            </a:r>
            <a:r>
              <a:rPr lang="tr-TR" sz="2800">
                <a:sym typeface="+mn-ea"/>
              </a:rPr>
              <a:t>e kadar olan </a:t>
            </a:r>
            <a:r>
              <a:rPr lang="tr-TR" sz="2800"/>
              <a:t>bütün x sayılarının superposition değeri hesaplanır ve N' deki modüler üstel değerleri hesaplanır.</a:t>
            </a:r>
            <a:endParaRPr sz="2800"/>
          </a:p>
          <a:p>
            <a:endParaRPr sz="2800"/>
          </a:p>
        </p:txBody>
      </p:sp>
      <p:pic>
        <p:nvPicPr>
          <p:cNvPr id="3" name="Picture 2" descr="latex (1)"/>
          <p:cNvPicPr>
            <a:picLocks noChangeAspect="1"/>
          </p:cNvPicPr>
          <p:nvPr/>
        </p:nvPicPr>
        <p:blipFill>
          <a:blip r:embed="rId1"/>
          <a:stretch>
            <a:fillRect/>
          </a:stretch>
        </p:blipFill>
        <p:spPr>
          <a:xfrm>
            <a:off x="4133850" y="4067810"/>
            <a:ext cx="3693795" cy="10820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1814830"/>
          </a:xfrm>
          <a:prstGeom prst="rect">
            <a:avLst/>
          </a:prstGeom>
          <a:noFill/>
        </p:spPr>
        <p:txBody>
          <a:bodyPr wrap="square" rtlCol="0">
            <a:spAutoFit/>
          </a:bodyPr>
          <a:p>
            <a:r>
              <a:rPr sz="2800"/>
              <a:t>Shor’s algorithm </a:t>
            </a:r>
            <a:r>
              <a:rPr lang="tr-TR" sz="2800"/>
              <a:t>içeriği</a:t>
            </a:r>
            <a:r>
              <a:rPr sz="2800"/>
              <a:t>:</a:t>
            </a:r>
            <a:endParaRPr sz="2800"/>
          </a:p>
          <a:p>
            <a:endParaRPr lang="tr-TR" sz="2800"/>
          </a:p>
          <a:p>
            <a:r>
              <a:rPr lang="tr-TR" sz="2800"/>
              <a:t>2. Sonra output register' ını ölçeriz. Bu bize </a:t>
            </a:r>
            <a:r>
              <a:rPr sz="2800">
                <a:sym typeface="+mn-ea"/>
              </a:rPr>
              <a:t>f(x_0)</a:t>
            </a:r>
            <a:r>
              <a:rPr lang="tr-TR" sz="2800"/>
              <a:t> değerini verir.</a:t>
            </a:r>
            <a:endParaRPr sz="2800"/>
          </a:p>
        </p:txBody>
      </p:sp>
      <p:pic>
        <p:nvPicPr>
          <p:cNvPr id="4" name="Picture 3" descr="latex (2)"/>
          <p:cNvPicPr>
            <a:picLocks noChangeAspect="1"/>
          </p:cNvPicPr>
          <p:nvPr/>
        </p:nvPicPr>
        <p:blipFill>
          <a:blip r:embed="rId1"/>
          <a:stretch>
            <a:fillRect/>
          </a:stretch>
        </p:blipFill>
        <p:spPr>
          <a:xfrm>
            <a:off x="4250055" y="4046220"/>
            <a:ext cx="3462020" cy="10312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3969385"/>
          </a:xfrm>
          <a:prstGeom prst="rect">
            <a:avLst/>
          </a:prstGeom>
          <a:noFill/>
        </p:spPr>
        <p:txBody>
          <a:bodyPr wrap="square" rtlCol="0">
            <a:spAutoFit/>
          </a:bodyPr>
          <a:p>
            <a:r>
              <a:rPr sz="2800"/>
              <a:t>Shor’s algorithm </a:t>
            </a:r>
            <a:r>
              <a:rPr lang="tr-TR" sz="2800"/>
              <a:t>içeriği</a:t>
            </a:r>
            <a:r>
              <a:rPr sz="2800"/>
              <a:t>:</a:t>
            </a:r>
            <a:endParaRPr sz="2800"/>
          </a:p>
          <a:p>
            <a:endParaRPr sz="2800"/>
          </a:p>
          <a:p>
            <a:r>
              <a:rPr lang="tr-TR" sz="2800"/>
              <a:t>3. Sıradaki işlemimiz input register' ına </a:t>
            </a:r>
            <a:r>
              <a:rPr sz="2800">
                <a:sym typeface="+mn-ea"/>
              </a:rPr>
              <a:t>Fourier Transform </a:t>
            </a:r>
            <a:r>
              <a:rPr lang="tr-TR" sz="2800">
                <a:sym typeface="+mn-ea"/>
              </a:rPr>
              <a:t>uygulamaktır. Aşağıdaki şekildeki gibi tanımlanmıştır.</a:t>
            </a:r>
            <a:endParaRPr lang="tr-TR" sz="2800">
              <a:sym typeface="+mn-ea"/>
            </a:endParaRPr>
          </a:p>
          <a:p>
            <a:endParaRPr lang="tr-TR" sz="2800">
              <a:sym typeface="+mn-ea"/>
            </a:endParaRPr>
          </a:p>
          <a:p>
            <a:endParaRPr lang="tr-TR" sz="2800">
              <a:sym typeface="+mn-ea"/>
            </a:endParaRPr>
          </a:p>
          <a:p>
            <a:endParaRPr lang="tr-TR" sz="2800">
              <a:sym typeface="+mn-ea"/>
            </a:endParaRPr>
          </a:p>
          <a:p>
            <a:r>
              <a:rPr lang="tr-TR" sz="2800">
                <a:sym typeface="+mn-ea"/>
              </a:rPr>
              <a:t>Sonuç olarak input register durumların süperpozisyonu haline gelir.</a:t>
            </a:r>
            <a:endParaRPr sz="2800"/>
          </a:p>
        </p:txBody>
      </p:sp>
      <p:pic>
        <p:nvPicPr>
          <p:cNvPr id="2" name="Picture 1" descr="latex (3)"/>
          <p:cNvPicPr>
            <a:picLocks noChangeAspect="1"/>
          </p:cNvPicPr>
          <p:nvPr/>
        </p:nvPicPr>
        <p:blipFill>
          <a:blip r:embed="rId1"/>
          <a:stretch>
            <a:fillRect/>
          </a:stretch>
        </p:blipFill>
        <p:spPr>
          <a:xfrm>
            <a:off x="4028440" y="3713480"/>
            <a:ext cx="4134485" cy="9188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1383665"/>
          </a:xfrm>
          <a:prstGeom prst="rect">
            <a:avLst/>
          </a:prstGeom>
          <a:noFill/>
        </p:spPr>
        <p:txBody>
          <a:bodyPr wrap="square" rtlCol="0">
            <a:spAutoFit/>
          </a:bodyPr>
          <a:p>
            <a:r>
              <a:rPr sz="2800"/>
              <a:t>Shor’s algorithm </a:t>
            </a:r>
            <a:r>
              <a:rPr lang="tr-TR" sz="2800"/>
              <a:t>içeriği</a:t>
            </a:r>
            <a:r>
              <a:rPr sz="2800"/>
              <a:t>:</a:t>
            </a:r>
            <a:endParaRPr sz="2800"/>
          </a:p>
          <a:p>
            <a:endParaRPr sz="2800"/>
          </a:p>
          <a:p>
            <a:r>
              <a:rPr lang="tr-TR" sz="2800"/>
              <a:t>4. Ardından input registerı ölçülerek |y</a:t>
            </a:r>
            <a:r>
              <a:rPr lang="en-US" sz="2800"/>
              <a:t>&gt;</a:t>
            </a:r>
            <a:r>
              <a:rPr lang="tr-TR" sz="2800"/>
              <a:t> aralığı bulunur</a:t>
            </a:r>
            <a:endParaRPr lang="tr-TR" sz="28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3538220"/>
          </a:xfrm>
          <a:prstGeom prst="rect">
            <a:avLst/>
          </a:prstGeom>
          <a:noFill/>
        </p:spPr>
        <p:txBody>
          <a:bodyPr wrap="square" rtlCol="0">
            <a:spAutoFit/>
          </a:bodyPr>
          <a:p>
            <a:r>
              <a:rPr sz="2800"/>
              <a:t>Shor’s algorithm </a:t>
            </a:r>
            <a:r>
              <a:rPr lang="tr-TR" sz="2800"/>
              <a:t>içeriği</a:t>
            </a:r>
            <a:r>
              <a:rPr sz="2800"/>
              <a:t>:</a:t>
            </a:r>
            <a:endParaRPr sz="2800"/>
          </a:p>
          <a:p>
            <a:endParaRPr sz="2800"/>
          </a:p>
          <a:p>
            <a:r>
              <a:rPr sz="2800"/>
              <a:t>5. </a:t>
            </a:r>
            <a:r>
              <a:rPr lang="tr-TR" sz="2800"/>
              <a:t>Şekilde verilen kesirli ifade kullanılarak periot hesaplanır.</a:t>
            </a:r>
            <a:endParaRPr sz="2800"/>
          </a:p>
          <a:p>
            <a:endParaRPr sz="2800"/>
          </a:p>
          <a:p>
            <a:endParaRPr sz="2800"/>
          </a:p>
          <a:p>
            <a:r>
              <a:rPr lang="tr-TR" sz="2800">
                <a:sym typeface="+mn-ea"/>
              </a:rPr>
              <a:t>Bazı j değerleri için j/r oranı devam eden kesirli ifadelerin kısmi toplamlarından biri olarak bulunacaktır.</a:t>
            </a:r>
            <a:endParaRPr sz="2800"/>
          </a:p>
        </p:txBody>
      </p:sp>
      <p:pic>
        <p:nvPicPr>
          <p:cNvPr id="4" name="Picture 3" descr="latex (5)"/>
          <p:cNvPicPr>
            <a:picLocks noChangeAspect="1"/>
          </p:cNvPicPr>
          <p:nvPr/>
        </p:nvPicPr>
        <p:blipFill>
          <a:blip r:embed="rId1"/>
          <a:stretch>
            <a:fillRect/>
          </a:stretch>
        </p:blipFill>
        <p:spPr>
          <a:xfrm>
            <a:off x="5790565" y="3469640"/>
            <a:ext cx="38100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1383665"/>
          </a:xfrm>
          <a:prstGeom prst="rect">
            <a:avLst/>
          </a:prstGeom>
          <a:noFill/>
        </p:spPr>
        <p:txBody>
          <a:bodyPr wrap="square" rtlCol="0">
            <a:spAutoFit/>
          </a:bodyPr>
          <a:p>
            <a:r>
              <a:rPr sz="2800"/>
              <a:t>Shor’s algorithm </a:t>
            </a:r>
            <a:r>
              <a:rPr lang="tr-TR" sz="2800"/>
              <a:t>içeriği</a:t>
            </a:r>
            <a:r>
              <a:rPr sz="2800"/>
              <a:t>:</a:t>
            </a:r>
            <a:endParaRPr sz="2800"/>
          </a:p>
          <a:p>
            <a:endParaRPr sz="2800"/>
          </a:p>
          <a:p>
            <a:r>
              <a:rPr sz="2800"/>
              <a:t>6. </a:t>
            </a:r>
            <a:r>
              <a:rPr lang="tr-TR" sz="2800"/>
              <a:t>Bulunan periodun denklemi sağladığı doğrulanır.</a:t>
            </a:r>
            <a:endParaRPr lang="tr-TR" sz="2800"/>
          </a:p>
        </p:txBody>
      </p:sp>
      <p:pic>
        <p:nvPicPr>
          <p:cNvPr id="2" name="Picture 1" descr="latex (6)"/>
          <p:cNvPicPr>
            <a:picLocks noChangeAspect="1"/>
          </p:cNvPicPr>
          <p:nvPr/>
        </p:nvPicPr>
        <p:blipFill>
          <a:blip r:embed="rId1"/>
          <a:stretch>
            <a:fillRect/>
          </a:stretch>
        </p:blipFill>
        <p:spPr>
          <a:xfrm>
            <a:off x="4345305" y="4077335"/>
            <a:ext cx="3271520" cy="422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3538220"/>
          </a:xfrm>
          <a:prstGeom prst="rect">
            <a:avLst/>
          </a:prstGeom>
          <a:noFill/>
        </p:spPr>
        <p:txBody>
          <a:bodyPr wrap="square" rtlCol="0">
            <a:spAutoFit/>
          </a:bodyPr>
          <a:p>
            <a:r>
              <a:rPr sz="2800"/>
              <a:t>Shor’s algorithm </a:t>
            </a:r>
            <a:r>
              <a:rPr lang="tr-TR" sz="2800"/>
              <a:t>içeriği</a:t>
            </a:r>
            <a:r>
              <a:rPr sz="2800"/>
              <a:t>:</a:t>
            </a:r>
            <a:endParaRPr sz="2800"/>
          </a:p>
          <a:p>
            <a:endParaRPr sz="2800"/>
          </a:p>
          <a:p>
            <a:r>
              <a:rPr lang="tr-TR" sz="2800"/>
              <a:t>7. Aşağıda verilen formül ile (d') 'nün ters modu hesaplanır.</a:t>
            </a:r>
            <a:endParaRPr sz="2800"/>
          </a:p>
          <a:p>
            <a:endParaRPr sz="2800"/>
          </a:p>
          <a:p>
            <a:r>
              <a:rPr sz="2800"/>
              <a:t>  </a:t>
            </a:r>
            <a:endParaRPr sz="2800"/>
          </a:p>
          <a:p>
            <a:endParaRPr sz="2800"/>
          </a:p>
          <a:p>
            <a:pPr algn="ctr"/>
            <a:r>
              <a:rPr lang="tr-TR" sz="2800"/>
              <a:t>(s bir tamsayıdır)</a:t>
            </a:r>
            <a:endParaRPr lang="tr-TR" sz="2800"/>
          </a:p>
        </p:txBody>
      </p:sp>
      <p:pic>
        <p:nvPicPr>
          <p:cNvPr id="3" name="Picture 2" descr="latex (7)"/>
          <p:cNvPicPr>
            <a:picLocks noChangeAspect="1"/>
          </p:cNvPicPr>
          <p:nvPr/>
        </p:nvPicPr>
        <p:blipFill>
          <a:blip r:embed="rId1"/>
          <a:stretch>
            <a:fillRect/>
          </a:stretch>
        </p:blipFill>
        <p:spPr>
          <a:xfrm>
            <a:off x="4279265" y="3864610"/>
            <a:ext cx="3402965" cy="5041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S</a:t>
            </a:r>
            <a:r>
              <a:rPr lang="tr-TR" altLang="en-US" sz="4000" b="1" dirty="0">
                <a:solidFill>
                  <a:schemeClr val="accent2">
                    <a:lumMod val="75000"/>
                  </a:schemeClr>
                </a:solidFill>
              </a:rPr>
              <a:t>HOR</a:t>
            </a:r>
            <a:r>
              <a:rPr lang="en-US" sz="4000" b="1" dirty="0">
                <a:solidFill>
                  <a:schemeClr val="accent2">
                    <a:lumMod val="75000"/>
                  </a:schemeClr>
                </a:solidFill>
              </a:rPr>
              <a:t> </a:t>
            </a:r>
            <a:r>
              <a:rPr lang="tr-TR" altLang="en-US" sz="4000" b="1" dirty="0">
                <a:solidFill>
                  <a:schemeClr val="accent2">
                    <a:lumMod val="75000"/>
                  </a:schemeClr>
                </a:solidFill>
              </a:rPr>
              <a:t>ALGORİTMASI</a:t>
            </a:r>
            <a:endParaRPr 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725295"/>
            <a:ext cx="8267700" cy="2676525"/>
          </a:xfrm>
          <a:prstGeom prst="rect">
            <a:avLst/>
          </a:prstGeom>
          <a:noFill/>
        </p:spPr>
        <p:txBody>
          <a:bodyPr wrap="square" rtlCol="0">
            <a:spAutoFit/>
          </a:bodyPr>
          <a:p>
            <a:r>
              <a:rPr sz="2800">
                <a:sym typeface="+mn-ea"/>
              </a:rPr>
              <a:t>Shor’s algorithm </a:t>
            </a:r>
            <a:r>
              <a:rPr lang="tr-TR" sz="2800">
                <a:sym typeface="+mn-ea"/>
              </a:rPr>
              <a:t>içeriği</a:t>
            </a:r>
            <a:r>
              <a:rPr sz="2800">
                <a:sym typeface="+mn-ea"/>
              </a:rPr>
              <a:t>:</a:t>
            </a:r>
            <a:endParaRPr sz="2800"/>
          </a:p>
          <a:p>
            <a:endParaRPr sz="2800"/>
          </a:p>
          <a:p>
            <a:r>
              <a:rPr sz="2800"/>
              <a:t>8. </a:t>
            </a:r>
            <a:r>
              <a:rPr lang="tr-TR" sz="2800"/>
              <a:t>Ve nihayet bulduğumuz d' kullanılarak şifrli mesaj (c) kullanılarak esas mesaj (m) elde edilir.</a:t>
            </a:r>
            <a:endParaRPr sz="2800"/>
          </a:p>
          <a:p>
            <a:endParaRPr sz="2800"/>
          </a:p>
          <a:p>
            <a:r>
              <a:rPr sz="2800"/>
              <a:t>  </a:t>
            </a:r>
            <a:endParaRPr sz="2800"/>
          </a:p>
        </p:txBody>
      </p:sp>
      <p:pic>
        <p:nvPicPr>
          <p:cNvPr id="2" name="Picture 1" descr="latex (8)"/>
          <p:cNvPicPr>
            <a:picLocks noChangeAspect="1"/>
          </p:cNvPicPr>
          <p:nvPr/>
        </p:nvPicPr>
        <p:blipFill>
          <a:blip r:embed="rId1"/>
          <a:stretch>
            <a:fillRect/>
          </a:stretch>
        </p:blipFill>
        <p:spPr>
          <a:xfrm>
            <a:off x="5141595" y="3872865"/>
            <a:ext cx="1678940" cy="5289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POST KUANTUM </a:t>
            </a:r>
            <a:r>
              <a:rPr lang="tr-TR" altLang="en-US" sz="4000" b="1" dirty="0">
                <a:solidFill>
                  <a:schemeClr val="accent2">
                    <a:lumMod val="75000"/>
                  </a:schemeClr>
                </a:solidFill>
              </a:rPr>
              <a:t>ŞİFRELEME</a:t>
            </a:r>
            <a:endParaRPr lang="tr-TR" altLang="en-US" sz="4000" b="1" dirty="0">
              <a:solidFill>
                <a:schemeClr val="accent2">
                  <a:lumMod val="75000"/>
                </a:schemeClr>
              </a:solidFill>
            </a:endParaRPr>
          </a:p>
        </p:txBody>
      </p:sp>
      <p:sp>
        <p:nvSpPr>
          <p:cNvPr id="9" name="Text Box 8"/>
          <p:cNvSpPr txBox="1"/>
          <p:nvPr/>
        </p:nvSpPr>
        <p:spPr>
          <a:xfrm>
            <a:off x="2023110" y="2140585"/>
            <a:ext cx="8145145" cy="368300"/>
          </a:xfrm>
          <a:prstGeom prst="rect">
            <a:avLst/>
          </a:prstGeom>
          <a:noFill/>
        </p:spPr>
        <p:txBody>
          <a:bodyPr wrap="square" rtlCol="0">
            <a:spAutoFit/>
          </a:bodyPr>
          <a:p>
            <a:endParaRPr lang="en-US"/>
          </a:p>
        </p:txBody>
      </p:sp>
      <p:sp>
        <p:nvSpPr>
          <p:cNvPr id="10" name="Text Box 9"/>
          <p:cNvSpPr txBox="1"/>
          <p:nvPr/>
        </p:nvSpPr>
        <p:spPr>
          <a:xfrm>
            <a:off x="1847215" y="1125220"/>
            <a:ext cx="8267700" cy="1383665"/>
          </a:xfrm>
          <a:prstGeom prst="rect">
            <a:avLst/>
          </a:prstGeom>
          <a:noFill/>
        </p:spPr>
        <p:txBody>
          <a:bodyPr wrap="square" rtlCol="0">
            <a:spAutoFit/>
          </a:bodyPr>
          <a:p>
            <a:r>
              <a:rPr lang="en-US" sz="2800">
                <a:sym typeface="+mn-ea"/>
              </a:rPr>
              <a:t>Bu y</a:t>
            </a:r>
            <a:r>
              <a:rPr lang="tr-TR" altLang="en-US" sz="2800">
                <a:sym typeface="+mn-ea"/>
              </a:rPr>
              <a:t>öntemde anahtar değişimi için </a:t>
            </a:r>
            <a:r>
              <a:rPr sz="2800">
                <a:sym typeface="+mn-ea"/>
              </a:rPr>
              <a:t>NTRU (N-Th Degree TRUncated Polynomial Ring) </a:t>
            </a:r>
            <a:r>
              <a:rPr lang="tr-TR" sz="2800">
                <a:sym typeface="+mn-ea"/>
              </a:rPr>
              <a:t>algorıtmasına dayanan </a:t>
            </a:r>
            <a:r>
              <a:rPr sz="2800">
                <a:sym typeface="+mn-ea"/>
              </a:rPr>
              <a:t>HRSS </a:t>
            </a:r>
            <a:r>
              <a:rPr lang="tr-TR" sz="2800">
                <a:sym typeface="+mn-ea"/>
              </a:rPr>
              <a:t>algoritması kullanılır.</a:t>
            </a:r>
            <a:r>
              <a:rPr sz="2800">
                <a:sym typeface="+mn-ea"/>
              </a:rPr>
              <a:t>  </a:t>
            </a:r>
            <a:endParaRPr sz="2800"/>
          </a:p>
        </p:txBody>
      </p:sp>
      <p:pic>
        <p:nvPicPr>
          <p:cNvPr id="3" name="Picture 2" descr="polynomial-wheel@3x-1"/>
          <p:cNvPicPr>
            <a:picLocks noChangeAspect="1"/>
          </p:cNvPicPr>
          <p:nvPr/>
        </p:nvPicPr>
        <p:blipFill>
          <a:blip r:embed="rId1"/>
          <a:stretch>
            <a:fillRect/>
          </a:stretch>
        </p:blipFill>
        <p:spPr>
          <a:xfrm>
            <a:off x="4040505" y="2675255"/>
            <a:ext cx="3881120" cy="3803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876424" y="1385570"/>
            <a:ext cx="8791575" cy="2281238"/>
          </a:xfrm>
        </p:spPr>
        <p:txBody>
          <a:bodyPr>
            <a:normAutofit fontScale="90000"/>
          </a:bodyPr>
          <a:lstStyle/>
          <a:p>
            <a:r>
              <a:rPr lang="en-US" dirty="0">
                <a:cs typeface="+mj-lt"/>
              </a:rPr>
              <a:t>SSL/T</a:t>
            </a:r>
            <a:r>
              <a:rPr lang="tr-TR" altLang="en-US" dirty="0">
                <a:cs typeface="+mj-lt"/>
              </a:rPr>
              <a:t>LS</a:t>
            </a:r>
            <a:r>
              <a:rPr lang="en-US" dirty="0">
                <a:cs typeface="+mj-lt"/>
              </a:rPr>
              <a:t> Anahtarlamada </a:t>
            </a:r>
            <a:r>
              <a:rPr lang="tr-TR" altLang="en-US" dirty="0">
                <a:cs typeface="+mj-lt"/>
              </a:rPr>
              <a:t>KUantum bİlgİsayar Desteklİ RSA Şİfre Kirma ve Post Kuantum ÇÖzÜmler</a:t>
            </a:r>
            <a:endParaRPr lang="tr-TR" altLang="en-US" dirty="0">
              <a:cs typeface="+mj-lt"/>
            </a:endParaRPr>
          </a:p>
        </p:txBody>
      </p:sp>
      <p:sp>
        <p:nvSpPr>
          <p:cNvPr id="3" name="Alt Başlık 2"/>
          <p:cNvSpPr>
            <a:spLocks noGrp="1"/>
          </p:cNvSpPr>
          <p:nvPr>
            <p:ph type="subTitle" idx="1"/>
          </p:nvPr>
        </p:nvSpPr>
        <p:spPr/>
        <p:txBody>
          <a:bodyPr/>
          <a:lstStyle/>
          <a:p>
            <a:pPr marL="342900" indent="-342900">
              <a:buFont typeface="Arial" panose="020B0604020202020204" pitchFamily="34" charset="0"/>
              <a:buChar char="•"/>
            </a:pPr>
            <a:r>
              <a:rPr lang="tr-TR" altLang="en-US" dirty="0"/>
              <a:t>Rsa şİfre  Kirma</a:t>
            </a:r>
            <a:endParaRPr lang="tr-TR" altLang="en-US" dirty="0"/>
          </a:p>
          <a:p>
            <a:pPr marL="342900" indent="-342900">
              <a:buFont typeface="Arial" panose="020B0604020202020204" pitchFamily="34" charset="0"/>
              <a:buChar char="•"/>
            </a:pPr>
            <a:r>
              <a:rPr lang="tr-TR" altLang="en-US" dirty="0"/>
              <a:t>ssl/tLS İÇİn Şİfre Çözümlerİ</a:t>
            </a:r>
            <a:endParaRPr lang="tr-TR" altLang="en-US" dirty="0"/>
          </a:p>
        </p:txBody>
      </p:sp>
      <p:pic>
        <p:nvPicPr>
          <p:cNvPr id="5" name="Resim 4"/>
          <p:cNvPicPr>
            <a:picLocks noChangeAspect="1"/>
          </p:cNvPicPr>
          <p:nvPr/>
        </p:nvPicPr>
        <p:blipFill>
          <a:blip r:embed="rId1">
            <a:extLst>
              <a:ext uri="{BEBA8EAE-BF5A-486C-A8C5-ECC9F3942E4B}">
                <a14:imgProps xmlns:a14="http://schemas.microsoft.com/office/drawing/2010/main">
                  <a14:imgLayer r:embed="rId2">
                    <a14:imgEffect>
                      <a14:brightnessContrast contrast="2000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8486775" y="0"/>
            <a:ext cx="3705225" cy="12287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sym typeface="+mn-ea"/>
              </a:rPr>
              <a:t>POST KUANTUM </a:t>
            </a:r>
            <a:r>
              <a:rPr lang="tr-TR" altLang="en-US" sz="4000" b="1" dirty="0">
                <a:solidFill>
                  <a:schemeClr val="accent2">
                    <a:lumMod val="75000"/>
                  </a:schemeClr>
                </a:solidFill>
                <a:sym typeface="+mn-ea"/>
              </a:rPr>
              <a:t>ŞİFRELEME</a:t>
            </a:r>
            <a:endParaRPr lang="en-US" sz="4000" b="1" dirty="0">
              <a:solidFill>
                <a:schemeClr val="accent2">
                  <a:lumMod val="75000"/>
                </a:schemeClr>
              </a:solidFill>
            </a:endParaRPr>
          </a:p>
        </p:txBody>
      </p:sp>
      <p:sp>
        <p:nvSpPr>
          <p:cNvPr id="4" name="Text Box 3"/>
          <p:cNvSpPr txBox="1"/>
          <p:nvPr/>
        </p:nvSpPr>
        <p:spPr>
          <a:xfrm>
            <a:off x="1847215" y="1926590"/>
            <a:ext cx="8267700" cy="2676525"/>
          </a:xfrm>
          <a:prstGeom prst="rect">
            <a:avLst/>
          </a:prstGeom>
          <a:noFill/>
        </p:spPr>
        <p:txBody>
          <a:bodyPr wrap="square" rtlCol="0">
            <a:spAutoFit/>
          </a:bodyPr>
          <a:p>
            <a:r>
              <a:rPr lang="tr-TR" sz="2800">
                <a:sym typeface="+mn-ea"/>
              </a:rPr>
              <a:t>NTRU, bir polinom halkasına dayalı bir şifreleme sistemidir. Bu, asal sayılar üzerinde çalışmadığımız anlamına gelir (RSA'dakinin aksine), ancak bir polinomun derecesinin değişkeninin en yüksek üssü olduğu \ (N \) dereceli polinomlar üzerinde çalışılır. Örneğin, \ (x ^ 7 + 6x ^ 3 + 11x ^ 2 \) 7 derecesine sahiptir.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sym typeface="+mn-ea"/>
              </a:rPr>
              <a:t>POST KUANTUM </a:t>
            </a:r>
            <a:r>
              <a:rPr lang="tr-TR" altLang="en-US" sz="4000" b="1" dirty="0">
                <a:solidFill>
                  <a:schemeClr val="accent2">
                    <a:lumMod val="75000"/>
                  </a:schemeClr>
                </a:solidFill>
                <a:sym typeface="+mn-ea"/>
              </a:rPr>
              <a:t>ŞİFRELEME</a:t>
            </a:r>
            <a:endParaRPr lang="en-US" sz="4000" b="1" dirty="0">
              <a:solidFill>
                <a:schemeClr val="accent2">
                  <a:lumMod val="75000"/>
                </a:schemeClr>
              </a:solidFill>
            </a:endParaRPr>
          </a:p>
        </p:txBody>
      </p:sp>
      <p:sp>
        <p:nvSpPr>
          <p:cNvPr id="4" name="Text Box 3"/>
          <p:cNvSpPr txBox="1"/>
          <p:nvPr/>
        </p:nvSpPr>
        <p:spPr>
          <a:xfrm>
            <a:off x="1847215" y="1926590"/>
            <a:ext cx="8267700" cy="3538220"/>
          </a:xfrm>
          <a:prstGeom prst="rect">
            <a:avLst/>
          </a:prstGeom>
          <a:noFill/>
        </p:spPr>
        <p:txBody>
          <a:bodyPr wrap="square" rtlCol="0">
            <a:spAutoFit/>
          </a:bodyPr>
          <a:p>
            <a:r>
              <a:rPr lang="tr-TR" sz="2800">
                <a:sym typeface="+mn-ea"/>
              </a:rPr>
              <a:t>Polinomlar halkaya </a:t>
            </a:r>
            <a:r>
              <a:rPr lang="tr-TR" sz="2800">
                <a:sym typeface="+mn-ea"/>
              </a:rPr>
              <a:t>basitçe polınomların katsayısılarının modları bir tam sayıya ekleyerek eklenebilir</a:t>
            </a:r>
            <a:r>
              <a:rPr lang="tr-TR" sz="2800">
                <a:sym typeface="+mn-ea"/>
              </a:rPr>
              <a:t>. NTRU'da bu tamsayı, \ (q \) </a:t>
            </a:r>
            <a:r>
              <a:rPr lang="tr-TR" sz="2800">
                <a:sym typeface="+mn-ea"/>
              </a:rPr>
              <a:t>tam sayısı </a:t>
            </a:r>
            <a:r>
              <a:rPr lang="tr-TR" sz="2800">
                <a:sym typeface="+mn-ea"/>
              </a:rPr>
              <a:t>olarak adlandırılır. Polinomlar da çarpılabilir, ancak halkada çalıştığımızdan dolayı çarpmanın sonucu her zaman \ (N \) 'den küçük derecede </a:t>
            </a:r>
            <a:r>
              <a:rPr lang="tr-TR" sz="2800">
                <a:sym typeface="+mn-ea"/>
              </a:rPr>
              <a:t>bir</a:t>
            </a:r>
            <a:r>
              <a:rPr lang="tr-TR" sz="2800">
                <a:sym typeface="+mn-ea"/>
              </a:rPr>
              <a:t> polinom olacaktır. Bu işlem temel olarak, elde edilen polinomun üslerinin mod \ (N \) 'e eklendiği anlamına gelir.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sym typeface="+mn-ea"/>
              </a:rPr>
              <a:t>POST KUANTUM </a:t>
            </a:r>
            <a:r>
              <a:rPr lang="tr-TR" altLang="en-US" sz="4000" b="1" dirty="0">
                <a:solidFill>
                  <a:schemeClr val="accent2">
                    <a:lumMod val="75000"/>
                  </a:schemeClr>
                </a:solidFill>
                <a:sym typeface="+mn-ea"/>
              </a:rPr>
              <a:t>ŞİFRELEME</a:t>
            </a:r>
            <a:endParaRPr lang="en-US" sz="4000" b="1" dirty="0">
              <a:solidFill>
                <a:schemeClr val="accent2">
                  <a:lumMod val="75000"/>
                </a:schemeClr>
              </a:solidFill>
            </a:endParaRPr>
          </a:p>
        </p:txBody>
      </p:sp>
      <p:sp>
        <p:nvSpPr>
          <p:cNvPr id="4" name="Text Box 3"/>
          <p:cNvSpPr txBox="1"/>
          <p:nvPr/>
        </p:nvSpPr>
        <p:spPr>
          <a:xfrm>
            <a:off x="1847215" y="1926590"/>
            <a:ext cx="8267700" cy="3538220"/>
          </a:xfrm>
          <a:prstGeom prst="rect">
            <a:avLst/>
          </a:prstGeom>
          <a:noFill/>
        </p:spPr>
        <p:txBody>
          <a:bodyPr wrap="square" rtlCol="0">
            <a:spAutoFit/>
          </a:bodyPr>
          <a:p>
            <a:r>
              <a:rPr lang="tr-TR" sz="2800">
                <a:sym typeface="+mn-ea"/>
              </a:rPr>
              <a:t>Polinomlar halkaya </a:t>
            </a:r>
            <a:r>
              <a:rPr lang="tr-TR" sz="2800">
                <a:sym typeface="+mn-ea"/>
              </a:rPr>
              <a:t>basitçe polınomların katsayısılarının modları bir tam sayıya ekleyerek eklenebilir</a:t>
            </a:r>
            <a:r>
              <a:rPr lang="tr-TR" sz="2800">
                <a:sym typeface="+mn-ea"/>
              </a:rPr>
              <a:t>. NTRU'da bu tamsayı, \ (q \) </a:t>
            </a:r>
            <a:r>
              <a:rPr lang="tr-TR" sz="2800">
                <a:sym typeface="+mn-ea"/>
              </a:rPr>
              <a:t>tam sayısı </a:t>
            </a:r>
            <a:r>
              <a:rPr lang="tr-TR" sz="2800">
                <a:sym typeface="+mn-ea"/>
              </a:rPr>
              <a:t>olarak adlandırılır. Polinomlar da çarpılabilir, ancak halkada çalıştığımızdan dolayı çarpmanın sonucu her zaman \ (N \) 'den küçük derecede </a:t>
            </a:r>
            <a:r>
              <a:rPr lang="tr-TR" sz="2800">
                <a:sym typeface="+mn-ea"/>
              </a:rPr>
              <a:t>bir</a:t>
            </a:r>
            <a:r>
              <a:rPr lang="tr-TR" sz="2800">
                <a:sym typeface="+mn-ea"/>
              </a:rPr>
              <a:t> polinom olacaktır. Bu işlem temel olarak, elde edilen polinomun üslerinin mod \ (N \) 'e eklendiği bir işlemdir.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sym typeface="+mn-ea"/>
              </a:rPr>
              <a:t>POST KUANTUM </a:t>
            </a:r>
            <a:r>
              <a:rPr lang="tr-TR" altLang="en-US" sz="4000" b="1" dirty="0">
                <a:solidFill>
                  <a:schemeClr val="accent2">
                    <a:lumMod val="75000"/>
                  </a:schemeClr>
                </a:solidFill>
                <a:sym typeface="+mn-ea"/>
              </a:rPr>
              <a:t>ŞİFRELEME</a:t>
            </a:r>
            <a:endParaRPr lang="en-US" sz="4000" b="1" dirty="0">
              <a:solidFill>
                <a:schemeClr val="accent2">
                  <a:lumMod val="75000"/>
                </a:schemeClr>
              </a:solidFill>
            </a:endParaRPr>
          </a:p>
        </p:txBody>
      </p:sp>
      <p:sp>
        <p:nvSpPr>
          <p:cNvPr id="4" name="Text Box 3"/>
          <p:cNvSpPr txBox="1"/>
          <p:nvPr/>
        </p:nvSpPr>
        <p:spPr>
          <a:xfrm>
            <a:off x="1847215" y="1926590"/>
            <a:ext cx="8267700" cy="1814830"/>
          </a:xfrm>
          <a:prstGeom prst="rect">
            <a:avLst/>
          </a:prstGeom>
          <a:noFill/>
        </p:spPr>
        <p:txBody>
          <a:bodyPr wrap="square" rtlCol="0">
            <a:spAutoFit/>
          </a:bodyPr>
          <a:p>
            <a:r>
              <a:rPr lang="tr-TR" sz="2800">
                <a:sym typeface="+mn-ea"/>
              </a:rPr>
              <a:t>Başka bir deyişle, polinom halka aritmetiği (NTRU) modüler aritmetiğe çok benzer, ancak N'den küçük bir sayı kümesiyle çalışmak yerine, N'den daha düşük dereceye sahip bir dizi polinomla çalışılır.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tr-TR" altLang="en-US" sz="4000" b="1" dirty="0">
                <a:solidFill>
                  <a:schemeClr val="accent2">
                    <a:lumMod val="75000"/>
                  </a:schemeClr>
                </a:solidFill>
              </a:rPr>
              <a:t>SONUÇ</a:t>
            </a:r>
            <a:endParaRPr lang="tr-TR" altLang="en-US" sz="4000" b="1" dirty="0">
              <a:solidFill>
                <a:schemeClr val="accent2">
                  <a:lumMod val="75000"/>
                </a:schemeClr>
              </a:solidFill>
            </a:endParaRPr>
          </a:p>
        </p:txBody>
      </p:sp>
      <p:sp>
        <p:nvSpPr>
          <p:cNvPr id="4" name="Text Box 3"/>
          <p:cNvSpPr txBox="1"/>
          <p:nvPr/>
        </p:nvSpPr>
        <p:spPr>
          <a:xfrm>
            <a:off x="1847215" y="1926590"/>
            <a:ext cx="8267700" cy="2245360"/>
          </a:xfrm>
          <a:prstGeom prst="rect">
            <a:avLst/>
          </a:prstGeom>
          <a:noFill/>
        </p:spPr>
        <p:txBody>
          <a:bodyPr wrap="square" rtlCol="0">
            <a:spAutoFit/>
          </a:bodyPr>
          <a:p>
            <a:r>
              <a:rPr lang="tr-TR" sz="2800">
                <a:sym typeface="+mn-ea"/>
              </a:rPr>
              <a:t>Anlamlı kriptografik parametre ayarlarını kırabilen kuantum bilgisayarlar henüz mevcut değildir. En azından önümüzdeki birkaç yılda da var olmayacaklar. Buna rağmen kuantum bilgisayarlar, mevcut kriptografik dağıtımlara bakış açımızı çoktan değiştirmiştir. </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tr-TR" altLang="en-US" sz="4000" b="1" dirty="0">
                <a:solidFill>
                  <a:schemeClr val="accent2">
                    <a:lumMod val="75000"/>
                  </a:schemeClr>
                </a:solidFill>
              </a:rPr>
              <a:t>SONUÇ</a:t>
            </a:r>
            <a:endParaRPr lang="tr-TR" altLang="en-US" sz="4000" b="1" dirty="0">
              <a:solidFill>
                <a:schemeClr val="accent2">
                  <a:lumMod val="75000"/>
                </a:schemeClr>
              </a:solidFill>
            </a:endParaRPr>
          </a:p>
        </p:txBody>
      </p:sp>
      <p:sp>
        <p:nvSpPr>
          <p:cNvPr id="4" name="Text Box 3"/>
          <p:cNvSpPr txBox="1"/>
          <p:nvPr/>
        </p:nvSpPr>
        <p:spPr>
          <a:xfrm>
            <a:off x="1847215" y="1926590"/>
            <a:ext cx="8267700" cy="2676525"/>
          </a:xfrm>
          <a:prstGeom prst="rect">
            <a:avLst/>
          </a:prstGeom>
          <a:noFill/>
        </p:spPr>
        <p:txBody>
          <a:bodyPr wrap="square" rtlCol="0">
            <a:spAutoFit/>
          </a:bodyPr>
          <a:p>
            <a:r>
              <a:rPr lang="tr-TR" sz="2800">
                <a:sym typeface="+mn-ea"/>
              </a:rPr>
              <a:t>PQ kriptografisine yatırım yapmanın nedenleri:</a:t>
            </a:r>
            <a:endParaRPr lang="tr-TR" sz="2800">
              <a:sym typeface="+mn-ea"/>
            </a:endParaRPr>
          </a:p>
          <a:p>
            <a:endParaRPr lang="tr-TR" sz="2800">
              <a:sym typeface="+mn-ea"/>
            </a:endParaRPr>
          </a:p>
          <a:p>
            <a:pPr marL="457200" indent="-457200">
              <a:buFont typeface="Arial" panose="020B0604020202020204" pitchFamily="34" charset="0"/>
              <a:buChar char="•"/>
            </a:pPr>
            <a:r>
              <a:rPr lang="tr-TR" sz="2800">
                <a:sym typeface="+mn-ea"/>
              </a:rPr>
              <a:t>Verimli kuantum bilgisayarlar muhtemelen birkaç yıl daha var olmayacak olsa da, tehdit gerçektir. Mevcut kriptografik algoritmalarla şifrelenen veriler, gelecekte kırılma umuduyla şimdi kaydedilebilir.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p:cNvSpPr txBox="1"/>
          <p:nvPr/>
        </p:nvSpPr>
        <p:spPr>
          <a:xfrm>
            <a:off x="2611225" y="273377"/>
            <a:ext cx="6740164" cy="70675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tr-TR" altLang="en-US" sz="4000" b="1" dirty="0">
                <a:solidFill>
                  <a:schemeClr val="accent2">
                    <a:lumMod val="75000"/>
                  </a:schemeClr>
                </a:solidFill>
              </a:rPr>
              <a:t>SONUÇ</a:t>
            </a:r>
            <a:endParaRPr lang="tr-TR" altLang="en-US" sz="4000" b="1" dirty="0">
              <a:solidFill>
                <a:schemeClr val="accent2">
                  <a:lumMod val="75000"/>
                </a:schemeClr>
              </a:solidFill>
            </a:endParaRPr>
          </a:p>
        </p:txBody>
      </p:sp>
      <p:sp>
        <p:nvSpPr>
          <p:cNvPr id="4" name="Text Box 3"/>
          <p:cNvSpPr txBox="1"/>
          <p:nvPr/>
        </p:nvSpPr>
        <p:spPr>
          <a:xfrm>
            <a:off x="1847215" y="1926590"/>
            <a:ext cx="8267700" cy="3538220"/>
          </a:xfrm>
          <a:prstGeom prst="rect">
            <a:avLst/>
          </a:prstGeom>
          <a:noFill/>
        </p:spPr>
        <p:txBody>
          <a:bodyPr wrap="square" rtlCol="0">
            <a:spAutoFit/>
          </a:bodyPr>
          <a:p>
            <a:r>
              <a:rPr lang="tr-TR" sz="2800">
                <a:sym typeface="+mn-ea"/>
              </a:rPr>
              <a:t>PQ kriptografisine yatırım yapmanın nedenleri:</a:t>
            </a:r>
            <a:endParaRPr lang="tr-TR" sz="2800">
              <a:sym typeface="+mn-ea"/>
            </a:endParaRPr>
          </a:p>
          <a:p>
            <a:endParaRPr lang="tr-TR" sz="2800">
              <a:sym typeface="+mn-ea"/>
            </a:endParaRPr>
          </a:p>
          <a:p>
            <a:pPr marL="457200" indent="-457200">
              <a:buFont typeface="Arial" panose="020B0604020202020204" pitchFamily="34" charset="0"/>
              <a:buChar char="•"/>
            </a:pPr>
            <a:r>
              <a:rPr lang="tr-TR" sz="2800">
                <a:sym typeface="+mn-ea"/>
              </a:rPr>
              <a:t>Güvenli kriptografi oluşturmak çok zaman alımaktadır ve bugünün klasik kriptografisinin ne zaman kırılacağını bilmemekteyiz. Kırmak için iyi bir matematiksel temele ihtiyaç olmasına rağmen bu tek gereksinim bile değil. Bunun yanında birçok donanımsal ve fikirsel yeterlilik de gerekli olacaktır.</a:t>
            </a:r>
            <a:endParaRPr lang="tr-TR" sz="28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err="1"/>
              <a:t>Kaynakça</a:t>
            </a:r>
            <a:endParaRPr lang="en-US" dirty="0"/>
          </a:p>
        </p:txBody>
      </p:sp>
      <p:sp>
        <p:nvSpPr>
          <p:cNvPr id="3" name="İçerik Yer Tutucusu 2"/>
          <p:cNvSpPr>
            <a:spLocks noGrp="1"/>
          </p:cNvSpPr>
          <p:nvPr>
            <p:ph idx="1"/>
          </p:nvPr>
        </p:nvSpPr>
        <p:spPr/>
        <p:txBody>
          <a:bodyPr/>
          <a:lstStyle/>
          <a:p>
            <a:r>
              <a:rPr lang="en-US" dirty="0">
                <a:hlinkClick r:id="rId1"/>
              </a:rPr>
              <a:t>https://tr.m.wikipedia.org/wiki/Transport_Layer_Security</a:t>
            </a:r>
            <a:endParaRPr lang="en-US" dirty="0"/>
          </a:p>
          <a:p>
            <a:r>
              <a:rPr lang="en-US" dirty="0">
                <a:hlinkClick r:id="rId2"/>
              </a:rPr>
              <a:t>https://tr.wikipedia.org/wiki/RSA_(%C5%9Fifreleme_y%C3%B6netimi)#Dolgu_%C5%9Eemalar%C4%B1</a:t>
            </a:r>
            <a:endParaRPr lang="en-US" dirty="0"/>
          </a:p>
          <a:p>
            <a:r>
              <a:rPr lang="en-US" dirty="0"/>
              <a:t>https://blog.cloudflare.com/towards-post-quantum-cryptography-in-tls/amp/</a:t>
            </a:r>
            <a:endParaRPr lang="en-US" dirty="0"/>
          </a:p>
          <a:p>
            <a:r>
              <a:rPr lang="en-US" dirty="0"/>
              <a:t>https://bobbycorpus.wordpress.com/2019/10/28/programming-the-shors-algorithm-to-crack-the-rsa-cryptography/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ANA Başliklar</a:t>
            </a:r>
            <a:endParaRPr lang="tr-TR" altLang="en-US"/>
          </a:p>
        </p:txBody>
      </p:sp>
      <p:sp>
        <p:nvSpPr>
          <p:cNvPr id="3" name="Content Placeholder 2"/>
          <p:cNvSpPr>
            <a:spLocks noGrp="1"/>
          </p:cNvSpPr>
          <p:nvPr>
            <p:ph idx="1"/>
          </p:nvPr>
        </p:nvSpPr>
        <p:spPr/>
        <p:txBody>
          <a:bodyPr/>
          <a:p>
            <a:r>
              <a:rPr lang="tr-TR" altLang="en-US"/>
              <a:t>TLS handshaking </a:t>
            </a:r>
            <a:endParaRPr lang="tr-TR" altLang="en-US"/>
          </a:p>
          <a:p>
            <a:r>
              <a:rPr lang="tr-TR" altLang="en-US"/>
              <a:t>RSA şifreleme temelleri</a:t>
            </a:r>
            <a:endParaRPr lang="tr-TR" altLang="en-US"/>
          </a:p>
          <a:p>
            <a:r>
              <a:rPr lang="tr-TR" altLang="en-US"/>
              <a:t>RSA factorization</a:t>
            </a:r>
            <a:endParaRPr lang="tr-TR" altLang="en-US"/>
          </a:p>
          <a:p>
            <a:r>
              <a:rPr lang="tr-TR" altLang="en-US"/>
              <a:t>Kuantum Bilgisayar destekli RSA factorization</a:t>
            </a:r>
            <a:endParaRPr lang="tr-TR" altLang="en-US"/>
          </a:p>
          <a:p>
            <a:r>
              <a:rPr lang="tr-TR" altLang="en-US"/>
              <a:t>Post-Kuantum çözümler</a:t>
            </a:r>
            <a:endParaRPr lang="tr-T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6" name="Ok: Sağ 5"/>
          <p:cNvSpPr/>
          <p:nvPr/>
        </p:nvSpPr>
        <p:spPr>
          <a:xfrm>
            <a:off x="3638746" y="2403835"/>
            <a:ext cx="4930219"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p:cNvSpPr txBox="1"/>
          <p:nvPr/>
        </p:nvSpPr>
        <p:spPr>
          <a:xfrm>
            <a:off x="4270343" y="1757368"/>
            <a:ext cx="2790334" cy="646331"/>
          </a:xfrm>
          <a:prstGeom prst="rect">
            <a:avLst/>
          </a:prstGeom>
          <a:noFill/>
        </p:spPr>
        <p:txBody>
          <a:bodyPr wrap="square" rtlCol="0">
            <a:spAutoFit/>
          </a:bodyPr>
          <a:lstStyle/>
          <a:p>
            <a:r>
              <a:rPr lang="en-US" sz="3600" b="1" dirty="0"/>
              <a:t>1.Client Hello</a:t>
            </a:r>
            <a:endParaRPr lang="en-US" sz="3600" b="1" dirty="0"/>
          </a:p>
        </p:txBody>
      </p:sp>
      <p:sp>
        <p:nvSpPr>
          <p:cNvPr id="13" name="Dikdörtgen: Köşeleri Yuvarlatılmış 12"/>
          <p:cNvSpPr/>
          <p:nvPr/>
        </p:nvSpPr>
        <p:spPr>
          <a:xfrm>
            <a:off x="3388935" y="3155623"/>
            <a:ext cx="5429840" cy="230014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endParaRPr lang="en-US" sz="3200" dirty="0"/>
          </a:p>
          <a:p>
            <a:endParaRPr lang="en-US" sz="3200" dirty="0"/>
          </a:p>
          <a:p>
            <a:r>
              <a:rPr lang="en-US" sz="3200" dirty="0"/>
              <a:t>-SSL/TLS version</a:t>
            </a:r>
            <a:endParaRPr lang="en-US" sz="3200" dirty="0"/>
          </a:p>
          <a:p>
            <a:r>
              <a:rPr lang="en-US" sz="3200" dirty="0"/>
              <a:t>-Supported Ciphers</a:t>
            </a:r>
            <a:endParaRPr lang="en-US" sz="3200" dirty="0"/>
          </a:p>
          <a:p>
            <a:r>
              <a:rPr lang="en-US" sz="3200" dirty="0"/>
              <a:t>-Random Number </a:t>
            </a:r>
            <a:endParaRPr lang="en-US" sz="3200" dirty="0"/>
          </a:p>
          <a:p>
            <a:r>
              <a:rPr lang="en-US" sz="3200" dirty="0"/>
              <a:t>-Session Id</a:t>
            </a:r>
            <a:endParaRPr lang="en-US" sz="3200" dirty="0"/>
          </a:p>
          <a:p>
            <a:endParaRPr lang="en-US" sz="3200" dirty="0"/>
          </a:p>
          <a:p>
            <a:pPr algn="ctr"/>
            <a:endParaRPr lang="en-US" sz="3200"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Metin kutusu 6"/>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6" name="Ok: Sağ 5"/>
          <p:cNvSpPr/>
          <p:nvPr/>
        </p:nvSpPr>
        <p:spPr>
          <a:xfrm flipH="1">
            <a:off x="3638746" y="2403835"/>
            <a:ext cx="4930219"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p:cNvSpPr txBox="1"/>
          <p:nvPr/>
        </p:nvSpPr>
        <p:spPr>
          <a:xfrm>
            <a:off x="4270342" y="1757368"/>
            <a:ext cx="2856321" cy="646331"/>
          </a:xfrm>
          <a:prstGeom prst="rect">
            <a:avLst/>
          </a:prstGeom>
          <a:noFill/>
        </p:spPr>
        <p:txBody>
          <a:bodyPr wrap="square" rtlCol="0">
            <a:spAutoFit/>
          </a:bodyPr>
          <a:lstStyle/>
          <a:p>
            <a:r>
              <a:rPr lang="en-US" sz="3600" b="1" dirty="0"/>
              <a:t>2.Server Hello</a:t>
            </a:r>
            <a:endParaRPr lang="en-US" sz="3600" b="1" dirty="0"/>
          </a:p>
        </p:txBody>
      </p:sp>
      <p:sp>
        <p:nvSpPr>
          <p:cNvPr id="13" name="Dikdörtgen: Köşeleri Yuvarlatılmış 12"/>
          <p:cNvSpPr/>
          <p:nvPr/>
        </p:nvSpPr>
        <p:spPr>
          <a:xfrm>
            <a:off x="3388935" y="3179804"/>
            <a:ext cx="5429840" cy="20237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endParaRPr lang="en-US" sz="3200" dirty="0"/>
          </a:p>
          <a:p>
            <a:r>
              <a:rPr lang="en-US" sz="3200" dirty="0"/>
              <a:t>-Selected Ciphers</a:t>
            </a:r>
            <a:endParaRPr lang="en-US" sz="3200" dirty="0"/>
          </a:p>
          <a:p>
            <a:r>
              <a:rPr lang="en-US" sz="3200" dirty="0"/>
              <a:t>-Random Number </a:t>
            </a:r>
            <a:endParaRPr lang="en-US" sz="3200" dirty="0"/>
          </a:p>
          <a:p>
            <a:r>
              <a:rPr lang="en-US" sz="3200" dirty="0"/>
              <a:t>-Session Id</a:t>
            </a:r>
            <a:endParaRPr lang="en-US" sz="3200" dirty="0"/>
          </a:p>
          <a:p>
            <a:pPr algn="ctr"/>
            <a:endParaRPr lang="en-US" sz="3200"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Metin kutusu 6"/>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6" name="Ok: Sağ 5"/>
          <p:cNvSpPr/>
          <p:nvPr/>
        </p:nvSpPr>
        <p:spPr>
          <a:xfrm flipH="1">
            <a:off x="3638746" y="2403835"/>
            <a:ext cx="4930219"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etin kutusu 7"/>
          <p:cNvSpPr txBox="1"/>
          <p:nvPr/>
        </p:nvSpPr>
        <p:spPr>
          <a:xfrm>
            <a:off x="3912125" y="1757368"/>
            <a:ext cx="4053524" cy="646331"/>
          </a:xfrm>
          <a:prstGeom prst="rect">
            <a:avLst/>
          </a:prstGeom>
          <a:noFill/>
        </p:spPr>
        <p:txBody>
          <a:bodyPr wrap="square" rtlCol="0">
            <a:spAutoFit/>
          </a:bodyPr>
          <a:lstStyle/>
          <a:p>
            <a:r>
              <a:rPr lang="en-US" sz="3600" b="1" dirty="0"/>
              <a:t>3.Server Certificates</a:t>
            </a:r>
            <a:endParaRPr lang="en-US" sz="3600" b="1" dirty="0"/>
          </a:p>
        </p:txBody>
      </p:sp>
      <p:sp>
        <p:nvSpPr>
          <p:cNvPr id="13" name="Dikdörtgen: Köşeleri Yuvarlatılmış 12"/>
          <p:cNvSpPr/>
          <p:nvPr/>
        </p:nvSpPr>
        <p:spPr>
          <a:xfrm>
            <a:off x="3388935" y="3155623"/>
            <a:ext cx="5429840" cy="189714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3200" dirty="0"/>
              <a:t>-Server’s Digital Certificate(and private key)</a:t>
            </a:r>
            <a:endParaRPr lang="en-US" sz="3200"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Metin kutusu 6"/>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11010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60816" y="982252"/>
            <a:ext cx="1348034" cy="1671632"/>
          </a:xfrm>
          <a:prstGeom prst="rect">
            <a:avLst/>
          </a:prstGeom>
        </p:spPr>
      </p:pic>
      <p:sp>
        <p:nvSpPr>
          <p:cNvPr id="2" name="Metin kutusu 1"/>
          <p:cNvSpPr txBox="1"/>
          <p:nvPr/>
        </p:nvSpPr>
        <p:spPr>
          <a:xfrm>
            <a:off x="871981" y="692139"/>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49732" y="692138"/>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pic>
        <p:nvPicPr>
          <p:cNvPr id="9" name="Grafik 8" descr="Diploma"/>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6588" y="2334390"/>
            <a:ext cx="1401400" cy="1234073"/>
          </a:xfrm>
          <a:prstGeom prst="rect">
            <a:avLst/>
          </a:prstGeom>
        </p:spPr>
      </p:pic>
      <p:sp>
        <p:nvSpPr>
          <p:cNvPr id="10" name="Ok: Sağ 9"/>
          <p:cNvSpPr/>
          <p:nvPr/>
        </p:nvSpPr>
        <p:spPr>
          <a:xfrm rot="2666792">
            <a:off x="1649603" y="3205802"/>
            <a:ext cx="2700000" cy="546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0" descr="Mahkeme"/>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58067" y="3568463"/>
            <a:ext cx="2138315" cy="2138315"/>
          </a:xfrm>
          <a:prstGeom prst="rect">
            <a:avLst/>
          </a:prstGeom>
        </p:spPr>
      </p:pic>
      <p:sp>
        <p:nvSpPr>
          <p:cNvPr id="12" name="Metin kutusu 11"/>
          <p:cNvSpPr txBox="1"/>
          <p:nvPr/>
        </p:nvSpPr>
        <p:spPr>
          <a:xfrm>
            <a:off x="4154805" y="5395578"/>
            <a:ext cx="2790334" cy="1200329"/>
          </a:xfrm>
          <a:prstGeom prst="rect">
            <a:avLst/>
          </a:prstGeom>
          <a:noFill/>
        </p:spPr>
        <p:txBody>
          <a:bodyPr wrap="square" rtlCol="0">
            <a:spAutoFit/>
          </a:bodyPr>
          <a:lstStyle/>
          <a:p>
            <a:r>
              <a:rPr lang="en-US" sz="3600" b="1" dirty="0"/>
              <a:t>Certificate </a:t>
            </a:r>
            <a:endParaRPr lang="en-US" sz="3600" b="1" dirty="0"/>
          </a:p>
          <a:p>
            <a:r>
              <a:rPr lang="en-US" sz="3600" b="1" dirty="0"/>
              <a:t>  Authority</a:t>
            </a:r>
            <a:endParaRPr lang="en-US" sz="3600" b="1" dirty="0"/>
          </a:p>
        </p:txBody>
      </p:sp>
      <p:sp>
        <p:nvSpPr>
          <p:cNvPr id="6" name="Metin kutusu 5"/>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rotWithShape="1">
          <a:blip r:embed="rId1">
            <a:extLst>
              <a:ext uri="{BEBA8EAE-BF5A-486C-A8C5-ECC9F3942E4B}">
                <a14:imgProps xmlns:a14="http://schemas.microsoft.com/office/drawing/2010/main">
                  <a14:imgLayer r:embed="rId2">
                    <a14:imgEffect>
                      <a14:backgroundRemoval t="3107" b="15863" l="38403" r="50012">
                        <a14:foregroundMark x1="42118" y1="15272" x2="40000" y2="14435"/>
                      </a14:backgroundRemoval>
                    </a14:imgEffect>
                    <a14:imgEffect>
                      <a14:sharpenSoften amount="50000"/>
                    </a14:imgEffect>
                  </a14:imgLayer>
                </a14:imgProps>
              </a:ext>
              <a:ext uri="{28A0092B-C50C-407E-A947-70E740481C1C}">
                <a14:useLocalDpi xmlns:a14="http://schemas.microsoft.com/office/drawing/2010/main" val="0"/>
              </a:ext>
            </a:extLst>
          </a:blip>
          <a:srcRect l="36952" t="1512" r="48537" b="82543"/>
          <a:stretch>
            <a:fillRect/>
          </a:stretch>
        </p:blipFill>
        <p:spPr>
          <a:xfrm>
            <a:off x="871981" y="1821989"/>
            <a:ext cx="1583702" cy="1543775"/>
          </a:xfrm>
          <a:prstGeom prst="rect">
            <a:avLst/>
          </a:prstGeom>
          <a:noFill/>
        </p:spPr>
      </p:pic>
      <p:pic>
        <p:nvPicPr>
          <p:cNvPr id="5" name="Resim 4"/>
          <p:cNvPicPr>
            <a:picLocks noChangeAspect="1"/>
          </p:cNvPicPr>
          <p:nvPr/>
        </p:nvPicPr>
        <p:blipFill rotWithShape="1">
          <a:blip r:embed="rId3">
            <a:extLst>
              <a:ext uri="{BEBA8EAE-BF5A-486C-A8C5-ECC9F3942E4B}">
                <a14:imgProps xmlns:a14="http://schemas.microsoft.com/office/drawing/2010/main">
                  <a14:imgLayer r:embed="rId2">
                    <a14:imgEffect>
                      <a14:backgroundRemoval t="1674" b="16318" l="63765" r="73765">
                        <a14:foregroundMark x1="69529" y1="15167" x2="64941" y2="15377"/>
                        <a14:foregroundMark x1="64941" y1="15377" x2="69529" y2="15586"/>
                        <a14:foregroundMark x1="69529" y1="15586" x2="70235" y2="15272"/>
                        <a14:foregroundMark x1="66588" y1="15900" x2="68588" y2="16318"/>
                      </a14:backgroundRemoval>
                    </a14:imgEffect>
                    <a14:imgEffect>
                      <a14:sharpenSoften amount="50000"/>
                    </a14:imgEffect>
                  </a14:imgLayer>
                </a14:imgProps>
              </a:ext>
              <a:ext uri="{28A0092B-C50C-407E-A947-70E740481C1C}">
                <a14:useLocalDpi xmlns:a14="http://schemas.microsoft.com/office/drawing/2010/main" val="0"/>
              </a:ext>
            </a:extLst>
          </a:blip>
          <a:srcRect l="62578" r="24906" b="82955"/>
          <a:stretch>
            <a:fillRect/>
          </a:stretch>
        </p:blipFill>
        <p:spPr>
          <a:xfrm>
            <a:off x="9351389" y="1757369"/>
            <a:ext cx="1348034" cy="1671632"/>
          </a:xfrm>
          <a:prstGeom prst="rect">
            <a:avLst/>
          </a:prstGeom>
        </p:spPr>
      </p:pic>
      <p:sp>
        <p:nvSpPr>
          <p:cNvPr id="8" name="Metin kutusu 7"/>
          <p:cNvSpPr txBox="1"/>
          <p:nvPr/>
        </p:nvSpPr>
        <p:spPr>
          <a:xfrm>
            <a:off x="4412921" y="1770914"/>
            <a:ext cx="2931735" cy="646331"/>
          </a:xfrm>
          <a:prstGeom prst="rect">
            <a:avLst/>
          </a:prstGeom>
          <a:noFill/>
        </p:spPr>
        <p:txBody>
          <a:bodyPr wrap="square" rtlCol="0">
            <a:spAutoFit/>
          </a:bodyPr>
          <a:lstStyle/>
          <a:p>
            <a:r>
              <a:rPr lang="en-US" sz="3600" b="1" dirty="0"/>
              <a:t>Key Exchange</a:t>
            </a:r>
            <a:endParaRPr lang="en-US" sz="3600" b="1" dirty="0"/>
          </a:p>
        </p:txBody>
      </p:sp>
      <p:sp>
        <p:nvSpPr>
          <p:cNvPr id="2" name="Metin kutusu 1"/>
          <p:cNvSpPr txBox="1"/>
          <p:nvPr/>
        </p:nvSpPr>
        <p:spPr>
          <a:xfrm>
            <a:off x="921475" y="1625393"/>
            <a:ext cx="1583702" cy="584775"/>
          </a:xfrm>
          <a:prstGeom prst="rect">
            <a:avLst/>
          </a:prstGeom>
          <a:noFill/>
        </p:spPr>
        <p:txBody>
          <a:bodyPr wrap="square" rtlCol="0">
            <a:spAutoFit/>
          </a:bodyPr>
          <a:lstStyle/>
          <a:p>
            <a:pPr algn="ctr"/>
            <a:r>
              <a:rPr lang="en-US" sz="3200" b="1" dirty="0">
                <a:solidFill>
                  <a:schemeClr val="accent6">
                    <a:lumMod val="40000"/>
                    <a:lumOff val="60000"/>
                  </a:schemeClr>
                </a:solidFill>
              </a:rPr>
              <a:t>CLIENT</a:t>
            </a:r>
            <a:endParaRPr lang="en-US" sz="3200" b="1" dirty="0">
              <a:solidFill>
                <a:schemeClr val="accent6">
                  <a:lumMod val="40000"/>
                  <a:lumOff val="60000"/>
                </a:schemeClr>
              </a:solidFill>
            </a:endParaRPr>
          </a:p>
        </p:txBody>
      </p:sp>
      <p:sp>
        <p:nvSpPr>
          <p:cNvPr id="4" name="Metin kutusu 3"/>
          <p:cNvSpPr txBox="1"/>
          <p:nvPr/>
        </p:nvSpPr>
        <p:spPr>
          <a:xfrm>
            <a:off x="9002598" y="1625392"/>
            <a:ext cx="2111604" cy="584775"/>
          </a:xfrm>
          <a:prstGeom prst="rect">
            <a:avLst/>
          </a:prstGeom>
          <a:noFill/>
        </p:spPr>
        <p:txBody>
          <a:bodyPr wrap="square" rtlCol="0">
            <a:spAutoFit/>
          </a:bodyPr>
          <a:lstStyle/>
          <a:p>
            <a:pPr algn="ctr"/>
            <a:r>
              <a:rPr lang="en-US" sz="3200" b="1" dirty="0">
                <a:solidFill>
                  <a:schemeClr val="accent6">
                    <a:lumMod val="40000"/>
                    <a:lumOff val="60000"/>
                  </a:schemeClr>
                </a:solidFill>
              </a:rPr>
              <a:t>SERVER</a:t>
            </a:r>
            <a:endParaRPr lang="en-US" sz="3200" b="1" dirty="0">
              <a:solidFill>
                <a:schemeClr val="accent6">
                  <a:lumMod val="40000"/>
                  <a:lumOff val="60000"/>
                </a:schemeClr>
              </a:solidFill>
            </a:endParaRPr>
          </a:p>
        </p:txBody>
      </p:sp>
      <p:sp>
        <p:nvSpPr>
          <p:cNvPr id="7" name="Ok: Sol Sağ 6"/>
          <p:cNvSpPr/>
          <p:nvPr/>
        </p:nvSpPr>
        <p:spPr>
          <a:xfrm>
            <a:off x="3205113" y="2620651"/>
            <a:ext cx="5344998" cy="5707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p:cNvSpPr txBox="1"/>
          <p:nvPr/>
        </p:nvSpPr>
        <p:spPr>
          <a:xfrm>
            <a:off x="2611225" y="273377"/>
            <a:ext cx="6740164" cy="707886"/>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4000" b="1" dirty="0">
                <a:solidFill>
                  <a:schemeClr val="accent2">
                    <a:lumMod val="75000"/>
                  </a:schemeClr>
                </a:solidFill>
              </a:rPr>
              <a:t>TLS ÇALIŞMA PRENSİBİ</a:t>
            </a:r>
            <a:endParaRPr lang="en-US" sz="4000" b="1" dirty="0">
              <a:solidFill>
                <a:schemeClr val="accent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vr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vre">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7281</Words>
  <Application>WPS Presentation</Application>
  <PresentationFormat>Geniş ekran</PresentationFormat>
  <Paragraphs>271</Paragraphs>
  <Slides>37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Trebuchet MS</vt:lpstr>
      <vt:lpstr>Tw Cen MT</vt:lpstr>
      <vt:lpstr>Microsoft YaHei</vt:lpstr>
      <vt:lpstr>Arial Unicode MS</vt:lpstr>
      <vt:lpstr>Calibri</vt:lpstr>
      <vt:lpstr>Aldhabi</vt:lpstr>
      <vt:lpstr>Devre</vt:lpstr>
      <vt:lpstr>PowerPoint 演示文稿</vt:lpstr>
      <vt:lpstr>KtHackathon  2020</vt:lpstr>
      <vt:lpstr>SSL/TSL Anahtarlamada KUantum bİlgİsayar Desteklİ RSA Şİfre Kirma ve Post Kuantum ÇÖzÜmler</vt:lpstr>
      <vt:lpstr>ANA Başliklar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Rsa algoritması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Caner</dc:creator>
  <cp:lastModifiedBy>ayusu</cp:lastModifiedBy>
  <cp:revision>30</cp:revision>
  <dcterms:created xsi:type="dcterms:W3CDTF">2020-10-10T17:05:00Z</dcterms:created>
  <dcterms:modified xsi:type="dcterms:W3CDTF">2020-10-11T12:31:33Z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