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2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9FD-9DA5-4FA8-97AF-216A820DFDC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1130-16EB-4845-8060-55901C828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9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9FD-9DA5-4FA8-97AF-216A820DFDC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1130-16EB-4845-8060-55901C828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0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9FD-9DA5-4FA8-97AF-216A820DFDC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1130-16EB-4845-8060-55901C828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53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9FD-9DA5-4FA8-97AF-216A820DFDC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1130-16EB-4845-8060-55901C828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2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9FD-9DA5-4FA8-97AF-216A820DFDC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1130-16EB-4845-8060-55901C828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8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9FD-9DA5-4FA8-97AF-216A820DFDC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1130-16EB-4845-8060-55901C828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9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9FD-9DA5-4FA8-97AF-216A820DFDC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1130-16EB-4845-8060-55901C828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1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9FD-9DA5-4FA8-97AF-216A820DFDC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1130-16EB-4845-8060-55901C828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5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9FD-9DA5-4FA8-97AF-216A820DFDC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1130-16EB-4845-8060-55901C828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0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9FD-9DA5-4FA8-97AF-216A820DFDC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1130-16EB-4845-8060-55901C828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2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9FD-9DA5-4FA8-97AF-216A820DFDC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1130-16EB-4845-8060-55901C828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42088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E09FD-9DA5-4FA8-97AF-216A820DFDC3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21130-16EB-4845-8060-55901C828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oracle.com/java/technologies/downloads/" TargetMode="External"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eclipse.org/downloads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38101"/>
            <a:ext cx="9144000" cy="816639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Java Programming Language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471507"/>
            <a:ext cx="9144000" cy="1655762"/>
          </a:xfrm>
        </p:spPr>
        <p:txBody>
          <a:bodyPr/>
          <a:lstStyle/>
          <a:p>
            <a:r>
              <a:rPr lang="en-US" altLang="ko-KR" dirty="0"/>
              <a:t>Project Based Training Course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29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9AC06-28D0-4F24-5F3A-3953B51E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637EC-B3F3-9A80-D329-D6F92F9A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lang="ko-KR" altLang="en-US" dirty="0"/>
              <a:t>위의 코드를 수정해서 </a:t>
            </a:r>
            <a:r>
              <a:rPr lang="en-US" altLang="ko-KR" dirty="0"/>
              <a:t>"Welcome to Mesozoic Eden"</a:t>
            </a:r>
            <a:r>
              <a:rPr lang="ko-KR" altLang="en-US" dirty="0"/>
              <a:t>이 출력되도록 하기</a:t>
            </a:r>
            <a:endParaRPr lang="en-US" altLang="ko-KR" dirty="0"/>
          </a:p>
          <a:p>
            <a:pPr marL="514350" indent="-514350">
              <a:lnSpc>
                <a:spcPct val="170000"/>
              </a:lnSpc>
              <a:buAutoNum type="arabicPeriod"/>
            </a:pPr>
            <a:endParaRPr lang="en-US" altLang="ko-KR" dirty="0"/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ko-KR" altLang="en-US" dirty="0"/>
              <a:t>빈칸을 채워서 당신의 이름과 </a:t>
            </a:r>
            <a:r>
              <a:rPr lang="en-US" altLang="ko-KR" dirty="0"/>
              <a:t>5 </a:t>
            </a:r>
            <a:r>
              <a:rPr lang="ko-KR" altLang="en-US" dirty="0"/>
              <a:t>년 후 </a:t>
            </a:r>
            <a:r>
              <a:rPr lang="en-US" altLang="ko-KR" dirty="0"/>
              <a:t>Mesozoic Eden</a:t>
            </a:r>
            <a:r>
              <a:rPr lang="ko-KR" altLang="en-US" dirty="0"/>
              <a:t>에서 되고 싶은 직위를  출력하기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        public class Main {   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       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                    __________________________;       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                String position = "Park Manager";       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     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("My name is " + name +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                 "  and I want to be a " ______ " in Mesozoic  Eden.");  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             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79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1B88-E10C-252E-5B50-FCD440D2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9503C-55E0-0D87-B4D9-59749CA5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다음 코드를 완성하여 공원의 개장 시각과 폐장 시각을 출력하기</a:t>
            </a: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public class Main {    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        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        String </a:t>
            </a:r>
            <a:r>
              <a:rPr lang="en-US" altLang="ko-KR" dirty="0" err="1"/>
              <a:t>openingHours</a:t>
            </a:r>
            <a:r>
              <a:rPr lang="en-US" altLang="ko-KR" dirty="0"/>
              <a:t> = "08:00";        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        String </a:t>
            </a:r>
            <a:r>
              <a:rPr lang="en-US" altLang="ko-KR" dirty="0" err="1"/>
              <a:t>closingHours</a:t>
            </a:r>
            <a:r>
              <a:rPr lang="en-US" altLang="ko-KR" dirty="0"/>
              <a:t> = "20:00";    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    }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4. </a:t>
            </a:r>
            <a:r>
              <a:rPr lang="ko-KR" altLang="en-US" dirty="0"/>
              <a:t>프로젝트를 생성하고 </a:t>
            </a:r>
            <a:r>
              <a:rPr lang="en-US" altLang="ko-KR" dirty="0"/>
              <a:t>dinosaur </a:t>
            </a:r>
            <a:r>
              <a:rPr lang="ko-KR" altLang="en-US" dirty="0"/>
              <a:t>패키지를 만든다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5. </a:t>
            </a:r>
            <a:r>
              <a:rPr lang="ko-KR" altLang="en-US" dirty="0"/>
              <a:t>연습 </a:t>
            </a:r>
            <a:r>
              <a:rPr lang="en-US" altLang="ko-KR" dirty="0"/>
              <a:t>1</a:t>
            </a:r>
            <a:r>
              <a:rPr lang="ko-KR" altLang="en-US" dirty="0"/>
              <a:t>번을 수정하여 </a:t>
            </a:r>
            <a:r>
              <a:rPr lang="en-US" altLang="ko-KR" dirty="0"/>
              <a:t>“Welcome,[</a:t>
            </a:r>
            <a:r>
              <a:rPr lang="en-US" altLang="ko-KR" dirty="0" err="1"/>
              <a:t>YourName</a:t>
            </a:r>
            <a:r>
              <a:rPr lang="en-US" altLang="ko-KR" dirty="0"/>
              <a:t>] to Mesozoic Eden!”</a:t>
            </a:r>
            <a:r>
              <a:rPr lang="ko-KR" altLang="en-US" dirty="0"/>
              <a:t>이 출력되게 하기</a:t>
            </a:r>
            <a:r>
              <a:rPr lang="en-US" altLang="ko-KR" dirty="0"/>
              <a:t>. </a:t>
            </a:r>
            <a:r>
              <a:rPr lang="ko-KR" altLang="en-US" dirty="0" err="1"/>
              <a:t>여ꈰ서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YourName</a:t>
            </a:r>
            <a:r>
              <a:rPr lang="en-US" altLang="ko-KR" dirty="0"/>
              <a:t>]</a:t>
            </a:r>
            <a:r>
              <a:rPr lang="ko-KR" altLang="en-US" dirty="0"/>
              <a:t>은 </a:t>
            </a:r>
            <a:r>
              <a:rPr lang="en-US" altLang="ko-KR" dirty="0"/>
              <a:t>“surprise </a:t>
            </a:r>
            <a:r>
              <a:rPr lang="en-US" altLang="ko-KR" dirty="0" err="1"/>
              <a:t>surprise</a:t>
            </a:r>
            <a:r>
              <a:rPr lang="en-US" altLang="ko-KR" dirty="0"/>
              <a:t>, your name"</a:t>
            </a:r>
            <a:r>
              <a:rPr lang="ko-KR" altLang="en-US" dirty="0"/>
              <a:t>으로 바꾼다</a:t>
            </a:r>
            <a:r>
              <a:rPr lang="en-US" altLang="ko-KR" dirty="0"/>
              <a:t>. </a:t>
            </a:r>
            <a:r>
              <a:rPr lang="ko-KR" altLang="en-US" dirty="0"/>
              <a:t>보너스</a:t>
            </a:r>
            <a:r>
              <a:rPr lang="en-US" altLang="ko-KR" dirty="0"/>
              <a:t>: 2</a:t>
            </a:r>
            <a:r>
              <a:rPr lang="ko-KR" altLang="en-US" dirty="0"/>
              <a:t>번 </a:t>
            </a:r>
            <a:r>
              <a:rPr lang="en-US" altLang="ko-KR" dirty="0"/>
              <a:t>3</a:t>
            </a:r>
            <a:r>
              <a:rPr lang="ko-KR" altLang="en-US" dirty="0"/>
              <a:t>번 에서 처럼 하나의 </a:t>
            </a:r>
            <a:r>
              <a:rPr lang="en-US" altLang="ko-KR" dirty="0"/>
              <a:t>String </a:t>
            </a:r>
            <a:r>
              <a:rPr lang="ko-KR" altLang="en-US" dirty="0"/>
              <a:t>변수를 만들기</a:t>
            </a:r>
          </a:p>
        </p:txBody>
      </p:sp>
    </p:spTree>
    <p:extLst>
      <p:ext uri="{BB962C8B-B14F-4D97-AF65-F5344CB8AC3E}">
        <p14:creationId xmlns:p14="http://schemas.microsoft.com/office/powerpoint/2010/main" val="101635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B0C4D-30BB-8667-92D9-DC5F6306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67B98-DA2A-9A17-2527-6C5F0CF9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6. </a:t>
            </a:r>
            <a:r>
              <a:rPr lang="ko-KR" altLang="en-US" dirty="0" err="1"/>
              <a:t>티아노사우루스</a:t>
            </a:r>
            <a:r>
              <a:rPr lang="ko-KR" altLang="en-US" dirty="0"/>
              <a:t> </a:t>
            </a:r>
            <a:r>
              <a:rPr lang="ko-KR" altLang="en-US" dirty="0" err="1"/>
              <a:t>렉스</a:t>
            </a:r>
            <a:r>
              <a:rPr lang="ko-KR" altLang="en-US" dirty="0"/>
              <a:t> 공룡 근처에서 불편함을 느끼는 손님을 위해서 </a:t>
            </a:r>
            <a:r>
              <a:rPr lang="en-US" altLang="ko-KR" dirty="0"/>
              <a:t>5</a:t>
            </a:r>
            <a:r>
              <a:rPr lang="ko-KR" altLang="en-US" dirty="0"/>
              <a:t>번 문제에 다음과 같은 출력문을 환영 메시지 뒤에 덧 붙이기  </a:t>
            </a:r>
            <a:r>
              <a:rPr lang="en-US" altLang="ko-KR" dirty="0"/>
              <a:t>"Mesozoic Eden is safe and secure"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프로젝트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Mesozoic Eden </a:t>
            </a:r>
            <a:r>
              <a:rPr lang="ko-KR" altLang="en-US" dirty="0"/>
              <a:t>공원 입구에 </a:t>
            </a:r>
            <a:r>
              <a:rPr lang="ko-KR" altLang="en-US" dirty="0" err="1"/>
              <a:t>싸인을</a:t>
            </a:r>
            <a:r>
              <a:rPr lang="ko-KR" altLang="en-US" dirty="0"/>
              <a:t> 콘솔에 출력하는 것으로 </a:t>
            </a:r>
            <a:r>
              <a:rPr lang="ko-KR" altLang="en-US" dirty="0" err="1"/>
              <a:t>시뮬레이트</a:t>
            </a:r>
            <a:r>
              <a:rPr lang="ko-KR" altLang="en-US" dirty="0"/>
              <a:t> 하기</a:t>
            </a:r>
            <a:r>
              <a:rPr lang="en-US" altLang="ko-KR" dirty="0"/>
              <a:t>. </a:t>
            </a:r>
            <a:r>
              <a:rPr lang="ko-KR" altLang="en-US" dirty="0" err="1"/>
              <a:t>싸인은</a:t>
            </a:r>
            <a:r>
              <a:rPr lang="ko-KR" altLang="en-US" dirty="0"/>
              <a:t> 환영 메시지와 개장과 폐장 시각</a:t>
            </a:r>
            <a:r>
              <a:rPr lang="en-US" altLang="ko-KR" dirty="0"/>
              <a:t>, </a:t>
            </a:r>
            <a:r>
              <a:rPr lang="ko-KR" altLang="en-US" dirty="0"/>
              <a:t>그리고 짧은 안전 메시지를 표시한다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37853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3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언어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개발자</a:t>
            </a:r>
            <a:r>
              <a:rPr lang="en-US" altLang="ko-KR" dirty="0"/>
              <a:t>: James Gosling at Sun Micro Systems in the mid-1990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OOP: Object Oriented Programming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핵심 특색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6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재활용과 유지보수가 쉬운 구조를 제공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6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실세계의</a:t>
            </a:r>
            <a:r>
              <a:rPr lang="ko-KR" altLang="en-US" dirty="0">
                <a:sym typeface="Wingdings" panose="05000000000000000000" pitchFamily="2" charset="2"/>
              </a:rPr>
              <a:t> 객체와 상호작용 그리고 </a:t>
            </a:r>
            <a:r>
              <a:rPr lang="ko-KR" altLang="en-US" dirty="0" err="1">
                <a:sym typeface="Wingdings" panose="05000000000000000000" pitchFamily="2" charset="2"/>
              </a:rPr>
              <a:t>행위을</a:t>
            </a:r>
            <a:r>
              <a:rPr lang="ko-KR" altLang="en-US" dirty="0">
                <a:sym typeface="Wingdings" panose="05000000000000000000" pitchFamily="2" charset="2"/>
              </a:rPr>
              <a:t> 본 떠서 프로그램 구조를 만든다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객체</a:t>
            </a:r>
            <a:r>
              <a:rPr lang="en-US" altLang="ko-KR" dirty="0"/>
              <a:t>: </a:t>
            </a:r>
            <a:r>
              <a:rPr lang="ko-KR" altLang="en-US" dirty="0" err="1"/>
              <a:t>실세계의</a:t>
            </a:r>
            <a:r>
              <a:rPr lang="ko-KR" altLang="en-US" dirty="0"/>
              <a:t> 실체인 사용자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계좌와 같은 것의 표현 각 객체는 속성</a:t>
            </a:r>
            <a:r>
              <a:rPr lang="en-US" altLang="ko-KR" dirty="0"/>
              <a:t>(</a:t>
            </a:r>
            <a:r>
              <a:rPr lang="ko-KR" altLang="en-US" dirty="0"/>
              <a:t>데이터 필드</a:t>
            </a:r>
            <a:r>
              <a:rPr lang="en-US" altLang="ko-KR" dirty="0"/>
              <a:t>)</a:t>
            </a:r>
            <a:r>
              <a:rPr lang="ko-KR" altLang="en-US" dirty="0"/>
              <a:t>과 행위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를 갖는다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객체를 만드는 청사진</a:t>
            </a:r>
            <a:r>
              <a:rPr lang="en-US" altLang="ko-KR" dirty="0"/>
              <a:t>. </a:t>
            </a:r>
            <a:r>
              <a:rPr lang="ko-KR" altLang="en-US" dirty="0"/>
              <a:t>그 클래스가 갖는 속성과 메서드를 정의한다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dirty="0"/>
              <a:t>    예</a:t>
            </a:r>
            <a:r>
              <a:rPr lang="en-US" altLang="ko-KR" dirty="0"/>
              <a:t>: Car </a:t>
            </a:r>
            <a:r>
              <a:rPr lang="ko-KR" altLang="en-US" dirty="0"/>
              <a:t>클래스 </a:t>
            </a:r>
            <a:r>
              <a:rPr lang="en-US" altLang="ko-KR" dirty="0">
                <a:sym typeface="Wingdings" panose="05000000000000000000" pitchFamily="2" charset="2"/>
              </a:rPr>
              <a:t> (</a:t>
            </a:r>
            <a:r>
              <a:rPr lang="ko-KR" altLang="en-US" dirty="0">
                <a:sym typeface="Wingdings" panose="05000000000000000000" pitchFamily="2" charset="2"/>
              </a:rPr>
              <a:t>속성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색상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제조사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모델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행위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시동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가속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감속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878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언어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: </a:t>
            </a:r>
            <a:r>
              <a:rPr lang="ko-KR" altLang="en-US" dirty="0"/>
              <a:t>한 클래스가 다른 클래스의 속성과 행위를 상속받을 수 있게 한다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: Car </a:t>
            </a:r>
            <a:r>
              <a:rPr lang="ko-KR" altLang="en-US" dirty="0"/>
              <a:t>클래스가 </a:t>
            </a:r>
            <a:r>
              <a:rPr lang="en-US" altLang="ko-KR" dirty="0"/>
              <a:t>Vehicle </a:t>
            </a:r>
            <a:r>
              <a:rPr lang="ko-KR" altLang="en-US" dirty="0"/>
              <a:t>클래스를 상속받는다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캡슐화</a:t>
            </a:r>
            <a:r>
              <a:rPr lang="en-US" altLang="ko-KR" dirty="0"/>
              <a:t>: </a:t>
            </a:r>
            <a:r>
              <a:rPr lang="ko-KR" altLang="en-US" dirty="0"/>
              <a:t>클래스가 자신의 데이터를 제어할 수 있게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다형성과</a:t>
            </a:r>
            <a:r>
              <a:rPr lang="ko-KR" altLang="en-US" dirty="0"/>
              <a:t> 추상화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필요할 때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더 쉽게 코드를 바꿀 수 있고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문제를 풀 수 있고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확장할 수 있게 해준다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컴파일 된 언어</a:t>
            </a:r>
            <a:r>
              <a:rPr lang="en-US" altLang="ko-KR" dirty="0"/>
              <a:t>: </a:t>
            </a:r>
            <a:r>
              <a:rPr lang="ko-KR" altLang="en-US" dirty="0"/>
              <a:t>바이트 코드</a:t>
            </a:r>
            <a:r>
              <a:rPr lang="en-US" altLang="ko-KR" dirty="0"/>
              <a:t>(</a:t>
            </a:r>
            <a:r>
              <a:rPr lang="ko-KR" altLang="en-US" dirty="0"/>
              <a:t>기계 해독 가능 형태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03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A21D0-BC39-F954-C8B5-100A965A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언어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EA973-8FE4-A52E-0180-178995DBC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 된 언어의 장점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 ①</a:t>
            </a:r>
            <a:r>
              <a:rPr lang="ko-KR" altLang="en-US" dirty="0"/>
              <a:t>인터프리터 언어보다 성능이 우수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</a:t>
            </a:r>
            <a:r>
              <a:rPr lang="en-US" altLang="ko-KR" dirty="0"/>
              <a:t> </a:t>
            </a:r>
            <a:r>
              <a:rPr lang="ko-KR" altLang="en-US" dirty="0"/>
              <a:t>목표 플랫폼에 최적화된다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②</a:t>
            </a:r>
            <a:r>
              <a:rPr lang="ko-KR" altLang="en-US" dirty="0"/>
              <a:t>코드가 실행되기 전에 구문 오류와 그 밖의 에러를 미리 탐지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앱을 배치하기 전에 발견해서 고칠 수 있어서 실행 오류의     가능성을 줄인다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 코드가 변환된 바이트코드는 플랫폼 독립적이다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수정없이 다른 운영체제에서 실행된다</a:t>
            </a:r>
            <a:r>
              <a:rPr lang="en-US" altLang="ko-KR" dirty="0"/>
              <a:t>. (Write Once, Run Anywhere)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09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546CD-4F57-50C7-F18E-31109111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자바 언어</a:t>
            </a:r>
            <a:r>
              <a:rPr lang="en-US" altLang="ko-KR" dirty="0"/>
              <a:t>(4) – Write Once, Run Anywhere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96B9E7-62D3-DB4F-2EBF-0A6566EC4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64" y="1100139"/>
            <a:ext cx="5557836" cy="5600700"/>
          </a:xfrm>
        </p:spPr>
      </p:pic>
    </p:spTree>
    <p:extLst>
      <p:ext uri="{BB962C8B-B14F-4D97-AF65-F5344CB8AC3E}">
        <p14:creationId xmlns:p14="http://schemas.microsoft.com/office/powerpoint/2010/main" val="377484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E6402-6055-B00A-B939-4CC9890B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언어</a:t>
            </a:r>
            <a:r>
              <a:rPr lang="en-US" altLang="ko-KR" dirty="0"/>
              <a:t>(5) – </a:t>
            </a:r>
            <a:r>
              <a:rPr lang="ko-KR" altLang="en-US" dirty="0"/>
              <a:t>자동 메모리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29451-CC57-E97C-A097-18B2C3A3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메모리 할당과 </a:t>
            </a:r>
            <a:r>
              <a:rPr lang="ko-KR" altLang="en-US" sz="2400" dirty="0" err="1"/>
              <a:t>가비지</a:t>
            </a:r>
            <a:r>
              <a:rPr lang="ko-KR" altLang="en-US" sz="2400" dirty="0"/>
              <a:t> 컬렉션 </a:t>
            </a:r>
            <a:r>
              <a:rPr lang="en-US" altLang="ko-KR" sz="2400" dirty="0"/>
              <a:t>– </a:t>
            </a:r>
            <a:r>
              <a:rPr lang="ko-KR" altLang="en-US" sz="2400" dirty="0"/>
              <a:t>자바가 수행</a:t>
            </a:r>
            <a:r>
              <a:rPr lang="en-US" altLang="ko-KR" sz="2400" dirty="0"/>
              <a:t>, </a:t>
            </a:r>
            <a:r>
              <a:rPr lang="ko-KR" altLang="en-US" sz="2400" dirty="0"/>
              <a:t>개발자 개입 불필요</a:t>
            </a:r>
            <a:endParaRPr lang="en-US" altLang="ko-KR" sz="2400" dirty="0"/>
          </a:p>
          <a:p>
            <a:r>
              <a:rPr lang="ko-KR" altLang="en-US" sz="2400" dirty="0"/>
              <a:t>메모리 할당</a:t>
            </a:r>
            <a:r>
              <a:rPr lang="en-US" altLang="ko-KR" sz="2400" dirty="0"/>
              <a:t>: </a:t>
            </a:r>
            <a:r>
              <a:rPr lang="ko-KR" altLang="en-US" sz="2400" dirty="0"/>
              <a:t>많은 데이터 필드를 갖는 복잡한 객체변수 생성 시 메모리의 저장 공간을 자동적으로 할당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--&gt; C,C++: </a:t>
            </a:r>
            <a:r>
              <a:rPr lang="ko-KR" altLang="en-US" sz="2400" dirty="0"/>
              <a:t>개발자가 메모리 할당과 회수를 수동으로 한다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--&gt; </a:t>
            </a:r>
            <a:r>
              <a:rPr lang="ko-KR" altLang="en-US" sz="2400" dirty="0"/>
              <a:t>메모리 누수와 </a:t>
            </a:r>
            <a:r>
              <a:rPr lang="ko-KR" altLang="en-US" sz="2400" dirty="0" err="1"/>
              <a:t>댕글링</a:t>
            </a:r>
            <a:r>
              <a:rPr lang="ko-KR" altLang="en-US" sz="2400" dirty="0"/>
              <a:t> 포인터 감소</a:t>
            </a:r>
            <a:endParaRPr lang="en-US" altLang="ko-KR" sz="2400" dirty="0"/>
          </a:p>
          <a:p>
            <a:r>
              <a:rPr lang="ko-KR" altLang="en-US" sz="2400" dirty="0" err="1"/>
              <a:t>가비지</a:t>
            </a:r>
            <a:r>
              <a:rPr lang="ko-KR" altLang="en-US" sz="2400" dirty="0"/>
              <a:t> 컬렉션</a:t>
            </a:r>
            <a:r>
              <a:rPr lang="en-US" altLang="ko-KR" sz="2400" dirty="0"/>
              <a:t>: </a:t>
            </a:r>
            <a:r>
              <a:rPr lang="ko-KR" altLang="en-US" sz="2400" dirty="0"/>
              <a:t>앱이 더 이상 사용하지 않는 메모리 블록을 회수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</a:t>
            </a:r>
            <a:r>
              <a:rPr lang="ko-KR" altLang="en-US" sz="2400" dirty="0"/>
              <a:t>객체에 더 이상 접근할 수 없거나 필요하지 않을 때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JVM</a:t>
            </a:r>
            <a:r>
              <a:rPr lang="ko-KR" altLang="en-US" sz="2400" dirty="0"/>
              <a:t>이 주기적으로 접근불가한 객체를 찾아내고 청소하기 위해서 </a:t>
            </a:r>
            <a:r>
              <a:rPr lang="ko-KR" altLang="en-US" sz="2400" dirty="0" err="1"/>
              <a:t>가비지</a:t>
            </a:r>
            <a:r>
              <a:rPr lang="ko-KR" altLang="en-US" sz="2400" dirty="0"/>
              <a:t> 수거를 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345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JDK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r>
              <a:rPr lang="en-US" altLang="ko-KR" sz="2400" dirty="0"/>
              <a:t>~&gt;java –version</a:t>
            </a:r>
          </a:p>
          <a:p>
            <a:r>
              <a:rPr lang="en-US" altLang="ko-KR" sz="2400" dirty="0"/>
              <a:t>Download</a:t>
            </a:r>
          </a:p>
          <a:p>
            <a:r>
              <a:rPr lang="en-US" altLang="ko-KR" sz="2400" dirty="0">
                <a:hlinkClick r:id="rId2"/>
              </a:rPr>
              <a:t>https://www.oracle.com/java/technologies/downloads/</a:t>
            </a:r>
            <a:endParaRPr lang="en-US" altLang="ko-KR" sz="2400" dirty="0"/>
          </a:p>
          <a:p>
            <a:r>
              <a:rPr lang="ko-KR" altLang="en-US" sz="2400" dirty="0"/>
              <a:t>시스템 </a:t>
            </a:r>
            <a:r>
              <a:rPr lang="en-US" altLang="ko-KR" sz="2400" dirty="0"/>
              <a:t>PATH </a:t>
            </a:r>
            <a:r>
              <a:rPr lang="ko-KR" altLang="en-US" sz="2400" dirty="0"/>
              <a:t>환경 변수에 </a:t>
            </a:r>
            <a:r>
              <a:rPr lang="en-US" altLang="ko-KR" sz="2400" dirty="0"/>
              <a:t>C:\Program Files\Java\jdk-21\bin </a:t>
            </a:r>
            <a:r>
              <a:rPr lang="ko-KR" altLang="en-US" sz="2400" dirty="0"/>
              <a:t>추가</a:t>
            </a:r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1DADF5-6D3C-3892-4557-5F00049D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81" y="4094783"/>
            <a:ext cx="6107039" cy="20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8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E4C69-34D2-E624-E098-4604AEEF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053D320-3144-6EB7-AC55-E2810DDF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노트패드로 </a:t>
            </a:r>
            <a:r>
              <a:rPr lang="en-US" altLang="ko-KR" dirty="0"/>
              <a:t>HelloWorld.java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public class HelloWorld {    </a:t>
            </a:r>
          </a:p>
          <a:p>
            <a:pPr marL="0" indent="0">
              <a:buNone/>
            </a:pPr>
            <a:r>
              <a:rPr lang="en-US" altLang="ko-KR" dirty="0"/>
              <a:t> 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){ </a:t>
            </a:r>
          </a:p>
          <a:p>
            <a:pPr marL="0" indent="0">
              <a:buNone/>
            </a:pPr>
            <a:r>
              <a:rPr lang="en-US" altLang="ko-KR" dirty="0"/>
              <a:t>       </a:t>
            </a:r>
            <a:r>
              <a:rPr lang="en-US" altLang="ko-KR" dirty="0" err="1"/>
              <a:t>System.out.println</a:t>
            </a:r>
            <a:r>
              <a:rPr lang="en-US" altLang="ko-KR" dirty="0"/>
              <a:t>("Hello world!");    </a:t>
            </a:r>
          </a:p>
          <a:p>
            <a:pPr marL="0" indent="0">
              <a:buNone/>
            </a:pPr>
            <a:r>
              <a:rPr lang="en-US" altLang="ko-KR" dirty="0"/>
              <a:t> 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컴파일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~&gt;</a:t>
            </a:r>
            <a:r>
              <a:rPr lang="en-US" altLang="ko-KR" dirty="0" err="1"/>
              <a:t>javac</a:t>
            </a:r>
            <a:r>
              <a:rPr lang="en-US" altLang="ko-KR" dirty="0"/>
              <a:t> HelloWorld.java</a:t>
            </a:r>
          </a:p>
          <a:p>
            <a:pPr marL="0" indent="0">
              <a:buNone/>
            </a:pPr>
            <a:r>
              <a:rPr lang="ko-KR" altLang="en-US" dirty="0"/>
              <a:t>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~&gt;java HelloWorld</a:t>
            </a:r>
          </a:p>
          <a:p>
            <a:pPr marL="0" indent="0">
              <a:buNone/>
            </a:pPr>
            <a:r>
              <a:rPr lang="en-US" altLang="ko-KR" dirty="0"/>
              <a:t>Hello world!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96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5A22-C6A7-3125-3A56-EEF2FDAF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IDE: Eclipse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F61B6-85DD-64B1-1BEB-9A985663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hlinkClick r:id="rId2"/>
              </a:rPr>
              <a:t>https://www.eclipse.org/downloads/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en-US" altLang="ko-KR" dirty="0" err="1"/>
              <a:t>Eclise</a:t>
            </a:r>
            <a:r>
              <a:rPr lang="en-US" altLang="ko-KR" dirty="0"/>
              <a:t> IDE for Java Developers”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altLang="ko-KR" dirty="0"/>
              <a:t>New Project</a:t>
            </a:r>
          </a:p>
          <a:p>
            <a:r>
              <a:rPr lang="ko-KR" altLang="en-US" dirty="0"/>
              <a:t>이름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HelloWorld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public class HelloWorld {    </a:t>
            </a:r>
          </a:p>
          <a:p>
            <a:pPr marL="0" indent="0">
              <a:buNone/>
            </a:pPr>
            <a:r>
              <a:rPr lang="en-US" altLang="ko-KR" dirty="0"/>
              <a:t> 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        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("Hello world!");</a:t>
            </a:r>
          </a:p>
          <a:p>
            <a:pPr marL="0" indent="0">
              <a:buNone/>
            </a:pPr>
            <a:r>
              <a:rPr lang="en-US" altLang="ko-KR" dirty="0"/>
              <a:t>   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68190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481</ep:Words>
  <ep:PresentationFormat>와이드스크린</ep:PresentationFormat>
  <ep:Paragraphs>98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Java Programming Language</vt:lpstr>
      <vt:lpstr>자바 언어 (1)</vt:lpstr>
      <vt:lpstr>자바 언어(2)</vt:lpstr>
      <vt:lpstr>자바 언어(3)</vt:lpstr>
      <vt:lpstr>자바 언어(4) – Write Once, Run Anywhere</vt:lpstr>
      <vt:lpstr>자바 언어(5) – 자동 메모리 관리</vt:lpstr>
      <vt:lpstr>환경 설정</vt:lpstr>
      <vt:lpstr>Hello world</vt:lpstr>
      <vt:lpstr>IDE: Eclipse</vt:lpstr>
      <vt:lpstr>연습</vt:lpstr>
      <vt:lpstr>연습</vt:lpstr>
      <vt:lpstr>연습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2024-01-31T07:33:01.000</dcterms:created>
  <dc:creator>dw</dc:creator>
  <cp:lastModifiedBy>dw</cp:lastModifiedBy>
  <dcterms:modified xsi:type="dcterms:W3CDTF">2024-02-01T00:26:04.218</dcterms:modified>
  <cp:revision>22</cp:revision>
  <dc:title>Java Programming Language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