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27.xml"/><Relationship Id="rId7" Type="http://schemas.openxmlformats.org/officeDocument/2006/relationships/image" Target="../media/image15.png"/><Relationship Id="rId6" Type="http://schemas.openxmlformats.org/officeDocument/2006/relationships/tags" Target="../tags/tag26.xml"/><Relationship Id="rId5" Type="http://schemas.openxmlformats.org/officeDocument/2006/relationships/image" Target="../media/image14.png"/><Relationship Id="rId4" Type="http://schemas.openxmlformats.org/officeDocument/2006/relationships/tags" Target="../tags/tag25.xml"/><Relationship Id="rId3" Type="http://schemas.openxmlformats.org/officeDocument/2006/relationships/image" Target="../media/image13.png"/><Relationship Id="rId2" Type="http://schemas.openxmlformats.org/officeDocument/2006/relationships/tags" Target="../tags/tag2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6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7.png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4395" y="2124075"/>
            <a:ext cx="790321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Meta-learning via Language Model In-context Tuning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5563870" y="2705735"/>
            <a:ext cx="876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ACL 2022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5174615" y="3098800"/>
            <a:ext cx="1654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51255901073  </a:t>
            </a:r>
            <a:r>
              <a:rPr lang="zh-CN" altLang="en-US" sz="1400"/>
              <a:t>李雍</a:t>
            </a:r>
            <a:endParaRPr lang="zh-CN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Experimental</a:t>
            </a:r>
            <a:endParaRPr lang="en-US" altLang="zh-C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6195" y="746125"/>
                <a:ext cx="8276590" cy="258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•</a:t>
                </a:r>
                <a:r>
                  <a:rPr lang="zh-CN" altLang="en-US">
                    <a:ea typeface="宋体" panose="02010600030101010101" pitchFamily="2" charset="-122"/>
                    <a:cs typeface="+mn-lt"/>
                  </a:rPr>
                  <a:t>Sensitivity Analysis</a:t>
                </a:r>
                <a:r>
                  <a:rPr lang="en-US" altLang="zh-CN">
                    <a:ea typeface="宋体" panose="02010600030101010101" pitchFamily="2" charset="-122"/>
                    <a:cs typeface="+mn-lt"/>
                  </a:rPr>
                  <a:t>:</a:t>
                </a:r>
                <a:endParaRPr lang="en-US" altLang="zh-CN">
                  <a:ea typeface="宋体" panose="02010600030101010101" pitchFamily="2" charset="-122"/>
                  <a:cs typeface="+mn-lt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 : 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a random selection of task instruction  (</a:t>
                </a:r>
                <a:r>
                  <a:rPr lang="en-US" altLang="zh-CN">
                    <a:sym typeface="+mn-ea"/>
                  </a:rPr>
                  <a:t>instruction wording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)</a:t>
                </a:r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+mn-lt"/>
                </a:endParaRPr>
              </a:p>
              <a:p>
                <a:pPr marL="0" lvl="1" indent="45720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: a random unordered set of few-shot training examples with size K  </a:t>
                </a:r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+mn-lt"/>
                </a:endParaRPr>
              </a:p>
              <a:p>
                <a:pPr marL="0" lvl="1" indent="45720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     (</a:t>
                </a:r>
                <a:r>
                  <a:rPr lang="en-US" altLang="zh-CN">
                    <a:sym typeface="+mn-ea"/>
                  </a:rPr>
                  <a:t>example choices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)  </a:t>
                </a:r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+mn-lt"/>
                </a:endParaRPr>
              </a:p>
              <a:p>
                <a:pPr marL="0" lvl="1" indent="45720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3)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:  a random permutation of K examples  (</a:t>
                </a:r>
                <a:r>
                  <a:rPr lang="en-US" altLang="zh-CN">
                    <a:sym typeface="+mn-ea"/>
                  </a:rPr>
                  <a:t>recency bias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)</a:t>
                </a:r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+mn-lt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4)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: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  <a:cs typeface="+mn-lt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" y="746125"/>
                <a:ext cx="8276590" cy="25844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850" y="3785870"/>
            <a:ext cx="3933190" cy="2338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54620" y="253365"/>
            <a:ext cx="4292600" cy="201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54620" y="2418080"/>
            <a:ext cx="4184650" cy="215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754620" y="4570730"/>
            <a:ext cx="415925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Meta-Learning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75260" y="646430"/>
            <a:ext cx="704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/>
              <a:t>learning to learn: </a:t>
            </a:r>
            <a:r>
              <a:rPr lang="en-US" altLang="zh-CN" sz="1600"/>
              <a:t>面向的不是学习的结果，而是学习的过程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175260" y="1209040"/>
            <a:ext cx="74333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sz="1600"/>
              <a:t>Example</a:t>
            </a:r>
            <a:r>
              <a:rPr lang="zh-CN" altLang="en-US" sz="1600"/>
              <a:t>（</a:t>
            </a:r>
            <a:r>
              <a:rPr lang="zh-CN" altLang="en-US" sz="1600">
                <a:sym typeface="+mn-ea"/>
              </a:rPr>
              <a:t>教小朋友读英语）</a:t>
            </a:r>
            <a:r>
              <a:rPr lang="en-US" altLang="zh-CN" sz="1600">
                <a:sym typeface="+mn-ea"/>
              </a:rPr>
              <a:t>:</a:t>
            </a:r>
            <a:endParaRPr lang="zh-CN" altLang="en-US" sz="1600"/>
          </a:p>
          <a:p>
            <a:pPr lvl="0" indent="0" fontAlgn="auto">
              <a:lnSpc>
                <a:spcPct val="150000"/>
              </a:lnSpc>
            </a:pPr>
            <a:r>
              <a:rPr lang="en-US" altLang="zh-CN" sz="1600"/>
              <a:t>     1</a:t>
            </a:r>
            <a:r>
              <a:rPr lang="zh-CN" altLang="en-US" sz="1600"/>
              <a:t>）让他们模仿apple、banana的发音</a:t>
            </a:r>
            <a:r>
              <a:rPr lang="en-US" altLang="zh-CN" sz="1600"/>
              <a:t> ====&gt;  strawberry </a:t>
            </a:r>
            <a:r>
              <a:rPr lang="zh-CN" altLang="en-US" sz="1600"/>
              <a:t>？</a:t>
            </a:r>
            <a:endParaRPr lang="zh-CN" altLang="en-US" sz="1600"/>
          </a:p>
          <a:p>
            <a:pPr lvl="0" indent="0" fontAlgn="auto">
              <a:lnSpc>
                <a:spcPct val="150000"/>
              </a:lnSpc>
            </a:pPr>
            <a:r>
              <a:rPr lang="zh-CN" altLang="en-US" sz="1600"/>
              <a:t> </a:t>
            </a:r>
            <a:r>
              <a:rPr lang="en-US" altLang="zh-CN" sz="1600"/>
              <a:t>    2</a:t>
            </a:r>
            <a:r>
              <a:rPr lang="zh-CN" altLang="en-US" sz="1600"/>
              <a:t>）</a:t>
            </a:r>
            <a:r>
              <a:rPr lang="en-US" altLang="zh-CN" sz="1600"/>
              <a:t>不教每个单词的发音，而是教音标的发音 </a:t>
            </a:r>
            <a:r>
              <a:rPr lang="en-US" altLang="zh-CN" sz="1600">
                <a:sym typeface="+mn-ea"/>
              </a:rPr>
              <a:t>====&gt;  strawberry </a:t>
            </a:r>
            <a:r>
              <a:rPr lang="zh-CN" altLang="en-US">
                <a:sym typeface="+mn-ea"/>
              </a:rPr>
              <a:t>！</a:t>
            </a:r>
            <a:endParaRPr lang="zh-CN" altLang="en-US">
              <a:sym typeface="+mn-ea"/>
            </a:endParaRPr>
          </a:p>
          <a:p>
            <a:pPr lvl="0" indent="0"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学习音标的过程，正是一个元学习的过程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75260" y="3244850"/>
            <a:ext cx="948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/>
              <a:t>learning to adapt to a new task : </a:t>
            </a:r>
            <a:r>
              <a:rPr lang="zh-CN" altLang="en-US" sz="1600"/>
              <a:t>学习如何适应新任务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/>
              <a:t>otivation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75260" y="646430"/>
            <a:ext cx="7040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/>
              <a:t>LMs suffer from: 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recency bias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example choices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instruction wording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260" y="2708275"/>
            <a:ext cx="4565015" cy="1833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Method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75260" y="646430"/>
            <a:ext cx="86290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/>
              <a:t>In-context Tuning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1) model input = task instruction + task input-output pairs + task input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2) no gradient update is performed during adapting to a new task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2375" y="2826385"/>
            <a:ext cx="9497695" cy="2762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96505" y="1246505"/>
            <a:ext cx="3123565" cy="1130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Method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4765" y="763905"/>
            <a:ext cx="97078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sym typeface="+mn-ea"/>
              </a:rPr>
              <a:t>Gradient-based Task Adaptation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1) </a:t>
            </a:r>
            <a:r>
              <a:rPr lang="en-US" altLang="zh-CN">
                <a:solidFill>
                  <a:schemeClr val="accent1"/>
                </a:solidFill>
              </a:rPr>
              <a:t>Instruction Tuning + Fine-tuning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2) MAML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942" r="61215"/>
          <a:stretch>
            <a:fillRect/>
          </a:stretch>
        </p:blipFill>
        <p:spPr>
          <a:xfrm>
            <a:off x="4157980" y="2562860"/>
            <a:ext cx="3683635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Method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4765" y="763905"/>
            <a:ext cx="97078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sym typeface="+mn-ea"/>
              </a:rPr>
              <a:t>Gradient-based Task Adaptation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1) </a:t>
            </a:r>
            <a:r>
              <a:rPr lang="en-US" altLang="zh-CN">
                <a:solidFill>
                  <a:schemeClr val="tx1"/>
                </a:solidFill>
              </a:rPr>
              <a:t>Instruction Tuning + Fine-tuning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 zero-shot adaptation via In-context Learning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en-US" altLang="zh-CN">
                <a:solidFill>
                  <a:schemeClr val="accent1"/>
                </a:solidFill>
              </a:rPr>
              <a:t>MAML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9191" t="-1628"/>
          <a:stretch>
            <a:fillRect/>
          </a:stretch>
        </p:blipFill>
        <p:spPr>
          <a:xfrm>
            <a:off x="267970" y="2228850"/>
            <a:ext cx="5201285" cy="2533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415915" y="2104390"/>
                <a:ext cx="398145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/>
                  <a:t>模型</a:t>
                </a:r>
                <a:r>
                  <a:rPr lang="zh-CN" altLang="en-US"/>
                  <a:t>随机初始化参数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Task1: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∆ =&gt;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Task2: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−∆ =&gt;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Task3: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−∆ =&gt;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15" y="2104390"/>
                <a:ext cx="3981450" cy="1753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7952105" y="2817495"/>
            <a:ext cx="8890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95615" y="2500630"/>
            <a:ext cx="60261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V="1">
            <a:off x="7952105" y="3261360"/>
            <a:ext cx="8890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095615" y="2944495"/>
            <a:ext cx="60261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p:cxnSp>
        <p:nvCxnSpPr>
          <p:cNvPr id="11" name="直接箭头连接符 10"/>
          <p:cNvCxnSpPr/>
          <p:nvPr>
            <p:custDataLst>
              <p:tags r:id="rId6"/>
            </p:custDataLst>
          </p:nvPr>
        </p:nvCxnSpPr>
        <p:spPr>
          <a:xfrm flipV="1">
            <a:off x="7952105" y="3705225"/>
            <a:ext cx="8890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8095615" y="3388360"/>
            <a:ext cx="60261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841740" y="2599055"/>
                <a:ext cx="4902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40" y="2599055"/>
                <a:ext cx="490220" cy="368300"/>
              </a:xfrm>
              <a:prstGeom prst="rect">
                <a:avLst/>
              </a:prstGeom>
              <a:blipFill rotWithShape="1">
                <a:blip r:embed="rId8"/>
                <a:stretch>
                  <a:fillRect r="-2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8841740" y="3020060"/>
                <a:ext cx="4902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8841740" y="3020060"/>
                <a:ext cx="490220" cy="368300"/>
              </a:xfrm>
              <a:prstGeom prst="rect">
                <a:avLst/>
              </a:prstGeom>
              <a:blipFill rotWithShape="1">
                <a:blip r:embed="rId11"/>
                <a:stretch>
                  <a:fillRect r="-2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841740" y="3489325"/>
                <a:ext cx="4902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8841740" y="3489325"/>
                <a:ext cx="490220" cy="368300"/>
              </a:xfrm>
              <a:prstGeom prst="rect">
                <a:avLst/>
              </a:prstGeom>
              <a:blipFill rotWithShape="1">
                <a:blip r:embed="rId14"/>
                <a:stretch>
                  <a:fillRect r="-2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9443085" y="2797175"/>
            <a:ext cx="561975" cy="36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469120" y="3242310"/>
            <a:ext cx="542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508490" y="3294380"/>
            <a:ext cx="51625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005060" y="3020060"/>
                <a:ext cx="147574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−∆ =&gt;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060" y="3020060"/>
                <a:ext cx="1475740" cy="3683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>
            <a:stCxn id="19" idx="2"/>
          </p:cNvCxnSpPr>
          <p:nvPr/>
        </p:nvCxnSpPr>
        <p:spPr>
          <a:xfrm flipH="1">
            <a:off x="10742295" y="3388360"/>
            <a:ext cx="635" cy="67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207885" y="4046855"/>
            <a:ext cx="35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7214870" y="3695065"/>
            <a:ext cx="7620" cy="35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43270" y="4382135"/>
            <a:ext cx="1837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第一种梯度下降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10011410" y="4394200"/>
            <a:ext cx="1837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</a:t>
            </a:r>
            <a:r>
              <a:rPr lang="zh-CN" altLang="en-US"/>
              <a:t>二种梯度下降</a:t>
            </a:r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6724015" y="3735705"/>
            <a:ext cx="169545" cy="629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>
            <p:custDataLst>
              <p:tags r:id="rId17"/>
            </p:custDataLst>
          </p:nvPr>
        </p:nvSpPr>
        <p:spPr>
          <a:xfrm>
            <a:off x="11056620" y="3388995"/>
            <a:ext cx="169545" cy="9353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469255" y="5126355"/>
            <a:ext cx="5371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ea typeface="宋体" panose="02010600030101010101" pitchFamily="2" charset="-122"/>
                <a:cs typeface="+mn-lt"/>
              </a:rPr>
              <a:t>unstable, sensitive to hyperparameters</a:t>
            </a:r>
            <a:endParaRPr lang="zh-CN" altLang="en-US">
              <a:ea typeface="宋体" panose="02010600030101010101" pitchFamily="2" charset="-122"/>
              <a:cs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•</a:t>
            </a:r>
            <a:r>
              <a:rPr lang="zh-CN" altLang="en-US">
                <a:ea typeface="宋体" panose="02010600030101010101" pitchFamily="2" charset="-122"/>
                <a:cs typeface="+mn-lt"/>
              </a:rPr>
              <a:t>computationally expensive</a:t>
            </a:r>
            <a:endParaRPr lang="zh-CN" altLang="en-US"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Experimental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4765" y="763905"/>
            <a:ext cx="97078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Baselines: 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1) Raw In-context Learning (Raw IC-L):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directly evaluate a raw LM on a new task;  without fine-tuning the LM on any labeled data  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2) Instruction Tuning (InsT):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zero-shot learning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4145" y="3086100"/>
            <a:ext cx="1108329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Datasets: </a:t>
            </a:r>
            <a:endParaRPr lang="en-US" altLang="zh-CN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1) LAMA (filtered):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① </a:t>
            </a:r>
            <a:r>
              <a:rPr lang="en-US" altLang="zh-CN">
                <a:solidFill>
                  <a:schemeClr val="tx1"/>
                </a:solidFill>
              </a:rPr>
              <a:t>29 relations(tasks) and 12k (subject, relation, object) examples ; 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② </a:t>
            </a:r>
            <a:r>
              <a:rPr lang="en-US" altLang="zh-CN">
                <a:solidFill>
                  <a:schemeClr val="tx1"/>
                </a:solidFill>
              </a:rPr>
              <a:t>21k-way classification; 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Calibri" panose="020F0502020204030204" charset="0"/>
              </a:rPr>
              <a:t> ③ </a:t>
            </a:r>
            <a:r>
              <a:rPr lang="en-US" altLang="zh-CN">
                <a:solidFill>
                  <a:schemeClr val="tx1"/>
                </a:solidFill>
              </a:rPr>
              <a:t>partition the 29 tasks into 8 groups; 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④ 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six for training, one for validation, one for testing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2) BinaryClfs: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latin typeface="Calibri" panose="020F0502020204030204" charset="0"/>
                <a:sym typeface="+mn-ea"/>
              </a:rPr>
              <a:t>① </a:t>
            </a:r>
            <a:r>
              <a:rPr lang="en-US" altLang="zh-CN">
                <a:solidFill>
                  <a:schemeClr val="tx1"/>
                </a:solidFill>
              </a:rPr>
              <a:t>203 binary classification tasks; </a:t>
            </a:r>
            <a:r>
              <a:rPr lang="en-US" altLang="zh-CN">
                <a:latin typeface="Calibri" panose="020F0502020204030204" charset="0"/>
                <a:sym typeface="+mn-ea"/>
              </a:rPr>
              <a:t>② </a:t>
            </a:r>
            <a:r>
              <a:rPr lang="en-US" altLang="zh-CN">
                <a:solidFill>
                  <a:schemeClr val="tx1"/>
                </a:solidFill>
              </a:rPr>
              <a:t>each task can be described by 1-4 “yes/no" questions;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50000"/>
              </a:lnSpc>
              <a:buNone/>
            </a:pPr>
            <a:r>
              <a:rPr lang="en-US" altLang="zh-CN">
                <a:latin typeface="Calibri" panose="020F0502020204030204" charset="0"/>
                <a:sym typeface="+mn-ea"/>
              </a:rPr>
              <a:t>③ </a:t>
            </a:r>
            <a:r>
              <a:rPr lang="en-US" altLang="zh-CN">
                <a:solidFill>
                  <a:schemeClr val="tx1"/>
                </a:solidFill>
              </a:rPr>
              <a:t>group the tasks by similarity;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 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with instructions</a:t>
            </a:r>
            <a:endParaRPr lang="en-US" altLang="zh-CN">
              <a:latin typeface="Calibri" panose="020F0502020204030204" charset="0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Experimental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4440" y="943610"/>
            <a:ext cx="9896475" cy="4238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9580" y="1397000"/>
            <a:ext cx="775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[110M]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223000" y="1397000"/>
            <a:ext cx="775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[340M]</a:t>
            </a:r>
            <a:endParaRPr lang="en-US" altLang="zh-CN" sz="10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286750" y="1397000"/>
            <a:ext cx="555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[900M]</a:t>
            </a:r>
            <a:endParaRPr lang="en-US" altLang="zh-CN" sz="10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9379585" y="1456055"/>
            <a:ext cx="555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[345M]</a:t>
            </a:r>
            <a:endParaRPr lang="en-US" altLang="zh-CN" sz="1000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0326370" y="1456055"/>
            <a:ext cx="5556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[774M]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1234440" y="5638800"/>
            <a:ext cx="7530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in-context tuning will be increasingly effective for bigger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models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" y="58420"/>
            <a:ext cx="289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Experimental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4585" y="1722755"/>
            <a:ext cx="4862830" cy="2738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mI5NGU0ZDk5NmUzOGVkYTAxNWU1MDg4NmI2MjMwNmQifQ=="/>
  <p:tag name="KSO_WPP_MARK_KEY" val="46c2b1d8-8f42-483f-b6ce-005a70fc3955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宽屏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訷仕笵êr█</cp:lastModifiedBy>
  <cp:revision>10</cp:revision>
  <dcterms:created xsi:type="dcterms:W3CDTF">2023-05-30T03:24:00Z</dcterms:created>
  <dcterms:modified xsi:type="dcterms:W3CDTF">2023-05-31T14:57:23Z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ECE151793A3A443A9152A853268DABD2_12</vt:lpwstr>
  </property>
  <property fmtid="{D5CDD505-2E9C-101B-9397-08002B2CF9AE}" pid="3" name="KSOProductBuildVer">
    <vt:lpwstr>2052-11.1.0.14036</vt:lpwstr>
  </property>
</Properties>
</file>