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0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5F67-87A1-4AA1-9625-80BBB51E062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34E9-DD5B-46F5-9368-EA2E82204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" y="1441968"/>
            <a:ext cx="11711558" cy="31207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8109" y="5624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刘燕婷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48691" y="47476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ACL2022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2487" y="676625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/>
              <a:t>Ablation Study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199845"/>
            <a:ext cx="10628749" cy="31687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76922" y="4690628"/>
            <a:ext cx="8979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Ink Free" panose="03080402000500000000" pitchFamily="66" charset="0"/>
              </a:rPr>
              <a:t>role-specific selector plays a critical role when identifying and disambiguating roles with complicated ontology structures in long documents.</a:t>
            </a:r>
          </a:p>
        </p:txBody>
      </p:sp>
      <p:sp>
        <p:nvSpPr>
          <p:cNvPr id="6" name="矩形 5"/>
          <p:cNvSpPr/>
          <p:nvPr/>
        </p:nvSpPr>
        <p:spPr>
          <a:xfrm>
            <a:off x="1676921" y="5523720"/>
            <a:ext cx="8460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Ink Free" panose="03080402000500000000" pitchFamily="66" charset="0"/>
              </a:rPr>
              <a:t>joint prompt has the potential to capture implicit interaction among arguments.</a:t>
            </a:r>
          </a:p>
        </p:txBody>
      </p:sp>
    </p:spTree>
    <p:extLst>
      <p:ext uri="{BB962C8B-B14F-4D97-AF65-F5344CB8AC3E}">
        <p14:creationId xmlns:p14="http://schemas.microsoft.com/office/powerpoint/2010/main" val="40016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78" y="1687686"/>
            <a:ext cx="8974897" cy="31736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4389" y="815170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Prompt Variants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1884219" y="4942762"/>
            <a:ext cx="774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Ink Free" panose="03080402000500000000" pitchFamily="66" charset="0"/>
              </a:rPr>
              <a:t>Soft prompt achieves comparable result with a manual template</a:t>
            </a:r>
          </a:p>
        </p:txBody>
      </p:sp>
      <p:sp>
        <p:nvSpPr>
          <p:cNvPr id="3" name="矩形 2"/>
          <p:cNvSpPr/>
          <p:nvPr/>
        </p:nvSpPr>
        <p:spPr>
          <a:xfrm>
            <a:off x="1884219" y="5516526"/>
            <a:ext cx="767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Ink Free" panose="03080402000500000000" pitchFamily="66" charset="0"/>
              </a:rPr>
              <a:t>Concatenation template performs worst among joint prompts</a:t>
            </a:r>
          </a:p>
        </p:txBody>
      </p:sp>
    </p:spTree>
    <p:extLst>
      <p:ext uri="{BB962C8B-B14F-4D97-AF65-F5344CB8AC3E}">
        <p14:creationId xmlns:p14="http://schemas.microsoft.com/office/powerpoint/2010/main" val="28691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389" y="815170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Architecture Variants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1884219" y="4944069"/>
            <a:ext cx="774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Ink Free" panose="03080402000500000000" pitchFamily="66" charset="0"/>
              </a:rPr>
              <a:t>the over-interaction between context and prompt is not of benefit</a:t>
            </a:r>
            <a:endParaRPr lang="zh-CN" altLang="en-US">
              <a:latin typeface="Ink Free" panose="03080402000500000000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219" y="5516526"/>
            <a:ext cx="767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Ink Free" panose="03080402000500000000" pitchFamily="66" charset="0"/>
              </a:rPr>
              <a:t>squeezes the limited input length of the encoder</a:t>
            </a:r>
            <a:endParaRPr lang="zh-CN" altLang="en-US">
              <a:latin typeface="Ink Free" panose="03080402000500000000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89" y="1664125"/>
            <a:ext cx="4438878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7734" y="666878"/>
            <a:ext cx="4033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Efficiency &amp; Effectiveness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957734" y="4692249"/>
            <a:ext cx="5407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Ink Free" panose="03080402000500000000" pitchFamily="66" charset="0"/>
              </a:rPr>
              <a:t>consumes lots of time and computational resources for finding a good threshold and usually ends with sub-optimal results</a:t>
            </a:r>
            <a:endParaRPr lang="zh-CN" altLang="en-US">
              <a:latin typeface="Ink Free" panose="03080402000500000000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7734" y="5666653"/>
            <a:ext cx="5038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Ink Free" panose="03080402000500000000" pitchFamily="66" charset="0"/>
              </a:rPr>
              <a:t>The choice of threshold highly affects the performance of the model</a:t>
            </a:r>
            <a:endParaRPr lang="zh-CN" altLang="en-US">
              <a:latin typeface="Ink Free" panose="03080402000500000000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4" y="1241172"/>
            <a:ext cx="4801139" cy="3400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3" y="3073111"/>
            <a:ext cx="4929554" cy="24647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25762" y="5515761"/>
            <a:ext cx="4753708" cy="948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Ink Free" panose="03080402000500000000" pitchFamily="66" charset="0"/>
              </a:rPr>
              <a:t>capability of PAIE and EEQA-BART in predicting multiple arguments with the same role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016" y="954589"/>
            <a:ext cx="4072569" cy="22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2" y="1530566"/>
            <a:ext cx="10193480" cy="34293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7862" y="768988"/>
            <a:ext cx="2811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Few-shot Setting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1450108" y="5470344"/>
            <a:ext cx="9910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Ink Free" panose="03080402000500000000" pitchFamily="66" charset="0"/>
              </a:rPr>
              <a:t>All observations above indicate that PAIE can better utilize PLMs for few-shot settings.</a:t>
            </a:r>
            <a:endParaRPr lang="zh-CN" altLang="en-US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935" y="25646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smtClean="0"/>
              <a:t>Thanks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3956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Event Extraction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6000" y="16742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Formulate it as a semantic role labeling problem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6000" y="2806160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Sovle EAE by Question Answering and Text Generation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99491" y="3431681"/>
            <a:ext cx="7462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QA-based models can effectively recognize the boundaries of arguments with </a:t>
            </a:r>
            <a:r>
              <a:rPr lang="zh-CN" altLang="en-US" smtClean="0"/>
              <a:t>role</a:t>
            </a:r>
            <a:r>
              <a:rPr lang="en-US" altLang="zh-CN" smtClean="0"/>
              <a:t>-</a:t>
            </a:r>
            <a:r>
              <a:rPr lang="zh-CN" altLang="en-US" smtClean="0"/>
              <a:t>specific </a:t>
            </a:r>
            <a:r>
              <a:rPr lang="zh-CN" altLang="en-US"/>
              <a:t>questions, while the prediction has to be one by one. </a:t>
            </a:r>
          </a:p>
        </p:txBody>
      </p:sp>
      <p:sp>
        <p:nvSpPr>
          <p:cNvPr id="6" name="矩形 5"/>
          <p:cNvSpPr/>
          <p:nvPr/>
        </p:nvSpPr>
        <p:spPr>
          <a:xfrm>
            <a:off x="1699491" y="4454820"/>
            <a:ext cx="721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Generation-based methods are efficient for generating all arguments, but sequential predictions degrade the performance on long-distance and more arguments.</a:t>
            </a:r>
          </a:p>
        </p:txBody>
      </p:sp>
      <p:sp>
        <p:nvSpPr>
          <p:cNvPr id="7" name="矩形 6"/>
          <p:cNvSpPr/>
          <p:nvPr/>
        </p:nvSpPr>
        <p:spPr>
          <a:xfrm>
            <a:off x="1699491" y="218063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error propagation</a:t>
            </a:r>
          </a:p>
        </p:txBody>
      </p:sp>
    </p:spTree>
    <p:extLst>
      <p:ext uri="{BB962C8B-B14F-4D97-AF65-F5344CB8AC3E}">
        <p14:creationId xmlns:p14="http://schemas.microsoft.com/office/powerpoint/2010/main" val="13098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0436" y="538962"/>
            <a:ext cx="1180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mtClean="0"/>
              <a:t>PAIE</a:t>
            </a:r>
            <a:endParaRPr lang="zh-CN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68218" y="1708727"/>
                <a:ext cx="7855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Prompt Creation : given context X and a series of queries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18" y="1708727"/>
                <a:ext cx="7855292" cy="369332"/>
              </a:xfrm>
              <a:prstGeom prst="rect">
                <a:avLst/>
              </a:prstGeom>
              <a:blipFill>
                <a:blip r:embed="rId2"/>
                <a:stretch>
                  <a:fillRect l="-6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68218" y="3186546"/>
                <a:ext cx="7203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Prompted Selector Decoding: given a PLM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,context X and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18" y="3186546"/>
                <a:ext cx="7203960" cy="369332"/>
              </a:xfrm>
              <a:prstGeom prst="rect">
                <a:avLst/>
              </a:prstGeom>
              <a:blipFill>
                <a:blip r:embed="rId3"/>
                <a:stretch>
                  <a:fillRect l="-67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68218" y="4664365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Prompted Span Selection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14687" y="2401438"/>
                <a:ext cx="171162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𝑝𝑟𝑜𝑚𝑝𝑡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87" y="2401438"/>
                <a:ext cx="1711622" cy="298415"/>
              </a:xfrm>
              <a:prstGeom prst="rect">
                <a:avLst/>
              </a:prstGeom>
              <a:blipFill>
                <a:blip r:embed="rId4"/>
                <a:stretch>
                  <a:fillRect l="-2491" r="-4270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14687" y="3893363"/>
                <a:ext cx="2025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87" y="3893363"/>
                <a:ext cx="2025042" cy="298415"/>
              </a:xfrm>
              <a:prstGeom prst="rect">
                <a:avLst/>
              </a:prstGeom>
              <a:blipFill>
                <a:blip r:embed="rId5"/>
                <a:stretch>
                  <a:fillRect l="-1802" t="-2041" r="-3303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15910" y="5460103"/>
                <a:ext cx="3850028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𝑠𝑒𝑎𝑟𝑐h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0" y="5460103"/>
                <a:ext cx="3850028" cy="303096"/>
              </a:xfrm>
              <a:prstGeom prst="rect">
                <a:avLst/>
              </a:prstGeom>
              <a:blipFill>
                <a:blip r:embed="rId6"/>
                <a:stretch>
                  <a:fillRect t="-2041" r="-126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4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434" y="602734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Prompt Creation for EAE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05578" y="1432521"/>
                <a:ext cx="4149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mtClean="0"/>
                  <a:t>Each prompt contains all roles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mtClean="0"/>
                  <a:t>)</a:t>
                </a:r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78" y="1432521"/>
                <a:ext cx="4149726" cy="369332"/>
              </a:xfrm>
              <a:prstGeom prst="rect">
                <a:avLst/>
              </a:prstGeom>
              <a:blipFill>
                <a:blip r:embed="rId2"/>
                <a:stretch>
                  <a:fillRect l="-1324" t="-9836" r="-2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71341" y="1432521"/>
                <a:ext cx="4617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𝑛𝑒𝑔𝑜𝑡𝑖𝑎𝑡𝑒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𝑃𝑎𝑟𝑡𝑖𝑐𝑖𝑝𝑎𝑛𝑡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𝑇𝑜𝑝𝑖𝑐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𝑃𝑙𝑎𝑐𝑒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341" y="1432521"/>
                <a:ext cx="461716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804253" y="216997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smtClean="0">
                <a:latin typeface="Ink Free" panose="03080402000500000000" pitchFamily="66" charset="0"/>
              </a:rPr>
              <a:t>Participant</a:t>
            </a:r>
            <a:r>
              <a:rPr lang="en-US" altLang="zh-CN" smtClean="0">
                <a:latin typeface="Ink Free" panose="03080402000500000000" pitchFamily="66" charset="0"/>
              </a:rPr>
              <a:t> communicated with </a:t>
            </a:r>
            <a:r>
              <a:rPr lang="en-US" altLang="zh-CN" u="sng" smtClean="0">
                <a:latin typeface="Ink Free" panose="03080402000500000000" pitchFamily="66" charset="0"/>
              </a:rPr>
              <a:t>Participant</a:t>
            </a:r>
            <a:r>
              <a:rPr lang="en-US" altLang="zh-CN" smtClean="0">
                <a:latin typeface="Ink Free" panose="03080402000500000000" pitchFamily="66" charset="0"/>
              </a:rPr>
              <a:t> about </a:t>
            </a:r>
            <a:r>
              <a:rPr lang="en-US" altLang="zh-CN" u="sng" smtClean="0">
                <a:latin typeface="Ink Free" panose="03080402000500000000" pitchFamily="66" charset="0"/>
              </a:rPr>
              <a:t>Topic</a:t>
            </a:r>
            <a:r>
              <a:rPr lang="en-US" altLang="zh-CN" smtClean="0">
                <a:latin typeface="Ink Free" panose="03080402000500000000" pitchFamily="66" charset="0"/>
              </a:rPr>
              <a:t> at  </a:t>
            </a:r>
            <a:r>
              <a:rPr lang="en-US" altLang="zh-CN" u="sng" smtClean="0">
                <a:latin typeface="Ink Free" panose="03080402000500000000" pitchFamily="66" charset="0"/>
              </a:rPr>
              <a:t>Place</a:t>
            </a:r>
            <a:endParaRPr lang="zh-CN" altLang="en-US" u="sng">
              <a:latin typeface="Ink Free" panose="03080402000500000000" pitchFamily="66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04253" y="2169975"/>
            <a:ext cx="12899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4"/>
          </p:cNvCxnSpPr>
          <p:nvPr/>
        </p:nvCxnSpPr>
        <p:spPr>
          <a:xfrm flipH="1">
            <a:off x="1958109" y="2539307"/>
            <a:ext cx="491109" cy="333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12518" y="287250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Ink Free" panose="03080402000500000000" pitchFamily="66" charset="0"/>
              </a:rPr>
              <a:t>slot</a:t>
            </a:r>
            <a:endParaRPr lang="zh-CN" altLang="en-US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5578" y="3240631"/>
                <a:ext cx="1009487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Three different  prompt creators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𝑝𝑟𝑜𝑚𝑝𝑡</m:t>
                        </m:r>
                      </m:sub>
                    </m:sSub>
                  </m:oMath>
                </a14:m>
                <a:r>
                  <a:rPr lang="en-US" altLang="zh-CN" smtClean="0"/>
                  <a:t>:  Manual Template</a:t>
                </a:r>
                <a:r>
                  <a:rPr lang="zh-CN" altLang="en-US" smtClean="0"/>
                  <a:t>、</a:t>
                </a:r>
                <a:r>
                  <a:rPr lang="en-US" altLang="zh-CN" smtClean="0"/>
                  <a:t>Soft Prompt</a:t>
                </a:r>
                <a:r>
                  <a:rPr lang="zh-CN" altLang="en-US" smtClean="0"/>
                  <a:t>、</a:t>
                </a:r>
                <a:r>
                  <a:rPr lang="en-US" altLang="zh-CN" smtClean="0"/>
                  <a:t>Concatenation Template</a:t>
                </a:r>
                <a:endParaRPr lang="zh-CN" altLang="en-US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78" y="3240631"/>
                <a:ext cx="10094879" cy="390748"/>
              </a:xfrm>
              <a:prstGeom prst="rect">
                <a:avLst/>
              </a:prstGeom>
              <a:blipFill>
                <a:blip r:embed="rId4"/>
                <a:stretch>
                  <a:fillRect l="-543" t="-7813" r="-362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772" y="3817986"/>
            <a:ext cx="8287137" cy="2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80" y="491897"/>
            <a:ext cx="5306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Role-specific Selector Generation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9599" y="1184671"/>
                <a:ext cx="104832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mtClean="0"/>
                  <a:t>Given context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mtClean="0"/>
                  <a:t> and prompt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𝑃𝑡</m:t>
                    </m:r>
                  </m:oMath>
                </a14:m>
                <a:r>
                  <a:rPr lang="zh-CN" altLang="en-US" smtClean="0"/>
                  <a:t>, this module generates the role-specific span selector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, for each slot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 of the prompt.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84671"/>
                <a:ext cx="10483273" cy="646331"/>
              </a:xfrm>
              <a:prstGeom prst="rect">
                <a:avLst/>
              </a:prstGeom>
              <a:blipFill>
                <a:blip r:embed="rId2"/>
                <a:stretch>
                  <a:fillRect l="-465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29" y="2129423"/>
            <a:ext cx="7995010" cy="2811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29" y="5239434"/>
            <a:ext cx="3232255" cy="1314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61" y="5532804"/>
            <a:ext cx="3469752" cy="10210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35927" y="2061801"/>
            <a:ext cx="2576946" cy="317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577" y="639680"/>
            <a:ext cx="6094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Learning with Prompted Span Selector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467238" y="4371917"/>
            <a:ext cx="426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</a:t>
            </a:r>
            <a:r>
              <a:rPr lang="zh-CN" altLang="en-US" smtClean="0"/>
              <a:t>alculate the distribution of each token being selected as the start/end of the argument for each role feature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09" y="4399851"/>
            <a:ext cx="2749691" cy="8953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1470" y="5813988"/>
            <a:ext cx="4268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Then we calculate probabilities where the start/end positions locate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37" y="5916361"/>
            <a:ext cx="3010055" cy="749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38" y="1256420"/>
            <a:ext cx="7995010" cy="28115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30801" y="1074661"/>
            <a:ext cx="2576946" cy="317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248" y="5721624"/>
            <a:ext cx="3501454" cy="10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577" y="639680"/>
            <a:ext cx="6094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Learning with Prompted Span Selector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8" y="1256420"/>
            <a:ext cx="7995010" cy="28115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30801" y="1074661"/>
            <a:ext cx="2576946" cy="317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85" y="4945771"/>
            <a:ext cx="3501454" cy="10440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722" y="50290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Loss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29" y="5594326"/>
            <a:ext cx="3905451" cy="977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74443" y="443152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Bipartite Matching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260" y="4800859"/>
            <a:ext cx="4413477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353" y="713571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Inference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8072" y="1554126"/>
                <a:ext cx="10557163" cy="670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mtClean="0"/>
                  <a:t>D</a:t>
                </a:r>
                <a:r>
                  <a:rPr lang="zh-CN" altLang="en-US" smtClean="0"/>
                  <a:t>efine the set of candidate spans for event arguments as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)|(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) ∈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, 0 &lt;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} ∪ {(0, 0)}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" y="1554126"/>
                <a:ext cx="10557163" cy="670312"/>
              </a:xfrm>
              <a:prstGeom prst="rect">
                <a:avLst/>
              </a:prstGeom>
              <a:blipFill>
                <a:blip r:embed="rId2"/>
                <a:stretch>
                  <a:fillRect l="-462" t="-5455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58" y="2929359"/>
            <a:ext cx="5049511" cy="682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2494" y="2380242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enumerat</a:t>
            </a:r>
            <a:r>
              <a:rPr lang="en-US" altLang="zh-CN" smtClean="0"/>
              <a:t>e</a:t>
            </a:r>
            <a:r>
              <a:rPr lang="zh-CN" altLang="en-US" smtClean="0"/>
              <a:t> and scor</a:t>
            </a:r>
            <a:r>
              <a:rPr lang="en-US" altLang="zh-CN" smtClean="0"/>
              <a:t>e</a:t>
            </a:r>
            <a:r>
              <a:rPr lang="zh-CN" altLang="en-US" smtClean="0"/>
              <a:t> all candidate spans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2494" y="3854063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the predicted span of slot k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63" y="4465480"/>
            <a:ext cx="4392104" cy="7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6" y="1429784"/>
            <a:ext cx="8805456" cy="3615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2065" y="422593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Experiments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184702" y="125351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Ink Free" panose="03080402000500000000" pitchFamily="66" charset="0"/>
                <a:ea typeface="仿宋" panose="02010609060101010101" pitchFamily="49" charset="-122"/>
              </a:rPr>
              <a:t>sentence-level</a:t>
            </a:r>
            <a:endParaRPr lang="zh-CN" altLang="en-US">
              <a:latin typeface="Ink Free" panose="03080402000500000000" pitchFamily="66" charset="0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2459" y="124511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Ink Free" panose="03080402000500000000" pitchFamily="66" charset="0"/>
                <a:ea typeface="仿宋" panose="02010609060101010101" pitchFamily="49" charset="-122"/>
              </a:rPr>
              <a:t>Document-level</a:t>
            </a:r>
            <a:endParaRPr lang="zh-CN" altLang="en-US">
              <a:latin typeface="Ink Free" panose="03080402000500000000" pitchFamily="66" charset="0"/>
              <a:ea typeface="仿宋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6327" y="1791855"/>
            <a:ext cx="711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0" idx="1"/>
          </p:cNvCxnSpPr>
          <p:nvPr/>
        </p:nvCxnSpPr>
        <p:spPr>
          <a:xfrm flipH="1" flipV="1">
            <a:off x="5292436" y="1128538"/>
            <a:ext cx="178044" cy="707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10182" y="68420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Ink Free" panose="03080402000500000000" pitchFamily="66" charset="0"/>
              </a:rPr>
              <a:t>offset, event type</a:t>
            </a:r>
            <a:endParaRPr lang="zh-CN" altLang="en-US">
              <a:latin typeface="Ink Free" panose="03080402000500000000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7527" y="27737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Ink Free" panose="03080402000500000000" pitchFamily="66" charset="0"/>
              </a:rPr>
              <a:t>offset, event type,role type</a:t>
            </a:r>
            <a:endParaRPr lang="zh-CN" altLang="en-US">
              <a:latin typeface="Ink Free" panose="03080402000500000000" pitchFamily="66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95984" y="1760538"/>
            <a:ext cx="711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4" idx="2"/>
          </p:cNvCxnSpPr>
          <p:nvPr/>
        </p:nvCxnSpPr>
        <p:spPr>
          <a:xfrm flipV="1">
            <a:off x="6428509" y="646702"/>
            <a:ext cx="1090278" cy="1145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007606" y="364497"/>
            <a:ext cx="2057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Ink Free" panose="03080402000500000000" pitchFamily="66" charset="0"/>
              </a:rPr>
              <a:t>add a window centering on the trigger words and only encode the words within the window</a:t>
            </a:r>
          </a:p>
        </p:txBody>
      </p:sp>
      <p:sp>
        <p:nvSpPr>
          <p:cNvPr id="3" name="矩形 2"/>
          <p:cNvSpPr/>
          <p:nvPr/>
        </p:nvSpPr>
        <p:spPr>
          <a:xfrm>
            <a:off x="1647332" y="5182493"/>
            <a:ext cx="844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Ink Free" panose="03080402000500000000" pitchFamily="66" charset="0"/>
              </a:rPr>
              <a:t>a good generalization ability </a:t>
            </a:r>
            <a:r>
              <a:rPr lang="zh-CN" altLang="en-US" smtClean="0">
                <a:latin typeface="Ink Free" panose="03080402000500000000" pitchFamily="66" charset="0"/>
              </a:rPr>
              <a:t>on </a:t>
            </a:r>
            <a:r>
              <a:rPr lang="zh-CN" altLang="en-US">
                <a:latin typeface="Ink Free" panose="03080402000500000000" pitchFamily="66" charset="0"/>
              </a:rPr>
              <a:t>dealing with varying lengths of context.</a:t>
            </a:r>
          </a:p>
        </p:txBody>
      </p:sp>
    </p:spTree>
    <p:extLst>
      <p:ext uri="{BB962C8B-B14F-4D97-AF65-F5344CB8AC3E}">
        <p14:creationId xmlns:p14="http://schemas.microsoft.com/office/powerpoint/2010/main" val="12026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428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仿宋</vt:lpstr>
      <vt:lpstr>Arial</vt:lpstr>
      <vt:lpstr>Cambria Math</vt:lpstr>
      <vt:lpstr>Ink Free</vt:lpstr>
      <vt:lpstr>Office 主题​​</vt:lpstr>
      <vt:lpstr>PowerPoint 演示文稿</vt:lpstr>
      <vt:lpstr>Event Extraction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liuyanting0629@163.com</dc:creator>
  <cp:lastModifiedBy>liuyanting0629@163.com</cp:lastModifiedBy>
  <cp:revision>28</cp:revision>
  <dcterms:created xsi:type="dcterms:W3CDTF">2023-03-11T05:11:53Z</dcterms:created>
  <dcterms:modified xsi:type="dcterms:W3CDTF">2023-03-15T14:06:26Z</dcterms:modified>
</cp:coreProperties>
</file>