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438" r:id="rId3"/>
    <p:sldId id="440" r:id="rId4"/>
    <p:sldId id="258" r:id="rId5"/>
    <p:sldId id="390" r:id="rId6"/>
    <p:sldId id="386" r:id="rId7"/>
    <p:sldId id="441" r:id="rId8"/>
    <p:sldId id="444" r:id="rId9"/>
    <p:sldId id="442" r:id="rId10"/>
    <p:sldId id="443" r:id="rId11"/>
    <p:sldId id="418" r:id="rId12"/>
    <p:sldId id="445" r:id="rId13"/>
    <p:sldId id="452" r:id="rId14"/>
    <p:sldId id="447" r:id="rId15"/>
    <p:sldId id="448" r:id="rId16"/>
    <p:sldId id="449" r:id="rId17"/>
    <p:sldId id="450" r:id="rId18"/>
    <p:sldId id="451" r:id="rId19"/>
    <p:sldId id="453" r:id="rId20"/>
    <p:sldId id="456" r:id="rId21"/>
    <p:sldId id="454" r:id="rId22"/>
    <p:sldId id="455" r:id="rId23"/>
    <p:sldId id="457" r:id="rId24"/>
    <p:sldId id="458" r:id="rId25"/>
    <p:sldId id="459" r:id="rId26"/>
    <p:sldId id="460" r:id="rId27"/>
    <p:sldId id="461" r:id="rId28"/>
    <p:sldId id="462" r:id="rId29"/>
    <p:sldId id="463" r:id="rId30"/>
    <p:sldId id="437"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59" userDrawn="1">
          <p15:clr>
            <a:srgbClr val="A4A3A4"/>
          </p15:clr>
        </p15:guide>
        <p15:guide id="4" pos="665" userDrawn="1">
          <p15:clr>
            <a:srgbClr val="A4A3A4"/>
          </p15:clr>
        </p15:guide>
        <p15:guide id="5" pos="70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邹 佳玲" initials="邹" lastIdx="1" clrIdx="0">
    <p:extLst>
      <p:ext uri="{19B8F6BF-5375-455C-9EA6-DF929625EA0E}">
        <p15:presenceInfo xmlns:p15="http://schemas.microsoft.com/office/powerpoint/2012/main" userId="cf3e4485559e70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E1A33"/>
    <a:srgbClr val="743443"/>
    <a:srgbClr val="575D6A"/>
    <a:srgbClr val="E8EBED"/>
    <a:srgbClr val="E59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00" autoAdjust="0"/>
    <p:restoredTop sz="82282" autoAdjust="0"/>
  </p:normalViewPr>
  <p:slideViewPr>
    <p:cSldViewPr snapToGrid="0" showGuides="1">
      <p:cViewPr varScale="1">
        <p:scale>
          <a:sx n="55" d="100"/>
          <a:sy n="55" d="100"/>
        </p:scale>
        <p:origin x="248" y="40"/>
      </p:cViewPr>
      <p:guideLst>
        <p:guide orient="horz" pos="2160"/>
        <p:guide pos="3840"/>
        <p:guide orient="horz" pos="459"/>
        <p:guide pos="665"/>
        <p:guide pos="7015"/>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91F40-25F4-40E6-8997-669087E220CD}" type="datetimeFigureOut">
              <a:rPr lang="zh-CN" altLang="en-US" smtClean="0"/>
              <a:t>2023/4/13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E9D39-B838-4966-9F85-0316DACF3191}" type="slidenum">
              <a:rPr lang="zh-CN" altLang="en-US" smtClean="0"/>
              <a:t>‹#›</a:t>
            </a:fld>
            <a:endParaRPr lang="zh-CN" altLang="en-US"/>
          </a:p>
        </p:txBody>
      </p:sp>
    </p:spTree>
    <p:extLst>
      <p:ext uri="{BB962C8B-B14F-4D97-AF65-F5344CB8AC3E}">
        <p14:creationId xmlns:p14="http://schemas.microsoft.com/office/powerpoint/2010/main" val="326158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1</a:t>
            </a:fld>
            <a:endParaRPr lang="zh-CN" altLang="en-US"/>
          </a:p>
        </p:txBody>
      </p:sp>
    </p:spTree>
    <p:extLst>
      <p:ext uri="{BB962C8B-B14F-4D97-AF65-F5344CB8AC3E}">
        <p14:creationId xmlns:p14="http://schemas.microsoft.com/office/powerpoint/2010/main" val="164231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Label Init”: </a:t>
            </a:r>
            <a:r>
              <a:rPr lang="zh-CN" altLang="en-US" dirty="0"/>
              <a:t>使用标签单词的嵌入；“</a:t>
            </a:r>
            <a:r>
              <a:rPr lang="en-US" altLang="zh-CN" dirty="0"/>
              <a:t>Vocab Sampling”: </a:t>
            </a:r>
            <a:r>
              <a:rPr lang="zh-CN" altLang="en-US" dirty="0"/>
              <a:t>从词汇中随机抽取单词；“ </a:t>
            </a:r>
            <a:r>
              <a:rPr lang="en-US" altLang="zh-CN" dirty="0"/>
              <a:t>Top-1000 Sampling”: </a:t>
            </a:r>
            <a:r>
              <a:rPr lang="zh-CN" altLang="en-US" dirty="0"/>
              <a:t>从训练前语料库中最常见的</a:t>
            </a:r>
            <a:r>
              <a:rPr lang="en-US" altLang="zh-CN" dirty="0"/>
              <a:t>1000</a:t>
            </a:r>
            <a:r>
              <a:rPr lang="zh-CN" altLang="en-US" dirty="0"/>
              <a:t>个单词中随机抽样；“</a:t>
            </a:r>
            <a:r>
              <a:rPr lang="en-US" altLang="zh-CN" dirty="0"/>
              <a:t>Task-Related”: </a:t>
            </a:r>
            <a:r>
              <a:rPr lang="zh-CN" altLang="en-US" dirty="0"/>
              <a:t>从下游数据中随机抽样单词。使用分类准确度</a:t>
            </a:r>
            <a:r>
              <a:rPr lang="en-US" altLang="zh-CN" dirty="0"/>
              <a:t>(%)</a:t>
            </a:r>
            <a:r>
              <a:rPr lang="zh-CN" altLang="en-US" dirty="0"/>
              <a:t>进行评估。</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10</a:t>
            </a:fld>
            <a:endParaRPr lang="zh-CN" altLang="en-US"/>
          </a:p>
        </p:txBody>
      </p:sp>
    </p:spTree>
    <p:extLst>
      <p:ext uri="{BB962C8B-B14F-4D97-AF65-F5344CB8AC3E}">
        <p14:creationId xmlns:p14="http://schemas.microsoft.com/office/powerpoint/2010/main" val="303189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12</a:t>
            </a:fld>
            <a:endParaRPr lang="zh-CN" altLang="en-US"/>
          </a:p>
        </p:txBody>
      </p:sp>
    </p:spTree>
    <p:extLst>
      <p:ext uri="{BB962C8B-B14F-4D97-AF65-F5344CB8AC3E}">
        <p14:creationId xmlns:p14="http://schemas.microsoft.com/office/powerpoint/2010/main" val="263446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记原始输入为</a:t>
            </a:r>
            <a:r>
              <a:rPr lang="en-US" altLang="zh-CN" dirty="0"/>
              <a:t>x=(s1,s2,...,</a:t>
            </a:r>
            <a:r>
              <a:rPr lang="en-US" altLang="zh-CN" dirty="0" err="1"/>
              <a:t>sk</a:t>
            </a:r>
            <a:r>
              <a:rPr lang="en-US" altLang="zh-CN" dirty="0"/>
              <a:t>)(</a:t>
            </a:r>
            <a:r>
              <a:rPr lang="zh-CN" altLang="en-US" dirty="0"/>
              <a:t>其中</a:t>
            </a:r>
            <a:r>
              <a:rPr lang="en-US" altLang="zh-CN" dirty="0"/>
              <a:t>k</a:t>
            </a:r>
            <a:r>
              <a:rPr lang="zh-CN" altLang="en-US" dirty="0"/>
              <a:t>是序列的个数，如输入是一个文本对，</a:t>
            </a:r>
            <a:r>
              <a:rPr lang="en-US" altLang="zh-CN" dirty="0"/>
              <a:t>k=2)</a:t>
            </a:r>
            <a:r>
              <a:rPr lang="zh-CN" altLang="en-US" dirty="0"/>
              <a:t>，模板</a:t>
            </a:r>
            <a:r>
              <a:rPr lang="en-US" altLang="zh-CN" dirty="0"/>
              <a:t>pattern</a:t>
            </a:r>
            <a:r>
              <a:rPr lang="zh-CN" altLang="en-US" dirty="0"/>
              <a:t>是一个函数，它将输入映射为只含一个</a:t>
            </a:r>
            <a:r>
              <a:rPr lang="en-US" altLang="zh-CN" dirty="0"/>
              <a:t>mask token</a:t>
            </a:r>
            <a:r>
              <a:rPr lang="zh-CN" altLang="en-US" dirty="0"/>
              <a:t>的文本</a:t>
            </a:r>
            <a:r>
              <a:rPr lang="en-US" altLang="zh-CN" dirty="0"/>
              <a:t>f(x)</a:t>
            </a:r>
            <a:r>
              <a:rPr lang="zh-CN" altLang="en-US" dirty="0"/>
              <a:t>；再定义一个</a:t>
            </a:r>
            <a:r>
              <a:rPr lang="en-US" altLang="zh-CN" dirty="0"/>
              <a:t>verbalizer</a:t>
            </a:r>
            <a:r>
              <a:rPr lang="zh-CN" altLang="en-US" dirty="0"/>
              <a:t>为一个函数</a:t>
            </a:r>
            <a:r>
              <a:rPr lang="en-US" altLang="zh-CN" dirty="0"/>
              <a:t>v: L-&gt;V, </a:t>
            </a:r>
            <a:r>
              <a:rPr lang="zh-CN" altLang="en-US" dirty="0"/>
              <a:t>它将每个真实标签</a:t>
            </a:r>
            <a:r>
              <a:rPr lang="en-US" altLang="zh-CN" dirty="0"/>
              <a:t>(</a:t>
            </a:r>
            <a:r>
              <a:rPr lang="en-US" altLang="zh-CN" dirty="0" err="1"/>
              <a:t>y</a:t>
            </a:r>
            <a:r>
              <a:rPr lang="en-US" altLang="zh-CN" dirty="0" err="1">
                <a:latin typeface="Cambria Math" panose="02040503050406030204" pitchFamily="18" charset="0"/>
                <a:ea typeface="Cambria Math" panose="02040503050406030204" pitchFamily="18" charset="0"/>
              </a:rPr>
              <a:t>∈L</a:t>
            </a:r>
            <a:r>
              <a:rPr lang="en-US" altLang="zh-CN" dirty="0"/>
              <a:t>)</a:t>
            </a:r>
            <a:r>
              <a:rPr lang="zh-CN" altLang="en-US" dirty="0"/>
              <a:t>映射为模型词表里的一个单词。我们将一对（</a:t>
            </a:r>
            <a:r>
              <a:rPr lang="en-US" altLang="zh-CN" dirty="0"/>
              <a:t>P</a:t>
            </a:r>
            <a:r>
              <a:rPr lang="zh-CN" altLang="en-US" dirty="0"/>
              <a:t>，</a:t>
            </a:r>
            <a:r>
              <a:rPr lang="en-US" altLang="zh-CN" dirty="0"/>
              <a:t>V</a:t>
            </a:r>
            <a:r>
              <a:rPr lang="zh-CN" altLang="en-US" dirty="0"/>
              <a:t>）作为</a:t>
            </a:r>
            <a:r>
              <a:rPr lang="en-US" altLang="zh-CN" dirty="0"/>
              <a:t>pattern-verbalizer pair (PVP)</a:t>
            </a:r>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13</a:t>
            </a:fld>
            <a:endParaRPr lang="zh-CN" altLang="en-US"/>
          </a:p>
        </p:txBody>
      </p:sp>
    </p:spTree>
    <p:extLst>
      <p:ext uri="{BB962C8B-B14F-4D97-AF65-F5344CB8AC3E}">
        <p14:creationId xmlns:p14="http://schemas.microsoft.com/office/powerpoint/2010/main" val="53349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Devlin</a:t>
            </a:r>
            <a:r>
              <a:rPr lang="zh-CN" altLang="en-US" dirty="0"/>
              <a:t>等人（</a:t>
            </a:r>
            <a:r>
              <a:rPr lang="en-US" altLang="zh-CN" dirty="0"/>
              <a:t>2019</a:t>
            </a:r>
            <a:r>
              <a:rPr lang="zh-CN" altLang="en-US" dirty="0"/>
              <a:t>）中的下一个概率预测扩展到标签为</a:t>
            </a:r>
            <a:r>
              <a:rPr lang="en-US" altLang="zh-CN" dirty="0"/>
              <a:t>Y={0</a:t>
            </a:r>
            <a:r>
              <a:rPr lang="zh-CN" altLang="en-US" dirty="0"/>
              <a:t>，</a:t>
            </a:r>
            <a:r>
              <a:rPr lang="en-US" altLang="zh-CN" dirty="0"/>
              <a:t>1</a:t>
            </a:r>
            <a:r>
              <a:rPr lang="zh-CN" altLang="en-US" dirty="0"/>
              <a:t>，</a:t>
            </a:r>
            <a:r>
              <a:rPr lang="en-US" altLang="zh-CN" dirty="0"/>
              <a:t>2}</a:t>
            </a:r>
            <a:r>
              <a:rPr lang="zh-CN" altLang="en-US" dirty="0"/>
              <a:t>的三类分类作为预训练任务。</a:t>
            </a:r>
            <a:r>
              <a:rPr lang="en-US" altLang="zh-CN" dirty="0"/>
              <a:t>Y</a:t>
            </a:r>
            <a:r>
              <a:rPr lang="zh-CN" altLang="en-US" dirty="0"/>
              <a:t>中的这些标签可以分别表明两个句子之间的语义关系是连贯的（标签</a:t>
            </a:r>
            <a:r>
              <a:rPr lang="en-US" altLang="zh-CN" dirty="0"/>
              <a:t>2</a:t>
            </a:r>
            <a:r>
              <a:rPr lang="zh-CN" altLang="en-US" dirty="0"/>
              <a:t>）、相似的（</a:t>
            </a:r>
            <a:r>
              <a:rPr lang="en-US" altLang="zh-CN" dirty="0"/>
              <a:t>1</a:t>
            </a:r>
            <a:r>
              <a:rPr lang="zh-CN" altLang="en-US" dirty="0"/>
              <a:t>）和无关的（</a:t>
            </a:r>
            <a:r>
              <a:rPr lang="en-US" altLang="zh-CN" dirty="0"/>
              <a:t>0</a:t>
            </a:r>
            <a:r>
              <a:rPr lang="zh-CN" altLang="en-US" dirty="0"/>
              <a:t>）。为了从未标记的文档中构建信号，我们将彼此相邻的两个句子设置为标签</a:t>
            </a:r>
            <a:r>
              <a:rPr lang="en-US" altLang="zh-CN" dirty="0"/>
              <a:t>2</a:t>
            </a:r>
            <a:r>
              <a:rPr lang="zh-CN" altLang="en-US" dirty="0"/>
              <a:t>，将来自同一文档但不是真的下一个句子的句子设置为</a:t>
            </a:r>
            <a:r>
              <a:rPr lang="en-US" altLang="zh-CN" dirty="0"/>
              <a:t>1</a:t>
            </a:r>
            <a:r>
              <a:rPr lang="zh-CN" altLang="en-US" dirty="0"/>
              <a:t>，将来自不同文档的句子设为</a:t>
            </a:r>
            <a:r>
              <a:rPr lang="en-US" altLang="zh-CN" dirty="0"/>
              <a:t>0</a:t>
            </a:r>
            <a:r>
              <a:rPr lang="zh-CN" altLang="en-US" dirty="0"/>
              <a:t>。</a:t>
            </a:r>
            <a:r>
              <a:rPr lang="en-US" altLang="zh-CN" dirty="0"/>
              <a:t>S1</a:t>
            </a:r>
            <a:r>
              <a:rPr lang="zh-CN" altLang="en-US" dirty="0"/>
              <a:t>和</a:t>
            </a:r>
            <a:r>
              <a:rPr lang="en-US" altLang="zh-CN" dirty="0"/>
              <a:t>S2</a:t>
            </a:r>
            <a:r>
              <a:rPr lang="zh-CN" altLang="en-US" dirty="0"/>
              <a:t>对应输入的句子对。</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14</a:t>
            </a:fld>
            <a:endParaRPr lang="zh-CN" altLang="en-US"/>
          </a:p>
        </p:txBody>
      </p:sp>
    </p:spTree>
    <p:extLst>
      <p:ext uri="{BB962C8B-B14F-4D97-AF65-F5344CB8AC3E}">
        <p14:creationId xmlns:p14="http://schemas.microsoft.com/office/powerpoint/2010/main" val="3865860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给定一个句子作为查询</a:t>
            </a:r>
            <a:r>
              <a:rPr lang="en-US" altLang="zh-CN" dirty="0"/>
              <a:t>sq</a:t>
            </a:r>
            <a:r>
              <a:rPr lang="zh-CN" altLang="en-US" dirty="0"/>
              <a:t>，训练模型从六个候选者中选择相邻的句子，表示为</a:t>
            </a:r>
            <a:r>
              <a:rPr lang="en-US" altLang="zh-CN" dirty="0"/>
              <a:t>s1</a:t>
            </a:r>
            <a:r>
              <a:rPr lang="zh-CN" altLang="en-US" dirty="0"/>
              <a:t>～</a:t>
            </a:r>
            <a:r>
              <a:rPr lang="en-US" altLang="zh-CN" dirty="0"/>
              <a:t>s6</a:t>
            </a:r>
            <a:r>
              <a:rPr lang="zh-CN" altLang="en-US" dirty="0"/>
              <a:t>，因此</a:t>
            </a:r>
            <a:r>
              <a:rPr lang="en-US" altLang="zh-CN" dirty="0"/>
              <a:t>la-bel</a:t>
            </a:r>
            <a:r>
              <a:rPr lang="zh-CN" altLang="en-US" dirty="0"/>
              <a:t>集为</a:t>
            </a:r>
            <a:r>
              <a:rPr lang="en-US" altLang="zh-CN" dirty="0"/>
              <a:t>Y={1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。这些候选者包括正确答案、来自同一文档但不与查询相邻的一句话以及来自其他文档的四句话。</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15</a:t>
            </a:fld>
            <a:endParaRPr lang="zh-CN" altLang="en-US"/>
          </a:p>
        </p:txBody>
      </p:sp>
    </p:spTree>
    <p:extLst>
      <p:ext uri="{BB962C8B-B14F-4D97-AF65-F5344CB8AC3E}">
        <p14:creationId xmlns:p14="http://schemas.microsoft.com/office/powerpoint/2010/main" val="621446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伪标签方法是一种同时从未标记数据和标记数据中学习的监督范式。将具有最大预测概率的类作为伪标签。</a:t>
            </a:r>
            <a:endParaRPr lang="en-US" altLang="zh-CN" dirty="0"/>
          </a:p>
          <a:p>
            <a:r>
              <a:rPr lang="zh-CN" altLang="en-US" dirty="0"/>
              <a:t>以情绪分类为例，我们使用另一个小模型来注释预训练语料库中的情绪标签，并过滤出分类概率较低的情绪标签。在实践中，我们使用</a:t>
            </a:r>
            <a:r>
              <a:rPr lang="en-US" altLang="zh-CN" dirty="0" err="1"/>
              <a:t>RoBERTaBASE</a:t>
            </a:r>
            <a:r>
              <a:rPr lang="zh-CN" altLang="en-US" dirty="0"/>
              <a:t>模型，该模型在</a:t>
            </a:r>
            <a:r>
              <a:rPr lang="en-US" altLang="zh-CN" dirty="0"/>
              <a:t>5</a:t>
            </a:r>
            <a:r>
              <a:rPr lang="zh-CN" altLang="en-US" dirty="0"/>
              <a:t>类情感分类数据集上进行了微调，而不是在我们评估的小样本数据集上。然后，使用语料库中的句子</a:t>
            </a:r>
            <a:r>
              <a:rPr lang="en-US" altLang="zh-CN" dirty="0"/>
              <a:t>s</a:t>
            </a:r>
            <a:r>
              <a:rPr lang="zh-CN" altLang="en-US" dirty="0"/>
              <a:t>，我们得到了输入</a:t>
            </a:r>
            <a:r>
              <a:rPr lang="en-US" altLang="zh-CN" dirty="0"/>
              <a:t>x=</a:t>
            </a:r>
            <a:r>
              <a:rPr lang="zh-CN" altLang="en-US" dirty="0"/>
              <a:t>（</a:t>
            </a:r>
            <a:r>
              <a:rPr lang="en-US" altLang="zh-CN" dirty="0"/>
              <a:t>s</a:t>
            </a:r>
            <a:r>
              <a:rPr lang="zh-CN" altLang="en-US" dirty="0"/>
              <a:t>）和标签集</a:t>
            </a:r>
            <a:r>
              <a:rPr lang="en-US" altLang="zh-CN" dirty="0"/>
              <a:t>Y={1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16</a:t>
            </a:fld>
            <a:endParaRPr lang="zh-CN" altLang="en-US"/>
          </a:p>
        </p:txBody>
      </p:sp>
    </p:spTree>
    <p:extLst>
      <p:ext uri="{BB962C8B-B14F-4D97-AF65-F5344CB8AC3E}">
        <p14:creationId xmlns:p14="http://schemas.microsoft.com/office/powerpoint/2010/main" val="3088077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通过这种方式，预先训练的</a:t>
            </a:r>
            <a:r>
              <a:rPr lang="en-US" altLang="zh-CN" dirty="0"/>
              <a:t>PVP</a:t>
            </a:r>
            <a:r>
              <a:rPr lang="zh-CN" altLang="en-US" dirty="0"/>
              <a:t>可以用于来自任意域的单个文本分类任务，并且具有更多的</a:t>
            </a:r>
            <a:r>
              <a:rPr lang="en-US" altLang="zh-CN" dirty="0"/>
              <a:t>labels</a:t>
            </a:r>
            <a:r>
              <a:rPr lang="zh-CN" altLang="en-US" dirty="0"/>
              <a:t>。</a:t>
            </a:r>
            <a:r>
              <a:rPr lang="en-US" altLang="zh-CN" dirty="0"/>
              <a:t>PPT</a:t>
            </a:r>
            <a:r>
              <a:rPr lang="zh-CN" altLang="en-US" dirty="0"/>
              <a:t>专注于调整软提示，固定了</a:t>
            </a:r>
            <a:r>
              <a:rPr lang="en-US" altLang="zh-CN" dirty="0"/>
              <a:t>PLM</a:t>
            </a:r>
            <a:r>
              <a:rPr lang="zh-CN" altLang="en-US" dirty="0"/>
              <a:t>的主体，并且预训练是在完全无监督的数据上进行的，而不是在有监督的数据集的收集上进行的（区分其他工作）。</a:t>
            </a:r>
            <a:endParaRPr lang="en-US" altLang="zh-CN" dirty="0"/>
          </a:p>
          <a:p>
            <a:r>
              <a:rPr lang="zh-CN" altLang="en-US" dirty="0"/>
              <a:t>由于不同的任务可能有不同的候选数量和长度，我们构建了选项数量从</a:t>
            </a:r>
            <a:r>
              <a:rPr lang="en-US" altLang="zh-CN" dirty="0"/>
              <a:t>2</a:t>
            </a:r>
            <a:r>
              <a:rPr lang="zh-CN" altLang="en-US" dirty="0"/>
              <a:t>到</a:t>
            </a:r>
            <a:r>
              <a:rPr lang="en-US" altLang="zh-CN" dirty="0"/>
              <a:t>16</a:t>
            </a:r>
            <a:r>
              <a:rPr lang="zh-CN" altLang="en-US" dirty="0"/>
              <a:t>不等（本文最后选择了</a:t>
            </a:r>
            <a:r>
              <a:rPr lang="en-US" altLang="zh-CN" dirty="0"/>
              <a:t>16</a:t>
            </a:r>
            <a:r>
              <a:rPr lang="zh-CN" altLang="en-US" dirty="0"/>
              <a:t>）、选项长度从</a:t>
            </a:r>
            <a:r>
              <a:rPr lang="en-US" altLang="zh-CN" dirty="0"/>
              <a:t>50</a:t>
            </a:r>
            <a:r>
              <a:rPr lang="zh-CN" altLang="en-US" dirty="0"/>
              <a:t>到</a:t>
            </a:r>
            <a:r>
              <a:rPr lang="en-US" altLang="zh-CN" dirty="0"/>
              <a:t>20</a:t>
            </a:r>
            <a:r>
              <a:rPr lang="zh-CN" altLang="en-US" dirty="0"/>
              <a:t>不等的预训练样本。我们使用第</a:t>
            </a:r>
            <a:r>
              <a:rPr lang="en-US" altLang="zh-CN" dirty="0"/>
              <a:t>3.2.2</a:t>
            </a:r>
            <a:r>
              <a:rPr lang="zh-CN" altLang="en-US" dirty="0"/>
              <a:t>节中的</a:t>
            </a:r>
            <a:r>
              <a:rPr lang="en-US" altLang="zh-CN" dirty="0"/>
              <a:t>PVP</a:t>
            </a:r>
            <a:r>
              <a:rPr lang="zh-CN" altLang="en-US" dirty="0"/>
              <a:t>进行预训练，然后应用预训练的</a:t>
            </a:r>
            <a:r>
              <a:rPr lang="en-US" altLang="zh-CN" dirty="0"/>
              <a:t>soft prompt</a:t>
            </a:r>
            <a:r>
              <a:rPr lang="zh-CN" altLang="en-US" dirty="0"/>
              <a:t>来涵盖上述三项分类任务。</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17</a:t>
            </a:fld>
            <a:endParaRPr lang="zh-CN" altLang="en-US"/>
          </a:p>
        </p:txBody>
      </p:sp>
    </p:spTree>
    <p:extLst>
      <p:ext uri="{BB962C8B-B14F-4D97-AF65-F5344CB8AC3E}">
        <p14:creationId xmlns:p14="http://schemas.microsoft.com/office/powerpoint/2010/main" val="3201769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18</a:t>
            </a:fld>
            <a:endParaRPr lang="zh-CN" altLang="en-US"/>
          </a:p>
        </p:txBody>
      </p:sp>
    </p:spTree>
    <p:extLst>
      <p:ext uri="{BB962C8B-B14F-4D97-AF65-F5344CB8AC3E}">
        <p14:creationId xmlns:p14="http://schemas.microsoft.com/office/powerpoint/2010/main" val="2002137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标签少于</a:t>
            </a:r>
            <a:r>
              <a:rPr lang="en-US" altLang="zh-CN" dirty="0"/>
              <a:t>5</a:t>
            </a:r>
            <a:r>
              <a:rPr lang="zh-CN" altLang="en-US" dirty="0"/>
              <a:t>个的任务：我们使用原始训练数据中的</a:t>
            </a:r>
            <a:r>
              <a:rPr lang="en-US" altLang="zh-CN" dirty="0"/>
              <a:t>32</a:t>
            </a:r>
            <a:r>
              <a:rPr lang="zh-CN" altLang="en-US" dirty="0"/>
              <a:t>个样本构建</a:t>
            </a:r>
            <a:r>
              <a:rPr lang="en-US" altLang="zh-CN" dirty="0" err="1"/>
              <a:t>Dtrain</a:t>
            </a:r>
            <a:r>
              <a:rPr lang="zh-CN" altLang="en-US" dirty="0"/>
              <a:t>和</a:t>
            </a:r>
            <a:r>
              <a:rPr lang="en-US" altLang="zh-CN" dirty="0" err="1"/>
              <a:t>Ddev</a:t>
            </a:r>
            <a:r>
              <a:rPr lang="zh-CN" altLang="en-US" dirty="0"/>
              <a:t>，并确保标签数量平衡。</a:t>
            </a:r>
            <a:endParaRPr lang="en-US" altLang="zh-CN" dirty="0"/>
          </a:p>
          <a:p>
            <a:r>
              <a:rPr lang="zh-CN" altLang="en-US" dirty="0"/>
              <a:t>标签多于</a:t>
            </a:r>
            <a:r>
              <a:rPr lang="en-US" altLang="zh-CN" dirty="0"/>
              <a:t>5</a:t>
            </a:r>
            <a:r>
              <a:rPr lang="zh-CN" altLang="en-US" dirty="0"/>
              <a:t>个的任务：如</a:t>
            </a:r>
            <a:r>
              <a:rPr lang="en-US" altLang="zh-CN" dirty="0" err="1"/>
              <a:t>Tnews</a:t>
            </a:r>
            <a:r>
              <a:rPr lang="zh-CN" altLang="en-US" dirty="0"/>
              <a:t>和</a:t>
            </a:r>
            <a:r>
              <a:rPr lang="en-US" altLang="zh-CN" dirty="0" err="1"/>
              <a:t>YahooAnswer</a:t>
            </a:r>
            <a:r>
              <a:rPr lang="zh-CN" altLang="en-US" dirty="0"/>
              <a:t>，很难用标签平衡的样本组成数据集。因此，我们为每个标签随机选择</a:t>
            </a:r>
            <a:r>
              <a:rPr lang="en-US" altLang="zh-CN" dirty="0"/>
              <a:t>8</a:t>
            </a:r>
            <a:r>
              <a:rPr lang="zh-CN" altLang="en-US" dirty="0"/>
              <a:t>个样本。</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中英文均使用</a:t>
            </a:r>
            <a:r>
              <a:rPr lang="en-US" altLang="zh-CN" dirty="0"/>
              <a:t>100</a:t>
            </a:r>
            <a:r>
              <a:rPr lang="zh-CN" altLang="en-US" dirty="0"/>
              <a:t>个</a:t>
            </a:r>
            <a:r>
              <a:rPr lang="en-US" altLang="zh-CN" dirty="0"/>
              <a:t>soft prompt tokens</a:t>
            </a:r>
            <a:r>
              <a:rPr lang="zh-CN" altLang="en-US" dirty="0"/>
              <a:t>进行</a:t>
            </a:r>
            <a:r>
              <a:rPr lang="en-US" altLang="zh-CN" dirty="0"/>
              <a:t>PT</a:t>
            </a:r>
            <a:r>
              <a:rPr lang="zh-CN" altLang="en-US" dirty="0"/>
              <a:t>。因此，可调参数仅为</a:t>
            </a:r>
            <a:r>
              <a:rPr lang="en-US" altLang="zh-CN" dirty="0"/>
              <a:t>100×4096=4.1×105=410K</a:t>
            </a:r>
            <a:r>
              <a:rPr lang="zh-CN" altLang="en-US" dirty="0"/>
              <a:t>。与</a:t>
            </a:r>
            <a:r>
              <a:rPr lang="en-US" altLang="zh-CN" dirty="0"/>
              <a:t>FT</a:t>
            </a:r>
            <a:r>
              <a:rPr lang="zh-CN" altLang="en-US" dirty="0"/>
              <a:t>的</a:t>
            </a:r>
            <a:r>
              <a:rPr lang="en-US" altLang="zh-CN" dirty="0"/>
              <a:t>11B</a:t>
            </a:r>
            <a:r>
              <a:rPr lang="zh-CN" altLang="en-US" dirty="0"/>
              <a:t>（</a:t>
            </a:r>
            <a:r>
              <a:rPr lang="en-US" altLang="zh-CN" dirty="0"/>
              <a:t>1.1×1010</a:t>
            </a:r>
            <a:r>
              <a:rPr lang="zh-CN" altLang="en-US" dirty="0"/>
              <a:t>）参数相比，</a:t>
            </a:r>
            <a:r>
              <a:rPr lang="en-US" altLang="zh-CN" dirty="0"/>
              <a:t>PT</a:t>
            </a:r>
            <a:r>
              <a:rPr lang="zh-CN" altLang="en-US" dirty="0"/>
              <a:t>只需要为每个任务存储</a:t>
            </a:r>
            <a:r>
              <a:rPr lang="en-US" altLang="zh-CN" dirty="0"/>
              <a:t>3000</a:t>
            </a:r>
            <a:r>
              <a:rPr lang="zh-CN" altLang="en-US" dirty="0"/>
              <a:t>倍小的参数。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a:t>
            </a:r>
            <a:r>
              <a:rPr lang="en-US" altLang="zh-CN" dirty="0" err="1"/>
              <a:t>OpenWebText</a:t>
            </a:r>
            <a:r>
              <a:rPr lang="zh-CN" altLang="en-US" dirty="0"/>
              <a:t>中抽取了</a:t>
            </a:r>
            <a:r>
              <a:rPr lang="en-US" altLang="zh-CN" dirty="0"/>
              <a:t>10GB</a:t>
            </a:r>
            <a:r>
              <a:rPr lang="zh-CN" altLang="en-US" dirty="0"/>
              <a:t>的数据用于英语任务的</a:t>
            </a:r>
            <a:r>
              <a:rPr lang="en-US" altLang="zh-CN" dirty="0"/>
              <a:t>prompt</a:t>
            </a:r>
            <a:r>
              <a:rPr lang="zh-CN" altLang="en-US" dirty="0"/>
              <a:t>预训练，从</a:t>
            </a:r>
            <a:r>
              <a:rPr lang="en-US" altLang="zh-CN" dirty="0" err="1"/>
              <a:t>OpenWebText</a:t>
            </a:r>
            <a:r>
              <a:rPr lang="zh-CN" altLang="en-US" dirty="0"/>
              <a:t>中抽取了</a:t>
            </a:r>
            <a:r>
              <a:rPr lang="en-US" altLang="zh-CN" dirty="0"/>
              <a:t>10GB</a:t>
            </a:r>
            <a:r>
              <a:rPr lang="zh-CN" altLang="en-US" dirty="0"/>
              <a:t>的数据用于汉语任务的</a:t>
            </a:r>
            <a:r>
              <a:rPr lang="en-US" altLang="zh-CN" dirty="0"/>
              <a:t>prompt</a:t>
            </a:r>
            <a:r>
              <a:rPr lang="zh-CN" altLang="en-US" dirty="0"/>
              <a:t>预训练。</a:t>
            </a:r>
          </a:p>
          <a:p>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19</a:t>
            </a:fld>
            <a:endParaRPr lang="zh-CN" altLang="en-US"/>
          </a:p>
        </p:txBody>
      </p:sp>
    </p:spTree>
    <p:extLst>
      <p:ext uri="{BB962C8B-B14F-4D97-AF65-F5344CB8AC3E}">
        <p14:creationId xmlns:p14="http://schemas.microsoft.com/office/powerpoint/2010/main" val="2362693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F73131"/>
                </a:solidFill>
                <a:effectLst/>
                <a:latin typeface="Arial" panose="020B0604020202020204" pitchFamily="34" charset="0"/>
              </a:rPr>
              <a:t>mT5</a:t>
            </a:r>
            <a:r>
              <a:rPr lang="en-US" altLang="zh-CN" b="0" i="0" dirty="0">
                <a:solidFill>
                  <a:srgbClr val="333333"/>
                </a:solidFill>
                <a:effectLst/>
                <a:latin typeface="Arial" panose="020B0604020202020204" pitchFamily="34" charset="0"/>
              </a:rPr>
              <a:t>(mT5: A massively multilingual pre-trained text-to-text transformer), </a:t>
            </a:r>
            <a:r>
              <a:rPr lang="zh-CN" altLang="en-US" b="0" i="0" dirty="0">
                <a:solidFill>
                  <a:srgbClr val="333333"/>
                </a:solidFill>
                <a:effectLst/>
                <a:latin typeface="Arial" panose="020B0604020202020204" pitchFamily="34" charset="0"/>
              </a:rPr>
              <a:t>仍是</a:t>
            </a:r>
            <a:r>
              <a:rPr lang="en-US" altLang="zh-CN" b="0" i="0" dirty="0">
                <a:solidFill>
                  <a:srgbClr val="333333"/>
                </a:solidFill>
                <a:effectLst/>
                <a:latin typeface="Arial" panose="020B0604020202020204" pitchFamily="34" charset="0"/>
              </a:rPr>
              <a:t>T5</a:t>
            </a:r>
            <a:r>
              <a:rPr lang="zh-CN" altLang="en-US" b="0" i="0" dirty="0">
                <a:solidFill>
                  <a:srgbClr val="333333"/>
                </a:solidFill>
                <a:effectLst/>
                <a:latin typeface="Arial" panose="020B0604020202020204" pitchFamily="34" charset="0"/>
              </a:rPr>
              <a:t>数据构造方式</a:t>
            </a:r>
            <a:r>
              <a:rPr lang="en-US" altLang="zh-CN" b="0" i="0" dirty="0">
                <a:solidFill>
                  <a:srgbClr val="333333"/>
                </a:solidFill>
                <a:effectLst/>
                <a:latin typeface="Arial" panose="020B0604020202020204" pitchFamily="34" charset="0"/>
              </a:rPr>
              <a:t>(C4</a:t>
            </a:r>
            <a:r>
              <a:rPr lang="zh-CN" altLang="en-US" b="0" i="0" dirty="0">
                <a:solidFill>
                  <a:srgbClr val="333333"/>
                </a:solidFill>
                <a:effectLst/>
                <a:latin typeface="Arial" panose="020B0604020202020204" pitchFamily="34" charset="0"/>
              </a:rPr>
              <a:t>数据集</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但语料不再只限于英语</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而是扩大到</a:t>
            </a:r>
            <a:r>
              <a:rPr lang="en-US" altLang="zh-CN" b="0" i="0" dirty="0">
                <a:solidFill>
                  <a:srgbClr val="333333"/>
                </a:solidFill>
                <a:effectLst/>
                <a:latin typeface="Arial" panose="020B0604020202020204" pitchFamily="34" charset="0"/>
              </a:rPr>
              <a:t>101</a:t>
            </a:r>
            <a:r>
              <a:rPr lang="zh-CN" altLang="en-US" b="0" i="0" dirty="0">
                <a:solidFill>
                  <a:srgbClr val="333333"/>
                </a:solidFill>
                <a:effectLst/>
                <a:latin typeface="Arial" panose="020B0604020202020204" pitchFamily="34" charset="0"/>
              </a:rPr>
              <a:t>种语言</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其中就包括了中文、俄语等。</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使用基于</a:t>
            </a:r>
            <a:r>
              <a:rPr lang="en-US" altLang="zh-CN" b="0" i="0" dirty="0">
                <a:solidFill>
                  <a:srgbClr val="333333"/>
                </a:solidFill>
                <a:effectLst/>
                <a:latin typeface="Arial" panose="020B0604020202020204" pitchFamily="34" charset="0"/>
              </a:rPr>
              <a:t>Yelp-5</a:t>
            </a:r>
            <a:r>
              <a:rPr lang="zh-CN" altLang="en-US" b="0" i="0" dirty="0">
                <a:solidFill>
                  <a:srgbClr val="333333"/>
                </a:solidFill>
                <a:effectLst/>
                <a:latin typeface="Arial" panose="020B0604020202020204" pitchFamily="34" charset="0"/>
              </a:rPr>
              <a:t>数据集训练的</a:t>
            </a:r>
            <a:r>
              <a:rPr lang="en-US" altLang="zh-CN" b="0" i="0" dirty="0" err="1">
                <a:solidFill>
                  <a:srgbClr val="333333"/>
                </a:solidFill>
                <a:effectLst/>
                <a:latin typeface="Arial" panose="020B0604020202020204" pitchFamily="34" charset="0"/>
              </a:rPr>
              <a:t>RoBERTaBASE</a:t>
            </a:r>
            <a:r>
              <a:rPr lang="zh-CN" altLang="en-US" b="0" i="0" dirty="0">
                <a:solidFill>
                  <a:srgbClr val="333333"/>
                </a:solidFill>
                <a:effectLst/>
                <a:latin typeface="Arial" panose="020B0604020202020204" pitchFamily="34" charset="0"/>
              </a:rPr>
              <a:t>模型，在单句子分类任务上形成未标注数据的伪标签。</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a:t>
            </a:r>
            <a:r>
              <a:rPr lang="en-US" altLang="zh-CN" dirty="0" err="1"/>
              <a:t>OpenWebText</a:t>
            </a:r>
            <a:r>
              <a:rPr lang="zh-CN" altLang="en-US" dirty="0"/>
              <a:t>中抽取了</a:t>
            </a:r>
            <a:r>
              <a:rPr lang="en-US" altLang="zh-CN" dirty="0"/>
              <a:t>10GB</a:t>
            </a:r>
            <a:r>
              <a:rPr lang="zh-CN" altLang="en-US" dirty="0"/>
              <a:t>的数据用于英语任务的</a:t>
            </a:r>
            <a:r>
              <a:rPr lang="en-US" altLang="zh-CN" dirty="0"/>
              <a:t>prompt</a:t>
            </a:r>
            <a:r>
              <a:rPr lang="zh-CN" altLang="en-US" dirty="0"/>
              <a:t>预训练，从</a:t>
            </a:r>
            <a:r>
              <a:rPr lang="en-US" altLang="zh-CN" dirty="0" err="1"/>
              <a:t>OpenWebText</a:t>
            </a:r>
            <a:r>
              <a:rPr lang="zh-CN" altLang="en-US" dirty="0"/>
              <a:t>中抽取了</a:t>
            </a:r>
            <a:r>
              <a:rPr lang="en-US" altLang="zh-CN" dirty="0"/>
              <a:t>10GB</a:t>
            </a:r>
            <a:r>
              <a:rPr lang="zh-CN" altLang="en-US" dirty="0"/>
              <a:t>的数据用于汉语任务的</a:t>
            </a:r>
            <a:r>
              <a:rPr lang="en-US" altLang="zh-CN" dirty="0"/>
              <a:t>prompt</a:t>
            </a:r>
            <a:r>
              <a:rPr lang="zh-CN" altLang="en-US" dirty="0"/>
              <a:t>预训练。</a:t>
            </a:r>
          </a:p>
          <a:p>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20</a:t>
            </a:fld>
            <a:endParaRPr lang="zh-CN" altLang="en-US"/>
          </a:p>
        </p:txBody>
      </p:sp>
    </p:spTree>
    <p:extLst>
      <p:ext uri="{BB962C8B-B14F-4D97-AF65-F5344CB8AC3E}">
        <p14:creationId xmlns:p14="http://schemas.microsoft.com/office/powerpoint/2010/main" val="244070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作者：一作：顾煜贤</a:t>
            </a:r>
            <a:r>
              <a:rPr lang="en-US" altLang="zh-CN" dirty="0"/>
              <a:t>/</a:t>
            </a:r>
            <a:r>
              <a:rPr lang="zh-CN" altLang="en-US" dirty="0"/>
              <a:t>韩旭，二作：刘知远；通讯作者：黄民烈。发布单位包括交互式人工智能课题组</a:t>
            </a:r>
            <a:r>
              <a:rPr lang="en-US" altLang="zh-CN" dirty="0"/>
              <a:t>(Conversational AI, </a:t>
            </a:r>
            <a:r>
              <a:rPr lang="en-US" altLang="zh-CN" dirty="0" err="1"/>
              <a:t>CoAI</a:t>
            </a:r>
            <a:r>
              <a:rPr lang="zh-CN" altLang="en-US" dirty="0"/>
              <a:t>隶属于清华大学计算机系和清华大学人工智能研究院）和清华大学自然语言处理实验室</a:t>
            </a:r>
            <a:r>
              <a:rPr lang="en-US" altLang="zh-CN" dirty="0"/>
              <a:t>(THUNLP</a:t>
            </a:r>
            <a:r>
              <a:rPr lang="zh-CN" altLang="en-US" dirty="0"/>
              <a:t>）。</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2</a:t>
            </a:fld>
            <a:endParaRPr lang="zh-CN" altLang="en-US"/>
          </a:p>
        </p:txBody>
      </p:sp>
    </p:spTree>
    <p:extLst>
      <p:ext uri="{BB962C8B-B14F-4D97-AF65-F5344CB8AC3E}">
        <p14:creationId xmlns:p14="http://schemas.microsoft.com/office/powerpoint/2010/main" val="3404920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实验在每个数据集上使用</a:t>
            </a:r>
            <a:r>
              <a:rPr lang="en-US" altLang="zh-CN" dirty="0"/>
              <a:t>32</a:t>
            </a:r>
            <a:r>
              <a:rPr lang="zh-CN" altLang="en-US" dirty="0"/>
              <a:t>个训练样本和</a:t>
            </a:r>
            <a:r>
              <a:rPr lang="en-US" altLang="zh-CN" dirty="0"/>
              <a:t>32</a:t>
            </a:r>
            <a:r>
              <a:rPr lang="zh-CN" altLang="en-US" dirty="0"/>
              <a:t>个验证样本进行，上述结果为</a:t>
            </a:r>
            <a:r>
              <a:rPr lang="en-US" altLang="zh-CN" dirty="0"/>
              <a:t>5</a:t>
            </a:r>
            <a:r>
              <a:rPr lang="zh-CN" altLang="en-US" dirty="0"/>
              <a:t>个随机种子的平均值和标准偏差。标记为粗体的分数意味着在所有方法中表现最好。用下划线标记的分数意味着在</a:t>
            </a:r>
            <a:r>
              <a:rPr lang="en-US" altLang="zh-CN" dirty="0"/>
              <a:t>PT</a:t>
            </a:r>
            <a:r>
              <a:rPr lang="zh-CN" altLang="en-US" dirty="0"/>
              <a:t> </a:t>
            </a:r>
            <a:r>
              <a:rPr lang="en-US" altLang="zh-CN" dirty="0"/>
              <a:t>block</a:t>
            </a:r>
            <a:r>
              <a:rPr lang="zh-CN" altLang="en-US" dirty="0"/>
              <a:t>中表现最好。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使用了一个来自</a:t>
            </a:r>
            <a:r>
              <a:rPr lang="en-US" altLang="zh-CN" dirty="0"/>
              <a:t>GLUE</a:t>
            </a:r>
            <a:r>
              <a:rPr lang="zh-CN" altLang="en-US" dirty="0"/>
              <a:t>的数据集</a:t>
            </a:r>
            <a:r>
              <a:rPr lang="en-US" altLang="zh-CN" dirty="0"/>
              <a:t>SST-2</a:t>
            </a:r>
            <a:r>
              <a:rPr lang="zh-CN" altLang="en-US" dirty="0"/>
              <a:t>，来自</a:t>
            </a:r>
            <a:r>
              <a:rPr lang="en-US" altLang="zh-CN" dirty="0" err="1"/>
              <a:t>Su-perGLUE</a:t>
            </a:r>
            <a:r>
              <a:rPr lang="zh-CN" altLang="en-US" dirty="0"/>
              <a:t>的数据集（</a:t>
            </a:r>
            <a:r>
              <a:rPr lang="en-US" altLang="zh-CN" dirty="0" err="1"/>
              <a:t>BoolQ</a:t>
            </a:r>
            <a:r>
              <a:rPr lang="zh-CN" altLang="en-US" dirty="0"/>
              <a:t>，</a:t>
            </a:r>
            <a:r>
              <a:rPr lang="en-US" altLang="zh-CN" dirty="0"/>
              <a:t>CB</a:t>
            </a:r>
            <a:r>
              <a:rPr lang="zh-CN" altLang="en-US" dirty="0"/>
              <a:t>和</a:t>
            </a:r>
            <a:r>
              <a:rPr lang="en-US" altLang="zh-CN" dirty="0"/>
              <a:t>RTE</a:t>
            </a:r>
            <a:r>
              <a:rPr lang="zh-CN" altLang="en-US" dirty="0"/>
              <a:t>），两个额外的单文本分类数据集（</a:t>
            </a:r>
            <a:r>
              <a:rPr lang="en-US" altLang="zh-CN" dirty="0"/>
              <a:t>SST-5</a:t>
            </a:r>
            <a:r>
              <a:rPr lang="zh-CN" altLang="en-US" dirty="0"/>
              <a:t>和</a:t>
            </a:r>
            <a:r>
              <a:rPr lang="en-US" altLang="zh-CN" dirty="0" err="1"/>
              <a:t>YahooAnswers</a:t>
            </a:r>
            <a:r>
              <a:rPr lang="zh-CN" altLang="en-US" dirty="0"/>
              <a:t>）以及用于多项选择分类的两个标准问答数据集（</a:t>
            </a:r>
            <a:r>
              <a:rPr lang="en-US" altLang="zh-CN" dirty="0"/>
              <a:t>RACE-m</a:t>
            </a:r>
            <a:r>
              <a:rPr lang="zh-CN" altLang="en-US" dirty="0"/>
              <a:t>和</a:t>
            </a:r>
            <a:r>
              <a:rPr lang="en-US" altLang="zh-CN" dirty="0" err="1"/>
              <a:t>RACEh</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对于英语数据集，可以看出</a:t>
            </a:r>
            <a:r>
              <a:rPr lang="en-US" altLang="zh-CN" dirty="0"/>
              <a:t>T5-XXL</a:t>
            </a:r>
            <a:r>
              <a:rPr lang="zh-CN" altLang="en-US" dirty="0"/>
              <a:t>性能最佳，验证大模型在小样本场景下性能（红色部分）。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可以看出</a:t>
            </a:r>
            <a:r>
              <a:rPr lang="en-US" altLang="zh-CN" dirty="0"/>
              <a:t>PPT</a:t>
            </a:r>
            <a:r>
              <a:rPr lang="zh-CN" altLang="en-US" dirty="0"/>
              <a:t>性能超过所有</a:t>
            </a:r>
            <a:r>
              <a:rPr lang="en-US" altLang="zh-CN" dirty="0"/>
              <a:t>PT</a:t>
            </a:r>
            <a:r>
              <a:rPr lang="zh-CN" altLang="en-US" dirty="0"/>
              <a:t>方案，</a:t>
            </a:r>
            <a:r>
              <a:rPr lang="en-US" altLang="zh-CN" dirty="0"/>
              <a:t>hybrid</a:t>
            </a:r>
            <a:r>
              <a:rPr lang="zh-CN" altLang="en-US" dirty="0"/>
              <a:t>的策略有助于提升性能（准确度和稳定性两个层面）。此外，</a:t>
            </a:r>
            <a:r>
              <a:rPr lang="en-US" altLang="zh-CN" dirty="0"/>
              <a:t>PPT</a:t>
            </a:r>
            <a:r>
              <a:rPr lang="zh-CN" altLang="en-US" dirty="0"/>
              <a:t>方案在大部分数据集上都具有较小的标准差，说明其性能较为稳定。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Unified PPT</a:t>
            </a:r>
            <a:r>
              <a:rPr lang="zh-CN" altLang="en-US" dirty="0"/>
              <a:t>方案和另两种性能相当，也比</a:t>
            </a:r>
            <a:r>
              <a:rPr lang="en-US" altLang="zh-CN" dirty="0"/>
              <a:t>PT</a:t>
            </a:r>
            <a:r>
              <a:rPr lang="zh-CN" altLang="en-US" dirty="0"/>
              <a:t>方案表现更好。</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21</a:t>
            </a:fld>
            <a:endParaRPr lang="zh-CN" altLang="en-US"/>
          </a:p>
        </p:txBody>
      </p:sp>
    </p:spTree>
    <p:extLst>
      <p:ext uri="{BB962C8B-B14F-4D97-AF65-F5344CB8AC3E}">
        <p14:creationId xmlns:p14="http://schemas.microsoft.com/office/powerpoint/2010/main" val="173894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对于中文数据集，可以看出</a:t>
            </a:r>
            <a:r>
              <a:rPr lang="en-US" altLang="zh-CN" dirty="0"/>
              <a:t>CPM-2</a:t>
            </a:r>
            <a:r>
              <a:rPr lang="zh-CN" altLang="en-US" dirty="0"/>
              <a:t>性能最佳（超过</a:t>
            </a:r>
            <a:r>
              <a:rPr lang="en-US" altLang="zh-CN" dirty="0"/>
              <a:t>mT5-XXL</a:t>
            </a:r>
            <a:r>
              <a:rPr lang="zh-CN" altLang="en-US" dirty="0"/>
              <a:t>），所以之后实验选择</a:t>
            </a:r>
            <a:r>
              <a:rPr lang="en-US" altLang="zh-CN" dirty="0"/>
              <a:t>CPM-2</a:t>
            </a:r>
            <a:r>
              <a:rPr lang="zh-CN" altLang="en-US" dirty="0"/>
              <a:t>。（红色部分）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CLUE</a:t>
            </a:r>
            <a:r>
              <a:rPr lang="zh-CN" altLang="en-US" dirty="0"/>
              <a:t>的四个数据集</a:t>
            </a:r>
            <a:r>
              <a:rPr lang="en-US" altLang="zh-CN" dirty="0"/>
              <a:t>CMNLI3</a:t>
            </a:r>
            <a:r>
              <a:rPr lang="zh-CN" altLang="en-US" dirty="0"/>
              <a:t>，</a:t>
            </a:r>
            <a:r>
              <a:rPr lang="en-US" altLang="zh-CN" dirty="0"/>
              <a:t>OCNLI</a:t>
            </a:r>
            <a:r>
              <a:rPr lang="zh-CN" altLang="en-US" dirty="0"/>
              <a:t>，</a:t>
            </a:r>
            <a:r>
              <a:rPr lang="en-US" altLang="zh-CN" dirty="0"/>
              <a:t>TNews3</a:t>
            </a:r>
            <a:r>
              <a:rPr lang="zh-CN" altLang="en-US" dirty="0"/>
              <a:t>，</a:t>
            </a:r>
            <a:r>
              <a:rPr lang="en-US" altLang="zh-CN" dirty="0"/>
              <a:t>C3</a:t>
            </a:r>
            <a:r>
              <a:rPr lang="zh-CN" altLang="en-US" dirty="0"/>
              <a:t>）两个情感分析数据集（</a:t>
            </a:r>
            <a:r>
              <a:rPr lang="en-US" altLang="zh-CN" dirty="0"/>
              <a:t>ChnSent4</a:t>
            </a:r>
            <a:r>
              <a:rPr lang="zh-CN" altLang="en-US" dirty="0"/>
              <a:t>和</a:t>
            </a:r>
            <a:r>
              <a:rPr lang="en-US" altLang="zh-CN" dirty="0"/>
              <a:t>Amazon Reviews4</a:t>
            </a:r>
            <a:r>
              <a:rPr lang="zh-CN" altLang="en-US" dirty="0"/>
              <a:t>），以及一个额外的自然语言推理数据集</a:t>
            </a:r>
            <a:r>
              <a:rPr lang="en-US" altLang="zh-CN" dirty="0"/>
              <a:t>LCQMC</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22</a:t>
            </a:fld>
            <a:endParaRPr lang="zh-CN" altLang="en-US"/>
          </a:p>
        </p:txBody>
      </p:sp>
    </p:spTree>
    <p:extLst>
      <p:ext uri="{BB962C8B-B14F-4D97-AF65-F5344CB8AC3E}">
        <p14:creationId xmlns:p14="http://schemas.microsoft.com/office/powerpoint/2010/main" val="1986613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前文只考虑了不超过</a:t>
            </a:r>
            <a:r>
              <a:rPr lang="en-US" altLang="zh-CN" dirty="0"/>
              <a:t>5</a:t>
            </a:r>
            <a:r>
              <a:rPr lang="zh-CN" altLang="en-US" dirty="0"/>
              <a:t>个标签的数据集。在多于</a:t>
            </a:r>
            <a:r>
              <a:rPr lang="en-US" altLang="zh-CN" dirty="0"/>
              <a:t>5</a:t>
            </a:r>
            <a:r>
              <a:rPr lang="zh-CN" altLang="en-US" dirty="0"/>
              <a:t>个标签的数据集上，对于文本分类这种任务，使用伪标签预训练不利于跨域适应（前文提到的方法），可以用</a:t>
            </a:r>
            <a:r>
              <a:rPr lang="en-US" altLang="zh-CN" dirty="0"/>
              <a:t>Unified PPT</a:t>
            </a:r>
            <a:r>
              <a:rPr lang="zh-CN" altLang="en-US" dirty="0"/>
              <a:t>改良。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不在单句分类任务单独使用</a:t>
            </a:r>
            <a:r>
              <a:rPr lang="en-US" altLang="zh-CN" dirty="0"/>
              <a:t>PPT</a:t>
            </a:r>
            <a:r>
              <a:rPr lang="zh-CN" altLang="en-US" dirty="0"/>
              <a:t>的原因：很难找到合适的用于训练伪标签的数据集。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可以看到</a:t>
            </a:r>
            <a:r>
              <a:rPr lang="en-US" altLang="zh-CN" dirty="0"/>
              <a:t>Unified PPT</a:t>
            </a:r>
            <a:r>
              <a:rPr lang="zh-CN" altLang="en-US" dirty="0"/>
              <a:t>的性能甚至超过了</a:t>
            </a:r>
            <a:r>
              <a:rPr lang="en-US" altLang="zh-CN" dirty="0"/>
              <a:t>FT</a:t>
            </a:r>
            <a:r>
              <a:rPr lang="zh-CN" altLang="en-US" dirty="0"/>
              <a:t>一大截。</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23</a:t>
            </a:fld>
            <a:endParaRPr lang="zh-CN" altLang="en-US"/>
          </a:p>
        </p:txBody>
      </p:sp>
    </p:spTree>
    <p:extLst>
      <p:ext uri="{BB962C8B-B14F-4D97-AF65-F5344CB8AC3E}">
        <p14:creationId xmlns:p14="http://schemas.microsoft.com/office/powerpoint/2010/main" val="2813832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24</a:t>
            </a:fld>
            <a:endParaRPr lang="zh-CN" altLang="en-US"/>
          </a:p>
        </p:txBody>
      </p:sp>
    </p:spTree>
    <p:extLst>
      <p:ext uri="{BB962C8B-B14F-4D97-AF65-F5344CB8AC3E}">
        <p14:creationId xmlns:p14="http://schemas.microsoft.com/office/powerpoint/2010/main" val="2348495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25</a:t>
            </a:fld>
            <a:endParaRPr lang="zh-CN" altLang="en-US"/>
          </a:p>
        </p:txBody>
      </p:sp>
    </p:spTree>
    <p:extLst>
      <p:ext uri="{BB962C8B-B14F-4D97-AF65-F5344CB8AC3E}">
        <p14:creationId xmlns:p14="http://schemas.microsoft.com/office/powerpoint/2010/main" val="45995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26</a:t>
            </a:fld>
            <a:endParaRPr lang="zh-CN" altLang="en-US"/>
          </a:p>
        </p:txBody>
      </p:sp>
    </p:spTree>
    <p:extLst>
      <p:ext uri="{BB962C8B-B14F-4D97-AF65-F5344CB8AC3E}">
        <p14:creationId xmlns:p14="http://schemas.microsoft.com/office/powerpoint/2010/main" val="2628203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27</a:t>
            </a:fld>
            <a:endParaRPr lang="zh-CN" altLang="en-US"/>
          </a:p>
        </p:txBody>
      </p:sp>
    </p:spTree>
    <p:extLst>
      <p:ext uri="{BB962C8B-B14F-4D97-AF65-F5344CB8AC3E}">
        <p14:creationId xmlns:p14="http://schemas.microsoft.com/office/powerpoint/2010/main" val="1221394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28</a:t>
            </a:fld>
            <a:endParaRPr lang="zh-CN" altLang="en-US"/>
          </a:p>
        </p:txBody>
      </p:sp>
    </p:spTree>
    <p:extLst>
      <p:ext uri="{BB962C8B-B14F-4D97-AF65-F5344CB8AC3E}">
        <p14:creationId xmlns:p14="http://schemas.microsoft.com/office/powerpoint/2010/main" val="2509231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29</a:t>
            </a:fld>
            <a:endParaRPr lang="zh-CN" altLang="en-US"/>
          </a:p>
        </p:txBody>
      </p:sp>
    </p:spTree>
    <p:extLst>
      <p:ext uri="{BB962C8B-B14F-4D97-AF65-F5344CB8AC3E}">
        <p14:creationId xmlns:p14="http://schemas.microsoft.com/office/powerpoint/2010/main" val="3453974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30</a:t>
            </a:fld>
            <a:endParaRPr lang="zh-CN" altLang="en-US"/>
          </a:p>
        </p:txBody>
      </p:sp>
    </p:spTree>
    <p:extLst>
      <p:ext uri="{BB962C8B-B14F-4D97-AF65-F5344CB8AC3E}">
        <p14:creationId xmlns:p14="http://schemas.microsoft.com/office/powerpoint/2010/main" val="48128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3</a:t>
            </a:fld>
            <a:endParaRPr lang="zh-CN" altLang="en-US"/>
          </a:p>
        </p:txBody>
      </p:sp>
    </p:spTree>
    <p:extLst>
      <p:ext uri="{BB962C8B-B14F-4D97-AF65-F5344CB8AC3E}">
        <p14:creationId xmlns:p14="http://schemas.microsoft.com/office/powerpoint/2010/main" val="9340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5E9D39-B838-4966-9F85-0316DACF3191}" type="slidenum">
              <a:rPr lang="zh-CN" altLang="en-US" smtClean="0"/>
              <a:t>4</a:t>
            </a:fld>
            <a:endParaRPr lang="zh-CN" altLang="en-US"/>
          </a:p>
        </p:txBody>
      </p:sp>
    </p:spTree>
    <p:extLst>
      <p:ext uri="{BB962C8B-B14F-4D97-AF65-F5344CB8AC3E}">
        <p14:creationId xmlns:p14="http://schemas.microsoft.com/office/powerpoint/2010/main" val="324074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小样本学习 </a:t>
            </a:r>
            <a:r>
              <a:rPr lang="en-US" altLang="zh-CN" dirty="0" err="1"/>
              <a:t>v.s</a:t>
            </a:r>
            <a:r>
              <a:rPr lang="en-US" altLang="zh-CN" dirty="0"/>
              <a:t>.</a:t>
            </a:r>
            <a:r>
              <a:rPr lang="zh-CN" altLang="en-US" dirty="0"/>
              <a:t> 全样本学习：前者在微调的时候使用规模较小的数据集？</a:t>
            </a:r>
            <a:endParaRPr lang="en-US" altLang="zh-CN" dirty="0"/>
          </a:p>
          <a:p>
            <a:r>
              <a:rPr lang="en-US" altLang="zh-CN" dirty="0"/>
              <a:t>FT</a:t>
            </a:r>
            <a:r>
              <a:rPr lang="zh-CN" altLang="en-US" dirty="0"/>
              <a:t>：面向任务的微调和面向提示的微调</a:t>
            </a:r>
            <a:endParaRPr lang="en-US" altLang="zh-CN" dirty="0"/>
          </a:p>
          <a:p>
            <a:r>
              <a:rPr lang="zh-CN" altLang="en-US" b="0" i="0" dirty="0">
                <a:solidFill>
                  <a:srgbClr val="121212"/>
                </a:solidFill>
                <a:effectLst/>
                <a:latin typeface="-apple-system"/>
              </a:rPr>
              <a:t>面向提示的微调更类似于预训练的目标</a:t>
            </a:r>
            <a:r>
              <a:rPr lang="en-US" altLang="zh-CN" b="0" i="0" dirty="0">
                <a:solidFill>
                  <a:srgbClr val="121212"/>
                </a:solidFill>
                <a:effectLst/>
                <a:latin typeface="-apple-system"/>
              </a:rPr>
              <a:t>(</a:t>
            </a:r>
            <a:r>
              <a:rPr lang="zh-CN" altLang="en-US" b="0" i="0" dirty="0">
                <a:solidFill>
                  <a:srgbClr val="121212"/>
                </a:solidFill>
                <a:effectLst/>
                <a:latin typeface="-apple-system"/>
              </a:rPr>
              <a:t>掩码语言建模</a:t>
            </a:r>
            <a:r>
              <a:rPr lang="en-US" altLang="zh-CN" b="0" i="0" dirty="0">
                <a:solidFill>
                  <a:srgbClr val="121212"/>
                </a:solidFill>
                <a:effectLst/>
                <a:latin typeface="-apple-system"/>
              </a:rPr>
              <a:t>) </a:t>
            </a:r>
            <a:r>
              <a:rPr lang="zh-CN" altLang="en-US" b="0" i="0" dirty="0">
                <a:solidFill>
                  <a:srgbClr val="121212"/>
                </a:solidFill>
                <a:effectLst/>
                <a:latin typeface="-apple-system"/>
              </a:rPr>
              <a:t>，从而有助于更好地利用 </a:t>
            </a:r>
            <a:r>
              <a:rPr lang="en-US" altLang="zh-CN" b="0" i="0" dirty="0">
                <a:solidFill>
                  <a:srgbClr val="121212"/>
                </a:solidFill>
                <a:effectLst/>
                <a:latin typeface="-apple-system"/>
              </a:rPr>
              <a:t>PLM </a:t>
            </a:r>
            <a:r>
              <a:rPr lang="zh-CN" altLang="en-US" b="0" i="0" dirty="0">
                <a:solidFill>
                  <a:srgbClr val="121212"/>
                </a:solidFill>
                <a:effectLst/>
                <a:latin typeface="-apple-system"/>
              </a:rPr>
              <a:t>中的知识，并且通常获得更好的性能。</a:t>
            </a:r>
            <a:endParaRPr lang="en-US" altLang="zh-CN" dirty="0"/>
          </a:p>
          <a:p>
            <a:r>
              <a:rPr lang="en-US" altLang="zh-CN" dirty="0"/>
              <a:t>FT</a:t>
            </a:r>
            <a:r>
              <a:rPr lang="zh-CN" altLang="en-US" dirty="0"/>
              <a:t> </a:t>
            </a:r>
            <a:r>
              <a:rPr lang="en-US" altLang="zh-CN" dirty="0" err="1"/>
              <a:t>v.s</a:t>
            </a:r>
            <a:r>
              <a:rPr lang="en-US" altLang="zh-CN" dirty="0"/>
              <a:t>.</a:t>
            </a:r>
            <a:r>
              <a:rPr lang="zh-CN" altLang="en-US" dirty="0"/>
              <a:t> </a:t>
            </a:r>
            <a:r>
              <a:rPr lang="en-US" altLang="zh-CN" dirty="0"/>
              <a:t>PT</a:t>
            </a:r>
            <a:r>
              <a:rPr lang="zh-CN" altLang="en-US" dirty="0"/>
              <a:t>：前者输入数据集时无需加入</a:t>
            </a:r>
            <a:r>
              <a:rPr lang="en-US" altLang="zh-CN" dirty="0"/>
              <a:t>soft prompt</a:t>
            </a:r>
            <a:r>
              <a:rPr lang="zh-CN" altLang="en-US" dirty="0"/>
              <a:t>，并且微调会调整整个模型的参数；后者则需要在输入文本前添加一组</a:t>
            </a:r>
            <a:r>
              <a:rPr lang="en-US" altLang="zh-CN" dirty="0"/>
              <a:t>soft prompt</a:t>
            </a:r>
            <a:r>
              <a:rPr lang="zh-CN" altLang="en-US" dirty="0"/>
              <a:t>，在</a:t>
            </a:r>
            <a:r>
              <a:rPr lang="en-US" altLang="zh-CN" dirty="0"/>
              <a:t>PT</a:t>
            </a:r>
            <a:r>
              <a:rPr lang="zh-CN" altLang="en-US" dirty="0"/>
              <a:t>时只调整</a:t>
            </a:r>
            <a:r>
              <a:rPr lang="en-US" altLang="zh-CN" dirty="0"/>
              <a:t>prompt</a:t>
            </a:r>
            <a:r>
              <a:rPr lang="zh-CN" altLang="en-US" dirty="0"/>
              <a:t>对应的</a:t>
            </a:r>
            <a:r>
              <a:rPr lang="en-US" altLang="zh-CN" dirty="0"/>
              <a:t>embedding</a:t>
            </a:r>
            <a:r>
              <a:rPr lang="zh-CN" altLang="en-US" dirty="0"/>
              <a:t>，整个模型的参数会冻结</a:t>
            </a:r>
            <a:endParaRPr lang="en-US" altLang="zh-CN"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5</a:t>
            </a:fld>
            <a:endParaRPr lang="zh-CN" altLang="en-US"/>
          </a:p>
        </p:txBody>
      </p:sp>
    </p:spTree>
    <p:extLst>
      <p:ext uri="{BB962C8B-B14F-4D97-AF65-F5344CB8AC3E}">
        <p14:creationId xmlns:p14="http://schemas.microsoft.com/office/powerpoint/2010/main" val="217273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effectLst/>
                <a:latin typeface="-apple-system"/>
              </a:rPr>
              <a:t>hard prompt </a:t>
            </a:r>
            <a:r>
              <a:rPr lang="zh-CN" altLang="en-US" b="0" i="0" dirty="0">
                <a:effectLst/>
                <a:latin typeface="-apple-system"/>
              </a:rPr>
              <a:t>又称为 </a:t>
            </a:r>
            <a:r>
              <a:rPr lang="en-US" altLang="zh-CN" b="0" i="0" dirty="0">
                <a:effectLst/>
                <a:latin typeface="-apple-system"/>
              </a:rPr>
              <a:t>Discrete Prompt</a:t>
            </a:r>
          </a:p>
          <a:p>
            <a:pPr algn="l">
              <a:buFont typeface="Arial" panose="020B0604020202020204" pitchFamily="34" charset="0"/>
              <a:buChar char="•"/>
            </a:pPr>
            <a:r>
              <a:rPr lang="en-US" altLang="zh-CN" b="0" i="0" dirty="0">
                <a:effectLst/>
                <a:latin typeface="-apple-system"/>
              </a:rPr>
              <a:t>soft prompt </a:t>
            </a:r>
            <a:r>
              <a:rPr lang="zh-CN" altLang="en-US" b="0" i="0" dirty="0">
                <a:effectLst/>
                <a:latin typeface="-apple-system"/>
              </a:rPr>
              <a:t>又称为 </a:t>
            </a:r>
            <a:r>
              <a:rPr lang="en-US" altLang="zh-CN" b="0" i="0" dirty="0">
                <a:effectLst/>
                <a:latin typeface="-apple-system"/>
              </a:rPr>
              <a:t>Continuous Prompts</a:t>
            </a:r>
          </a:p>
          <a:p>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6</a:t>
            </a:fld>
            <a:endParaRPr lang="zh-CN" altLang="en-US"/>
          </a:p>
        </p:txBody>
      </p:sp>
    </p:spTree>
    <p:extLst>
      <p:ext uri="{BB962C8B-B14F-4D97-AF65-F5344CB8AC3E}">
        <p14:creationId xmlns:p14="http://schemas.microsoft.com/office/powerpoint/2010/main" val="197187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在下游数据充足的情况下，它与 </a:t>
            </a:r>
            <a:r>
              <a:rPr lang="en-US" altLang="zh-CN" b="0" i="0" dirty="0">
                <a:solidFill>
                  <a:srgbClr val="121212"/>
                </a:solidFill>
                <a:effectLst/>
                <a:latin typeface="-apple-system"/>
              </a:rPr>
              <a:t>FT </a:t>
            </a:r>
            <a:r>
              <a:rPr lang="zh-CN" altLang="en-US" b="0" i="0" dirty="0">
                <a:solidFill>
                  <a:srgbClr val="121212"/>
                </a:solidFill>
                <a:effectLst/>
                <a:latin typeface="-apple-system"/>
              </a:rPr>
              <a:t>相当</a:t>
            </a:r>
            <a:r>
              <a:rPr lang="en-US" altLang="zh-CN" b="0" i="0" dirty="0">
                <a:solidFill>
                  <a:srgbClr val="121212"/>
                </a:solidFill>
                <a:effectLst/>
                <a:latin typeface="-apple-system"/>
              </a:rPr>
              <a:t>(</a:t>
            </a:r>
            <a:r>
              <a:rPr lang="zh-CN" altLang="en-US" b="0" i="0" dirty="0">
                <a:solidFill>
                  <a:srgbClr val="121212"/>
                </a:solidFill>
                <a:effectLst/>
                <a:latin typeface="-apple-system"/>
              </a:rPr>
              <a:t>图</a:t>
            </a:r>
            <a:r>
              <a:rPr lang="en-US" altLang="zh-CN" b="0" i="0" dirty="0">
                <a:solidFill>
                  <a:srgbClr val="121212"/>
                </a:solidFill>
                <a:effectLst/>
                <a:latin typeface="-apple-system"/>
              </a:rPr>
              <a:t>2(a))</a:t>
            </a:r>
            <a:r>
              <a:rPr lang="zh-CN" altLang="en-US" b="0" i="0" dirty="0">
                <a:solidFill>
                  <a:srgbClr val="121212"/>
                </a:solidFill>
                <a:effectLst/>
                <a:latin typeface="-apple-system"/>
              </a:rPr>
              <a:t>。然而，如图</a:t>
            </a:r>
            <a:r>
              <a:rPr lang="en-US" altLang="zh-CN" b="0" i="0" dirty="0">
                <a:solidFill>
                  <a:srgbClr val="121212"/>
                </a:solidFill>
                <a:effectLst/>
                <a:latin typeface="-apple-system"/>
              </a:rPr>
              <a:t>2(b)</a:t>
            </a:r>
            <a:r>
              <a:rPr lang="zh-CN" altLang="en-US" b="0" i="0" dirty="0">
                <a:solidFill>
                  <a:srgbClr val="121212"/>
                </a:solidFill>
                <a:effectLst/>
                <a:latin typeface="-apple-system"/>
              </a:rPr>
              <a:t>所示，我们发现在少样本设置下，</a:t>
            </a:r>
            <a:r>
              <a:rPr lang="en-US" altLang="zh-CN" b="0" i="0" dirty="0">
                <a:solidFill>
                  <a:srgbClr val="121212"/>
                </a:solidFill>
                <a:effectLst/>
                <a:latin typeface="-apple-system"/>
              </a:rPr>
              <a:t>PT </a:t>
            </a:r>
            <a:r>
              <a:rPr lang="zh-CN" altLang="en-US" b="0" i="0" dirty="0">
                <a:solidFill>
                  <a:srgbClr val="121212"/>
                </a:solidFill>
                <a:effectLst/>
                <a:latin typeface="-apple-system"/>
              </a:rPr>
              <a:t>的性能比 </a:t>
            </a:r>
            <a:r>
              <a:rPr lang="en-US" altLang="zh-CN" b="0" i="0" dirty="0">
                <a:solidFill>
                  <a:srgbClr val="121212"/>
                </a:solidFill>
                <a:effectLst/>
                <a:latin typeface="-apple-system"/>
              </a:rPr>
              <a:t>FT </a:t>
            </a:r>
            <a:r>
              <a:rPr lang="zh-CN" altLang="en-US" b="0" i="0" dirty="0">
                <a:solidFill>
                  <a:srgbClr val="121212"/>
                </a:solidFill>
                <a:effectLst/>
                <a:latin typeface="-apple-system"/>
              </a:rPr>
              <a:t>差得多，这可能会阻碍 </a:t>
            </a:r>
            <a:r>
              <a:rPr lang="en-US" altLang="zh-CN" b="0" i="0" dirty="0">
                <a:solidFill>
                  <a:srgbClr val="121212"/>
                </a:solidFill>
                <a:effectLst/>
                <a:latin typeface="-apple-system"/>
              </a:rPr>
              <a:t>PT </a:t>
            </a:r>
            <a:r>
              <a:rPr lang="zh-CN" altLang="en-US" b="0" i="0" dirty="0">
                <a:solidFill>
                  <a:srgbClr val="121212"/>
                </a:solidFill>
                <a:effectLst/>
                <a:latin typeface="-apple-system"/>
              </a:rPr>
              <a:t>在各种低资源情况下的应用。</a:t>
            </a:r>
            <a:endParaRPr lang="en-US" altLang="zh-CN" b="0" i="0" dirty="0">
              <a:solidFill>
                <a:srgbClr val="121212"/>
              </a:solidFill>
              <a:effectLst/>
              <a:latin typeface="-apple-system"/>
            </a:endParaRPr>
          </a:p>
          <a:p>
            <a:r>
              <a:rPr lang="en-US" altLang="zh-CN" dirty="0"/>
              <a:t>Few-shot</a:t>
            </a:r>
            <a:r>
              <a:rPr lang="zh-CN" altLang="en-US" dirty="0"/>
              <a:t>场景下，实验在每个数据集上使用</a:t>
            </a:r>
            <a:r>
              <a:rPr lang="en-US" altLang="zh-CN" dirty="0"/>
              <a:t>32</a:t>
            </a:r>
            <a:r>
              <a:rPr lang="zh-CN" altLang="en-US" dirty="0"/>
              <a:t>个训练样本和</a:t>
            </a:r>
            <a:r>
              <a:rPr lang="en-US" altLang="zh-CN" dirty="0"/>
              <a:t>32</a:t>
            </a:r>
            <a:r>
              <a:rPr lang="zh-CN" altLang="en-US" dirty="0"/>
              <a:t>个验证样本进行。</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7</a:t>
            </a:fld>
            <a:endParaRPr lang="zh-CN" altLang="en-US"/>
          </a:p>
        </p:txBody>
      </p:sp>
    </p:spTree>
    <p:extLst>
      <p:ext uri="{BB962C8B-B14F-4D97-AF65-F5344CB8AC3E}">
        <p14:creationId xmlns:p14="http://schemas.microsoft.com/office/powerpoint/2010/main" val="744567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5E9D39-B838-4966-9F85-0316DACF3191}" type="slidenum">
              <a:rPr lang="zh-CN" altLang="en-US" smtClean="0"/>
              <a:t>8</a:t>
            </a:fld>
            <a:endParaRPr lang="zh-CN" altLang="en-US"/>
          </a:p>
        </p:txBody>
      </p:sp>
    </p:spTree>
    <p:extLst>
      <p:ext uri="{BB962C8B-B14F-4D97-AF65-F5344CB8AC3E}">
        <p14:creationId xmlns:p14="http://schemas.microsoft.com/office/powerpoint/2010/main" val="66194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anose="02020603050405020304" pitchFamily="18" charset="0"/>
                <a:cs typeface="Times New Roman" panose="02020603050405020304" pitchFamily="18" charset="0"/>
              </a:rPr>
              <a:t>其中，</a:t>
            </a:r>
            <a:r>
              <a:rPr lang="en-US" altLang="zh-CN" sz="1200" dirty="0">
                <a:latin typeface="Times New Roman" panose="02020603050405020304" pitchFamily="18" charset="0"/>
                <a:cs typeface="Times New Roman" panose="02020603050405020304" pitchFamily="18" charset="0"/>
              </a:rPr>
              <a:t>P </a:t>
            </a:r>
            <a:r>
              <a:rPr lang="zh-CN" altLang="en-US" sz="1200" dirty="0">
                <a:latin typeface="Times New Roman" panose="02020603050405020304" pitchFamily="18" charset="0"/>
                <a:cs typeface="Times New Roman" panose="02020603050405020304" pitchFamily="18" charset="0"/>
              </a:rPr>
              <a:t>代表 </a:t>
            </a:r>
            <a:r>
              <a:rPr lang="en-US" altLang="zh-CN" sz="1200" dirty="0">
                <a:latin typeface="Times New Roman" panose="02020603050405020304" pitchFamily="18" charset="0"/>
                <a:cs typeface="Times New Roman" panose="02020603050405020304" pitchFamily="18" charset="0"/>
              </a:rPr>
              <a:t>soft prompt </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S </a:t>
            </a:r>
            <a:r>
              <a:rPr lang="zh-CN" altLang="en-US" sz="1200" dirty="0">
                <a:latin typeface="Times New Roman" panose="02020603050405020304" pitchFamily="18" charset="0"/>
                <a:cs typeface="Times New Roman" panose="02020603050405020304" pitchFamily="18" charset="0"/>
              </a:rPr>
              <a:t>表示输入句。“ </a:t>
            </a:r>
            <a:r>
              <a:rPr lang="en-US" altLang="zh-CN" sz="1200" dirty="0">
                <a:latin typeface="Times New Roman" panose="02020603050405020304" pitchFamily="18" charset="0"/>
                <a:cs typeface="Times New Roman" panose="02020603050405020304" pitchFamily="18" charset="0"/>
              </a:rPr>
              <a:t>Man”</a:t>
            </a:r>
            <a:r>
              <a:rPr lang="zh-CN" altLang="en-US" sz="1200" dirty="0">
                <a:latin typeface="Times New Roman" panose="02020603050405020304" pitchFamily="18" charset="0"/>
                <a:cs typeface="Times New Roman" panose="02020603050405020304" pitchFamily="18" charset="0"/>
              </a:rPr>
              <a:t>表示手动设计的 </a:t>
            </a:r>
            <a:r>
              <a:rPr lang="en-US" altLang="zh-CN" sz="1200" dirty="0">
                <a:latin typeface="Times New Roman" panose="02020603050405020304" pitchFamily="18" charset="0"/>
                <a:cs typeface="Times New Roman" panose="02020603050405020304" pitchFamily="18" charset="0"/>
              </a:rPr>
              <a:t>hard prompt </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Gen</a:t>
            </a:r>
            <a:r>
              <a:rPr lang="zh-CN" altLang="en-US" sz="1200" dirty="0">
                <a:latin typeface="Times New Roman" panose="02020603050405020304" pitchFamily="18" charset="0"/>
                <a:cs typeface="Times New Roman" panose="02020603050405020304" pitchFamily="18" charset="0"/>
              </a:rPr>
              <a:t>”表示自动生成的 </a:t>
            </a:r>
            <a:r>
              <a:rPr lang="en-US" altLang="zh-CN" sz="1200" dirty="0">
                <a:latin typeface="Times New Roman" panose="02020603050405020304" pitchFamily="18" charset="0"/>
                <a:cs typeface="Times New Roman" panose="02020603050405020304" pitchFamily="18" charset="0"/>
              </a:rPr>
              <a:t>hard prompt </a:t>
            </a:r>
            <a:r>
              <a:rPr lang="zh-CN" altLang="en-US" sz="1200" dirty="0">
                <a:latin typeface="Times New Roman" panose="02020603050405020304" pitchFamily="18" charset="0"/>
                <a:cs typeface="Times New Roman" panose="02020603050405020304" pitchFamily="18" charset="0"/>
              </a:rPr>
              <a:t>。</a:t>
            </a:r>
            <a:endParaRPr lang="en-US" altLang="zh-CN" dirty="0"/>
          </a:p>
          <a:p>
            <a:r>
              <a:rPr lang="en-US" altLang="zh-CN" dirty="0"/>
              <a:t>Hybrid prompt tuning</a:t>
            </a:r>
            <a:r>
              <a:rPr lang="zh-CN" altLang="en-US" dirty="0"/>
              <a:t>（</a:t>
            </a:r>
            <a:r>
              <a:rPr lang="en-US" altLang="zh-CN" dirty="0" err="1"/>
              <a:t>hard&amp;soft</a:t>
            </a:r>
            <a:r>
              <a:rPr lang="zh-CN" altLang="en-US" dirty="0"/>
              <a:t>）：使用三个人工设计的和两个自动生成的</a:t>
            </a:r>
            <a:r>
              <a:rPr lang="en-US" altLang="zh-CN" dirty="0"/>
              <a:t>hard prompts</a:t>
            </a:r>
            <a:r>
              <a:rPr lang="zh-CN" altLang="en-US" dirty="0"/>
              <a:t>在情感分类任务上进行实验（这里并没有解释具体的效果差异，但可以看出来人工设计效果更好，在本任务中</a:t>
            </a:r>
            <a:r>
              <a:rPr lang="en-US" altLang="zh-CN" dirty="0"/>
              <a:t>P Just &lt;X&gt;!s</a:t>
            </a:r>
            <a:r>
              <a:rPr lang="zh-CN" altLang="en-US" dirty="0"/>
              <a:t>这个输入格式效果最好，因此后面探究</a:t>
            </a:r>
            <a:r>
              <a:rPr lang="en-US" altLang="zh-CN" dirty="0"/>
              <a:t>Verbalizer</a:t>
            </a:r>
            <a:r>
              <a:rPr lang="zh-CN" altLang="en-US" dirty="0"/>
              <a:t>的时候沿用了这一格式）</a:t>
            </a:r>
          </a:p>
          <a:p>
            <a:r>
              <a:rPr lang="en-US" altLang="zh-CN" dirty="0" err="1"/>
              <a:t>Vervalizer</a:t>
            </a:r>
            <a:r>
              <a:rPr lang="en-US" altLang="zh-CN" dirty="0"/>
              <a:t> selection</a:t>
            </a:r>
            <a:r>
              <a:rPr lang="zh-CN" altLang="en-US" dirty="0"/>
              <a:t>：</a:t>
            </a:r>
            <a:r>
              <a:rPr lang="en-US" altLang="zh-CN" dirty="0"/>
              <a:t>Verbalizer</a:t>
            </a:r>
            <a:r>
              <a:rPr lang="zh-CN" altLang="en-US" dirty="0"/>
              <a:t>的作用是将</a:t>
            </a:r>
            <a:r>
              <a:rPr lang="en-US" altLang="zh-CN" dirty="0"/>
              <a:t>prompt</a:t>
            </a:r>
            <a:r>
              <a:rPr lang="zh-CN" altLang="en-US" dirty="0"/>
              <a:t>中</a:t>
            </a:r>
            <a:r>
              <a:rPr lang="en-US" altLang="zh-CN" dirty="0"/>
              <a:t>[X]</a:t>
            </a:r>
            <a:r>
              <a:rPr lang="zh-CN" altLang="en-US" dirty="0"/>
              <a:t>位置上对于词表中词汇的预测转化成分类标签。结论是越通用的标签效果越好（同时交换</a:t>
            </a:r>
            <a:r>
              <a:rPr lang="en-US" altLang="zh-CN" dirty="0"/>
              <a:t>bad</a:t>
            </a:r>
            <a:r>
              <a:rPr lang="zh-CN" altLang="en-US" dirty="0"/>
              <a:t>和</a:t>
            </a:r>
            <a:r>
              <a:rPr lang="en-US" altLang="zh-CN" dirty="0"/>
              <a:t>good</a:t>
            </a:r>
            <a:r>
              <a:rPr lang="zh-CN" altLang="en-US" dirty="0"/>
              <a:t>的位置大幅影响性能，可能是映射关系是手动构建的，相当于反着映射的情况下？但那样还能有</a:t>
            </a:r>
            <a:r>
              <a:rPr lang="en-US" altLang="zh-CN" dirty="0"/>
              <a:t>76.3</a:t>
            </a:r>
            <a:r>
              <a:rPr lang="zh-CN" altLang="en-US" dirty="0"/>
              <a:t>也很奇怪；然后指标中大数字是五次实验</a:t>
            </a:r>
            <a:r>
              <a:rPr lang="en-US" altLang="zh-CN" dirty="0"/>
              <a:t>Accuracy</a:t>
            </a:r>
            <a:r>
              <a:rPr lang="zh-CN" altLang="en-US" dirty="0"/>
              <a:t>的平均值，旁边的小数值是标准差）</a:t>
            </a:r>
          </a:p>
        </p:txBody>
      </p:sp>
      <p:sp>
        <p:nvSpPr>
          <p:cNvPr id="4" name="灯片编号占位符 3"/>
          <p:cNvSpPr>
            <a:spLocks noGrp="1"/>
          </p:cNvSpPr>
          <p:nvPr>
            <p:ph type="sldNum" sz="quarter" idx="5"/>
          </p:nvPr>
        </p:nvSpPr>
        <p:spPr/>
        <p:txBody>
          <a:bodyPr/>
          <a:lstStyle/>
          <a:p>
            <a:fld id="{135E9D39-B838-4966-9F85-0316DACF3191}" type="slidenum">
              <a:rPr lang="zh-CN" altLang="en-US" smtClean="0"/>
              <a:t>9</a:t>
            </a:fld>
            <a:endParaRPr lang="zh-CN" altLang="en-US"/>
          </a:p>
        </p:txBody>
      </p:sp>
    </p:spTree>
    <p:extLst>
      <p:ext uri="{BB962C8B-B14F-4D97-AF65-F5344CB8AC3E}">
        <p14:creationId xmlns:p14="http://schemas.microsoft.com/office/powerpoint/2010/main" val="132348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37627C-E911-4626-99EB-FBC52928E315}" type="datetime1">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43215499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ADE9123-14AE-40B3-A6C5-AEA59BE27DC5}" type="datetime1">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19884718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37FB3F-5D93-493A-8A7A-7A847A223020}" type="datetime1">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0309930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7CB4138-181D-4132-8DEF-6CF2F26EDA37}" type="datetime1">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184893756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8142A27-76DB-4E42-8F90-35E26F379CCA}" type="datetime1">
              <a:rPr lang="zh-CN" altLang="en-US" smtClean="0"/>
              <a:t>2023/4/13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384243524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E2F2EEC-DAC2-4F4A-BA05-00B32F6C4D27}" type="datetime1">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80543353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5A962A-DF51-4FCE-8693-59D3F470294A}" type="datetime1">
              <a:rPr lang="zh-CN" altLang="en-US" smtClean="0"/>
              <a:t>2023/4/13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925C85-E2BB-45A6-90ED-40C082253376}" type="slidenum">
              <a:rPr lang="zh-CN" altLang="en-US" smtClean="0"/>
              <a:t>‹#›</a:t>
            </a:fld>
            <a:endParaRPr lang="zh-CN" altLang="en-US"/>
          </a:p>
        </p:txBody>
      </p:sp>
      <p:sp>
        <p:nvSpPr>
          <p:cNvPr id="11" name="矩形 10"/>
          <p:cNvSpPr/>
          <p:nvPr userDrawn="1"/>
        </p:nvSpPr>
        <p:spPr>
          <a:xfrm>
            <a:off x="10816180" y="1247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8332192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A62B457-C391-4A7D-9C0E-9C00DEAE54E4}" type="datetime1">
              <a:rPr lang="zh-CN" altLang="en-US" smtClean="0"/>
              <a:t>2023/4/13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304482654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1DBD9C-D291-420B-AE0B-F758B3FB1C11}" type="datetime1">
              <a:rPr lang="zh-CN" altLang="en-US" smtClean="0"/>
              <a:t>2023/4/13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240177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129DD9-D614-4D29-AE60-2516DC86AEBF}" type="datetime1">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182409029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16385B-1E1F-4F6C-A96D-FC1CEFFEE65B}" type="datetime1">
              <a:rPr lang="zh-CN" altLang="en-US" smtClean="0"/>
              <a:t>2023/4/13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93486049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EDBE5-2E05-4AE4-9542-0D75CAAD3EFD}" type="datetime1">
              <a:rPr lang="zh-CN" altLang="en-US" smtClean="0"/>
              <a:t>2023/4/13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25C85-E2BB-45A6-90ED-40C082253376}" type="slidenum">
              <a:rPr lang="zh-CN" altLang="en-US" smtClean="0"/>
              <a:t>‹#›</a:t>
            </a:fld>
            <a:endParaRPr lang="zh-CN" altLang="en-US"/>
          </a:p>
        </p:txBody>
      </p:sp>
    </p:spTree>
    <p:extLst>
      <p:ext uri="{BB962C8B-B14F-4D97-AF65-F5344CB8AC3E}">
        <p14:creationId xmlns:p14="http://schemas.microsoft.com/office/powerpoint/2010/main" val="217892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0"/>
    </mc:Choice>
    <mc:Fallback xmlns="">
      <p:transition advClick="0" advTm="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8.png"/><Relationship Id="rId10" Type="http://schemas.microsoft.com/office/2007/relationships/hdphoto" Target="../media/hdphoto5.wdp"/><Relationship Id="rId4" Type="http://schemas.openxmlformats.org/officeDocument/2006/relationships/image" Target="../media/image17.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5" Type="http://schemas.microsoft.com/office/2007/relationships/hdphoto" Target="../media/hdphoto6.wdp"/><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7.png"/><Relationship Id="rId5" Type="http://schemas.microsoft.com/office/2007/relationships/hdphoto" Target="../media/hdphoto8.wdp"/><Relationship Id="rId10" Type="http://schemas.microsoft.com/office/2007/relationships/hdphoto" Target="../media/hdphoto10.wdp"/><Relationship Id="rId4" Type="http://schemas.openxmlformats.org/officeDocument/2006/relationships/image" Target="../media/image23.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2.wdp"/><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7.png"/><Relationship Id="rId5" Type="http://schemas.microsoft.com/office/2007/relationships/hdphoto" Target="../media/hdphoto11.wdp"/><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07/relationships/hdphoto" Target="../media/hdphoto13.wdp"/><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microsoft.com/office/2007/relationships/hdphoto" Target="../media/hdphoto14.wdp"/><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microsoft.com/office/2007/relationships/hdphoto" Target="../media/hdphoto15.wdp"/><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任意多边形 83"/>
          <p:cNvSpPr/>
          <p:nvPr/>
        </p:nvSpPr>
        <p:spPr>
          <a:xfrm>
            <a:off x="1" y="0"/>
            <a:ext cx="12191998" cy="1790700"/>
          </a:xfrm>
          <a:custGeom>
            <a:avLst/>
            <a:gdLst>
              <a:gd name="connsiteX0" fmla="*/ 0 w 12191998"/>
              <a:gd name="connsiteY0" fmla="*/ 0 h 1790700"/>
              <a:gd name="connsiteX1" fmla="*/ 12191998 w 12191998"/>
              <a:gd name="connsiteY1" fmla="*/ 0 h 1790700"/>
              <a:gd name="connsiteX2" fmla="*/ 12191998 w 12191998"/>
              <a:gd name="connsiteY2" fmla="*/ 467886 h 1790700"/>
              <a:gd name="connsiteX3" fmla="*/ 11809073 w 12191998"/>
              <a:gd name="connsiteY3" fmla="*/ 644320 h 1790700"/>
              <a:gd name="connsiteX4" fmla="*/ 6095999 w 12191998"/>
              <a:gd name="connsiteY4" fmla="*/ 1790700 h 1790700"/>
              <a:gd name="connsiteX5" fmla="*/ 382925 w 12191998"/>
              <a:gd name="connsiteY5" fmla="*/ 644320 h 1790700"/>
              <a:gd name="connsiteX6" fmla="*/ 0 w 12191998"/>
              <a:gd name="connsiteY6" fmla="*/ 467886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1790700">
                <a:moveTo>
                  <a:pt x="0" y="0"/>
                </a:moveTo>
                <a:lnTo>
                  <a:pt x="12191998" y="0"/>
                </a:lnTo>
                <a:lnTo>
                  <a:pt x="12191998" y="467886"/>
                </a:lnTo>
                <a:lnTo>
                  <a:pt x="11809073" y="644320"/>
                </a:lnTo>
                <a:cubicBezTo>
                  <a:pt x="10143231" y="1371784"/>
                  <a:pt x="8187684" y="1790700"/>
                  <a:pt x="6095999" y="1790700"/>
                </a:cubicBezTo>
                <a:cubicBezTo>
                  <a:pt x="4004313" y="1790700"/>
                  <a:pt x="2048766" y="1371784"/>
                  <a:pt x="382925" y="644320"/>
                </a:cubicBezTo>
                <a:lnTo>
                  <a:pt x="0" y="46788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34998" y="3344655"/>
            <a:ext cx="10134309" cy="1754326"/>
          </a:xfrm>
          <a:prstGeom prst="rect">
            <a:avLst/>
          </a:prstGeom>
          <a:noFill/>
        </p:spPr>
        <p:txBody>
          <a:bodyPr wrap="square" rtlCol="0">
            <a:spAutoFit/>
          </a:bodyPr>
          <a:lstStyle/>
          <a:p>
            <a:pPr algn="ctr" fontAlgn="auto">
              <a:spcBef>
                <a:spcPts val="0"/>
              </a:spcBef>
              <a:spcAft>
                <a:spcPts val="0"/>
              </a:spcAft>
              <a:defRPr/>
            </a:pPr>
            <a:r>
              <a:rPr lang="en-US" altLang="zh-CN" sz="5400" b="1" dirty="0">
                <a:solidFill>
                  <a:srgbClr val="575D6A"/>
                </a:solidFill>
                <a:latin typeface="Times New Roman" panose="02020603050405020304" pitchFamily="18" charset="0"/>
                <a:cs typeface="Times New Roman" panose="02020603050405020304" pitchFamily="18" charset="0"/>
                <a:sym typeface="+mn-lt"/>
              </a:rPr>
              <a:t>PPT: Pre-trained Prompt Tuning for Few-shot Learning</a:t>
            </a:r>
            <a:endParaRPr lang="zh-CN" altLang="en-US" sz="5400" b="1" dirty="0">
              <a:solidFill>
                <a:srgbClr val="575D6A"/>
              </a:solidFill>
              <a:latin typeface="Times New Roman" panose="02020603050405020304" pitchFamily="18" charset="0"/>
              <a:cs typeface="Times New Roman" panose="02020603050405020304" pitchFamily="18" charset="0"/>
              <a:sym typeface="+mn-lt"/>
            </a:endParaRPr>
          </a:p>
        </p:txBody>
      </p:sp>
      <p:grpSp>
        <p:nvGrpSpPr>
          <p:cNvPr id="17" name="组合 16"/>
          <p:cNvGrpSpPr/>
          <p:nvPr/>
        </p:nvGrpSpPr>
        <p:grpSpPr>
          <a:xfrm>
            <a:off x="3117079" y="5449461"/>
            <a:ext cx="2906446" cy="466290"/>
            <a:chOff x="4474782" y="5065103"/>
            <a:chExt cx="1567268" cy="316214"/>
          </a:xfrm>
        </p:grpSpPr>
        <p:sp>
          <p:nvSpPr>
            <p:cNvPr id="15" name="圆角矩形 14"/>
            <p:cNvSpPr/>
            <p:nvPr/>
          </p:nvSpPr>
          <p:spPr>
            <a:xfrm>
              <a:off x="4474782" y="5065103"/>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3" name="文本框 12"/>
            <p:cNvSpPr txBox="1"/>
            <p:nvPr/>
          </p:nvSpPr>
          <p:spPr>
            <a:xfrm>
              <a:off x="4564213" y="5101568"/>
              <a:ext cx="1388408" cy="250462"/>
            </a:xfrm>
            <a:prstGeom prst="rect">
              <a:avLst/>
            </a:prstGeom>
            <a:noFill/>
          </p:spPr>
          <p:txBody>
            <a:bodyPr wrap="square" rtlCol="0">
              <a:spAutoFit/>
            </a:bodyPr>
            <a:lstStyle/>
            <a:p>
              <a:pPr algn="ctr"/>
              <a:r>
                <a:rPr lang="zh-CN" altLang="en-US" b="1" dirty="0">
                  <a:solidFill>
                    <a:schemeClr val="bg1"/>
                  </a:solidFill>
                </a:rPr>
                <a:t>汇报人：邹佳玲</a:t>
              </a:r>
            </a:p>
          </p:txBody>
        </p:sp>
      </p:grpSp>
      <p:sp>
        <p:nvSpPr>
          <p:cNvPr id="5" name="椭圆 4"/>
          <p:cNvSpPr/>
          <p:nvPr/>
        </p:nvSpPr>
        <p:spPr>
          <a:xfrm>
            <a:off x="5231246" y="802450"/>
            <a:ext cx="1729509" cy="1729510"/>
          </a:xfrm>
          <a:prstGeom prst="ellipse">
            <a:avLst/>
          </a:prstGeom>
          <a:solidFill>
            <a:schemeClr val="bg1"/>
          </a:solidFill>
          <a:ln w="31750">
            <a:solidFill>
              <a:schemeClr val="bg1"/>
            </a:solidFill>
          </a:ln>
          <a:effectLst>
            <a:outerShdw blurRad="1651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 name="组合 1">
            <a:extLst>
              <a:ext uri="{FF2B5EF4-FFF2-40B4-BE49-F238E27FC236}">
                <a16:creationId xmlns:a16="http://schemas.microsoft.com/office/drawing/2014/main" id="{A1F36853-0F7A-941D-B75A-665E670DAB77}"/>
              </a:ext>
            </a:extLst>
          </p:cNvPr>
          <p:cNvGrpSpPr/>
          <p:nvPr/>
        </p:nvGrpSpPr>
        <p:grpSpPr>
          <a:xfrm>
            <a:off x="6502153" y="5449461"/>
            <a:ext cx="2896814" cy="704544"/>
            <a:chOff x="4474783" y="5062091"/>
            <a:chExt cx="1567268" cy="477785"/>
          </a:xfrm>
        </p:grpSpPr>
        <p:sp>
          <p:nvSpPr>
            <p:cNvPr id="3" name="圆角矩形 14">
              <a:extLst>
                <a:ext uri="{FF2B5EF4-FFF2-40B4-BE49-F238E27FC236}">
                  <a16:creationId xmlns:a16="http://schemas.microsoft.com/office/drawing/2014/main" id="{19132374-20BB-435E-8F9F-B52D4CCA66A1}"/>
                </a:ext>
              </a:extLst>
            </p:cNvPr>
            <p:cNvSpPr/>
            <p:nvPr/>
          </p:nvSpPr>
          <p:spPr>
            <a:xfrm>
              <a:off x="4474783" y="5062091"/>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05A56A67-6BB0-AC0B-02E6-E4D8CFE07EFE}"/>
                </a:ext>
              </a:extLst>
            </p:cNvPr>
            <p:cNvSpPr txBox="1"/>
            <p:nvPr/>
          </p:nvSpPr>
          <p:spPr>
            <a:xfrm>
              <a:off x="4564213" y="5101567"/>
              <a:ext cx="1388408" cy="438309"/>
            </a:xfrm>
            <a:prstGeom prst="rect">
              <a:avLst/>
            </a:prstGeom>
            <a:noFill/>
          </p:spPr>
          <p:txBody>
            <a:bodyPr wrap="square" rtlCol="0">
              <a:spAutoFit/>
            </a:bodyPr>
            <a:lstStyle/>
            <a:p>
              <a:pPr algn="ctr"/>
              <a:r>
                <a:rPr lang="zh-CN" altLang="en-US" b="1" dirty="0">
                  <a:solidFill>
                    <a:schemeClr val="bg1"/>
                  </a:solidFill>
                </a:rPr>
                <a:t>学号：</a:t>
              </a:r>
              <a:r>
                <a:rPr lang="en-US" altLang="zh-CN" b="1" dirty="0">
                  <a:solidFill>
                    <a:schemeClr val="bg1"/>
                  </a:solidFill>
                </a:rPr>
                <a:t>51255901103</a:t>
              </a:r>
              <a:endParaRPr lang="zh-CN" altLang="en-US" b="1" dirty="0">
                <a:solidFill>
                  <a:schemeClr val="bg1"/>
                </a:solidFill>
              </a:endParaRPr>
            </a:p>
          </p:txBody>
        </p:sp>
      </p:grpSp>
      <p:pic>
        <p:nvPicPr>
          <p:cNvPr id="6" name="Picture 6" descr="C:\Users\Administrator\Desktop\未处理\1526907122(1).png">
            <a:extLst>
              <a:ext uri="{FF2B5EF4-FFF2-40B4-BE49-F238E27FC236}">
                <a16:creationId xmlns:a16="http://schemas.microsoft.com/office/drawing/2014/main" id="{3A7F7E17-791B-D2AA-607E-A4809E03B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8695" y="741681"/>
            <a:ext cx="2003465" cy="186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7">
            <a:extLst>
              <a:ext uri="{FF2B5EF4-FFF2-40B4-BE49-F238E27FC236}">
                <a16:creationId xmlns:a16="http://schemas.microsoft.com/office/drawing/2014/main" id="{F60A33FB-141E-0B34-5FD0-BA6D95D5746C}"/>
              </a:ext>
            </a:extLst>
          </p:cNvPr>
          <p:cNvSpPr>
            <a:spLocks noGrp="1"/>
          </p:cNvSpPr>
          <p:nvPr>
            <p:ph type="sldNum" sz="quarter" idx="12"/>
          </p:nvPr>
        </p:nvSpPr>
        <p:spPr/>
        <p:txBody>
          <a:bodyPr/>
          <a:lstStyle/>
          <a:p>
            <a:fld id="{03925C85-E2BB-45A6-90ED-40C082253376}" type="slidenum">
              <a:rPr lang="zh-CN" altLang="en-US" sz="1400" smtClean="0"/>
              <a:t>1</a:t>
            </a:fld>
            <a:endParaRPr lang="zh-CN" altLang="en-US" sz="1400" dirty="0"/>
          </a:p>
        </p:txBody>
      </p:sp>
      <p:sp>
        <p:nvSpPr>
          <p:cNvPr id="9" name="文本框 8">
            <a:extLst>
              <a:ext uri="{FF2B5EF4-FFF2-40B4-BE49-F238E27FC236}">
                <a16:creationId xmlns:a16="http://schemas.microsoft.com/office/drawing/2014/main" id="{B6E4BB59-1543-4C01-C730-B5A2EBCC097A}"/>
              </a:ext>
            </a:extLst>
          </p:cNvPr>
          <p:cNvSpPr txBox="1"/>
          <p:nvPr/>
        </p:nvSpPr>
        <p:spPr>
          <a:xfrm>
            <a:off x="2963207" y="2585731"/>
            <a:ext cx="631444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743443"/>
                </a:solidFill>
                <a:effectLst/>
                <a:uLnTx/>
                <a:uFillTx/>
                <a:latin typeface="Times New Roman" panose="02020603050405020304" pitchFamily="18" charset="0"/>
                <a:ea typeface="微软雅黑"/>
                <a:cs typeface="Times New Roman" panose="02020603050405020304" pitchFamily="18" charset="0"/>
              </a:rPr>
              <a:t>ACL 2022</a:t>
            </a:r>
            <a:endParaRPr kumimoji="0" lang="zh-CN" altLang="en-US" sz="4800" b="1" i="0" u="none" strike="noStrike" kern="1200" cap="none" spc="0" normalizeH="0" baseline="0" noProof="0" dirty="0">
              <a:ln>
                <a:noFill/>
              </a:ln>
              <a:solidFill>
                <a:srgbClr val="743443"/>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2642389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6244241" cy="715971"/>
            <a:chOff x="1070951" y="280461"/>
            <a:chExt cx="6244241"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6E33992B-0B62-BCAF-A32F-3194933CAAA9}"/>
              </a:ext>
            </a:extLst>
          </p:cNvPr>
          <p:cNvSpPr txBox="1"/>
          <p:nvPr/>
        </p:nvSpPr>
        <p:spPr>
          <a:xfrm>
            <a:off x="810409" y="5401822"/>
            <a:ext cx="10098891" cy="923330"/>
          </a:xfrm>
          <a:prstGeom prst="rect">
            <a:avLst/>
          </a:prstGeom>
          <a:noFill/>
        </p:spPr>
        <p:txBody>
          <a:bodyPr wrap="square" rtlCol="0">
            <a:spAutoFit/>
          </a:bodyPr>
          <a:lstStyle/>
          <a:p>
            <a:pPr algn="just"/>
            <a:r>
              <a:rPr lang="zh-CN" altLang="en-US" b="0" i="0" dirty="0">
                <a:solidFill>
                  <a:srgbClr val="404040"/>
                </a:solidFill>
                <a:effectLst/>
                <a:latin typeface="-apple-system"/>
              </a:rPr>
              <a:t>测试了四种对</a:t>
            </a:r>
            <a:r>
              <a:rPr lang="en-US" altLang="zh-CN" b="0" i="0" dirty="0">
                <a:solidFill>
                  <a:srgbClr val="404040"/>
                </a:solidFill>
                <a:effectLst/>
                <a:latin typeface="-apple-system"/>
              </a:rPr>
              <a:t>soft prompt</a:t>
            </a:r>
            <a:r>
              <a:rPr lang="zh-CN" altLang="en-US" b="0" i="0" dirty="0">
                <a:solidFill>
                  <a:srgbClr val="404040"/>
                </a:solidFill>
                <a:effectLst/>
                <a:latin typeface="-apple-system"/>
              </a:rPr>
              <a:t>进行初始化的技巧。在较小（低于</a:t>
            </a:r>
            <a:r>
              <a:rPr lang="en-US" altLang="zh-CN" b="0" i="0" dirty="0">
                <a:solidFill>
                  <a:srgbClr val="404040"/>
                </a:solidFill>
                <a:effectLst/>
                <a:latin typeface="-apple-system"/>
              </a:rPr>
              <a:t>3B</a:t>
            </a:r>
            <a:r>
              <a:rPr lang="zh-CN" altLang="en-US" b="0" i="0" dirty="0">
                <a:solidFill>
                  <a:srgbClr val="404040"/>
                </a:solidFill>
                <a:effectLst/>
                <a:latin typeface="-apple-system"/>
              </a:rPr>
              <a:t>）的</a:t>
            </a:r>
            <a:r>
              <a:rPr lang="en-US" altLang="zh-CN" b="0" i="0" dirty="0">
                <a:solidFill>
                  <a:srgbClr val="404040"/>
                </a:solidFill>
                <a:effectLst/>
                <a:latin typeface="-apple-system"/>
              </a:rPr>
              <a:t>PLMs</a:t>
            </a:r>
            <a:r>
              <a:rPr lang="zh-CN" altLang="en-US" b="0" i="0" dirty="0">
                <a:solidFill>
                  <a:srgbClr val="404040"/>
                </a:solidFill>
                <a:effectLst/>
                <a:latin typeface="-apple-system"/>
              </a:rPr>
              <a:t>，</a:t>
            </a:r>
            <a:r>
              <a:rPr lang="en-US" altLang="zh-CN" b="0" i="0" dirty="0">
                <a:solidFill>
                  <a:srgbClr val="404040"/>
                </a:solidFill>
                <a:effectLst/>
                <a:latin typeface="-apple-system"/>
              </a:rPr>
              <a:t>PT</a:t>
            </a:r>
            <a:r>
              <a:rPr lang="zh-CN" altLang="en-US" b="0" i="0" dirty="0">
                <a:solidFill>
                  <a:srgbClr val="404040"/>
                </a:solidFill>
                <a:effectLst/>
                <a:latin typeface="-apple-system"/>
              </a:rPr>
              <a:t>能保持较好的性能；但在</a:t>
            </a:r>
            <a:r>
              <a:rPr lang="en-US" altLang="zh-CN" b="0" i="0" dirty="0">
                <a:solidFill>
                  <a:srgbClr val="404040"/>
                </a:solidFill>
                <a:effectLst/>
                <a:latin typeface="-apple-system"/>
              </a:rPr>
              <a:t>SST-2</a:t>
            </a:r>
            <a:r>
              <a:rPr lang="zh-CN" altLang="en-US" b="0" i="0" dirty="0">
                <a:solidFill>
                  <a:srgbClr val="404040"/>
                </a:solidFill>
                <a:effectLst/>
                <a:latin typeface="-apple-system"/>
              </a:rPr>
              <a:t>和</a:t>
            </a:r>
            <a:r>
              <a:rPr lang="en-US" altLang="zh-CN" b="0" i="0" dirty="0" err="1">
                <a:solidFill>
                  <a:srgbClr val="404040"/>
                </a:solidFill>
                <a:effectLst/>
                <a:latin typeface="-apple-system"/>
              </a:rPr>
              <a:t>BoolQ</a:t>
            </a:r>
            <a:r>
              <a:rPr lang="zh-CN" altLang="en-US" b="0" i="0" dirty="0">
                <a:solidFill>
                  <a:srgbClr val="404040"/>
                </a:solidFill>
                <a:effectLst/>
                <a:latin typeface="-apple-system"/>
              </a:rPr>
              <a:t>两个较大（</a:t>
            </a:r>
            <a:r>
              <a:rPr lang="en-US" altLang="zh-CN" b="0" i="0" dirty="0">
                <a:solidFill>
                  <a:srgbClr val="404040"/>
                </a:solidFill>
                <a:effectLst/>
                <a:latin typeface="-apple-system"/>
              </a:rPr>
              <a:t>11B</a:t>
            </a:r>
            <a:r>
              <a:rPr lang="zh-CN" altLang="en-US" b="0" i="0" dirty="0">
                <a:solidFill>
                  <a:srgbClr val="404040"/>
                </a:solidFill>
                <a:effectLst/>
                <a:latin typeface="-apple-system"/>
              </a:rPr>
              <a:t>）的</a:t>
            </a:r>
            <a:r>
              <a:rPr lang="en-US" altLang="zh-CN" b="0" i="0" dirty="0">
                <a:solidFill>
                  <a:srgbClr val="404040"/>
                </a:solidFill>
                <a:effectLst/>
                <a:latin typeface="-apple-system"/>
              </a:rPr>
              <a:t>PLMs</a:t>
            </a:r>
            <a:r>
              <a:rPr lang="zh-CN" altLang="en-US" b="0" i="0" dirty="0">
                <a:solidFill>
                  <a:srgbClr val="404040"/>
                </a:solidFill>
                <a:effectLst/>
                <a:latin typeface="-apple-system"/>
              </a:rPr>
              <a:t>上，在小样本场景下用</a:t>
            </a:r>
            <a:r>
              <a:rPr lang="en-US" altLang="zh-CN" b="0" i="0" dirty="0">
                <a:solidFill>
                  <a:srgbClr val="404040"/>
                </a:solidFill>
                <a:effectLst/>
                <a:latin typeface="-apple-system"/>
              </a:rPr>
              <a:t>real words</a:t>
            </a:r>
            <a:r>
              <a:rPr lang="zh-CN" altLang="en-US" b="0" i="0" dirty="0">
                <a:solidFill>
                  <a:srgbClr val="404040"/>
                </a:solidFill>
                <a:effectLst/>
                <a:latin typeface="-apple-system"/>
              </a:rPr>
              <a:t>初始化效果不佳，甚至会起到负面作用。</a:t>
            </a:r>
          </a:p>
        </p:txBody>
      </p:sp>
      <p:pic>
        <p:nvPicPr>
          <p:cNvPr id="6" name="图片 5">
            <a:extLst>
              <a:ext uri="{FF2B5EF4-FFF2-40B4-BE49-F238E27FC236}">
                <a16:creationId xmlns:a16="http://schemas.microsoft.com/office/drawing/2014/main" id="{97BF021D-5CAA-ABB3-4240-FF0DEAC72C2B}"/>
              </a:ext>
            </a:extLst>
          </p:cNvPr>
          <p:cNvPicPr>
            <a:picLocks noChangeAspect="1"/>
          </p:cNvPicPr>
          <p:nvPr/>
        </p:nvPicPr>
        <p:blipFill>
          <a:blip r:embed="rId4"/>
          <a:stretch>
            <a:fillRect/>
          </a:stretch>
        </p:blipFill>
        <p:spPr>
          <a:xfrm>
            <a:off x="722882" y="2539921"/>
            <a:ext cx="4765471" cy="2324100"/>
          </a:xfrm>
          <a:prstGeom prst="rect">
            <a:avLst/>
          </a:prstGeom>
        </p:spPr>
      </p:pic>
      <p:pic>
        <p:nvPicPr>
          <p:cNvPr id="10" name="图片 9">
            <a:extLst>
              <a:ext uri="{FF2B5EF4-FFF2-40B4-BE49-F238E27FC236}">
                <a16:creationId xmlns:a16="http://schemas.microsoft.com/office/drawing/2014/main" id="{8A5C1F89-C888-4BEE-AAF8-3F4DD597E0AB}"/>
              </a:ext>
            </a:extLst>
          </p:cNvPr>
          <p:cNvPicPr>
            <a:picLocks noChangeAspect="1"/>
          </p:cNvPicPr>
          <p:nvPr/>
        </p:nvPicPr>
        <p:blipFill>
          <a:blip r:embed="rId5"/>
          <a:stretch>
            <a:fillRect/>
          </a:stretch>
        </p:blipFill>
        <p:spPr>
          <a:xfrm>
            <a:off x="5985510" y="2621881"/>
            <a:ext cx="4610100" cy="2324100"/>
          </a:xfrm>
          <a:prstGeom prst="rect">
            <a:avLst/>
          </a:prstGeom>
        </p:spPr>
      </p:pic>
      <p:sp>
        <p:nvSpPr>
          <p:cNvPr id="4" name="文本框 3">
            <a:extLst>
              <a:ext uri="{FF2B5EF4-FFF2-40B4-BE49-F238E27FC236}">
                <a16:creationId xmlns:a16="http://schemas.microsoft.com/office/drawing/2014/main" id="{01EFADAE-8ED4-3717-341D-EA52A773282A}"/>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试点实验</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Pilot Experiments</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p>
        </p:txBody>
      </p:sp>
    </p:spTree>
    <p:extLst>
      <p:ext uri="{BB962C8B-B14F-4D97-AF65-F5344CB8AC3E}">
        <p14:creationId xmlns:p14="http://schemas.microsoft.com/office/powerpoint/2010/main" val="380337825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6244241" cy="715971"/>
            <a:chOff x="1070951" y="280461"/>
            <a:chExt cx="6244241"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AF77B39A-F4CB-662C-11B0-0F5FDC106793}"/>
              </a:ext>
            </a:extLst>
          </p:cNvPr>
          <p:cNvSpPr txBox="1"/>
          <p:nvPr/>
        </p:nvSpPr>
        <p:spPr>
          <a:xfrm>
            <a:off x="760782" y="1982601"/>
            <a:ext cx="6590659" cy="2167068"/>
          </a:xfrm>
          <a:prstGeom prst="rect">
            <a:avLst/>
          </a:prstGeom>
          <a:noFill/>
        </p:spPr>
        <p:txBody>
          <a:bodyPr wrap="square" rtlCol="0">
            <a:spAutoFit/>
          </a:bodyPr>
          <a:lstStyle/>
          <a:p>
            <a:pPr algn="just">
              <a:lnSpc>
                <a:spcPct val="150000"/>
              </a:lnSpc>
            </a:pPr>
            <a:r>
              <a:rPr lang="zh-CN" altLang="en-US" sz="2000" b="1" dirty="0">
                <a:solidFill>
                  <a:srgbClr val="404040"/>
                </a:solidFill>
                <a:latin typeface="Times New Roman" panose="02020603050405020304" pitchFamily="18" charset="0"/>
                <a:cs typeface="Times New Roman" panose="02020603050405020304" pitchFamily="18" charset="0"/>
              </a:rPr>
              <a:t>试点实验结论：</a:t>
            </a:r>
            <a:endParaRPr lang="en-US" altLang="zh-CN" sz="2000" b="1" dirty="0">
              <a:solidFill>
                <a:srgbClr val="40404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solidFill>
                  <a:srgbClr val="404040"/>
                </a:solidFill>
              </a:rPr>
              <a:t>Verbalizer</a:t>
            </a:r>
            <a:r>
              <a:rPr lang="zh-CN" altLang="en-US" dirty="0">
                <a:solidFill>
                  <a:srgbClr val="404040"/>
                </a:solidFill>
              </a:rPr>
              <a:t>的选择很重要</a:t>
            </a:r>
            <a:endParaRPr lang="en-US" altLang="zh-CN" dirty="0">
              <a:solidFill>
                <a:srgbClr val="404040"/>
              </a:solidFill>
            </a:endParaRPr>
          </a:p>
          <a:p>
            <a:pPr marL="285750" indent="-285750">
              <a:lnSpc>
                <a:spcPct val="150000"/>
              </a:lnSpc>
              <a:buFont typeface="Arial" panose="020B0604020202020204" pitchFamily="34" charset="0"/>
              <a:buChar char="•"/>
            </a:pPr>
            <a:r>
              <a:rPr lang="zh-CN" altLang="en-US" dirty="0">
                <a:solidFill>
                  <a:srgbClr val="404040"/>
                </a:solidFill>
              </a:rPr>
              <a:t>直接用连续的</a:t>
            </a:r>
            <a:r>
              <a:rPr lang="en-US" altLang="zh-CN" dirty="0">
                <a:solidFill>
                  <a:srgbClr val="404040"/>
                </a:solidFill>
              </a:rPr>
              <a:t>word embeddings</a:t>
            </a:r>
            <a:r>
              <a:rPr lang="zh-CN" altLang="en-US" dirty="0">
                <a:solidFill>
                  <a:srgbClr val="404040"/>
                </a:solidFill>
              </a:rPr>
              <a:t>初始化</a:t>
            </a:r>
            <a:r>
              <a:rPr lang="en-US" altLang="zh-CN" dirty="0">
                <a:solidFill>
                  <a:srgbClr val="404040"/>
                </a:solidFill>
              </a:rPr>
              <a:t>soft prompt</a:t>
            </a:r>
            <a:r>
              <a:rPr lang="zh-CN" altLang="en-US" dirty="0">
                <a:solidFill>
                  <a:srgbClr val="404040"/>
                </a:solidFill>
              </a:rPr>
              <a:t>无效</a:t>
            </a:r>
            <a:endParaRPr lang="en-US" altLang="zh-CN" dirty="0">
              <a:solidFill>
                <a:srgbClr val="404040"/>
              </a:solidFill>
            </a:endParaRPr>
          </a:p>
          <a:p>
            <a:pPr marL="285750" indent="-285750">
              <a:lnSpc>
                <a:spcPct val="150000"/>
              </a:lnSpc>
              <a:buFont typeface="Arial" panose="020B0604020202020204" pitchFamily="34" charset="0"/>
              <a:buChar char="•"/>
            </a:pPr>
            <a:r>
              <a:rPr lang="zh-CN" altLang="en-US" dirty="0">
                <a:solidFill>
                  <a:srgbClr val="404040"/>
                </a:solidFill>
              </a:rPr>
              <a:t>将</a:t>
            </a:r>
            <a:r>
              <a:rPr lang="en-US" altLang="zh-CN" dirty="0">
                <a:solidFill>
                  <a:srgbClr val="404040"/>
                </a:solidFill>
              </a:rPr>
              <a:t>soft prompt</a:t>
            </a:r>
            <a:r>
              <a:rPr lang="zh-CN" altLang="en-US" dirty="0">
                <a:solidFill>
                  <a:srgbClr val="404040"/>
                </a:solidFill>
              </a:rPr>
              <a:t>和</a:t>
            </a:r>
            <a:r>
              <a:rPr lang="en-US" altLang="zh-CN" dirty="0">
                <a:solidFill>
                  <a:srgbClr val="404040"/>
                </a:solidFill>
              </a:rPr>
              <a:t>hard prompt</a:t>
            </a:r>
            <a:r>
              <a:rPr lang="zh-CN" altLang="en-US" dirty="0">
                <a:solidFill>
                  <a:srgbClr val="404040"/>
                </a:solidFill>
              </a:rPr>
              <a:t>结合会有帮助</a:t>
            </a:r>
            <a:endParaRPr lang="en-US" altLang="zh-CN" dirty="0">
              <a:solidFill>
                <a:srgbClr val="404040"/>
              </a:solidFill>
            </a:endParaRPr>
          </a:p>
          <a:p>
            <a:pPr marL="285750" indent="-285750">
              <a:lnSpc>
                <a:spcPct val="150000"/>
              </a:lnSpc>
              <a:buFont typeface="Arial" panose="020B0604020202020204" pitchFamily="34" charset="0"/>
              <a:buChar char="•"/>
            </a:pPr>
            <a:r>
              <a:rPr lang="zh-CN" altLang="en-US" dirty="0">
                <a:solidFill>
                  <a:srgbClr val="404040"/>
                </a:solidFill>
              </a:rPr>
              <a:t>上述</a:t>
            </a:r>
            <a:r>
              <a:rPr lang="en-US" altLang="zh-CN" dirty="0">
                <a:solidFill>
                  <a:srgbClr val="404040"/>
                </a:solidFill>
              </a:rPr>
              <a:t>tricks</a:t>
            </a:r>
            <a:r>
              <a:rPr lang="zh-CN" altLang="en-US" dirty="0">
                <a:solidFill>
                  <a:srgbClr val="404040"/>
                </a:solidFill>
              </a:rPr>
              <a:t>仍旧无法提升小样本场景下的</a:t>
            </a:r>
            <a:r>
              <a:rPr lang="en-US" altLang="zh-CN" dirty="0">
                <a:solidFill>
                  <a:srgbClr val="404040"/>
                </a:solidFill>
              </a:rPr>
              <a:t>PT</a:t>
            </a:r>
            <a:r>
              <a:rPr lang="zh-CN" altLang="en-US" dirty="0">
                <a:solidFill>
                  <a:srgbClr val="404040"/>
                </a:solidFill>
              </a:rPr>
              <a:t>效果</a:t>
            </a:r>
            <a:endParaRPr lang="en-US" altLang="zh-CN" dirty="0">
              <a:solidFill>
                <a:srgbClr val="404040"/>
              </a:solidFill>
            </a:endParaRPr>
          </a:p>
        </p:txBody>
      </p:sp>
      <p:sp>
        <p:nvSpPr>
          <p:cNvPr id="4" name="文本框 3">
            <a:extLst>
              <a:ext uri="{FF2B5EF4-FFF2-40B4-BE49-F238E27FC236}">
                <a16:creationId xmlns:a16="http://schemas.microsoft.com/office/drawing/2014/main" id="{5F056E27-DB79-150B-3805-2401F2CB783C}"/>
              </a:ext>
            </a:extLst>
          </p:cNvPr>
          <p:cNvSpPr txBox="1"/>
          <p:nvPr/>
        </p:nvSpPr>
        <p:spPr>
          <a:xfrm>
            <a:off x="819510" y="4444698"/>
            <a:ext cx="6531931" cy="1751570"/>
          </a:xfrm>
          <a:prstGeom prst="rect">
            <a:avLst/>
          </a:prstGeom>
          <a:noFill/>
        </p:spPr>
        <p:txBody>
          <a:bodyPr wrap="square" rtlCol="0">
            <a:spAutoFit/>
          </a:bodyPr>
          <a:lstStyle/>
          <a:p>
            <a:pPr algn="just">
              <a:lnSpc>
                <a:spcPct val="150000"/>
              </a:lnSpc>
            </a:pPr>
            <a:r>
              <a:rPr lang="zh-CN" altLang="en-US" sz="2000" b="1" dirty="0">
                <a:solidFill>
                  <a:srgbClr val="404040"/>
                </a:solidFill>
                <a:latin typeface="Times New Roman" panose="02020603050405020304" pitchFamily="18" charset="0"/>
                <a:cs typeface="Times New Roman" panose="02020603050405020304" pitchFamily="18" charset="0"/>
              </a:rPr>
              <a:t>三个</a:t>
            </a:r>
            <a:r>
              <a:rPr lang="en-US" altLang="zh-CN" sz="2000" b="1" dirty="0">
                <a:solidFill>
                  <a:srgbClr val="404040"/>
                </a:solidFill>
                <a:latin typeface="Times New Roman" panose="02020603050405020304" pitchFamily="18" charset="0"/>
                <a:cs typeface="Times New Roman" panose="02020603050405020304" pitchFamily="18" charset="0"/>
              </a:rPr>
              <a:t>key points</a:t>
            </a:r>
            <a:r>
              <a:rPr lang="zh-CN" altLang="en-US" sz="2000" b="1" dirty="0">
                <a:solidFill>
                  <a:srgbClr val="404040"/>
                </a:solidFill>
                <a:latin typeface="Times New Roman" panose="02020603050405020304" pitchFamily="18" charset="0"/>
                <a:cs typeface="Times New Roman" panose="02020603050405020304" pitchFamily="18" charset="0"/>
              </a:rPr>
              <a:t>：</a:t>
            </a:r>
            <a:endParaRPr lang="en-US" altLang="zh-CN" sz="2000" b="1" dirty="0">
              <a:solidFill>
                <a:srgbClr val="40404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solidFill>
                  <a:srgbClr val="404040"/>
                </a:solidFill>
              </a:rPr>
              <a:t>Prompt initialization</a:t>
            </a:r>
          </a:p>
          <a:p>
            <a:pPr marL="285750" indent="-285750">
              <a:lnSpc>
                <a:spcPct val="150000"/>
              </a:lnSpc>
              <a:buFont typeface="Arial" panose="020B0604020202020204" pitchFamily="34" charset="0"/>
              <a:buChar char="•"/>
            </a:pPr>
            <a:r>
              <a:rPr lang="en-US" altLang="zh-CN" dirty="0">
                <a:solidFill>
                  <a:srgbClr val="404040"/>
                </a:solidFill>
              </a:rPr>
              <a:t>Choice of verbalizer</a:t>
            </a:r>
          </a:p>
          <a:p>
            <a:pPr marL="285750" indent="-285750">
              <a:lnSpc>
                <a:spcPct val="150000"/>
              </a:lnSpc>
              <a:buFont typeface="Arial" panose="020B0604020202020204" pitchFamily="34" charset="0"/>
              <a:buChar char="•"/>
            </a:pPr>
            <a:r>
              <a:rPr lang="en-US" altLang="zh-CN" dirty="0">
                <a:solidFill>
                  <a:srgbClr val="404040"/>
                </a:solidFill>
              </a:rPr>
              <a:t>Hybrid prompts</a:t>
            </a:r>
          </a:p>
        </p:txBody>
      </p:sp>
      <p:sp>
        <p:nvSpPr>
          <p:cNvPr id="5" name="文本框 4">
            <a:extLst>
              <a:ext uri="{FF2B5EF4-FFF2-40B4-BE49-F238E27FC236}">
                <a16:creationId xmlns:a16="http://schemas.microsoft.com/office/drawing/2014/main" id="{991CFA73-0590-2B47-9B7D-E9FE6A46BF4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试点实验</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Pilot Experiments</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p>
        </p:txBody>
      </p:sp>
    </p:spTree>
    <p:extLst>
      <p:ext uri="{BB962C8B-B14F-4D97-AF65-F5344CB8AC3E}">
        <p14:creationId xmlns:p14="http://schemas.microsoft.com/office/powerpoint/2010/main" val="270774200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02</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02</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02</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模型架构</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MODEL FRAMEWORK</a:t>
            </a:r>
          </a:p>
        </p:txBody>
      </p:sp>
    </p:spTree>
    <p:extLst>
      <p:ext uri="{BB962C8B-B14F-4D97-AF65-F5344CB8AC3E}">
        <p14:creationId xmlns:p14="http://schemas.microsoft.com/office/powerpoint/2010/main" val="312100726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13</a:t>
            </a:fld>
            <a:endParaRPr lang="zh-CN" altLang="en-US"/>
          </a:p>
        </p:txBody>
      </p:sp>
      <p:sp>
        <p:nvSpPr>
          <p:cNvPr id="18" name="文本框 17">
            <a:extLst>
              <a:ext uri="{FF2B5EF4-FFF2-40B4-BE49-F238E27FC236}">
                <a16:creationId xmlns:a16="http://schemas.microsoft.com/office/drawing/2014/main" id="{67DD207C-BE8A-0020-151D-206938A1C2BB}"/>
              </a:ext>
            </a:extLst>
          </p:cNvPr>
          <p:cNvSpPr txBox="1"/>
          <p:nvPr/>
        </p:nvSpPr>
        <p:spPr>
          <a:xfrm>
            <a:off x="6174937" y="5888317"/>
            <a:ext cx="6096000" cy="369332"/>
          </a:xfrm>
          <a:prstGeom prst="rect">
            <a:avLst/>
          </a:prstGeom>
          <a:noFill/>
        </p:spPr>
        <p:txBody>
          <a:bodyPr wrap="square">
            <a:spAutoFit/>
          </a:bodyPr>
          <a:lstStyle/>
          <a:p>
            <a:pPr algn="ctr"/>
            <a:r>
              <a:rPr lang="en-US" altLang="zh-CN" dirty="0"/>
              <a:t>PPT</a:t>
            </a:r>
            <a:r>
              <a:rPr lang="zh-CN" altLang="en-US" dirty="0"/>
              <a:t>的形式</a:t>
            </a:r>
          </a:p>
        </p:txBody>
      </p:sp>
      <p:pic>
        <p:nvPicPr>
          <p:cNvPr id="6" name="图片 5">
            <a:extLst>
              <a:ext uri="{FF2B5EF4-FFF2-40B4-BE49-F238E27FC236}">
                <a16:creationId xmlns:a16="http://schemas.microsoft.com/office/drawing/2014/main" id="{4FC6CDD3-8174-8134-417A-0D8BAF157219}"/>
              </a:ext>
            </a:extLst>
          </p:cNvPr>
          <p:cNvPicPr>
            <a:picLocks noChangeAspect="1"/>
          </p:cNvPicPr>
          <p:nvPr/>
        </p:nvPicPr>
        <p:blipFill>
          <a:blip r:embed="rId4"/>
          <a:stretch>
            <a:fillRect/>
          </a:stretch>
        </p:blipFill>
        <p:spPr>
          <a:xfrm>
            <a:off x="5699565" y="2029446"/>
            <a:ext cx="6457968" cy="3665333"/>
          </a:xfrm>
          <a:prstGeom prst="rect">
            <a:avLst/>
          </a:prstGeom>
        </p:spPr>
      </p:pic>
      <p:pic>
        <p:nvPicPr>
          <p:cNvPr id="8" name="图片 7">
            <a:extLst>
              <a:ext uri="{FF2B5EF4-FFF2-40B4-BE49-F238E27FC236}">
                <a16:creationId xmlns:a16="http://schemas.microsoft.com/office/drawing/2014/main" id="{474EF2CC-E9BE-37FC-7FF4-C42F3CBD7BAD}"/>
              </a:ext>
            </a:extLst>
          </p:cNvPr>
          <p:cNvPicPr>
            <a:picLocks noChangeAspect="1"/>
          </p:cNvPicPr>
          <p:nvPr/>
        </p:nvPicPr>
        <p:blipFill>
          <a:blip r:embed="rId5"/>
          <a:stretch>
            <a:fillRect/>
          </a:stretch>
        </p:blipFill>
        <p:spPr>
          <a:xfrm>
            <a:off x="768878" y="2206587"/>
            <a:ext cx="4554962" cy="967317"/>
          </a:xfrm>
          <a:prstGeom prst="rect">
            <a:avLst/>
          </a:prstGeom>
        </p:spPr>
      </p:pic>
      <p:pic>
        <p:nvPicPr>
          <p:cNvPr id="10" name="图片 9">
            <a:extLst>
              <a:ext uri="{FF2B5EF4-FFF2-40B4-BE49-F238E27FC236}">
                <a16:creationId xmlns:a16="http://schemas.microsoft.com/office/drawing/2014/main" id="{ECC631B9-B0CA-76C8-A3E9-4C2E03368982}"/>
              </a:ext>
            </a:extLst>
          </p:cNvPr>
          <p:cNvPicPr>
            <a:picLocks noChangeAspect="1"/>
          </p:cNvPicPr>
          <p:nvPr/>
        </p:nvPicPr>
        <p:blipFill>
          <a:blip r:embed="rId6"/>
          <a:stretch>
            <a:fillRect/>
          </a:stretch>
        </p:blipFill>
        <p:spPr>
          <a:xfrm>
            <a:off x="867410" y="3455236"/>
            <a:ext cx="4456430" cy="519917"/>
          </a:xfrm>
          <a:prstGeom prst="rect">
            <a:avLst/>
          </a:prstGeom>
        </p:spPr>
      </p:pic>
      <p:sp>
        <p:nvSpPr>
          <p:cNvPr id="12" name="文本框 11">
            <a:extLst>
              <a:ext uri="{FF2B5EF4-FFF2-40B4-BE49-F238E27FC236}">
                <a16:creationId xmlns:a16="http://schemas.microsoft.com/office/drawing/2014/main" id="{0966615F-82D1-6CE2-979E-CBFFB2F8720B}"/>
              </a:ext>
            </a:extLst>
          </p:cNvPr>
          <p:cNvSpPr txBox="1"/>
          <p:nvPr/>
        </p:nvSpPr>
        <p:spPr>
          <a:xfrm>
            <a:off x="654196" y="4083354"/>
            <a:ext cx="5045369" cy="1705403"/>
          </a:xfrm>
          <a:prstGeom prst="rect">
            <a:avLst/>
          </a:prstGeom>
          <a:noFill/>
        </p:spPr>
        <p:txBody>
          <a:bodyPr wrap="square">
            <a:spAutoFit/>
          </a:bodyPr>
          <a:lstStyle/>
          <a:p>
            <a:pPr algn="just">
              <a:lnSpc>
                <a:spcPct val="150000"/>
              </a:lnSpc>
            </a:pPr>
            <a:r>
              <a:rPr lang="zh-CN" altLang="en-US" dirty="0">
                <a:solidFill>
                  <a:srgbClr val="404040"/>
                </a:solidFill>
              </a:rPr>
              <a:t>通过不同预训练任务可以得到m个预训练好的soft prompts。</a:t>
            </a:r>
            <a:endParaRPr lang="en-US" altLang="zh-CN" dirty="0">
              <a:solidFill>
                <a:srgbClr val="404040"/>
              </a:solidFill>
            </a:endParaRPr>
          </a:p>
          <a:p>
            <a:pPr algn="just">
              <a:lnSpc>
                <a:spcPct val="150000"/>
              </a:lnSpc>
            </a:pPr>
            <a:r>
              <a:rPr lang="zh-CN" altLang="en-US" dirty="0">
                <a:solidFill>
                  <a:srgbClr val="404040"/>
                </a:solidFill>
              </a:rPr>
              <a:t>对于每个预训练任务，还需要继续优化公式（2）以得到soft prompts的初始化。</a:t>
            </a:r>
          </a:p>
        </p:txBody>
      </p:sp>
      <p:sp>
        <p:nvSpPr>
          <p:cNvPr id="4" name="文本框 3">
            <a:extLst>
              <a:ext uri="{FF2B5EF4-FFF2-40B4-BE49-F238E27FC236}">
                <a16:creationId xmlns:a16="http://schemas.microsoft.com/office/drawing/2014/main" id="{BB809195-107D-92D9-2D0A-B012F9F5619C}"/>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分类任务（</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Classification tasks</a:t>
            </a:r>
            <a:r>
              <a:rPr lang="zh-CN" altLang="en-US" sz="2400" b="1" dirty="0">
                <a:solidFill>
                  <a:srgbClr val="8E1A33"/>
                </a:solidFill>
                <a:latin typeface="微软雅黑"/>
                <a:ea typeface="微软雅黑"/>
                <a:cs typeface="Times New Roman" panose="02020603050405020304" pitchFamily="18" charset="0"/>
              </a:rPr>
              <a:t>）</a:t>
            </a:r>
            <a:endParaRPr lang="zh-CN" altLang="en-US" sz="2400" b="1" dirty="0">
              <a:solidFill>
                <a:srgbClr val="8E1A33"/>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011469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14</a:t>
            </a:fld>
            <a:endParaRPr lang="zh-CN" altLang="en-US"/>
          </a:p>
        </p:txBody>
      </p:sp>
      <p:sp>
        <p:nvSpPr>
          <p:cNvPr id="18" name="文本框 17">
            <a:extLst>
              <a:ext uri="{FF2B5EF4-FFF2-40B4-BE49-F238E27FC236}">
                <a16:creationId xmlns:a16="http://schemas.microsoft.com/office/drawing/2014/main" id="{67DD207C-BE8A-0020-151D-206938A1C2BB}"/>
              </a:ext>
            </a:extLst>
          </p:cNvPr>
          <p:cNvSpPr txBox="1"/>
          <p:nvPr/>
        </p:nvSpPr>
        <p:spPr>
          <a:xfrm>
            <a:off x="835616" y="4453055"/>
            <a:ext cx="11469118" cy="369332"/>
          </a:xfrm>
          <a:prstGeom prst="rect">
            <a:avLst/>
          </a:prstGeom>
          <a:noFill/>
        </p:spPr>
        <p:txBody>
          <a:bodyPr wrap="square">
            <a:spAutoFit/>
          </a:bodyPr>
          <a:lstStyle/>
          <a:p>
            <a:r>
              <a:rPr lang="zh-CN" altLang="en-US" dirty="0">
                <a:solidFill>
                  <a:srgbClr val="404040"/>
                </a:solidFill>
              </a:rPr>
              <a:t>使用下一个句子预测（</a:t>
            </a:r>
            <a:r>
              <a:rPr lang="en-US" altLang="zh-CN" dirty="0">
                <a:solidFill>
                  <a:srgbClr val="404040"/>
                </a:solidFill>
              </a:rPr>
              <a:t>NSP</a:t>
            </a:r>
            <a:r>
              <a:rPr lang="zh-CN" altLang="en-US" dirty="0">
                <a:solidFill>
                  <a:srgbClr val="404040"/>
                </a:solidFill>
              </a:rPr>
              <a:t>）作为自然语言推理和句子相似性等句子对分类目标任务的预训练目标。</a:t>
            </a:r>
          </a:p>
        </p:txBody>
      </p:sp>
      <p:pic>
        <p:nvPicPr>
          <p:cNvPr id="7" name="图片 6">
            <a:extLst>
              <a:ext uri="{FF2B5EF4-FFF2-40B4-BE49-F238E27FC236}">
                <a16:creationId xmlns:a16="http://schemas.microsoft.com/office/drawing/2014/main" id="{D34D6A47-3D3E-6B19-023B-7AC43B6BD5E6}"/>
              </a:ext>
            </a:extLst>
          </p:cNvPr>
          <p:cNvPicPr>
            <a:picLocks noChangeAspect="1"/>
          </p:cNvPicPr>
          <p:nvPr/>
        </p:nvPicPr>
        <p:blipFill rotWithShape="1">
          <a:blip r:embed="rId4">
            <a:clrChange>
              <a:clrFrom>
                <a:srgbClr val="FFFFFF"/>
              </a:clrFrom>
              <a:clrTo>
                <a:srgbClr val="FFFFFF">
                  <a:alpha val="0"/>
                </a:srgbClr>
              </a:clrTo>
            </a:clrChange>
          </a:blip>
          <a:srcRect t="7863" b="-1"/>
          <a:stretch/>
        </p:blipFill>
        <p:spPr>
          <a:xfrm>
            <a:off x="985928" y="2367826"/>
            <a:ext cx="2819922" cy="536259"/>
          </a:xfrm>
          <a:prstGeom prst="rect">
            <a:avLst/>
          </a:prstGeom>
        </p:spPr>
      </p:pic>
      <p:pic>
        <p:nvPicPr>
          <p:cNvPr id="10" name="图片 9">
            <a:extLst>
              <a:ext uri="{FF2B5EF4-FFF2-40B4-BE49-F238E27FC236}">
                <a16:creationId xmlns:a16="http://schemas.microsoft.com/office/drawing/2014/main" id="{41F1F173-9C75-6E04-17F0-B897A761A8D0}"/>
              </a:ext>
            </a:extLst>
          </p:cNvPr>
          <p:cNvPicPr>
            <a:picLocks noChangeAspect="1"/>
          </p:cNvPicPr>
          <p:nvPr/>
        </p:nvPicPr>
        <p:blipFill rotWithShape="1">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25000"/>
                    </a14:imgEffect>
                  </a14:imgLayer>
                </a14:imgProps>
              </a:ext>
            </a:extLst>
          </a:blip>
          <a:srcRect r="12409"/>
          <a:stretch/>
        </p:blipFill>
        <p:spPr>
          <a:xfrm>
            <a:off x="805860" y="2904085"/>
            <a:ext cx="4865735" cy="1064251"/>
          </a:xfrm>
          <a:prstGeom prst="rect">
            <a:avLst/>
          </a:prstGeom>
        </p:spPr>
      </p:pic>
      <p:sp>
        <p:nvSpPr>
          <p:cNvPr id="12" name="文本框 11">
            <a:extLst>
              <a:ext uri="{FF2B5EF4-FFF2-40B4-BE49-F238E27FC236}">
                <a16:creationId xmlns:a16="http://schemas.microsoft.com/office/drawing/2014/main" id="{889F4128-EC9B-936D-D0B1-A4FBE997F76B}"/>
              </a:ext>
            </a:extLst>
          </p:cNvPr>
          <p:cNvSpPr txBox="1"/>
          <p:nvPr/>
        </p:nvSpPr>
        <p:spPr>
          <a:xfrm>
            <a:off x="872898" y="4902579"/>
            <a:ext cx="9847700" cy="13304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404040"/>
                </a:solidFill>
              </a:rPr>
              <a:t>如果一个任务输出两个标签，则需设置</a:t>
            </a:r>
            <a:endParaRPr lang="en-US" altLang="zh-CN" dirty="0">
              <a:solidFill>
                <a:srgbClr val="404040"/>
              </a:solidFill>
            </a:endParaRPr>
          </a:p>
          <a:p>
            <a:pPr marL="285750" indent="-285750">
              <a:lnSpc>
                <a:spcPct val="150000"/>
              </a:lnSpc>
              <a:buFont typeface="Arial" panose="020B0604020202020204" pitchFamily="34" charset="0"/>
              <a:buChar char="•"/>
            </a:pPr>
            <a:r>
              <a:rPr lang="zh-CN" altLang="en-US" dirty="0">
                <a:solidFill>
                  <a:srgbClr val="404040"/>
                </a:solidFill>
              </a:rPr>
              <a:t>如果一个任务输出三个标签，可以直接使用上述</a:t>
            </a:r>
            <a:r>
              <a:rPr lang="en-US" altLang="zh-CN" dirty="0">
                <a:solidFill>
                  <a:srgbClr val="404040"/>
                </a:solidFill>
              </a:rPr>
              <a:t>PVP</a:t>
            </a:r>
          </a:p>
          <a:p>
            <a:pPr marL="285750" indent="-285750">
              <a:lnSpc>
                <a:spcPct val="150000"/>
              </a:lnSpc>
              <a:buFont typeface="Arial" panose="020B0604020202020204" pitchFamily="34" charset="0"/>
              <a:buChar char="•"/>
            </a:pPr>
            <a:r>
              <a:rPr lang="zh-CN" altLang="en-US" dirty="0">
                <a:solidFill>
                  <a:srgbClr val="404040"/>
                </a:solidFill>
              </a:rPr>
              <a:t>如果一项任务需要测量两个句子之间的相似性，则可以使用</a:t>
            </a:r>
            <a:r>
              <a:rPr lang="en-US" altLang="zh-CN" sz="2000" dirty="0">
                <a:solidFill>
                  <a:srgbClr val="404040"/>
                </a:solidFill>
                <a:latin typeface="Times New Roman" panose="02020603050405020304" pitchFamily="18" charset="0"/>
                <a:cs typeface="Times New Roman" panose="02020603050405020304" pitchFamily="18" charset="0"/>
              </a:rPr>
              <a:t>[no</a:t>
            </a:r>
            <a:r>
              <a:rPr lang="zh-CN" altLang="en-US" sz="2000" dirty="0">
                <a:solidFill>
                  <a:srgbClr val="404040"/>
                </a:solidFill>
                <a:latin typeface="Times New Roman" panose="02020603050405020304" pitchFamily="18" charset="0"/>
                <a:cs typeface="Times New Roman" panose="02020603050405020304" pitchFamily="18" charset="0"/>
              </a:rPr>
              <a:t>，</a:t>
            </a:r>
            <a:r>
              <a:rPr lang="en-US" altLang="zh-CN" sz="2000" dirty="0">
                <a:solidFill>
                  <a:srgbClr val="404040"/>
                </a:solidFill>
                <a:latin typeface="Times New Roman" panose="02020603050405020304" pitchFamily="18" charset="0"/>
                <a:cs typeface="Times New Roman" panose="02020603050405020304" pitchFamily="18" charset="0"/>
              </a:rPr>
              <a:t>yes]</a:t>
            </a:r>
            <a:r>
              <a:rPr lang="zh-CN" altLang="en-US" dirty="0">
                <a:solidFill>
                  <a:srgbClr val="404040"/>
                </a:solidFill>
                <a:latin typeface="Times New Roman" panose="02020603050405020304" pitchFamily="18" charset="0"/>
                <a:cs typeface="Times New Roman" panose="02020603050405020304" pitchFamily="18" charset="0"/>
              </a:rPr>
              <a:t>对应的</a:t>
            </a:r>
            <a:r>
              <a:rPr lang="zh-CN" altLang="en-US" dirty="0">
                <a:solidFill>
                  <a:srgbClr val="404040"/>
                </a:solidFill>
              </a:rPr>
              <a:t>概率值</a:t>
            </a:r>
          </a:p>
        </p:txBody>
      </p:sp>
      <p:pic>
        <p:nvPicPr>
          <p:cNvPr id="14" name="图片 13">
            <a:extLst>
              <a:ext uri="{FF2B5EF4-FFF2-40B4-BE49-F238E27FC236}">
                <a16:creationId xmlns:a16="http://schemas.microsoft.com/office/drawing/2014/main" id="{23106022-70AB-5770-F855-693435B5BF4F}"/>
              </a:ext>
            </a:extLst>
          </p:cNvPr>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5230506" y="5038896"/>
            <a:ext cx="1879393" cy="316600"/>
          </a:xfrm>
          <a:prstGeom prst="rect">
            <a:avLst/>
          </a:prstGeom>
        </p:spPr>
      </p:pic>
      <p:sp>
        <p:nvSpPr>
          <p:cNvPr id="17" name="文本框 16">
            <a:extLst>
              <a:ext uri="{FF2B5EF4-FFF2-40B4-BE49-F238E27FC236}">
                <a16:creationId xmlns:a16="http://schemas.microsoft.com/office/drawing/2014/main" id="{388FF3B1-C131-7FC5-6AE5-4CB1B7AAEC3E}"/>
              </a:ext>
            </a:extLst>
          </p:cNvPr>
          <p:cNvSpPr txBox="1"/>
          <p:nvPr/>
        </p:nvSpPr>
        <p:spPr>
          <a:xfrm>
            <a:off x="585895" y="1106515"/>
            <a:ext cx="9376251" cy="58105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8E1A33"/>
                </a:solidFill>
                <a:effectLst/>
                <a:uLnTx/>
                <a:uFillTx/>
                <a:latin typeface="微软雅黑"/>
                <a:ea typeface="微软雅黑"/>
                <a:cs typeface="Times New Roman" panose="02020603050405020304" pitchFamily="18" charset="0"/>
              </a:rPr>
              <a:t>分类任务（</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Classification tasks</a:t>
            </a:r>
            <a:r>
              <a:rPr kumimoji="0" lang="zh-CN" altLang="en-US" sz="2400" b="1" i="0" u="none" strike="noStrike" kern="1200" cap="none" spc="0" normalizeH="0" baseline="0" noProof="0" dirty="0">
                <a:ln>
                  <a:noFill/>
                </a:ln>
                <a:solidFill>
                  <a:srgbClr val="8E1A33"/>
                </a:solidFill>
                <a:effectLst/>
                <a:uLnTx/>
                <a:uFillTx/>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Sentence-Pair Classificatio</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n</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pic>
        <p:nvPicPr>
          <p:cNvPr id="5" name="图片 4">
            <a:extLst>
              <a:ext uri="{FF2B5EF4-FFF2-40B4-BE49-F238E27FC236}">
                <a16:creationId xmlns:a16="http://schemas.microsoft.com/office/drawing/2014/main" id="{DA8686DA-36D6-5D9A-199C-A9B74399D0FB}"/>
              </a:ext>
            </a:extLst>
          </p:cNvPr>
          <p:cNvPicPr>
            <a:picLocks noChangeAspect="1"/>
          </p:cNvPicPr>
          <p:nvPr/>
        </p:nvPicPr>
        <p:blipFill>
          <a:blip r:embed="rId9">
            <a:clrChange>
              <a:clrFrom>
                <a:srgbClr val="FFFFFF"/>
              </a:clrFrom>
              <a:clrTo>
                <a:srgbClr val="FFFFFF">
                  <a:alpha val="0"/>
                </a:srgbClr>
              </a:clrTo>
            </a:clrChange>
            <a:extLst>
              <a:ext uri="{BEBA8EAE-BF5A-486C-A8C5-ECC9F3942E4B}">
                <a14:imgProps xmlns:a14="http://schemas.microsoft.com/office/drawing/2010/main">
                  <a14:imgLayer r:embed="rId10">
                    <a14:imgEffect>
                      <a14:saturation sat="200000"/>
                    </a14:imgEffect>
                  </a14:imgLayer>
                </a14:imgProps>
              </a:ext>
            </a:extLst>
          </a:blip>
          <a:stretch>
            <a:fillRect/>
          </a:stretch>
        </p:blipFill>
        <p:spPr>
          <a:xfrm>
            <a:off x="6335425" y="2928405"/>
            <a:ext cx="3984732" cy="1001189"/>
          </a:xfrm>
          <a:prstGeom prst="rect">
            <a:avLst/>
          </a:prstGeom>
        </p:spPr>
      </p:pic>
    </p:spTree>
    <p:extLst>
      <p:ext uri="{BB962C8B-B14F-4D97-AF65-F5344CB8AC3E}">
        <p14:creationId xmlns:p14="http://schemas.microsoft.com/office/powerpoint/2010/main" val="269333416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15</a:t>
            </a:fld>
            <a:endParaRPr lang="zh-CN" altLang="en-US"/>
          </a:p>
        </p:txBody>
      </p:sp>
      <p:pic>
        <p:nvPicPr>
          <p:cNvPr id="6" name="图片 5">
            <a:extLst>
              <a:ext uri="{FF2B5EF4-FFF2-40B4-BE49-F238E27FC236}">
                <a16:creationId xmlns:a16="http://schemas.microsoft.com/office/drawing/2014/main" id="{828DECFC-6AE0-4A80-F816-97FDA91A511B}"/>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r="8952"/>
          <a:stretch/>
        </p:blipFill>
        <p:spPr>
          <a:xfrm>
            <a:off x="493663" y="3007771"/>
            <a:ext cx="6023043" cy="1051124"/>
          </a:xfrm>
          <a:prstGeom prst="rect">
            <a:avLst/>
          </a:prstGeom>
        </p:spPr>
      </p:pic>
      <p:sp>
        <p:nvSpPr>
          <p:cNvPr id="4" name="文本框 3">
            <a:extLst>
              <a:ext uri="{FF2B5EF4-FFF2-40B4-BE49-F238E27FC236}">
                <a16:creationId xmlns:a16="http://schemas.microsoft.com/office/drawing/2014/main" id="{260DE5B0-B017-4BE1-5847-79DCFC203444}"/>
              </a:ext>
            </a:extLst>
          </p:cNvPr>
          <p:cNvSpPr txBox="1"/>
          <p:nvPr/>
        </p:nvSpPr>
        <p:spPr>
          <a:xfrm>
            <a:off x="835616" y="4453055"/>
            <a:ext cx="11469118" cy="369332"/>
          </a:xfrm>
          <a:prstGeom prst="rect">
            <a:avLst/>
          </a:prstGeom>
          <a:noFill/>
        </p:spPr>
        <p:txBody>
          <a:bodyPr wrap="square">
            <a:spAutoFit/>
          </a:bodyPr>
          <a:lstStyle/>
          <a:p>
            <a:r>
              <a:rPr lang="zh-CN" altLang="en-US" dirty="0">
                <a:solidFill>
                  <a:srgbClr val="404040"/>
                </a:solidFill>
              </a:rPr>
              <a:t>使用下一个句子选择（</a:t>
            </a:r>
            <a:r>
              <a:rPr lang="en-US" altLang="zh-CN" dirty="0">
                <a:solidFill>
                  <a:srgbClr val="404040"/>
                </a:solidFill>
              </a:rPr>
              <a:t>NSS</a:t>
            </a:r>
            <a:r>
              <a:rPr lang="zh-CN" altLang="en-US" dirty="0">
                <a:solidFill>
                  <a:srgbClr val="404040"/>
                </a:solidFill>
              </a:rPr>
              <a:t>）作为多选项任务的预训练目标。</a:t>
            </a:r>
          </a:p>
        </p:txBody>
      </p:sp>
      <p:sp>
        <p:nvSpPr>
          <p:cNvPr id="7" name="文本框 6">
            <a:extLst>
              <a:ext uri="{FF2B5EF4-FFF2-40B4-BE49-F238E27FC236}">
                <a16:creationId xmlns:a16="http://schemas.microsoft.com/office/drawing/2014/main" id="{E1B1ACCB-B6D7-E1E2-E852-B6EA22748C7C}"/>
              </a:ext>
            </a:extLst>
          </p:cNvPr>
          <p:cNvSpPr txBox="1"/>
          <p:nvPr/>
        </p:nvSpPr>
        <p:spPr>
          <a:xfrm>
            <a:off x="872898" y="4989204"/>
            <a:ext cx="9847700"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404040"/>
                </a:solidFill>
              </a:rPr>
              <a:t>大多数多选任务可以直接使用上述</a:t>
            </a:r>
            <a:r>
              <a:rPr lang="en-US" altLang="zh-CN" dirty="0">
                <a:solidFill>
                  <a:srgbClr val="404040"/>
                </a:solidFill>
              </a:rPr>
              <a:t>PVP</a:t>
            </a:r>
          </a:p>
          <a:p>
            <a:pPr marL="285750" indent="-285750">
              <a:lnSpc>
                <a:spcPct val="150000"/>
              </a:lnSpc>
              <a:buFont typeface="Arial" panose="020B0604020202020204" pitchFamily="34" charset="0"/>
              <a:buChar char="•"/>
            </a:pPr>
            <a:r>
              <a:rPr lang="zh-CN" altLang="en-US" dirty="0">
                <a:solidFill>
                  <a:srgbClr val="404040"/>
                </a:solidFill>
              </a:rPr>
              <a:t>对于阅读理解之类的任务（输入可能包含一段话和一个问题），将它们拼接起来形成</a:t>
            </a:r>
            <a:r>
              <a:rPr lang="en-US" altLang="zh-CN" dirty="0">
                <a:solidFill>
                  <a:srgbClr val="404040"/>
                </a:solidFill>
              </a:rPr>
              <a:t>query</a:t>
            </a:r>
            <a:endParaRPr lang="zh-CN" altLang="en-US" dirty="0">
              <a:solidFill>
                <a:srgbClr val="404040"/>
              </a:solidFill>
            </a:endParaRPr>
          </a:p>
        </p:txBody>
      </p:sp>
      <p:pic>
        <p:nvPicPr>
          <p:cNvPr id="8" name="图片 7">
            <a:extLst>
              <a:ext uri="{FF2B5EF4-FFF2-40B4-BE49-F238E27FC236}">
                <a16:creationId xmlns:a16="http://schemas.microsoft.com/office/drawing/2014/main" id="{CF7FD7E4-454C-79DB-488D-E568EBF6C8B7}"/>
              </a:ext>
            </a:extLst>
          </p:cNvPr>
          <p:cNvPicPr>
            <a:picLocks noChangeAspect="1"/>
          </p:cNvPicPr>
          <p:nvPr/>
        </p:nvPicPr>
        <p:blipFill rotWithShape="1">
          <a:blip r:embed="rId6">
            <a:clrChange>
              <a:clrFrom>
                <a:srgbClr val="FFFFFF"/>
              </a:clrFrom>
              <a:clrTo>
                <a:srgbClr val="FFFFFF">
                  <a:alpha val="0"/>
                </a:srgbClr>
              </a:clrTo>
            </a:clrChange>
          </a:blip>
          <a:srcRect t="7863" b="-1"/>
          <a:stretch/>
        </p:blipFill>
        <p:spPr>
          <a:xfrm>
            <a:off x="985928" y="2367826"/>
            <a:ext cx="2819922" cy="536259"/>
          </a:xfrm>
          <a:prstGeom prst="rect">
            <a:avLst/>
          </a:prstGeom>
        </p:spPr>
      </p:pic>
      <p:sp>
        <p:nvSpPr>
          <p:cNvPr id="9" name="文本框 8">
            <a:extLst>
              <a:ext uri="{FF2B5EF4-FFF2-40B4-BE49-F238E27FC236}">
                <a16:creationId xmlns:a16="http://schemas.microsoft.com/office/drawing/2014/main" id="{C61F3F16-5CDA-5A45-93DA-F75E40706D27}"/>
              </a:ext>
            </a:extLst>
          </p:cNvPr>
          <p:cNvSpPr txBox="1"/>
          <p:nvPr/>
        </p:nvSpPr>
        <p:spPr>
          <a:xfrm>
            <a:off x="585895" y="1106515"/>
            <a:ext cx="9376251" cy="58105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8E1A33"/>
                </a:solidFill>
                <a:effectLst/>
                <a:uLnTx/>
                <a:uFillTx/>
                <a:latin typeface="微软雅黑"/>
                <a:ea typeface="微软雅黑"/>
                <a:cs typeface="Times New Roman" panose="02020603050405020304" pitchFamily="18" charset="0"/>
              </a:rPr>
              <a:t>分类任务（</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Classification tasks</a:t>
            </a:r>
            <a:r>
              <a:rPr kumimoji="0" lang="zh-CN" altLang="en-US" sz="2400" b="1" i="0" u="none" strike="noStrike" kern="1200" cap="none" spc="0" normalizeH="0" baseline="0" noProof="0" dirty="0">
                <a:ln>
                  <a:noFill/>
                </a:ln>
                <a:solidFill>
                  <a:srgbClr val="8E1A33"/>
                </a:solidFill>
                <a:effectLst/>
                <a:uLnTx/>
                <a:uFillTx/>
                <a:latin typeface="微软雅黑"/>
                <a:ea typeface="微软雅黑"/>
                <a:cs typeface="Times New Roman" panose="02020603050405020304" pitchFamily="18" charset="0"/>
              </a:rPr>
              <a:t>）</a:t>
            </a:r>
            <a:r>
              <a:rPr kumimoji="0" lang="en-US" altLang="zh-CN" sz="2400" b="1" i="0" u="none" strike="noStrike" kern="1200" cap="none" spc="0" normalizeH="0" baseline="0" noProof="0" dirty="0">
                <a:ln>
                  <a:noFill/>
                </a:ln>
                <a:solidFill>
                  <a:srgbClr val="8E1A33"/>
                </a:solidFill>
                <a:effectLst/>
                <a:uLnTx/>
                <a:uFillTx/>
                <a:latin typeface="微软雅黑"/>
                <a:ea typeface="微软雅黑"/>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Multiple-Choice Classification</a:t>
            </a:r>
          </a:p>
        </p:txBody>
      </p:sp>
      <p:pic>
        <p:nvPicPr>
          <p:cNvPr id="10" name="图片 9">
            <a:extLst>
              <a:ext uri="{FF2B5EF4-FFF2-40B4-BE49-F238E27FC236}">
                <a16:creationId xmlns:a16="http://schemas.microsoft.com/office/drawing/2014/main" id="{BF03E17B-D600-37EE-34D5-FAA302E3474C}"/>
              </a:ext>
            </a:extLst>
          </p:cNvPr>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Effect>
                      <a14:saturation sat="200000"/>
                    </a14:imgEffect>
                  </a14:imgLayer>
                </a14:imgProps>
              </a:ext>
            </a:extLst>
          </a:blip>
          <a:stretch>
            <a:fillRect/>
          </a:stretch>
        </p:blipFill>
        <p:spPr>
          <a:xfrm>
            <a:off x="6336693" y="3006569"/>
            <a:ext cx="5585231" cy="968107"/>
          </a:xfrm>
          <a:prstGeom prst="rect">
            <a:avLst/>
          </a:prstGeom>
        </p:spPr>
      </p:pic>
    </p:spTree>
    <p:extLst>
      <p:ext uri="{BB962C8B-B14F-4D97-AF65-F5344CB8AC3E}">
        <p14:creationId xmlns:p14="http://schemas.microsoft.com/office/powerpoint/2010/main" val="334454589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16</a:t>
            </a:fld>
            <a:endParaRPr lang="zh-CN" altLang="en-US"/>
          </a:p>
        </p:txBody>
      </p:sp>
      <p:pic>
        <p:nvPicPr>
          <p:cNvPr id="6" name="图片 5">
            <a:extLst>
              <a:ext uri="{FF2B5EF4-FFF2-40B4-BE49-F238E27FC236}">
                <a16:creationId xmlns:a16="http://schemas.microsoft.com/office/drawing/2014/main" id="{13110E40-895A-B9ED-8538-2D5C7BF363CD}"/>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r="14498"/>
          <a:stretch/>
        </p:blipFill>
        <p:spPr>
          <a:xfrm>
            <a:off x="495870" y="2882864"/>
            <a:ext cx="6230607" cy="1212653"/>
          </a:xfrm>
          <a:prstGeom prst="rect">
            <a:avLst/>
          </a:prstGeom>
        </p:spPr>
      </p:pic>
      <p:pic>
        <p:nvPicPr>
          <p:cNvPr id="4" name="图片 3">
            <a:extLst>
              <a:ext uri="{FF2B5EF4-FFF2-40B4-BE49-F238E27FC236}">
                <a16:creationId xmlns:a16="http://schemas.microsoft.com/office/drawing/2014/main" id="{8E9A5C7B-F9A2-9517-1124-F06773439408}"/>
              </a:ext>
            </a:extLst>
          </p:cNvPr>
          <p:cNvPicPr>
            <a:picLocks noChangeAspect="1"/>
          </p:cNvPicPr>
          <p:nvPr/>
        </p:nvPicPr>
        <p:blipFill rotWithShape="1">
          <a:blip r:embed="rId6">
            <a:clrChange>
              <a:clrFrom>
                <a:srgbClr val="FFFFFF"/>
              </a:clrFrom>
              <a:clrTo>
                <a:srgbClr val="FFFFFF">
                  <a:alpha val="0"/>
                </a:srgbClr>
              </a:clrTo>
            </a:clrChange>
          </a:blip>
          <a:srcRect t="7863" b="-1"/>
          <a:stretch/>
        </p:blipFill>
        <p:spPr>
          <a:xfrm>
            <a:off x="985928" y="2367826"/>
            <a:ext cx="2819922" cy="536259"/>
          </a:xfrm>
          <a:prstGeom prst="rect">
            <a:avLst/>
          </a:prstGeom>
        </p:spPr>
      </p:pic>
      <p:sp>
        <p:nvSpPr>
          <p:cNvPr id="7" name="文本框 6">
            <a:extLst>
              <a:ext uri="{FF2B5EF4-FFF2-40B4-BE49-F238E27FC236}">
                <a16:creationId xmlns:a16="http://schemas.microsoft.com/office/drawing/2014/main" id="{F0E0F07C-C821-5256-A3ED-D3A34F56DE5A}"/>
              </a:ext>
            </a:extLst>
          </p:cNvPr>
          <p:cNvSpPr txBox="1"/>
          <p:nvPr/>
        </p:nvSpPr>
        <p:spPr>
          <a:xfrm>
            <a:off x="835616" y="4453055"/>
            <a:ext cx="11469118" cy="369332"/>
          </a:xfrm>
          <a:prstGeom prst="rect">
            <a:avLst/>
          </a:prstGeom>
          <a:noFill/>
        </p:spPr>
        <p:txBody>
          <a:bodyPr wrap="square">
            <a:spAutoFit/>
          </a:bodyPr>
          <a:lstStyle/>
          <a:p>
            <a:r>
              <a:rPr lang="zh-CN" altLang="en-US" dirty="0">
                <a:solidFill>
                  <a:srgbClr val="404040"/>
                </a:solidFill>
              </a:rPr>
              <a:t>使用伪标签（</a:t>
            </a:r>
            <a:r>
              <a:rPr lang="en-US" altLang="zh-CN" dirty="0">
                <a:solidFill>
                  <a:srgbClr val="404040"/>
                </a:solidFill>
              </a:rPr>
              <a:t>pseudo labels</a:t>
            </a:r>
            <a:r>
              <a:rPr lang="zh-CN" altLang="en-US" dirty="0">
                <a:solidFill>
                  <a:srgbClr val="404040"/>
                </a:solidFill>
              </a:rPr>
              <a:t>）用于单句分类的预训练。</a:t>
            </a:r>
          </a:p>
        </p:txBody>
      </p:sp>
      <p:grpSp>
        <p:nvGrpSpPr>
          <p:cNvPr id="11" name="组合 10">
            <a:extLst>
              <a:ext uri="{FF2B5EF4-FFF2-40B4-BE49-F238E27FC236}">
                <a16:creationId xmlns:a16="http://schemas.microsoft.com/office/drawing/2014/main" id="{ECD7EED0-6937-E33D-BDAC-5C6352B2C1AF}"/>
              </a:ext>
            </a:extLst>
          </p:cNvPr>
          <p:cNvGrpSpPr/>
          <p:nvPr/>
        </p:nvGrpSpPr>
        <p:grpSpPr>
          <a:xfrm>
            <a:off x="872898" y="4989204"/>
            <a:ext cx="9847700" cy="874407"/>
            <a:chOff x="872898" y="4989204"/>
            <a:chExt cx="9847700" cy="874407"/>
          </a:xfrm>
        </p:grpSpPr>
        <p:sp>
          <p:nvSpPr>
            <p:cNvPr id="8" name="文本框 7">
              <a:extLst>
                <a:ext uri="{FF2B5EF4-FFF2-40B4-BE49-F238E27FC236}">
                  <a16:creationId xmlns:a16="http://schemas.microsoft.com/office/drawing/2014/main" id="{E3D0A92A-0BCC-8CE4-802B-75747139FDB1}"/>
                </a:ext>
              </a:extLst>
            </p:cNvPr>
            <p:cNvSpPr txBox="1"/>
            <p:nvPr/>
          </p:nvSpPr>
          <p:spPr>
            <a:xfrm>
              <a:off x="872898" y="4989204"/>
              <a:ext cx="9847700"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404040"/>
                  </a:solidFill>
                </a:rPr>
                <a:t>对于具有</a:t>
              </a:r>
              <a:r>
                <a:rPr lang="en-US" altLang="zh-CN" dirty="0">
                  <a:solidFill>
                    <a:srgbClr val="404040"/>
                  </a:solidFill>
                </a:rPr>
                <a:t>5</a:t>
              </a:r>
              <a:r>
                <a:rPr lang="zh-CN" altLang="en-US" dirty="0">
                  <a:solidFill>
                    <a:srgbClr val="404040"/>
                  </a:solidFill>
                </a:rPr>
                <a:t>个标签的情感分类任务，可以直接使用上述</a:t>
              </a:r>
              <a:r>
                <a:rPr lang="en-US" altLang="zh-CN" dirty="0">
                  <a:solidFill>
                    <a:srgbClr val="404040"/>
                  </a:solidFill>
                </a:rPr>
                <a:t>PVP</a:t>
              </a:r>
            </a:p>
            <a:p>
              <a:pPr marL="285750" indent="-285750">
                <a:lnSpc>
                  <a:spcPct val="150000"/>
                </a:lnSpc>
                <a:buFont typeface="Arial" panose="020B0604020202020204" pitchFamily="34" charset="0"/>
                <a:buChar char="•"/>
              </a:pPr>
              <a:r>
                <a:rPr lang="zh-CN" altLang="en-US" dirty="0">
                  <a:solidFill>
                    <a:srgbClr val="404040"/>
                  </a:solidFill>
                </a:rPr>
                <a:t>对于那些少于</a:t>
              </a:r>
              <a:r>
                <a:rPr lang="en-US" altLang="zh-CN" dirty="0">
                  <a:solidFill>
                    <a:srgbClr val="404040"/>
                  </a:solidFill>
                </a:rPr>
                <a:t>5</a:t>
              </a:r>
              <a:r>
                <a:rPr lang="zh-CN" altLang="en-US" dirty="0">
                  <a:solidFill>
                    <a:srgbClr val="404040"/>
                  </a:solidFill>
                </a:rPr>
                <a:t>个标签的情感分类任务，从            中选择一个子集作为标签</a:t>
              </a:r>
            </a:p>
          </p:txBody>
        </p:sp>
        <p:pic>
          <p:nvPicPr>
            <p:cNvPr id="10" name="图片 9">
              <a:extLst>
                <a:ext uri="{FF2B5EF4-FFF2-40B4-BE49-F238E27FC236}">
                  <a16:creationId xmlns:a16="http://schemas.microsoft.com/office/drawing/2014/main" id="{2831E039-74CD-2573-1779-B7069AB86621}"/>
                </a:ext>
              </a:extLst>
            </p:cNvPr>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5541644" y="5485984"/>
              <a:ext cx="742950" cy="323850"/>
            </a:xfrm>
            <a:prstGeom prst="rect">
              <a:avLst/>
            </a:prstGeom>
          </p:spPr>
        </p:pic>
      </p:grpSp>
      <p:sp>
        <p:nvSpPr>
          <p:cNvPr id="14" name="文本框 13">
            <a:extLst>
              <a:ext uri="{FF2B5EF4-FFF2-40B4-BE49-F238E27FC236}">
                <a16:creationId xmlns:a16="http://schemas.microsoft.com/office/drawing/2014/main" id="{32ECDF0D-8E8D-8D7D-D3AD-D73626459D12}"/>
              </a:ext>
            </a:extLst>
          </p:cNvPr>
          <p:cNvSpPr txBox="1"/>
          <p:nvPr/>
        </p:nvSpPr>
        <p:spPr>
          <a:xfrm>
            <a:off x="585895" y="1106515"/>
            <a:ext cx="9376251" cy="58105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8E1A33"/>
                </a:solidFill>
                <a:effectLst/>
                <a:uLnTx/>
                <a:uFillTx/>
                <a:latin typeface="微软雅黑"/>
                <a:ea typeface="微软雅黑"/>
                <a:cs typeface="Times New Roman" panose="02020603050405020304" pitchFamily="18" charset="0"/>
              </a:rPr>
              <a:t>分类任务（</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Classification tasks</a:t>
            </a:r>
            <a:r>
              <a:rPr kumimoji="0" lang="zh-CN" altLang="en-US" sz="2400" b="1" i="0" u="none" strike="noStrike" kern="1200" cap="none" spc="0" normalizeH="0" baseline="0" noProof="0" dirty="0">
                <a:ln>
                  <a:noFill/>
                </a:ln>
                <a:solidFill>
                  <a:srgbClr val="8E1A33"/>
                </a:solidFill>
                <a:effectLst/>
                <a:uLnTx/>
                <a:uFillTx/>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Single-Sentence Classification</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pic>
        <p:nvPicPr>
          <p:cNvPr id="9" name="图片 8">
            <a:extLst>
              <a:ext uri="{FF2B5EF4-FFF2-40B4-BE49-F238E27FC236}">
                <a16:creationId xmlns:a16="http://schemas.microsoft.com/office/drawing/2014/main" id="{61D89F4F-8AEA-E942-FBF0-7EB433E5C0A6}"/>
              </a:ext>
            </a:extLst>
          </p:cNvPr>
          <p:cNvPicPr>
            <a:picLocks noChangeAspect="1"/>
          </p:cNvPicPr>
          <p:nvPr/>
        </p:nvPicPr>
        <p:blipFill>
          <a:blip r:embed="rId9">
            <a:clrChange>
              <a:clrFrom>
                <a:srgbClr val="FFFFFF"/>
              </a:clrFrom>
              <a:clrTo>
                <a:srgbClr val="FFFFFF">
                  <a:alpha val="0"/>
                </a:srgbClr>
              </a:clrTo>
            </a:clrChange>
            <a:extLst>
              <a:ext uri="{BEBA8EAE-BF5A-486C-A8C5-ECC9F3942E4B}">
                <a14:imgProps xmlns:a14="http://schemas.microsoft.com/office/drawing/2010/main">
                  <a14:imgLayer r:embed="rId10">
                    <a14:imgEffect>
                      <a14:sharpenSoften amount="25000"/>
                    </a14:imgEffect>
                    <a14:imgEffect>
                      <a14:saturation sat="200000"/>
                    </a14:imgEffect>
                  </a14:imgLayer>
                </a14:imgProps>
              </a:ext>
            </a:extLst>
          </a:blip>
          <a:stretch>
            <a:fillRect/>
          </a:stretch>
        </p:blipFill>
        <p:spPr>
          <a:xfrm>
            <a:off x="6726477" y="2931007"/>
            <a:ext cx="4810444" cy="1029309"/>
          </a:xfrm>
          <a:prstGeom prst="rect">
            <a:avLst/>
          </a:prstGeom>
        </p:spPr>
      </p:pic>
    </p:spTree>
    <p:extLst>
      <p:ext uri="{BB962C8B-B14F-4D97-AF65-F5344CB8AC3E}">
        <p14:creationId xmlns:p14="http://schemas.microsoft.com/office/powerpoint/2010/main" val="8351600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模型架构</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51863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FRAMEWORK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17</a:t>
            </a:fld>
            <a:endParaRPr lang="zh-CN" altLang="en-US"/>
          </a:p>
        </p:txBody>
      </p:sp>
      <p:sp>
        <p:nvSpPr>
          <p:cNvPr id="6" name="文本框 5">
            <a:extLst>
              <a:ext uri="{FF2B5EF4-FFF2-40B4-BE49-F238E27FC236}">
                <a16:creationId xmlns:a16="http://schemas.microsoft.com/office/drawing/2014/main" id="{B8CD175B-358A-3D15-A53D-821D07002DE7}"/>
              </a:ext>
            </a:extLst>
          </p:cNvPr>
          <p:cNvSpPr txBox="1"/>
          <p:nvPr/>
        </p:nvSpPr>
        <p:spPr>
          <a:xfrm>
            <a:off x="722882" y="2210459"/>
            <a:ext cx="10076663" cy="369332"/>
          </a:xfrm>
          <a:prstGeom prst="rect">
            <a:avLst/>
          </a:prstGeom>
          <a:noFill/>
        </p:spPr>
        <p:txBody>
          <a:bodyPr wrap="square">
            <a:spAutoFit/>
          </a:bodyPr>
          <a:lstStyle/>
          <a:p>
            <a:pPr algn="just"/>
            <a:r>
              <a:rPr lang="zh-CN" altLang="en-US" dirty="0">
                <a:solidFill>
                  <a:srgbClr val="404040"/>
                </a:solidFill>
              </a:rPr>
              <a:t>上述方法提高了模型性能，但仍然局限于推广到不同领域和不同标签数量的其他单一文本分类。</a:t>
            </a:r>
          </a:p>
        </p:txBody>
      </p:sp>
      <p:sp>
        <p:nvSpPr>
          <p:cNvPr id="8" name="箭头: 下 7">
            <a:extLst>
              <a:ext uri="{FF2B5EF4-FFF2-40B4-BE49-F238E27FC236}">
                <a16:creationId xmlns:a16="http://schemas.microsoft.com/office/drawing/2014/main" id="{A4085860-8D31-5640-60D9-738D5CF926A5}"/>
              </a:ext>
            </a:extLst>
          </p:cNvPr>
          <p:cNvSpPr/>
          <p:nvPr/>
        </p:nvSpPr>
        <p:spPr>
          <a:xfrm>
            <a:off x="5516519" y="3001714"/>
            <a:ext cx="482909" cy="646295"/>
          </a:xfrm>
          <a:prstGeom prst="downArrow">
            <a:avLst/>
          </a:prstGeom>
          <a:solidFill>
            <a:srgbClr val="7434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0927FC3-5E39-3F40-23FE-EFD687397405}"/>
              </a:ext>
            </a:extLst>
          </p:cNvPr>
          <p:cNvSpPr txBox="1"/>
          <p:nvPr/>
        </p:nvSpPr>
        <p:spPr>
          <a:xfrm>
            <a:off x="2737014" y="4167497"/>
            <a:ext cx="6097604" cy="369332"/>
          </a:xfrm>
          <a:prstGeom prst="rect">
            <a:avLst/>
          </a:prstGeom>
          <a:noFill/>
        </p:spPr>
        <p:txBody>
          <a:bodyPr wrap="square">
            <a:spAutoFit/>
          </a:bodyPr>
          <a:lstStyle/>
          <a:p>
            <a:pPr algn="ctr"/>
            <a:r>
              <a:rPr lang="zh-CN" altLang="en-US" dirty="0"/>
              <a:t>（multiple-choice classification）</a:t>
            </a:r>
          </a:p>
        </p:txBody>
      </p:sp>
      <p:sp>
        <p:nvSpPr>
          <p:cNvPr id="11" name="文本框 10">
            <a:extLst>
              <a:ext uri="{FF2B5EF4-FFF2-40B4-BE49-F238E27FC236}">
                <a16:creationId xmlns:a16="http://schemas.microsoft.com/office/drawing/2014/main" id="{D17CFB38-9637-18ED-1A0E-40DB19114A03}"/>
              </a:ext>
            </a:extLst>
          </p:cNvPr>
          <p:cNvSpPr txBox="1"/>
          <p:nvPr/>
        </p:nvSpPr>
        <p:spPr>
          <a:xfrm>
            <a:off x="2712411" y="3794457"/>
            <a:ext cx="6097604" cy="400110"/>
          </a:xfrm>
          <a:prstGeom prst="rect">
            <a:avLst/>
          </a:prstGeom>
          <a:noFill/>
        </p:spPr>
        <p:txBody>
          <a:bodyPr wrap="square">
            <a:spAutoFit/>
          </a:bodyPr>
          <a:lstStyle/>
          <a:p>
            <a:pPr algn="ctr"/>
            <a:r>
              <a:rPr lang="zh-CN" altLang="en-US" sz="2000" b="1" dirty="0"/>
              <a:t>多选项分类</a:t>
            </a:r>
          </a:p>
        </p:txBody>
      </p:sp>
      <p:sp>
        <p:nvSpPr>
          <p:cNvPr id="13" name="文本框 12">
            <a:extLst>
              <a:ext uri="{FF2B5EF4-FFF2-40B4-BE49-F238E27FC236}">
                <a16:creationId xmlns:a16="http://schemas.microsoft.com/office/drawing/2014/main" id="{2C638D06-B456-833A-5E70-6899B44A748F}"/>
              </a:ext>
            </a:extLst>
          </p:cNvPr>
          <p:cNvSpPr txBox="1"/>
          <p:nvPr/>
        </p:nvSpPr>
        <p:spPr>
          <a:xfrm>
            <a:off x="761100" y="5122941"/>
            <a:ext cx="9566524" cy="874407"/>
          </a:xfrm>
          <a:prstGeom prst="rect">
            <a:avLst/>
          </a:prstGeom>
          <a:noFill/>
        </p:spPr>
        <p:txBody>
          <a:bodyPr wrap="square">
            <a:spAutoFit/>
          </a:bodyPr>
          <a:lstStyle/>
          <a:p>
            <a:pPr marL="285750" indent="-285750" algn="just" latinLnBrk="1">
              <a:lnSpc>
                <a:spcPct val="150000"/>
              </a:lnSpc>
              <a:buFont typeface="Arial" panose="020B0604020202020204" pitchFamily="34" charset="0"/>
              <a:buChar char="•"/>
            </a:pPr>
            <a:r>
              <a:rPr lang="zh-CN" altLang="en-US" dirty="0">
                <a:solidFill>
                  <a:srgbClr val="404040"/>
                </a:solidFill>
              </a:rPr>
              <a:t>对于句子对分类：</a:t>
            </a:r>
            <a:r>
              <a:rPr lang="en-US" altLang="zh-CN" dirty="0">
                <a:solidFill>
                  <a:srgbClr val="404040"/>
                </a:solidFill>
              </a:rPr>
              <a:t>query</a:t>
            </a:r>
            <a:r>
              <a:rPr lang="zh-CN" altLang="en-US" dirty="0">
                <a:solidFill>
                  <a:srgbClr val="404040"/>
                </a:solidFill>
              </a:rPr>
              <a:t>是句子对的串联，选项是</a:t>
            </a:r>
            <a:r>
              <a:rPr lang="en-US" altLang="zh-CN" dirty="0">
                <a:solidFill>
                  <a:srgbClr val="404040"/>
                </a:solidFill>
              </a:rPr>
              <a:t>{</a:t>
            </a:r>
            <a:r>
              <a:rPr lang="zh-CN" altLang="en-US" dirty="0">
                <a:solidFill>
                  <a:srgbClr val="404040"/>
                </a:solidFill>
              </a:rPr>
              <a:t>no</a:t>
            </a:r>
            <a:r>
              <a:rPr lang="en-US" altLang="zh-CN" dirty="0">
                <a:solidFill>
                  <a:srgbClr val="404040"/>
                </a:solidFill>
              </a:rPr>
              <a:t>,</a:t>
            </a:r>
            <a:r>
              <a:rPr lang="zh-CN" altLang="en-US" dirty="0">
                <a:solidFill>
                  <a:srgbClr val="404040"/>
                </a:solidFill>
              </a:rPr>
              <a:t>maybe</a:t>
            </a:r>
            <a:r>
              <a:rPr lang="en-US" altLang="zh-CN" dirty="0">
                <a:solidFill>
                  <a:srgbClr val="404040"/>
                </a:solidFill>
              </a:rPr>
              <a:t>,</a:t>
            </a:r>
            <a:r>
              <a:rPr lang="zh-CN" altLang="en-US" dirty="0">
                <a:solidFill>
                  <a:srgbClr val="404040"/>
                </a:solidFill>
              </a:rPr>
              <a:t>yes</a:t>
            </a:r>
            <a:r>
              <a:rPr lang="en-US" altLang="zh-CN" dirty="0">
                <a:solidFill>
                  <a:srgbClr val="404040"/>
                </a:solidFill>
              </a:rPr>
              <a:t>}</a:t>
            </a:r>
          </a:p>
          <a:p>
            <a:pPr marL="285750" indent="-285750" latinLnBrk="1">
              <a:lnSpc>
                <a:spcPct val="150000"/>
              </a:lnSpc>
              <a:buFont typeface="Arial" panose="020B0604020202020204" pitchFamily="34" charset="0"/>
              <a:buChar char="•"/>
            </a:pPr>
            <a:r>
              <a:rPr lang="zh-CN" altLang="en-US" dirty="0">
                <a:solidFill>
                  <a:srgbClr val="404040"/>
                </a:solidFill>
              </a:rPr>
              <a:t>对于单句分类：</a:t>
            </a:r>
            <a:r>
              <a:rPr lang="en-US" altLang="zh-CN" dirty="0">
                <a:solidFill>
                  <a:srgbClr val="404040"/>
                </a:solidFill>
              </a:rPr>
              <a:t>query</a:t>
            </a:r>
            <a:r>
              <a:rPr lang="zh-CN" altLang="en-US" dirty="0">
                <a:solidFill>
                  <a:srgbClr val="404040"/>
                </a:solidFill>
              </a:rPr>
              <a:t>是输入句子，选项是具体的labels</a:t>
            </a:r>
          </a:p>
        </p:txBody>
      </p:sp>
      <p:sp>
        <p:nvSpPr>
          <p:cNvPr id="19" name="文本框 18">
            <a:extLst>
              <a:ext uri="{FF2B5EF4-FFF2-40B4-BE49-F238E27FC236}">
                <a16:creationId xmlns:a16="http://schemas.microsoft.com/office/drawing/2014/main" id="{57D27613-857C-4D46-4D21-7EFB59CDF77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任务统一（</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Unifying Task Formats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156237841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03</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实验内容</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EXPERIMENT CONTENTS</a:t>
            </a:r>
          </a:p>
        </p:txBody>
      </p:sp>
    </p:spTree>
    <p:extLst>
      <p:ext uri="{BB962C8B-B14F-4D97-AF65-F5344CB8AC3E}">
        <p14:creationId xmlns:p14="http://schemas.microsoft.com/office/powerpoint/2010/main" val="40072638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19</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实验设置（</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Setup</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
        <p:nvSpPr>
          <p:cNvPr id="15" name="文本框 14">
            <a:extLst>
              <a:ext uri="{FF2B5EF4-FFF2-40B4-BE49-F238E27FC236}">
                <a16:creationId xmlns:a16="http://schemas.microsoft.com/office/drawing/2014/main" id="{2D1E2E08-7A63-C83B-863A-E3D5AFB93468}"/>
              </a:ext>
            </a:extLst>
          </p:cNvPr>
          <p:cNvSpPr txBox="1"/>
          <p:nvPr/>
        </p:nvSpPr>
        <p:spPr>
          <a:xfrm>
            <a:off x="585895" y="5666336"/>
            <a:ext cx="11031591" cy="458715"/>
          </a:xfrm>
          <a:prstGeom prst="rect">
            <a:avLst/>
          </a:prstGeom>
          <a:noFill/>
        </p:spPr>
        <p:txBody>
          <a:bodyPr wrap="square">
            <a:spAutoFit/>
          </a:bodyPr>
          <a:lstStyle/>
          <a:p>
            <a:pPr>
              <a:lnSpc>
                <a:spcPct val="150000"/>
              </a:lnSpc>
            </a:pPr>
            <a:r>
              <a:rPr lang="zh-CN" altLang="en-US" dirty="0">
                <a:solidFill>
                  <a:srgbClr val="404040"/>
                </a:solidFill>
              </a:rPr>
              <a:t>其中</a:t>
            </a:r>
            <a:r>
              <a:rPr lang="en-US" altLang="zh-CN" dirty="0">
                <a:solidFill>
                  <a:srgbClr val="404040"/>
                </a:solidFill>
                <a:latin typeface="Times New Roman" panose="02020603050405020304" pitchFamily="18" charset="0"/>
                <a:cs typeface="Times New Roman" panose="02020603050405020304" pitchFamily="18" charset="0"/>
              </a:rPr>
              <a:t>Format</a:t>
            </a:r>
            <a:r>
              <a:rPr lang="zh-CN" altLang="en-US" dirty="0">
                <a:solidFill>
                  <a:srgbClr val="404040"/>
                </a:solidFill>
              </a:rPr>
              <a:t>表示原始任务类型：</a:t>
            </a:r>
            <a:r>
              <a:rPr lang="en-US" altLang="zh-CN" dirty="0">
                <a:solidFill>
                  <a:srgbClr val="404040"/>
                </a:solidFill>
                <a:latin typeface="Times New Roman" panose="02020603050405020304" pitchFamily="18" charset="0"/>
                <a:cs typeface="Times New Roman" panose="02020603050405020304" pitchFamily="18" charset="0"/>
              </a:rPr>
              <a:t>SSC</a:t>
            </a:r>
            <a:r>
              <a:rPr lang="zh-CN" altLang="en-US" dirty="0">
                <a:solidFill>
                  <a:srgbClr val="404040"/>
                </a:solidFill>
              </a:rPr>
              <a:t>对应单句分类；</a:t>
            </a:r>
            <a:r>
              <a:rPr lang="en-US" altLang="zh-CN" dirty="0">
                <a:solidFill>
                  <a:srgbClr val="404040"/>
                </a:solidFill>
                <a:latin typeface="Times New Roman" panose="02020603050405020304" pitchFamily="18" charset="0"/>
                <a:cs typeface="Times New Roman" panose="02020603050405020304" pitchFamily="18" charset="0"/>
              </a:rPr>
              <a:t>MCC</a:t>
            </a:r>
            <a:r>
              <a:rPr lang="zh-CN" altLang="en-US" dirty="0">
                <a:solidFill>
                  <a:srgbClr val="404040"/>
                </a:solidFill>
              </a:rPr>
              <a:t>对应多选项分类；</a:t>
            </a:r>
            <a:r>
              <a:rPr lang="en-US" altLang="zh-CN" dirty="0">
                <a:solidFill>
                  <a:srgbClr val="404040"/>
                </a:solidFill>
                <a:latin typeface="Times New Roman" panose="02020603050405020304" pitchFamily="18" charset="0"/>
                <a:cs typeface="Times New Roman" panose="02020603050405020304" pitchFamily="18" charset="0"/>
              </a:rPr>
              <a:t>SPC</a:t>
            </a:r>
            <a:r>
              <a:rPr lang="zh-CN" altLang="en-US" dirty="0">
                <a:solidFill>
                  <a:srgbClr val="404040"/>
                </a:solidFill>
              </a:rPr>
              <a:t>对应句子对分类</a:t>
            </a:r>
          </a:p>
        </p:txBody>
      </p:sp>
      <p:sp>
        <p:nvSpPr>
          <p:cNvPr id="5" name="文本框 4">
            <a:extLst>
              <a:ext uri="{FF2B5EF4-FFF2-40B4-BE49-F238E27FC236}">
                <a16:creationId xmlns:a16="http://schemas.microsoft.com/office/drawing/2014/main" id="{922CEA54-0653-15BB-AF6E-88331EF9A539}"/>
              </a:ext>
            </a:extLst>
          </p:cNvPr>
          <p:cNvSpPr txBox="1"/>
          <p:nvPr/>
        </p:nvSpPr>
        <p:spPr>
          <a:xfrm>
            <a:off x="585895" y="6202151"/>
            <a:ext cx="10930557" cy="369332"/>
          </a:xfrm>
          <a:prstGeom prst="rect">
            <a:avLst/>
          </a:prstGeom>
          <a:noFill/>
        </p:spPr>
        <p:txBody>
          <a:bodyPr wrap="square">
            <a:spAutoFit/>
          </a:bodyPr>
          <a:lstStyle/>
          <a:p>
            <a:r>
              <a:rPr lang="zh-CN" altLang="en-US" dirty="0">
                <a:solidFill>
                  <a:srgbClr val="404040"/>
                </a:solidFill>
              </a:rPr>
              <a:t>中英文任务均使用</a:t>
            </a:r>
            <a:r>
              <a:rPr lang="en-US" altLang="zh-CN" dirty="0">
                <a:solidFill>
                  <a:srgbClr val="404040"/>
                </a:solidFill>
              </a:rPr>
              <a:t>100</a:t>
            </a:r>
            <a:r>
              <a:rPr lang="zh-CN" altLang="en-US" dirty="0">
                <a:solidFill>
                  <a:srgbClr val="404040"/>
                </a:solidFill>
              </a:rPr>
              <a:t>个</a:t>
            </a:r>
            <a:r>
              <a:rPr lang="en-US" altLang="zh-CN" dirty="0">
                <a:solidFill>
                  <a:srgbClr val="404040"/>
                </a:solidFill>
              </a:rPr>
              <a:t>soft prompt tokens</a:t>
            </a:r>
            <a:r>
              <a:rPr lang="zh-CN" altLang="en-US" dirty="0">
                <a:solidFill>
                  <a:srgbClr val="404040"/>
                </a:solidFill>
              </a:rPr>
              <a:t>进行</a:t>
            </a:r>
            <a:r>
              <a:rPr lang="en-US" altLang="zh-CN" dirty="0">
                <a:solidFill>
                  <a:srgbClr val="404040"/>
                </a:solidFill>
              </a:rPr>
              <a:t>PT</a:t>
            </a:r>
            <a:r>
              <a:rPr lang="zh-CN" altLang="en-US" dirty="0">
                <a:solidFill>
                  <a:srgbClr val="404040"/>
                </a:solidFill>
              </a:rPr>
              <a:t>，可调参数仅</a:t>
            </a:r>
            <a:r>
              <a:rPr lang="en-US" altLang="zh-CN" dirty="0">
                <a:solidFill>
                  <a:srgbClr val="404040"/>
                </a:solidFill>
              </a:rPr>
              <a:t>100×4096=4.1×105 = </a:t>
            </a:r>
            <a:r>
              <a:rPr lang="en-US" altLang="zh-CN" b="1" dirty="0">
                <a:solidFill>
                  <a:srgbClr val="404040"/>
                </a:solidFill>
              </a:rPr>
              <a:t>410K</a:t>
            </a:r>
            <a:endParaRPr lang="zh-CN" altLang="en-US" dirty="0">
              <a:solidFill>
                <a:srgbClr val="404040"/>
              </a:solidFill>
            </a:endParaRPr>
          </a:p>
        </p:txBody>
      </p:sp>
      <p:pic>
        <p:nvPicPr>
          <p:cNvPr id="8" name="图片 7">
            <a:extLst>
              <a:ext uri="{FF2B5EF4-FFF2-40B4-BE49-F238E27FC236}">
                <a16:creationId xmlns:a16="http://schemas.microsoft.com/office/drawing/2014/main" id="{B6019885-24D6-A6CC-A476-C5AFFBED98E7}"/>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04380" y="2159170"/>
            <a:ext cx="5426219" cy="3065422"/>
          </a:xfrm>
          <a:prstGeom prst="rect">
            <a:avLst/>
          </a:prstGeom>
        </p:spPr>
      </p:pic>
      <p:grpSp>
        <p:nvGrpSpPr>
          <p:cNvPr id="13" name="组合 12">
            <a:extLst>
              <a:ext uri="{FF2B5EF4-FFF2-40B4-BE49-F238E27FC236}">
                <a16:creationId xmlns:a16="http://schemas.microsoft.com/office/drawing/2014/main" id="{FF1109E4-E9F0-C297-F2F7-3F76768E1EEA}"/>
              </a:ext>
            </a:extLst>
          </p:cNvPr>
          <p:cNvGrpSpPr/>
          <p:nvPr/>
        </p:nvGrpSpPr>
        <p:grpSpPr>
          <a:xfrm>
            <a:off x="6220679" y="2187713"/>
            <a:ext cx="5618395" cy="3008335"/>
            <a:chOff x="6220679" y="2216257"/>
            <a:chExt cx="5618395" cy="3008335"/>
          </a:xfrm>
        </p:grpSpPr>
        <p:pic>
          <p:nvPicPr>
            <p:cNvPr id="11" name="图片 10">
              <a:extLst>
                <a:ext uri="{FF2B5EF4-FFF2-40B4-BE49-F238E27FC236}">
                  <a16:creationId xmlns:a16="http://schemas.microsoft.com/office/drawing/2014/main" id="{8A4D7868-E83F-7798-0E54-5336D68AC145}"/>
                </a:ext>
              </a:extLst>
            </p:cNvPr>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6220679" y="2439473"/>
              <a:ext cx="5618395" cy="2785119"/>
            </a:xfrm>
            <a:prstGeom prst="rect">
              <a:avLst/>
            </a:prstGeom>
          </p:spPr>
        </p:pic>
        <p:sp>
          <p:nvSpPr>
            <p:cNvPr id="12" name="文本框 11">
              <a:extLst>
                <a:ext uri="{FF2B5EF4-FFF2-40B4-BE49-F238E27FC236}">
                  <a16:creationId xmlns:a16="http://schemas.microsoft.com/office/drawing/2014/main" id="{10F2BED3-C25A-6252-ADDA-0DFC8C7E7D15}"/>
                </a:ext>
              </a:extLst>
            </p:cNvPr>
            <p:cNvSpPr txBox="1"/>
            <p:nvPr/>
          </p:nvSpPr>
          <p:spPr>
            <a:xfrm>
              <a:off x="8287474" y="2216257"/>
              <a:ext cx="2199190" cy="369332"/>
            </a:xfrm>
            <a:prstGeom prst="rect">
              <a:avLst/>
            </a:prstGeom>
            <a:noFill/>
          </p:spPr>
          <p:txBody>
            <a:bodyPr wrap="square" rtlCol="0">
              <a:spAutoFit/>
            </a:bodyPr>
            <a:lstStyle/>
            <a:p>
              <a:r>
                <a:rPr lang="en-US" altLang="zh-CN" dirty="0">
                  <a:solidFill>
                    <a:schemeClr val="tx1">
                      <a:lumMod val="85000"/>
                      <a:lumOff val="15000"/>
                    </a:schemeClr>
                  </a:solidFill>
                  <a:latin typeface="Times New Roman" panose="02020603050405020304" pitchFamily="18" charset="0"/>
                  <a:cs typeface="Times New Roman" panose="02020603050405020304" pitchFamily="18" charset="0"/>
                </a:rPr>
                <a:t>Hard Prompt</a:t>
              </a:r>
              <a:endParaRPr lang="zh-CN" alt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769091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4160179" cy="715971"/>
            <a:chOff x="1070951" y="280461"/>
            <a:chExt cx="416017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416017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作者简介</a:t>
              </a:r>
            </a:p>
          </p:txBody>
        </p:sp>
        <p:sp>
          <p:nvSpPr>
            <p:cNvPr id="23" name="矩形 22">
              <a:extLst>
                <a:ext uri="{FF2B5EF4-FFF2-40B4-BE49-F238E27FC236}">
                  <a16:creationId xmlns:a16="http://schemas.microsoft.com/office/drawing/2014/main" id="{B4A33C3B-070E-4A7B-BE6C-176C067173BD}"/>
                </a:ext>
              </a:extLst>
            </p:cNvPr>
            <p:cNvSpPr/>
            <p:nvPr/>
          </p:nvSpPr>
          <p:spPr>
            <a:xfrm>
              <a:off x="3134164"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296202" y="374820"/>
              <a:ext cx="1882247"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AUTHORS</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77FDBA8F-0586-5BB8-EE54-AD7EE9B9053D}"/>
              </a:ext>
            </a:extLst>
          </p:cNvPr>
          <p:cNvSpPr>
            <a:spLocks noGrp="1"/>
          </p:cNvSpPr>
          <p:nvPr>
            <p:ph type="sldNum" sz="quarter" idx="12"/>
          </p:nvPr>
        </p:nvSpPr>
        <p:spPr/>
        <p:txBody>
          <a:bodyPr/>
          <a:lstStyle/>
          <a:p>
            <a:fld id="{03925C85-E2BB-45A6-90ED-40C082253376}" type="slidenum">
              <a:rPr lang="zh-CN" altLang="en-US" smtClean="0"/>
              <a:t>2</a:t>
            </a:fld>
            <a:endParaRPr lang="zh-CN" altLang="en-US"/>
          </a:p>
        </p:txBody>
      </p:sp>
      <p:pic>
        <p:nvPicPr>
          <p:cNvPr id="10" name="图片 9">
            <a:extLst>
              <a:ext uri="{FF2B5EF4-FFF2-40B4-BE49-F238E27FC236}">
                <a16:creationId xmlns:a16="http://schemas.microsoft.com/office/drawing/2014/main" id="{B2CD4C68-7E4C-D16E-E774-6FAC816C531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9690" y="1397044"/>
            <a:ext cx="10032620" cy="3489281"/>
          </a:xfrm>
          <a:prstGeom prst="rect">
            <a:avLst/>
          </a:prstGeom>
        </p:spPr>
      </p:pic>
      <p:sp>
        <p:nvSpPr>
          <p:cNvPr id="11" name="文本框 10">
            <a:extLst>
              <a:ext uri="{FF2B5EF4-FFF2-40B4-BE49-F238E27FC236}">
                <a16:creationId xmlns:a16="http://schemas.microsoft.com/office/drawing/2014/main" id="{FA70CE02-BC91-2AAE-1016-8ADD5D8A5F29}"/>
              </a:ext>
            </a:extLst>
          </p:cNvPr>
          <p:cNvSpPr txBox="1"/>
          <p:nvPr/>
        </p:nvSpPr>
        <p:spPr>
          <a:xfrm>
            <a:off x="493663" y="6429087"/>
            <a:ext cx="8961092" cy="292388"/>
          </a:xfrm>
          <a:prstGeom prst="rect">
            <a:avLst/>
          </a:prstGeom>
          <a:noFill/>
        </p:spPr>
        <p:txBody>
          <a:bodyPr wrap="square">
            <a:spAutoFit/>
          </a:bodyPr>
          <a:lstStyle/>
          <a:p>
            <a:r>
              <a:rPr lang="en-US" altLang="zh-CN" sz="1300" dirty="0">
                <a:solidFill>
                  <a:schemeClr val="tx1">
                    <a:lumMod val="65000"/>
                    <a:lumOff val="35000"/>
                  </a:schemeClr>
                </a:solidFill>
                <a:latin typeface="Sylfaen" panose="010A0502050306030303" pitchFamily="18" charset="0"/>
              </a:rPr>
              <a:t>Gu et al. "PPT: Pre-trained Prompt Tuning for Few-shot Learning." ACL 2022.</a:t>
            </a:r>
            <a:endParaRPr lang="zh-CN" altLang="en-US" sz="1300" dirty="0">
              <a:solidFill>
                <a:schemeClr val="tx1">
                  <a:lumMod val="65000"/>
                  <a:lumOff val="35000"/>
                </a:schemeClr>
              </a:solidFill>
              <a:latin typeface="Sylfaen" panose="010A0502050306030303" pitchFamily="18" charset="0"/>
            </a:endParaRPr>
          </a:p>
        </p:txBody>
      </p:sp>
      <p:pic>
        <p:nvPicPr>
          <p:cNvPr id="12" name="Picture 2" descr="Logo">
            <a:extLst>
              <a:ext uri="{FF2B5EF4-FFF2-40B4-BE49-F238E27FC236}">
                <a16:creationId xmlns:a16="http://schemas.microsoft.com/office/drawing/2014/main" id="{A9E2C39B-45F2-1CBA-1822-05337787C1B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3722" y="4651663"/>
            <a:ext cx="3006089" cy="1704687"/>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64FFF067-BE8B-C886-73CF-691904F501E6}"/>
              </a:ext>
            </a:extLst>
          </p:cNvPr>
          <p:cNvPicPr>
            <a:picLocks noChangeAspect="1"/>
          </p:cNvPicPr>
          <p:nvPr/>
        </p:nvPicPr>
        <p:blipFill rotWithShape="1">
          <a:blip r:embed="rId6"/>
          <a:srcRect r="8790"/>
          <a:stretch/>
        </p:blipFill>
        <p:spPr>
          <a:xfrm>
            <a:off x="6349351" y="5047192"/>
            <a:ext cx="2743200" cy="1075554"/>
          </a:xfrm>
          <a:prstGeom prst="rect">
            <a:avLst/>
          </a:prstGeom>
        </p:spPr>
      </p:pic>
    </p:spTree>
    <p:extLst>
      <p:ext uri="{BB962C8B-B14F-4D97-AF65-F5344CB8AC3E}">
        <p14:creationId xmlns:p14="http://schemas.microsoft.com/office/powerpoint/2010/main" val="324599131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20</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实验设置（</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Setup</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
        <p:nvSpPr>
          <p:cNvPr id="15" name="文本框 14">
            <a:extLst>
              <a:ext uri="{FF2B5EF4-FFF2-40B4-BE49-F238E27FC236}">
                <a16:creationId xmlns:a16="http://schemas.microsoft.com/office/drawing/2014/main" id="{2D1E2E08-7A63-C83B-863A-E3D5AFB93468}"/>
              </a:ext>
            </a:extLst>
          </p:cNvPr>
          <p:cNvSpPr txBox="1"/>
          <p:nvPr/>
        </p:nvSpPr>
        <p:spPr>
          <a:xfrm>
            <a:off x="655343" y="1791599"/>
            <a:ext cx="9598294" cy="4844531"/>
          </a:xfrm>
          <a:prstGeom prst="rect">
            <a:avLst/>
          </a:prstGeom>
          <a:noFill/>
        </p:spPr>
        <p:txBody>
          <a:bodyPr wrap="square">
            <a:spAutoFit/>
          </a:bodyPr>
          <a:lstStyle/>
          <a:p>
            <a:pPr>
              <a:lnSpc>
                <a:spcPct val="150000"/>
              </a:lnSpc>
            </a:pPr>
            <a:r>
              <a:rPr lang="en-US" altLang="zh-CN" sz="2000" b="1" dirty="0">
                <a:solidFill>
                  <a:srgbClr val="404040"/>
                </a:solidFill>
              </a:rPr>
              <a:t>FT</a:t>
            </a:r>
            <a:r>
              <a:rPr lang="zh-CN" altLang="en-US" sz="2000" b="1" dirty="0">
                <a:solidFill>
                  <a:srgbClr val="404040"/>
                </a:solidFill>
              </a:rPr>
              <a:t> </a:t>
            </a:r>
            <a:r>
              <a:rPr lang="en-US" altLang="zh-CN" sz="2000" b="1" dirty="0">
                <a:solidFill>
                  <a:srgbClr val="404040"/>
                </a:solidFill>
              </a:rPr>
              <a:t>block</a:t>
            </a:r>
            <a:r>
              <a:rPr lang="zh-CN" altLang="en-US" sz="2000" b="1" dirty="0">
                <a:solidFill>
                  <a:srgbClr val="404040"/>
                </a:solidFill>
              </a:rPr>
              <a:t>：验证大模型在</a:t>
            </a:r>
            <a:r>
              <a:rPr lang="en-US" altLang="zh-CN" sz="2000" b="1" dirty="0">
                <a:solidFill>
                  <a:srgbClr val="404040"/>
                </a:solidFill>
              </a:rPr>
              <a:t>few-shot</a:t>
            </a:r>
            <a:r>
              <a:rPr lang="zh-CN" altLang="en-US" sz="2000" b="1" dirty="0">
                <a:solidFill>
                  <a:srgbClr val="404040"/>
                </a:solidFill>
              </a:rPr>
              <a:t>场景下的鲁棒性并确定基准模型</a:t>
            </a:r>
            <a:endParaRPr lang="en-US" altLang="zh-CN" sz="2000" b="1" dirty="0">
              <a:solidFill>
                <a:srgbClr val="404040"/>
              </a:solidFill>
            </a:endParaRP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dirty="0">
                <a:solidFill>
                  <a:srgbClr val="404040"/>
                </a:solidFill>
                <a:latin typeface="Times New Roman" panose="02020603050405020304" pitchFamily="18" charset="0"/>
                <a:ea typeface="微软雅黑"/>
                <a:cs typeface="Times New Roman" panose="02020603050405020304" pitchFamily="18" charset="0"/>
              </a:rPr>
              <a:t>英文</a:t>
            </a:r>
            <a:r>
              <a:rPr kumimoji="0" lang="zh-CN" altLang="en-US"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任务：使用</a:t>
            </a:r>
            <a:r>
              <a:rPr kumimoji="0" lang="en-US"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11B</a:t>
            </a:r>
            <a:r>
              <a:rPr kumimoji="0" lang="zh-CN" altLang="en-US"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参数的</a:t>
            </a:r>
            <a:r>
              <a:rPr kumimoji="0" lang="en-US"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T5-XXL</a:t>
            </a:r>
            <a:r>
              <a:rPr kumimoji="0" lang="zh-CN" altLang="en-US"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进行</a:t>
            </a:r>
            <a:r>
              <a:rPr kumimoji="0" lang="en-US"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PT</a:t>
            </a:r>
            <a:r>
              <a:rPr kumimoji="0" lang="zh-CN" altLang="en-US"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，并与</a:t>
            </a:r>
            <a:r>
              <a:rPr lang="zh-CN" altLang="en-US" dirty="0">
                <a:solidFill>
                  <a:srgbClr val="404040"/>
                </a:solidFill>
              </a:rPr>
              <a:t>各种尺寸的</a:t>
            </a:r>
            <a:r>
              <a:rPr kumimoji="0" lang="en-US"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rPr>
              <a:t>T5</a:t>
            </a:r>
            <a:r>
              <a:rPr lang="zh-CN" altLang="en-US" dirty="0">
                <a:solidFill>
                  <a:srgbClr val="404040"/>
                </a:solidFill>
              </a:rPr>
              <a:t>进行对比</a:t>
            </a:r>
            <a:endParaRPr kumimoji="0" lang="en-US" altLang="zh-CN" sz="1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a:cs typeface="Times New Roman" panose="02020603050405020304" pitchFamily="18" charset="0"/>
            </a:endParaRP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dirty="0">
                <a:solidFill>
                  <a:srgbClr val="404040"/>
                </a:solidFill>
                <a:latin typeface="Times New Roman" panose="02020603050405020304" pitchFamily="18" charset="0"/>
                <a:ea typeface="微软雅黑"/>
                <a:cs typeface="Times New Roman" panose="02020603050405020304" pitchFamily="18" charset="0"/>
              </a:rPr>
              <a:t>中文任务：使用</a:t>
            </a:r>
            <a:r>
              <a:rPr lang="en-US" altLang="zh-CN" dirty="0">
                <a:solidFill>
                  <a:srgbClr val="404040"/>
                </a:solidFill>
                <a:latin typeface="Times New Roman" panose="02020603050405020304" pitchFamily="18" charset="0"/>
                <a:ea typeface="微软雅黑"/>
                <a:cs typeface="Times New Roman" panose="02020603050405020304" pitchFamily="18" charset="0"/>
              </a:rPr>
              <a:t>11B</a:t>
            </a:r>
            <a:r>
              <a:rPr lang="zh-CN" altLang="en-US" dirty="0">
                <a:solidFill>
                  <a:srgbClr val="404040"/>
                </a:solidFill>
                <a:latin typeface="Times New Roman" panose="02020603050405020304" pitchFamily="18" charset="0"/>
                <a:ea typeface="微软雅黑"/>
                <a:cs typeface="Times New Roman" panose="02020603050405020304" pitchFamily="18" charset="0"/>
              </a:rPr>
              <a:t>参数的</a:t>
            </a:r>
            <a:r>
              <a:rPr lang="en-US" altLang="zh-CN" dirty="0">
                <a:solidFill>
                  <a:srgbClr val="404040"/>
                </a:solidFill>
                <a:latin typeface="Times New Roman" panose="02020603050405020304" pitchFamily="18" charset="0"/>
                <a:ea typeface="微软雅黑"/>
                <a:cs typeface="Times New Roman" panose="02020603050405020304" pitchFamily="18" charset="0"/>
              </a:rPr>
              <a:t>CPM-2</a:t>
            </a:r>
            <a:r>
              <a:rPr lang="zh-CN" altLang="en-US" dirty="0">
                <a:solidFill>
                  <a:srgbClr val="404040"/>
                </a:solidFill>
                <a:latin typeface="Times New Roman" panose="02020603050405020304" pitchFamily="18" charset="0"/>
                <a:ea typeface="微软雅黑"/>
                <a:cs typeface="Times New Roman" panose="02020603050405020304" pitchFamily="18" charset="0"/>
              </a:rPr>
              <a:t>进行</a:t>
            </a:r>
            <a:r>
              <a:rPr lang="en-US" altLang="zh-CN" dirty="0">
                <a:solidFill>
                  <a:srgbClr val="404040"/>
                </a:solidFill>
                <a:latin typeface="Times New Roman" panose="02020603050405020304" pitchFamily="18" charset="0"/>
                <a:ea typeface="微软雅黑"/>
                <a:cs typeface="Times New Roman" panose="02020603050405020304" pitchFamily="18" charset="0"/>
              </a:rPr>
              <a:t>PT</a:t>
            </a:r>
            <a:r>
              <a:rPr lang="zh-CN" altLang="en-US" dirty="0">
                <a:solidFill>
                  <a:srgbClr val="404040"/>
                </a:solidFill>
                <a:latin typeface="Times New Roman" panose="02020603050405020304" pitchFamily="18" charset="0"/>
                <a:ea typeface="微软雅黑"/>
                <a:cs typeface="Times New Roman" panose="02020603050405020304" pitchFamily="18" charset="0"/>
              </a:rPr>
              <a:t>，并与各种尺寸的</a:t>
            </a:r>
            <a:r>
              <a:rPr lang="en-US" altLang="zh-CN" dirty="0">
                <a:solidFill>
                  <a:srgbClr val="404040"/>
                </a:solidFill>
                <a:latin typeface="Times New Roman" panose="02020603050405020304" pitchFamily="18" charset="0"/>
                <a:ea typeface="微软雅黑"/>
                <a:cs typeface="Times New Roman" panose="02020603050405020304" pitchFamily="18" charset="0"/>
              </a:rPr>
              <a:t>mT5</a:t>
            </a:r>
            <a:r>
              <a:rPr lang="zh-CN" altLang="en-US" dirty="0">
                <a:solidFill>
                  <a:srgbClr val="404040"/>
                </a:solidFill>
                <a:latin typeface="Times New Roman" panose="02020603050405020304" pitchFamily="18" charset="0"/>
                <a:ea typeface="微软雅黑"/>
                <a:cs typeface="Times New Roman" panose="02020603050405020304" pitchFamily="18" charset="0"/>
              </a:rPr>
              <a:t>进行对比</a:t>
            </a:r>
            <a:endParaRPr lang="en-US" altLang="zh-CN" sz="2000" b="1" dirty="0">
              <a:solidFill>
                <a:srgbClr val="404040"/>
              </a:solidFill>
            </a:endParaRPr>
          </a:p>
          <a:p>
            <a:pPr>
              <a:lnSpc>
                <a:spcPct val="150000"/>
              </a:lnSpc>
            </a:pPr>
            <a:r>
              <a:rPr lang="en-US" altLang="zh-CN" sz="2000" b="1" dirty="0">
                <a:solidFill>
                  <a:srgbClr val="404040"/>
                </a:solidFill>
              </a:rPr>
              <a:t>PT</a:t>
            </a:r>
            <a:r>
              <a:rPr lang="zh-CN" altLang="en-US" sz="2000" b="1" dirty="0">
                <a:solidFill>
                  <a:srgbClr val="404040"/>
                </a:solidFill>
              </a:rPr>
              <a:t> </a:t>
            </a:r>
            <a:r>
              <a:rPr lang="en-US" altLang="zh-CN" sz="2000" b="1" dirty="0">
                <a:solidFill>
                  <a:srgbClr val="404040"/>
                </a:solidFill>
              </a:rPr>
              <a:t>block</a:t>
            </a:r>
            <a:r>
              <a:rPr lang="zh-CN" altLang="en-US" sz="2000" b="1" dirty="0">
                <a:solidFill>
                  <a:srgbClr val="404040"/>
                </a:solidFill>
              </a:rPr>
              <a:t>：对比</a:t>
            </a:r>
            <a:r>
              <a:rPr lang="en-US" altLang="zh-CN" sz="2000" b="1" dirty="0">
                <a:solidFill>
                  <a:srgbClr val="404040"/>
                </a:solidFill>
              </a:rPr>
              <a:t>PPT</a:t>
            </a:r>
            <a:r>
              <a:rPr lang="zh-CN" altLang="en-US" sz="2000" b="1" dirty="0">
                <a:solidFill>
                  <a:srgbClr val="404040"/>
                </a:solidFill>
              </a:rPr>
              <a:t>和原始</a:t>
            </a:r>
            <a:r>
              <a:rPr lang="en-US" altLang="zh-CN" sz="2000" b="1" dirty="0">
                <a:solidFill>
                  <a:srgbClr val="404040"/>
                </a:solidFill>
              </a:rPr>
              <a:t>PT</a:t>
            </a:r>
            <a:r>
              <a:rPr lang="zh-CN" altLang="en-US" sz="2000" b="1" dirty="0">
                <a:solidFill>
                  <a:srgbClr val="404040"/>
                </a:solidFill>
              </a:rPr>
              <a:t>及在不同策略下的表现</a:t>
            </a:r>
            <a:endParaRPr lang="en-US" altLang="zh-CN" sz="2000" dirty="0">
              <a:solidFill>
                <a:srgbClr val="40404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2000" dirty="0">
                <a:solidFill>
                  <a:srgbClr val="404040"/>
                </a:solidFill>
                <a:latin typeface="Times New Roman" panose="02020603050405020304" pitchFamily="18" charset="0"/>
                <a:cs typeface="Times New Roman" panose="02020603050405020304" pitchFamily="18" charset="0"/>
              </a:rPr>
              <a:t>PT variants</a:t>
            </a:r>
            <a:endParaRPr lang="en-US" altLang="zh-CN" sz="2000" b="1" dirty="0">
              <a:solidFill>
                <a:srgbClr val="404040"/>
              </a:solidFill>
            </a:endParaRPr>
          </a:p>
          <a:p>
            <a:pPr marL="742950" lvl="1" indent="-285750">
              <a:lnSpc>
                <a:spcPct val="150000"/>
              </a:lnSpc>
              <a:buFont typeface="Wingdings" panose="05000000000000000000" pitchFamily="2" charset="2"/>
              <a:buChar char="Ø"/>
            </a:pPr>
            <a:r>
              <a:rPr lang="en-US" altLang="zh-CN" dirty="0">
                <a:solidFill>
                  <a:srgbClr val="404040"/>
                </a:solidFill>
                <a:latin typeface="Times New Roman" panose="02020603050405020304" pitchFamily="18" charset="0"/>
                <a:cs typeface="Times New Roman" panose="02020603050405020304" pitchFamily="18" charset="0"/>
              </a:rPr>
              <a:t>Vanilla PT</a:t>
            </a:r>
            <a:r>
              <a:rPr lang="zh-CN" altLang="en-US" dirty="0">
                <a:solidFill>
                  <a:srgbClr val="404040"/>
                </a:solidFill>
                <a:latin typeface="Times New Roman" panose="02020603050405020304" pitchFamily="18" charset="0"/>
                <a:cs typeface="Times New Roman" panose="02020603050405020304" pitchFamily="18" charset="0"/>
              </a:rPr>
              <a:t>：</a:t>
            </a:r>
            <a:r>
              <a:rPr lang="en-US" altLang="zh-CN" dirty="0">
                <a:solidFill>
                  <a:srgbClr val="404040"/>
                </a:solidFill>
                <a:latin typeface="Times New Roman" panose="02020603050405020304" pitchFamily="18" charset="0"/>
                <a:cs typeface="Times New Roman" panose="02020603050405020304" pitchFamily="18" charset="0"/>
              </a:rPr>
              <a:t>soft prompts</a:t>
            </a:r>
            <a:r>
              <a:rPr lang="zh-CN" altLang="en-US" dirty="0">
                <a:solidFill>
                  <a:srgbClr val="404040"/>
                </a:solidFill>
                <a:latin typeface="Times New Roman" panose="02020603050405020304" pitchFamily="18" charset="0"/>
                <a:cs typeface="Times New Roman" panose="02020603050405020304" pitchFamily="18" charset="0"/>
              </a:rPr>
              <a:t>由正态分布随机初始化</a:t>
            </a:r>
            <a:endParaRPr lang="en-US" altLang="zh-CN" dirty="0">
              <a:solidFill>
                <a:srgbClr val="40404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altLang="zh-CN" dirty="0">
                <a:solidFill>
                  <a:srgbClr val="404040"/>
                </a:solidFill>
                <a:latin typeface="Times New Roman" panose="02020603050405020304" pitchFamily="18" charset="0"/>
                <a:cs typeface="Times New Roman" panose="02020603050405020304" pitchFamily="18" charset="0"/>
              </a:rPr>
              <a:t>Hybrid PT</a:t>
            </a:r>
            <a:r>
              <a:rPr lang="zh-CN" altLang="en-US" dirty="0">
                <a:solidFill>
                  <a:srgbClr val="404040"/>
                </a:solidFill>
                <a:latin typeface="Times New Roman" panose="02020603050405020304" pitchFamily="18" charset="0"/>
                <a:cs typeface="Times New Roman" panose="02020603050405020304" pitchFamily="18" charset="0"/>
              </a:rPr>
              <a:t>：</a:t>
            </a:r>
            <a:r>
              <a:rPr lang="en-US" altLang="zh-CN" dirty="0">
                <a:solidFill>
                  <a:srgbClr val="404040"/>
                </a:solidFill>
                <a:latin typeface="Times New Roman" panose="02020603050405020304" pitchFamily="18" charset="0"/>
                <a:cs typeface="Times New Roman" panose="02020603050405020304" pitchFamily="18" charset="0"/>
              </a:rPr>
              <a:t> hard prompts + soft prompt</a:t>
            </a:r>
            <a:endParaRPr lang="zh-CN" altLang="en-US" dirty="0">
              <a:solidFill>
                <a:srgbClr val="40404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altLang="zh-CN" dirty="0">
                <a:solidFill>
                  <a:srgbClr val="404040"/>
                </a:solidFill>
                <a:latin typeface="Times New Roman" panose="02020603050405020304" pitchFamily="18" charset="0"/>
                <a:cs typeface="Times New Roman" panose="02020603050405020304" pitchFamily="18" charset="0"/>
              </a:rPr>
              <a:t>LM adaption</a:t>
            </a:r>
            <a:r>
              <a:rPr lang="zh-CN" altLang="en-US" dirty="0">
                <a:solidFill>
                  <a:srgbClr val="404040"/>
                </a:solidFill>
                <a:latin typeface="Times New Roman" panose="02020603050405020304" pitchFamily="18" charset="0"/>
                <a:cs typeface="Times New Roman" panose="02020603050405020304" pitchFamily="18" charset="0"/>
              </a:rPr>
              <a:t>：对</a:t>
            </a:r>
            <a:r>
              <a:rPr lang="en-US" altLang="zh-CN" dirty="0">
                <a:solidFill>
                  <a:srgbClr val="404040"/>
                </a:solidFill>
                <a:latin typeface="Times New Roman" panose="02020603050405020304" pitchFamily="18" charset="0"/>
                <a:cs typeface="Times New Roman" panose="02020603050405020304" pitchFamily="18" charset="0"/>
              </a:rPr>
              <a:t>T5</a:t>
            </a:r>
            <a:r>
              <a:rPr lang="zh-CN" altLang="en-US" dirty="0">
                <a:solidFill>
                  <a:srgbClr val="404040"/>
                </a:solidFill>
                <a:latin typeface="Times New Roman" panose="02020603050405020304" pitchFamily="18" charset="0"/>
                <a:cs typeface="Times New Roman" panose="02020603050405020304" pitchFamily="18" charset="0"/>
              </a:rPr>
              <a:t>模型再预训练</a:t>
            </a:r>
            <a:r>
              <a:rPr lang="en-US" altLang="zh-CN" dirty="0">
                <a:solidFill>
                  <a:srgbClr val="404040"/>
                </a:solidFill>
                <a:latin typeface="Times New Roman" panose="02020603050405020304" pitchFamily="18" charset="0"/>
                <a:cs typeface="Times New Roman" panose="02020603050405020304" pitchFamily="18" charset="0"/>
              </a:rPr>
              <a:t>10K</a:t>
            </a:r>
            <a:r>
              <a:rPr lang="zh-CN" altLang="en-US" dirty="0">
                <a:solidFill>
                  <a:srgbClr val="404040"/>
                </a:solidFill>
                <a:latin typeface="Times New Roman" panose="02020603050405020304" pitchFamily="18" charset="0"/>
                <a:cs typeface="Times New Roman" panose="02020603050405020304" pitchFamily="18" charset="0"/>
              </a:rPr>
              <a:t>步，以缩短</a:t>
            </a:r>
            <a:r>
              <a:rPr lang="en-US" altLang="zh-CN" dirty="0">
                <a:solidFill>
                  <a:srgbClr val="404040"/>
                </a:solidFill>
                <a:latin typeface="Times New Roman" panose="02020603050405020304" pitchFamily="18" charset="0"/>
                <a:cs typeface="Times New Roman" panose="02020603050405020304" pitchFamily="18" charset="0"/>
              </a:rPr>
              <a:t>pre-training</a:t>
            </a:r>
            <a:r>
              <a:rPr lang="zh-CN" altLang="en-US" dirty="0">
                <a:solidFill>
                  <a:srgbClr val="404040"/>
                </a:solidFill>
                <a:latin typeface="Times New Roman" panose="02020603050405020304" pitchFamily="18" charset="0"/>
                <a:cs typeface="Times New Roman" panose="02020603050405020304" pitchFamily="18" charset="0"/>
              </a:rPr>
              <a:t>和</a:t>
            </a:r>
            <a:r>
              <a:rPr lang="en-US" altLang="zh-CN" dirty="0">
                <a:solidFill>
                  <a:srgbClr val="404040"/>
                </a:solidFill>
                <a:latin typeface="Times New Roman" panose="02020603050405020304" pitchFamily="18" charset="0"/>
                <a:cs typeface="Times New Roman" panose="02020603050405020304" pitchFamily="18" charset="0"/>
              </a:rPr>
              <a:t>PT</a:t>
            </a:r>
            <a:r>
              <a:rPr lang="zh-CN" altLang="en-US" dirty="0">
                <a:solidFill>
                  <a:srgbClr val="404040"/>
                </a:solidFill>
                <a:latin typeface="Times New Roman" panose="02020603050405020304" pitchFamily="18" charset="0"/>
                <a:cs typeface="Times New Roman" panose="02020603050405020304" pitchFamily="18" charset="0"/>
              </a:rPr>
              <a:t>的差距</a:t>
            </a:r>
            <a:endParaRPr lang="en-US" altLang="zh-CN" dirty="0">
              <a:solidFill>
                <a:srgbClr val="40404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2000" dirty="0">
                <a:solidFill>
                  <a:srgbClr val="404040"/>
                </a:solidFill>
                <a:latin typeface="Times New Roman" panose="02020603050405020304" pitchFamily="18" charset="0"/>
                <a:cs typeface="Times New Roman" panose="02020603050405020304" pitchFamily="18" charset="0"/>
              </a:rPr>
              <a:t>PPT variants</a:t>
            </a:r>
            <a:endParaRPr lang="zh-CN" altLang="en-US" sz="2000" dirty="0">
              <a:solidFill>
                <a:srgbClr val="40404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altLang="zh-CN" dirty="0">
                <a:solidFill>
                  <a:srgbClr val="404040"/>
                </a:solidFill>
                <a:latin typeface="Times New Roman" panose="02020603050405020304" pitchFamily="18" charset="0"/>
                <a:cs typeface="Times New Roman" panose="02020603050405020304" pitchFamily="18" charset="0"/>
              </a:rPr>
              <a:t>Hybrid PPT</a:t>
            </a:r>
            <a:r>
              <a:rPr lang="zh-CN" altLang="en-US" dirty="0">
                <a:solidFill>
                  <a:srgbClr val="404040"/>
                </a:solidFill>
                <a:latin typeface="Times New Roman" panose="02020603050405020304" pitchFamily="18" charset="0"/>
                <a:cs typeface="Times New Roman" panose="02020603050405020304" pitchFamily="18" charset="0"/>
              </a:rPr>
              <a:t>：</a:t>
            </a:r>
            <a:r>
              <a:rPr lang="en-US" altLang="zh-CN" dirty="0">
                <a:solidFill>
                  <a:srgbClr val="404040"/>
                </a:solidFill>
                <a:latin typeface="Times New Roman" panose="02020603050405020304" pitchFamily="18" charset="0"/>
                <a:cs typeface="Times New Roman" panose="02020603050405020304" pitchFamily="18" charset="0"/>
              </a:rPr>
              <a:t>hard prompts + pre-trained soft prompt</a:t>
            </a:r>
          </a:p>
          <a:p>
            <a:pPr marL="742950" lvl="1" indent="-285750">
              <a:lnSpc>
                <a:spcPct val="150000"/>
              </a:lnSpc>
              <a:buFont typeface="Wingdings" panose="05000000000000000000" pitchFamily="2" charset="2"/>
              <a:buChar char="Ø"/>
            </a:pPr>
            <a:r>
              <a:rPr lang="en-US" altLang="zh-CN" dirty="0">
                <a:solidFill>
                  <a:srgbClr val="404040"/>
                </a:solidFill>
                <a:latin typeface="Times New Roman" panose="02020603050405020304" pitchFamily="18" charset="0"/>
                <a:cs typeface="Times New Roman" panose="02020603050405020304" pitchFamily="18" charset="0"/>
              </a:rPr>
              <a:t>Unified PPT</a:t>
            </a:r>
            <a:r>
              <a:rPr lang="zh-CN" altLang="en-US" dirty="0">
                <a:solidFill>
                  <a:srgbClr val="404040"/>
                </a:solidFill>
                <a:latin typeface="Times New Roman" panose="02020603050405020304" pitchFamily="18" charset="0"/>
                <a:cs typeface="Times New Roman" panose="02020603050405020304" pitchFamily="18" charset="0"/>
              </a:rPr>
              <a:t>：所有任务都统一成</a:t>
            </a:r>
            <a:r>
              <a:rPr lang="en-US" altLang="zh-CN" dirty="0">
                <a:solidFill>
                  <a:srgbClr val="404040"/>
                </a:solidFill>
                <a:latin typeface="Times New Roman" panose="02020603050405020304" pitchFamily="18" charset="0"/>
                <a:cs typeface="Times New Roman" panose="02020603050405020304" pitchFamily="18" charset="0"/>
              </a:rPr>
              <a:t>multiple-choice</a:t>
            </a:r>
            <a:r>
              <a:rPr lang="zh-CN" altLang="en-US" dirty="0">
                <a:solidFill>
                  <a:srgbClr val="404040"/>
                </a:solidFill>
                <a:latin typeface="Times New Roman" panose="02020603050405020304" pitchFamily="18" charset="0"/>
                <a:cs typeface="Times New Roman" panose="02020603050405020304" pitchFamily="18" charset="0"/>
              </a:rPr>
              <a:t>分类的形式</a:t>
            </a:r>
          </a:p>
        </p:txBody>
      </p:sp>
    </p:spTree>
    <p:extLst>
      <p:ext uri="{BB962C8B-B14F-4D97-AF65-F5344CB8AC3E}">
        <p14:creationId xmlns:p14="http://schemas.microsoft.com/office/powerpoint/2010/main" val="348778906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21</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lang="en-US" altLang="zh-CN" dirty="0">
                <a:solidFill>
                  <a:srgbClr val="404040"/>
                </a:solidFill>
                <a:latin typeface="Times New Roman" panose="02020603050405020304" pitchFamily="18" charset="0"/>
                <a:ea typeface="微软雅黑"/>
                <a:cs typeface="Times New Roman" panose="02020603050405020304" pitchFamily="18" charset="0"/>
              </a:rPr>
              <a:t>Main </a:t>
            </a:r>
            <a:r>
              <a:rPr lang="en-US" altLang="zh-CN" dirty="0" err="1">
                <a:solidFill>
                  <a:srgbClr val="404040"/>
                </a:solidFill>
                <a:latin typeface="Times New Roman" panose="02020603050405020304" pitchFamily="18" charset="0"/>
                <a:ea typeface="微软雅黑"/>
                <a:cs typeface="Times New Roman" panose="02020603050405020304" pitchFamily="18" charset="0"/>
              </a:rPr>
              <a:t>Resuts</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B5706816-6EF9-1960-FBBC-F4DFAB3A0262}"/>
              </a:ext>
            </a:extLst>
          </p:cNvPr>
          <p:cNvGrpSpPr/>
          <p:nvPr/>
        </p:nvGrpSpPr>
        <p:grpSpPr>
          <a:xfrm>
            <a:off x="1202553" y="2196846"/>
            <a:ext cx="9786894" cy="3504230"/>
            <a:chOff x="1202553" y="1988503"/>
            <a:chExt cx="9786894" cy="3504230"/>
          </a:xfrm>
        </p:grpSpPr>
        <p:pic>
          <p:nvPicPr>
            <p:cNvPr id="8" name="图片 7">
              <a:extLst>
                <a:ext uri="{FF2B5EF4-FFF2-40B4-BE49-F238E27FC236}">
                  <a16:creationId xmlns:a16="http://schemas.microsoft.com/office/drawing/2014/main" id="{146F174F-6130-C08A-DC3E-D9763477AB78}"/>
                </a:ext>
              </a:extLst>
            </p:cNvPr>
            <p:cNvPicPr>
              <a:picLocks noChangeAspect="1"/>
            </p:cNvPicPr>
            <p:nvPr/>
          </p:nvPicPr>
          <p:blipFill rotWithShape="1">
            <a:blip r:embed="rId4"/>
            <a:srcRect t="5323"/>
            <a:stretch/>
          </p:blipFill>
          <p:spPr>
            <a:xfrm>
              <a:off x="1202553" y="1988503"/>
              <a:ext cx="9786894" cy="3504230"/>
            </a:xfrm>
            <a:prstGeom prst="rect">
              <a:avLst/>
            </a:prstGeom>
          </p:spPr>
        </p:pic>
        <p:sp>
          <p:nvSpPr>
            <p:cNvPr id="4" name="矩形 3">
              <a:extLst>
                <a:ext uri="{FF2B5EF4-FFF2-40B4-BE49-F238E27FC236}">
                  <a16:creationId xmlns:a16="http://schemas.microsoft.com/office/drawing/2014/main" id="{52508C8D-38C4-2FFE-21E1-0A17943A6C80}"/>
                </a:ext>
              </a:extLst>
            </p:cNvPr>
            <p:cNvSpPr/>
            <p:nvPr/>
          </p:nvSpPr>
          <p:spPr>
            <a:xfrm>
              <a:off x="1307938" y="2789501"/>
              <a:ext cx="9366360" cy="1099595"/>
            </a:xfrm>
            <a:prstGeom prst="rect">
              <a:avLst/>
            </a:prstGeom>
            <a:noFill/>
            <a:ln w="19050">
              <a:solidFill>
                <a:srgbClr val="8E1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FB5528F2-00C7-2EAA-5B64-117A3C10DFB3}"/>
              </a:ext>
            </a:extLst>
          </p:cNvPr>
          <p:cNvSpPr/>
          <p:nvPr/>
        </p:nvSpPr>
        <p:spPr>
          <a:xfrm>
            <a:off x="1297589" y="4162714"/>
            <a:ext cx="9366360" cy="1538362"/>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8C9DF27-A369-F446-8EF7-EA90A6277E67}"/>
              </a:ext>
            </a:extLst>
          </p:cNvPr>
          <p:cNvSpPr txBox="1"/>
          <p:nvPr/>
        </p:nvSpPr>
        <p:spPr>
          <a:xfrm>
            <a:off x="585895" y="5795538"/>
            <a:ext cx="11031591" cy="458715"/>
          </a:xfrm>
          <a:prstGeom prst="rect">
            <a:avLst/>
          </a:prstGeom>
          <a:noFill/>
        </p:spPr>
        <p:txBody>
          <a:bodyPr wrap="square">
            <a:spAutoFit/>
          </a:bodyPr>
          <a:lstStyle/>
          <a:p>
            <a:pPr algn="ctr">
              <a:lnSpc>
                <a:spcPct val="150000"/>
              </a:lnSpc>
            </a:pPr>
            <a:r>
              <a:rPr lang="en-US" altLang="zh-CN" dirty="0">
                <a:solidFill>
                  <a:srgbClr val="404040"/>
                </a:solidFill>
              </a:rPr>
              <a:t>FT</a:t>
            </a:r>
            <a:r>
              <a:rPr lang="zh-CN" altLang="en-US" dirty="0">
                <a:solidFill>
                  <a:srgbClr val="404040"/>
                </a:solidFill>
              </a:rPr>
              <a:t>和</a:t>
            </a:r>
            <a:r>
              <a:rPr lang="en-US" altLang="zh-CN" dirty="0">
                <a:solidFill>
                  <a:srgbClr val="404040"/>
                </a:solidFill>
              </a:rPr>
              <a:t>PT</a:t>
            </a:r>
            <a:r>
              <a:rPr lang="zh-CN" altLang="en-US" dirty="0">
                <a:solidFill>
                  <a:srgbClr val="404040"/>
                </a:solidFill>
              </a:rPr>
              <a:t>在英文任务上的表现</a:t>
            </a:r>
          </a:p>
        </p:txBody>
      </p:sp>
    </p:spTree>
    <p:extLst>
      <p:ext uri="{BB962C8B-B14F-4D97-AF65-F5344CB8AC3E}">
        <p14:creationId xmlns:p14="http://schemas.microsoft.com/office/powerpoint/2010/main" val="138276105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22</a:t>
            </a:fld>
            <a:endParaRPr lang="zh-CN" altLang="en-US"/>
          </a:p>
        </p:txBody>
      </p:sp>
      <p:grpSp>
        <p:nvGrpSpPr>
          <p:cNvPr id="7" name="组合 6">
            <a:extLst>
              <a:ext uri="{FF2B5EF4-FFF2-40B4-BE49-F238E27FC236}">
                <a16:creationId xmlns:a16="http://schemas.microsoft.com/office/drawing/2014/main" id="{6DA67CAE-35DD-B52B-C591-710071D5F385}"/>
              </a:ext>
            </a:extLst>
          </p:cNvPr>
          <p:cNvGrpSpPr/>
          <p:nvPr/>
        </p:nvGrpSpPr>
        <p:grpSpPr>
          <a:xfrm>
            <a:off x="1288800" y="2153447"/>
            <a:ext cx="9197710" cy="3562251"/>
            <a:chOff x="1497144" y="2010623"/>
            <a:chExt cx="9197710" cy="3562251"/>
          </a:xfrm>
        </p:grpSpPr>
        <p:pic>
          <p:nvPicPr>
            <p:cNvPr id="5" name="图片 4">
              <a:extLst>
                <a:ext uri="{FF2B5EF4-FFF2-40B4-BE49-F238E27FC236}">
                  <a16:creationId xmlns:a16="http://schemas.microsoft.com/office/drawing/2014/main" id="{3FFC7B8D-42D1-93DC-A557-853A63F98A3C}"/>
                </a:ext>
              </a:extLst>
            </p:cNvPr>
            <p:cNvPicPr>
              <a:picLocks noChangeAspect="1"/>
            </p:cNvPicPr>
            <p:nvPr/>
          </p:nvPicPr>
          <p:blipFill>
            <a:blip r:embed="rId4"/>
            <a:stretch>
              <a:fillRect/>
            </a:stretch>
          </p:blipFill>
          <p:spPr>
            <a:xfrm>
              <a:off x="1497145" y="2010623"/>
              <a:ext cx="9197709" cy="3562251"/>
            </a:xfrm>
            <a:prstGeom prst="rect">
              <a:avLst/>
            </a:prstGeom>
          </p:spPr>
        </p:pic>
        <p:sp>
          <p:nvSpPr>
            <p:cNvPr id="4" name="矩形 3">
              <a:extLst>
                <a:ext uri="{FF2B5EF4-FFF2-40B4-BE49-F238E27FC236}">
                  <a16:creationId xmlns:a16="http://schemas.microsoft.com/office/drawing/2014/main" id="{38FDE550-0FEB-8BF7-52FA-41FEF2E50DCC}"/>
                </a:ext>
              </a:extLst>
            </p:cNvPr>
            <p:cNvSpPr/>
            <p:nvPr/>
          </p:nvSpPr>
          <p:spPr>
            <a:xfrm>
              <a:off x="1497144" y="2766348"/>
              <a:ext cx="9177153" cy="1250066"/>
            </a:xfrm>
            <a:prstGeom prst="rect">
              <a:avLst/>
            </a:prstGeom>
            <a:noFill/>
            <a:ln w="19050">
              <a:solidFill>
                <a:srgbClr val="8E1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8A910C6-12B0-B690-65D3-C2303918B487}"/>
                </a:ext>
              </a:extLst>
            </p:cNvPr>
            <p:cNvSpPr/>
            <p:nvPr/>
          </p:nvSpPr>
          <p:spPr>
            <a:xfrm>
              <a:off x="1497144" y="4051138"/>
              <a:ext cx="9166804" cy="1430019"/>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7C0A2E16-FCD8-8429-914C-587183E19026}"/>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lang="en-US" altLang="zh-CN" dirty="0">
                <a:solidFill>
                  <a:srgbClr val="404040"/>
                </a:solidFill>
                <a:latin typeface="Times New Roman" panose="02020603050405020304" pitchFamily="18" charset="0"/>
                <a:ea typeface="微软雅黑"/>
                <a:cs typeface="Times New Roman" panose="02020603050405020304" pitchFamily="18" charset="0"/>
              </a:rPr>
              <a:t>Main </a:t>
            </a:r>
            <a:r>
              <a:rPr lang="en-US" altLang="zh-CN" dirty="0" err="1">
                <a:solidFill>
                  <a:srgbClr val="404040"/>
                </a:solidFill>
                <a:latin typeface="Times New Roman" panose="02020603050405020304" pitchFamily="18" charset="0"/>
                <a:ea typeface="微软雅黑"/>
                <a:cs typeface="Times New Roman" panose="02020603050405020304" pitchFamily="18" charset="0"/>
              </a:rPr>
              <a:t>Resuts</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5F584B7-7113-7749-BD61-83B3385DBFC9}"/>
              </a:ext>
            </a:extLst>
          </p:cNvPr>
          <p:cNvSpPr txBox="1"/>
          <p:nvPr/>
        </p:nvSpPr>
        <p:spPr>
          <a:xfrm>
            <a:off x="585895" y="5795538"/>
            <a:ext cx="11031591" cy="458715"/>
          </a:xfrm>
          <a:prstGeom prst="rect">
            <a:avLst/>
          </a:prstGeom>
          <a:noFill/>
        </p:spPr>
        <p:txBody>
          <a:bodyPr wrap="square">
            <a:spAutoFit/>
          </a:bodyPr>
          <a:lstStyle/>
          <a:p>
            <a:pPr algn="ctr">
              <a:lnSpc>
                <a:spcPct val="150000"/>
              </a:lnSpc>
            </a:pPr>
            <a:r>
              <a:rPr lang="en-US" altLang="zh-CN" dirty="0">
                <a:solidFill>
                  <a:srgbClr val="404040"/>
                </a:solidFill>
              </a:rPr>
              <a:t>FT</a:t>
            </a:r>
            <a:r>
              <a:rPr lang="zh-CN" altLang="en-US" dirty="0">
                <a:solidFill>
                  <a:srgbClr val="404040"/>
                </a:solidFill>
              </a:rPr>
              <a:t>和</a:t>
            </a:r>
            <a:r>
              <a:rPr lang="en-US" altLang="zh-CN" dirty="0">
                <a:solidFill>
                  <a:srgbClr val="404040"/>
                </a:solidFill>
              </a:rPr>
              <a:t>PT</a:t>
            </a:r>
            <a:r>
              <a:rPr lang="zh-CN" altLang="en-US" dirty="0">
                <a:solidFill>
                  <a:srgbClr val="404040"/>
                </a:solidFill>
              </a:rPr>
              <a:t>在中文任务上的表现</a:t>
            </a:r>
          </a:p>
        </p:txBody>
      </p:sp>
    </p:spTree>
    <p:extLst>
      <p:ext uri="{BB962C8B-B14F-4D97-AF65-F5344CB8AC3E}">
        <p14:creationId xmlns:p14="http://schemas.microsoft.com/office/powerpoint/2010/main" val="26979377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23</a:t>
            </a:fld>
            <a:endParaRPr lang="zh-CN" altLang="en-US"/>
          </a:p>
        </p:txBody>
      </p:sp>
      <p:pic>
        <p:nvPicPr>
          <p:cNvPr id="10" name="图片 9">
            <a:extLst>
              <a:ext uri="{FF2B5EF4-FFF2-40B4-BE49-F238E27FC236}">
                <a16:creationId xmlns:a16="http://schemas.microsoft.com/office/drawing/2014/main" id="{F2F95ECE-3E01-D77B-03E5-B4CAA8252BD5}"/>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3062509" y="2225357"/>
            <a:ext cx="6066982" cy="3003693"/>
          </a:xfrm>
          <a:prstGeom prst="rect">
            <a:avLst/>
          </a:prstGeom>
        </p:spPr>
      </p:pic>
      <p:sp>
        <p:nvSpPr>
          <p:cNvPr id="11" name="文本框 10">
            <a:extLst>
              <a:ext uri="{FF2B5EF4-FFF2-40B4-BE49-F238E27FC236}">
                <a16:creationId xmlns:a16="http://schemas.microsoft.com/office/drawing/2014/main" id="{CBDC291E-4D6F-E80C-8A36-509EC1E70F4D}"/>
              </a:ext>
            </a:extLst>
          </p:cNvPr>
          <p:cNvSpPr txBox="1"/>
          <p:nvPr/>
        </p:nvSpPr>
        <p:spPr>
          <a:xfrm>
            <a:off x="655343" y="1791599"/>
            <a:ext cx="9576677" cy="499624"/>
          </a:xfrm>
          <a:prstGeom prst="rect">
            <a:avLst/>
          </a:prstGeom>
          <a:noFill/>
        </p:spPr>
        <p:txBody>
          <a:bodyPr wrap="square">
            <a:spAutoFit/>
          </a:bodyPr>
          <a:lstStyle/>
          <a:p>
            <a:pPr>
              <a:lnSpc>
                <a:spcPct val="150000"/>
              </a:lnSpc>
            </a:pPr>
            <a:r>
              <a:rPr lang="zh-CN" altLang="en-US" sz="2000" dirty="0">
                <a:solidFill>
                  <a:srgbClr val="404040"/>
                </a:solidFill>
              </a:rPr>
              <a:t>多于</a:t>
            </a:r>
            <a:r>
              <a:rPr lang="en-US" altLang="zh-CN" sz="2000" dirty="0">
                <a:solidFill>
                  <a:srgbClr val="404040"/>
                </a:solidFill>
              </a:rPr>
              <a:t>5</a:t>
            </a:r>
            <a:r>
              <a:rPr lang="zh-CN" altLang="en-US" sz="2000" dirty="0">
                <a:solidFill>
                  <a:srgbClr val="404040"/>
                </a:solidFill>
              </a:rPr>
              <a:t>个</a:t>
            </a:r>
            <a:r>
              <a:rPr lang="en-US" altLang="zh-CN" sz="2000" dirty="0">
                <a:solidFill>
                  <a:srgbClr val="404040"/>
                </a:solidFill>
              </a:rPr>
              <a:t>labels</a:t>
            </a:r>
            <a:r>
              <a:rPr lang="zh-CN" altLang="en-US" sz="2000" dirty="0">
                <a:solidFill>
                  <a:srgbClr val="404040"/>
                </a:solidFill>
              </a:rPr>
              <a:t>的任务：可使用</a:t>
            </a:r>
            <a:r>
              <a:rPr lang="en-US" altLang="zh-CN" sz="2000" b="1" dirty="0">
                <a:solidFill>
                  <a:srgbClr val="404040"/>
                </a:solidFill>
              </a:rPr>
              <a:t>Unified PPT</a:t>
            </a:r>
            <a:r>
              <a:rPr lang="zh-CN" altLang="en-US" sz="2000" dirty="0">
                <a:solidFill>
                  <a:srgbClr val="404040"/>
                </a:solidFill>
              </a:rPr>
              <a:t>优化</a:t>
            </a:r>
            <a:endParaRPr lang="en-US" altLang="zh-CN" sz="2000" dirty="0">
              <a:solidFill>
                <a:srgbClr val="404040"/>
              </a:solidFill>
            </a:endParaRPr>
          </a:p>
        </p:txBody>
      </p:sp>
      <p:sp>
        <p:nvSpPr>
          <p:cNvPr id="12" name="文本框 11">
            <a:extLst>
              <a:ext uri="{FF2B5EF4-FFF2-40B4-BE49-F238E27FC236}">
                <a16:creationId xmlns:a16="http://schemas.microsoft.com/office/drawing/2014/main" id="{B1A6F38B-32DE-876A-6992-E19A8D61D1F8}"/>
              </a:ext>
            </a:extLst>
          </p:cNvPr>
          <p:cNvSpPr txBox="1"/>
          <p:nvPr/>
        </p:nvSpPr>
        <p:spPr>
          <a:xfrm>
            <a:off x="655343" y="5351962"/>
            <a:ext cx="9576677" cy="874407"/>
          </a:xfrm>
          <a:prstGeom prst="rect">
            <a:avLst/>
          </a:prstGeom>
          <a:noFill/>
        </p:spPr>
        <p:txBody>
          <a:bodyPr wrap="square">
            <a:spAutoFit/>
          </a:bodyPr>
          <a:lstStyle/>
          <a:p>
            <a:pPr>
              <a:lnSpc>
                <a:spcPct val="150000"/>
              </a:lnSpc>
            </a:pPr>
            <a:r>
              <a:rPr lang="en-US" altLang="zh-CN" dirty="0">
                <a:solidFill>
                  <a:srgbClr val="404040"/>
                </a:solidFill>
              </a:rPr>
              <a:t>PT(MC)</a:t>
            </a:r>
            <a:r>
              <a:rPr lang="zh-CN" altLang="en-US" dirty="0">
                <a:solidFill>
                  <a:srgbClr val="404040"/>
                </a:solidFill>
              </a:rPr>
              <a:t>：使用多选分类的统一形式做</a:t>
            </a:r>
            <a:r>
              <a:rPr lang="en-US" altLang="zh-CN" dirty="0">
                <a:solidFill>
                  <a:srgbClr val="404040"/>
                </a:solidFill>
              </a:rPr>
              <a:t>PT</a:t>
            </a:r>
          </a:p>
          <a:p>
            <a:pPr>
              <a:lnSpc>
                <a:spcPct val="150000"/>
              </a:lnSpc>
            </a:pPr>
            <a:r>
              <a:rPr lang="en-US" altLang="zh-CN" dirty="0">
                <a:solidFill>
                  <a:srgbClr val="404040"/>
                </a:solidFill>
              </a:rPr>
              <a:t>Unified PPT</a:t>
            </a:r>
            <a:r>
              <a:rPr lang="zh-CN" altLang="en-US" dirty="0">
                <a:solidFill>
                  <a:srgbClr val="404040"/>
                </a:solidFill>
              </a:rPr>
              <a:t>：使用多选分类的统一形式做</a:t>
            </a:r>
            <a:r>
              <a:rPr lang="en-US" altLang="zh-CN" dirty="0">
                <a:solidFill>
                  <a:srgbClr val="404040"/>
                </a:solidFill>
              </a:rPr>
              <a:t>PPT</a:t>
            </a:r>
          </a:p>
        </p:txBody>
      </p:sp>
      <p:sp>
        <p:nvSpPr>
          <p:cNvPr id="14" name="文本框 13">
            <a:extLst>
              <a:ext uri="{FF2B5EF4-FFF2-40B4-BE49-F238E27FC236}">
                <a16:creationId xmlns:a16="http://schemas.microsoft.com/office/drawing/2014/main" id="{82B51361-30DA-010D-4AA4-EB4BB124F462}"/>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lang="en-US" altLang="zh-CN" dirty="0">
                <a:solidFill>
                  <a:srgbClr val="404040"/>
                </a:solidFill>
                <a:latin typeface="Times New Roman" panose="02020603050405020304" pitchFamily="18" charset="0"/>
                <a:ea typeface="微软雅黑"/>
                <a:cs typeface="Times New Roman" panose="02020603050405020304" pitchFamily="18" charset="0"/>
              </a:rPr>
              <a:t>Unified PPT</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3743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24</a:t>
            </a:fld>
            <a:endParaRPr lang="zh-CN" altLang="en-US"/>
          </a:p>
        </p:txBody>
      </p:sp>
      <p:sp>
        <p:nvSpPr>
          <p:cNvPr id="8" name="文本框 7">
            <a:extLst>
              <a:ext uri="{FF2B5EF4-FFF2-40B4-BE49-F238E27FC236}">
                <a16:creationId xmlns:a16="http://schemas.microsoft.com/office/drawing/2014/main" id="{D678BF67-9318-B965-5036-A26739C62D39}"/>
              </a:ext>
            </a:extLst>
          </p:cNvPr>
          <p:cNvSpPr txBox="1"/>
          <p:nvPr/>
        </p:nvSpPr>
        <p:spPr>
          <a:xfrm>
            <a:off x="724791" y="5488387"/>
            <a:ext cx="9995807" cy="874407"/>
          </a:xfrm>
          <a:prstGeom prst="rect">
            <a:avLst/>
          </a:prstGeom>
          <a:noFill/>
        </p:spPr>
        <p:txBody>
          <a:bodyPr wrap="square">
            <a:spAutoFit/>
          </a:bodyPr>
          <a:lstStyle/>
          <a:p>
            <a:pPr>
              <a:lnSpc>
                <a:spcPct val="150000"/>
              </a:lnSpc>
            </a:pPr>
            <a:r>
              <a:rPr lang="zh-CN" altLang="en-US" dirty="0">
                <a:solidFill>
                  <a:srgbClr val="404040"/>
                </a:solidFill>
              </a:rPr>
              <a:t>在</a:t>
            </a:r>
            <a:r>
              <a:rPr lang="en-US" altLang="zh-CN" dirty="0">
                <a:solidFill>
                  <a:srgbClr val="404040"/>
                </a:solidFill>
              </a:rPr>
              <a:t>32-128</a:t>
            </a:r>
            <a:r>
              <a:rPr lang="zh-CN" altLang="en-US" dirty="0">
                <a:solidFill>
                  <a:srgbClr val="404040"/>
                </a:solidFill>
              </a:rPr>
              <a:t>的样本范围内，</a:t>
            </a:r>
            <a:r>
              <a:rPr lang="en-US" altLang="zh-CN" dirty="0">
                <a:solidFill>
                  <a:srgbClr val="404040"/>
                </a:solidFill>
              </a:rPr>
              <a:t>PPT</a:t>
            </a:r>
            <a:r>
              <a:rPr lang="zh-CN" altLang="en-US" dirty="0">
                <a:solidFill>
                  <a:srgbClr val="404040"/>
                </a:solidFill>
              </a:rPr>
              <a:t>始终拥有比</a:t>
            </a:r>
            <a:r>
              <a:rPr lang="en-US" altLang="zh-CN" dirty="0">
                <a:solidFill>
                  <a:srgbClr val="404040"/>
                </a:solidFill>
              </a:rPr>
              <a:t>PT</a:t>
            </a:r>
            <a:r>
              <a:rPr lang="zh-CN" altLang="en-US" dirty="0">
                <a:solidFill>
                  <a:srgbClr val="404040"/>
                </a:solidFill>
              </a:rPr>
              <a:t>更好的性能。</a:t>
            </a:r>
            <a:endParaRPr lang="en-US" altLang="zh-CN" dirty="0">
              <a:solidFill>
                <a:srgbClr val="404040"/>
              </a:solidFill>
            </a:endParaRPr>
          </a:p>
          <a:p>
            <a:pPr>
              <a:lnSpc>
                <a:spcPct val="150000"/>
              </a:lnSpc>
            </a:pPr>
            <a:r>
              <a:rPr lang="zh-CN" altLang="en-US" dirty="0">
                <a:solidFill>
                  <a:srgbClr val="404040"/>
                </a:solidFill>
              </a:rPr>
              <a:t>随着样本数的增长，各种方案的性能趋于一致。</a:t>
            </a:r>
            <a:endParaRPr lang="en-US" altLang="zh-CN" dirty="0">
              <a:solidFill>
                <a:srgbClr val="404040"/>
              </a:solidFill>
            </a:endParaRPr>
          </a:p>
        </p:txBody>
      </p:sp>
      <p:sp>
        <p:nvSpPr>
          <p:cNvPr id="11" name="文本框 10">
            <a:extLst>
              <a:ext uri="{FF2B5EF4-FFF2-40B4-BE49-F238E27FC236}">
                <a16:creationId xmlns:a16="http://schemas.microsoft.com/office/drawing/2014/main" id="{1C5320B8-A127-1F5B-ABBB-4220B3AFBDC2}"/>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lang="en-US" altLang="zh-CN" dirty="0">
                <a:solidFill>
                  <a:srgbClr val="404040"/>
                </a:solidFill>
                <a:latin typeface="Times New Roman" panose="02020603050405020304" pitchFamily="18" charset="0"/>
                <a:ea typeface="微软雅黑"/>
                <a:cs typeface="Times New Roman" panose="02020603050405020304" pitchFamily="18" charset="0"/>
              </a:rPr>
              <a:t>Sample Efficiency</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2E0DA466-0B13-CD61-D8DD-1F8C27AAF333}"/>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957888" y="1766083"/>
            <a:ext cx="8004258" cy="3643793"/>
          </a:xfrm>
          <a:prstGeom prst="rect">
            <a:avLst/>
          </a:prstGeom>
        </p:spPr>
      </p:pic>
    </p:spTree>
    <p:extLst>
      <p:ext uri="{BB962C8B-B14F-4D97-AF65-F5344CB8AC3E}">
        <p14:creationId xmlns:p14="http://schemas.microsoft.com/office/powerpoint/2010/main" val="9304480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25</a:t>
            </a:fld>
            <a:endParaRPr lang="zh-CN" altLang="en-US"/>
          </a:p>
        </p:txBody>
      </p:sp>
      <p:sp>
        <p:nvSpPr>
          <p:cNvPr id="10" name="文本框 9">
            <a:extLst>
              <a:ext uri="{FF2B5EF4-FFF2-40B4-BE49-F238E27FC236}">
                <a16:creationId xmlns:a16="http://schemas.microsoft.com/office/drawing/2014/main" id="{B0B31083-E85A-55C7-D654-924D248C34F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r>
              <a:rPr lang="en-US" altLang="zh-CN" sz="2400" b="1" dirty="0">
                <a:solidFill>
                  <a:srgbClr val="8E1A33"/>
                </a:solidFill>
                <a:latin typeface="微软雅黑"/>
                <a:ea typeface="微软雅黑"/>
                <a:cs typeface="Times New Roman" panose="02020603050405020304" pitchFamily="18" charset="0"/>
              </a:rPr>
              <a:t>-</a:t>
            </a:r>
            <a:r>
              <a:rPr lang="en-US" altLang="zh-CN" dirty="0">
                <a:solidFill>
                  <a:srgbClr val="404040"/>
                </a:solidFill>
                <a:latin typeface="Times New Roman" panose="02020603050405020304" pitchFamily="18" charset="0"/>
                <a:ea typeface="微软雅黑"/>
                <a:cs typeface="Times New Roman" panose="02020603050405020304" pitchFamily="18" charset="0"/>
              </a:rPr>
              <a:t>Sample Efficiency</a:t>
            </a:r>
            <a:endParaRPr lang="zh-CN" altLang="en-US" sz="2400" dirty="0">
              <a:solidFill>
                <a:srgbClr val="404040"/>
              </a:solidFill>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BBEFB691-771A-311B-666F-7CC13128F4AF}"/>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267241" y="2000468"/>
            <a:ext cx="7657518" cy="3480690"/>
          </a:xfrm>
          <a:prstGeom prst="rect">
            <a:avLst/>
          </a:prstGeom>
        </p:spPr>
      </p:pic>
      <p:sp>
        <p:nvSpPr>
          <p:cNvPr id="13" name="文本框 12">
            <a:extLst>
              <a:ext uri="{FF2B5EF4-FFF2-40B4-BE49-F238E27FC236}">
                <a16:creationId xmlns:a16="http://schemas.microsoft.com/office/drawing/2014/main" id="{AAB65325-C403-8DD2-2CA1-DA2BDBC49602}"/>
              </a:ext>
            </a:extLst>
          </p:cNvPr>
          <p:cNvSpPr txBox="1"/>
          <p:nvPr/>
        </p:nvSpPr>
        <p:spPr>
          <a:xfrm>
            <a:off x="585895" y="5633948"/>
            <a:ext cx="9995807" cy="458908"/>
          </a:xfrm>
          <a:prstGeom prst="rect">
            <a:avLst/>
          </a:prstGeom>
          <a:noFill/>
        </p:spPr>
        <p:txBody>
          <a:bodyPr wrap="square">
            <a:spAutoFit/>
          </a:bodyPr>
          <a:lstStyle/>
          <a:p>
            <a:pPr>
              <a:lnSpc>
                <a:spcPct val="150000"/>
              </a:lnSpc>
            </a:pPr>
            <a:r>
              <a:rPr lang="zh-CN" altLang="en-US" dirty="0">
                <a:solidFill>
                  <a:srgbClr val="404040"/>
                </a:solidFill>
              </a:rPr>
              <a:t>在全样本训练场景下，</a:t>
            </a:r>
            <a:r>
              <a:rPr lang="en-US" altLang="zh-CN" dirty="0">
                <a:solidFill>
                  <a:srgbClr val="404040"/>
                </a:solidFill>
              </a:rPr>
              <a:t>PPT/Unified PPT</a:t>
            </a:r>
            <a:r>
              <a:rPr lang="zh-CN" altLang="en-US" dirty="0">
                <a:solidFill>
                  <a:srgbClr val="404040"/>
                </a:solidFill>
              </a:rPr>
              <a:t>在大部分数据集的性能仍旧优于</a:t>
            </a:r>
            <a:r>
              <a:rPr lang="en-US" altLang="zh-CN" dirty="0">
                <a:solidFill>
                  <a:srgbClr val="404040"/>
                </a:solidFill>
              </a:rPr>
              <a:t>PT</a:t>
            </a:r>
            <a:r>
              <a:rPr lang="zh-CN" altLang="en-US" dirty="0">
                <a:solidFill>
                  <a:srgbClr val="404040"/>
                </a:solidFill>
              </a:rPr>
              <a:t>。</a:t>
            </a:r>
            <a:endParaRPr lang="en-US" altLang="zh-CN" dirty="0">
              <a:solidFill>
                <a:srgbClr val="404040"/>
              </a:solidFill>
            </a:endParaRPr>
          </a:p>
        </p:txBody>
      </p:sp>
    </p:spTree>
    <p:extLst>
      <p:ext uri="{BB962C8B-B14F-4D97-AF65-F5344CB8AC3E}">
        <p14:creationId xmlns:p14="http://schemas.microsoft.com/office/powerpoint/2010/main" val="35080060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045369"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实验内容</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460930"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EXPERIMENT</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26</a:t>
            </a:fld>
            <a:endParaRPr lang="zh-CN" altLang="en-US"/>
          </a:p>
        </p:txBody>
      </p:sp>
      <p:sp>
        <p:nvSpPr>
          <p:cNvPr id="9" name="文本框 8">
            <a:extLst>
              <a:ext uri="{FF2B5EF4-FFF2-40B4-BE49-F238E27FC236}">
                <a16:creationId xmlns:a16="http://schemas.microsoft.com/office/drawing/2014/main" id="{B76EDE8A-799F-2064-F33F-9B8599DFC103}"/>
              </a:ext>
            </a:extLst>
          </p:cNvPr>
          <p:cNvSpPr txBox="1"/>
          <p:nvPr/>
        </p:nvSpPr>
        <p:spPr>
          <a:xfrm>
            <a:off x="585895" y="1106515"/>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实验结果（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Experiment Results</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pic>
        <p:nvPicPr>
          <p:cNvPr id="7" name="图片 6">
            <a:extLst>
              <a:ext uri="{FF2B5EF4-FFF2-40B4-BE49-F238E27FC236}">
                <a16:creationId xmlns:a16="http://schemas.microsoft.com/office/drawing/2014/main" id="{C6EC9E5A-667B-7205-0A3E-5481DB454B8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445611" y="1937819"/>
            <a:ext cx="7300778" cy="3543339"/>
          </a:xfrm>
          <a:prstGeom prst="rect">
            <a:avLst/>
          </a:prstGeom>
        </p:spPr>
      </p:pic>
      <p:sp>
        <p:nvSpPr>
          <p:cNvPr id="4" name="文本框 3">
            <a:extLst>
              <a:ext uri="{FF2B5EF4-FFF2-40B4-BE49-F238E27FC236}">
                <a16:creationId xmlns:a16="http://schemas.microsoft.com/office/drawing/2014/main" id="{27DEBCB4-9997-2560-D95C-8FD7A058BCA1}"/>
              </a:ext>
            </a:extLst>
          </p:cNvPr>
          <p:cNvSpPr txBox="1"/>
          <p:nvPr/>
        </p:nvSpPr>
        <p:spPr>
          <a:xfrm>
            <a:off x="724791" y="5633948"/>
            <a:ext cx="9995807" cy="458908"/>
          </a:xfrm>
          <a:prstGeom prst="rect">
            <a:avLst/>
          </a:prstGeom>
          <a:noFill/>
        </p:spPr>
        <p:txBody>
          <a:bodyPr wrap="square">
            <a:spAutoFit/>
          </a:bodyPr>
          <a:lstStyle/>
          <a:p>
            <a:pPr>
              <a:lnSpc>
                <a:spcPct val="150000"/>
              </a:lnSpc>
            </a:pPr>
            <a:r>
              <a:rPr lang="en-US" altLang="zh-CN" dirty="0">
                <a:solidFill>
                  <a:srgbClr val="404040"/>
                </a:solidFill>
              </a:rPr>
              <a:t>PT</a:t>
            </a:r>
            <a:r>
              <a:rPr lang="zh-CN" altLang="en-US" dirty="0">
                <a:solidFill>
                  <a:srgbClr val="404040"/>
                </a:solidFill>
              </a:rPr>
              <a:t>虽然单步收敛比</a:t>
            </a:r>
            <a:r>
              <a:rPr lang="en-US" altLang="zh-CN" dirty="0">
                <a:solidFill>
                  <a:srgbClr val="404040"/>
                </a:solidFill>
              </a:rPr>
              <a:t>FT</a:t>
            </a:r>
            <a:r>
              <a:rPr lang="zh-CN" altLang="en-US" dirty="0">
                <a:solidFill>
                  <a:srgbClr val="404040"/>
                </a:solidFill>
              </a:rPr>
              <a:t>快，但全局收敛速度更慢。而</a:t>
            </a:r>
            <a:r>
              <a:rPr lang="en-US" altLang="zh-CN" dirty="0">
                <a:solidFill>
                  <a:srgbClr val="404040"/>
                </a:solidFill>
              </a:rPr>
              <a:t>PPT</a:t>
            </a:r>
            <a:r>
              <a:rPr lang="zh-CN" altLang="en-US" dirty="0">
                <a:solidFill>
                  <a:srgbClr val="404040"/>
                </a:solidFill>
              </a:rPr>
              <a:t>能够加快</a:t>
            </a:r>
            <a:r>
              <a:rPr lang="en-US" altLang="zh-CN" dirty="0">
                <a:solidFill>
                  <a:srgbClr val="404040"/>
                </a:solidFill>
              </a:rPr>
              <a:t>PT</a:t>
            </a:r>
            <a:r>
              <a:rPr lang="zh-CN" altLang="en-US" dirty="0">
                <a:solidFill>
                  <a:srgbClr val="404040"/>
                </a:solidFill>
              </a:rPr>
              <a:t>的收敛。</a:t>
            </a:r>
            <a:endParaRPr lang="en-US" altLang="zh-CN" dirty="0">
              <a:solidFill>
                <a:srgbClr val="404040"/>
              </a:solidFill>
            </a:endParaRPr>
          </a:p>
        </p:txBody>
      </p:sp>
    </p:spTree>
    <p:extLst>
      <p:ext uri="{BB962C8B-B14F-4D97-AF65-F5344CB8AC3E}">
        <p14:creationId xmlns:p14="http://schemas.microsoft.com/office/powerpoint/2010/main" val="332211139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03</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04</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结论与展望</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CONCLUSION AND FUTURE WORK</a:t>
            </a:r>
          </a:p>
        </p:txBody>
      </p:sp>
    </p:spTree>
    <p:extLst>
      <p:ext uri="{BB962C8B-B14F-4D97-AF65-F5344CB8AC3E}">
        <p14:creationId xmlns:p14="http://schemas.microsoft.com/office/powerpoint/2010/main" val="353439625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439423" cy="715971"/>
            <a:chOff x="1070951" y="280461"/>
            <a:chExt cx="504536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045369"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4" y="374820"/>
              <a:ext cx="2376858" cy="523220"/>
            </a:xfrm>
            <a:prstGeom prst="rect">
              <a:avLst/>
            </a:prstGeom>
            <a:noFill/>
          </p:spPr>
          <p:txBody>
            <a:bodyPr wrap="square" rtlCol="0">
              <a:spAutoFit/>
            </a:bodyPr>
            <a:lstStyle/>
            <a:p>
              <a:r>
                <a:rPr lang="zh-CN" altLang="en-US" sz="2800" b="1" spc="300" dirty="0">
                  <a:solidFill>
                    <a:schemeClr val="tx1">
                      <a:lumMod val="75000"/>
                      <a:lumOff val="25000"/>
                    </a:schemeClr>
                  </a:solidFill>
                </a:rPr>
                <a:t>结论与展望</a:t>
              </a:r>
            </a:p>
          </p:txBody>
        </p:sp>
        <p:sp>
          <p:nvSpPr>
            <p:cNvPr id="23" name="矩形 22">
              <a:extLst>
                <a:ext uri="{FF2B5EF4-FFF2-40B4-BE49-F238E27FC236}">
                  <a16:creationId xmlns:a16="http://schemas.microsoft.com/office/drawing/2014/main" id="{B4A33C3B-070E-4A7B-BE6C-176C067173BD}"/>
                </a:ext>
              </a:extLst>
            </p:cNvPr>
            <p:cNvSpPr/>
            <p:nvPr/>
          </p:nvSpPr>
          <p:spPr>
            <a:xfrm>
              <a:off x="3363163"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565271" y="374820"/>
              <a:ext cx="2376857" cy="523220"/>
            </a:xfrm>
            <a:prstGeom prst="rect">
              <a:avLst/>
            </a:prstGeom>
          </p:spPr>
          <p:txBody>
            <a:bodyPr wrap="squar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CONCLUSION</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28</a:t>
            </a:fld>
            <a:endParaRPr lang="zh-CN" altLang="en-US"/>
          </a:p>
        </p:txBody>
      </p:sp>
      <p:sp>
        <p:nvSpPr>
          <p:cNvPr id="6" name="文本框 5">
            <a:extLst>
              <a:ext uri="{FF2B5EF4-FFF2-40B4-BE49-F238E27FC236}">
                <a16:creationId xmlns:a16="http://schemas.microsoft.com/office/drawing/2014/main" id="{406902FA-9948-A9B2-D6E1-7D3B89AF46BD}"/>
              </a:ext>
            </a:extLst>
          </p:cNvPr>
          <p:cNvSpPr txBox="1"/>
          <p:nvPr/>
        </p:nvSpPr>
        <p:spPr>
          <a:xfrm>
            <a:off x="905480" y="2159446"/>
            <a:ext cx="10374356" cy="2807435"/>
          </a:xfrm>
          <a:prstGeom prst="rect">
            <a:avLst/>
          </a:prstGeom>
          <a:noFill/>
        </p:spPr>
        <p:txBody>
          <a:bodyPr wrap="square">
            <a:spAutoFit/>
          </a:bodyPr>
          <a:lstStyle/>
          <a:p>
            <a:pPr indent="457200" algn="just" rtl="0">
              <a:lnSpc>
                <a:spcPct val="150000"/>
              </a:lnSpc>
            </a:pPr>
            <a:r>
              <a:rPr lang="zh-CN" altLang="en-US" sz="2000" b="0" i="0" dirty="0">
                <a:solidFill>
                  <a:srgbClr val="404040"/>
                </a:solidFill>
                <a:effectLst/>
                <a:latin typeface="Arial" panose="020B0604020202020204" pitchFamily="34" charset="0"/>
              </a:rPr>
              <a:t>本文提出了一个能够在小样本学习场景下优化提示学习范式</a:t>
            </a:r>
            <a:r>
              <a:rPr lang="en-US" altLang="zh-CN" sz="2000" b="0" i="0" dirty="0">
                <a:solidFill>
                  <a:srgbClr val="404040"/>
                </a:solidFill>
                <a:effectLst/>
                <a:latin typeface="Arial" panose="020B0604020202020204" pitchFamily="34" charset="0"/>
              </a:rPr>
              <a:t>prompt tuning</a:t>
            </a:r>
            <a:r>
              <a:rPr lang="zh-CN" altLang="en-US" sz="2000" b="0" i="0" dirty="0">
                <a:solidFill>
                  <a:srgbClr val="404040"/>
                </a:solidFill>
                <a:effectLst/>
                <a:latin typeface="Arial" panose="020B0604020202020204" pitchFamily="34" charset="0"/>
              </a:rPr>
              <a:t>（</a:t>
            </a:r>
            <a:r>
              <a:rPr lang="en-US" altLang="zh-CN" sz="2000" dirty="0">
                <a:solidFill>
                  <a:srgbClr val="404040"/>
                </a:solidFill>
                <a:latin typeface="Arial" panose="020B0604020202020204" pitchFamily="34" charset="0"/>
              </a:rPr>
              <a:t>PT</a:t>
            </a:r>
            <a:r>
              <a:rPr lang="zh-CN" altLang="en-US" sz="2000" dirty="0">
                <a:solidFill>
                  <a:srgbClr val="404040"/>
                </a:solidFill>
                <a:latin typeface="Arial" panose="020B0604020202020204" pitchFamily="34" charset="0"/>
              </a:rPr>
              <a:t>）的架构</a:t>
            </a:r>
            <a:r>
              <a:rPr lang="en-US" altLang="zh-CN" sz="2000" b="1" i="0" dirty="0">
                <a:solidFill>
                  <a:srgbClr val="8E1A33"/>
                </a:solidFill>
                <a:effectLst/>
                <a:latin typeface="Arial" panose="020B0604020202020204" pitchFamily="34" charset="0"/>
              </a:rPr>
              <a:t>PPT</a:t>
            </a:r>
            <a:r>
              <a:rPr lang="zh-CN" altLang="en-US" sz="2000" b="1" i="0" dirty="0">
                <a:solidFill>
                  <a:srgbClr val="404040"/>
                </a:solidFill>
                <a:effectLst/>
                <a:latin typeface="Arial" panose="020B0604020202020204" pitchFamily="34" charset="0"/>
              </a:rPr>
              <a:t>。</a:t>
            </a:r>
            <a:r>
              <a:rPr lang="zh-CN" altLang="en-US" sz="2000" b="0" i="0" dirty="0">
                <a:solidFill>
                  <a:srgbClr val="404040"/>
                </a:solidFill>
                <a:effectLst/>
                <a:latin typeface="Arial" panose="020B0604020202020204" pitchFamily="34" charset="0"/>
              </a:rPr>
              <a:t>首先</a:t>
            </a:r>
            <a:r>
              <a:rPr lang="zh-CN" altLang="en-US" sz="2000" dirty="0">
                <a:solidFill>
                  <a:srgbClr val="404040"/>
                </a:solidFill>
                <a:latin typeface="Arial" panose="020B0604020202020204" pitchFamily="34" charset="0"/>
              </a:rPr>
              <a:t>对</a:t>
            </a:r>
            <a:r>
              <a:rPr lang="zh-CN" altLang="en-US" sz="2000" b="0" i="0" dirty="0">
                <a:solidFill>
                  <a:srgbClr val="404040"/>
                </a:solidFill>
                <a:effectLst/>
                <a:latin typeface="Arial" panose="020B0604020202020204" pitchFamily="34" charset="0"/>
              </a:rPr>
              <a:t>下游任务进行简要分类，并统一为几种格式；随后为每种格式设计自监督的预训练任务，并在这些任务上进行</a:t>
            </a:r>
            <a:r>
              <a:rPr lang="en-US" altLang="zh-CN" sz="2000" b="0" i="0" dirty="0">
                <a:solidFill>
                  <a:srgbClr val="404040"/>
                </a:solidFill>
                <a:effectLst/>
                <a:latin typeface="Arial" panose="020B0604020202020204" pitchFamily="34" charset="0"/>
              </a:rPr>
              <a:t>soft prompt</a:t>
            </a:r>
            <a:r>
              <a:rPr lang="zh-CN" altLang="en-US" sz="2000" b="0" i="0" dirty="0">
                <a:solidFill>
                  <a:srgbClr val="404040"/>
                </a:solidFill>
                <a:effectLst/>
                <a:latin typeface="Arial" panose="020B0604020202020204" pitchFamily="34" charset="0"/>
              </a:rPr>
              <a:t>的预训练；最后，在经由预训练初始化的</a:t>
            </a:r>
            <a:r>
              <a:rPr lang="en-US" altLang="zh-CN" sz="2000" b="0" i="0" dirty="0">
                <a:solidFill>
                  <a:srgbClr val="404040"/>
                </a:solidFill>
                <a:effectLst/>
                <a:latin typeface="Arial" panose="020B0604020202020204" pitchFamily="34" charset="0"/>
              </a:rPr>
              <a:t>soft prompt</a:t>
            </a:r>
            <a:r>
              <a:rPr lang="zh-CN" altLang="en-US" sz="2000" b="0" i="0" dirty="0">
                <a:solidFill>
                  <a:srgbClr val="404040"/>
                </a:solidFill>
                <a:effectLst/>
                <a:latin typeface="Arial" panose="020B0604020202020204" pitchFamily="34" charset="0"/>
              </a:rPr>
              <a:t>基础上，对下游任务进行</a:t>
            </a:r>
            <a:r>
              <a:rPr lang="zh-CN" altLang="en-US" sz="2000" dirty="0">
                <a:solidFill>
                  <a:srgbClr val="404040"/>
                </a:solidFill>
                <a:latin typeface="Arial" panose="020B0604020202020204" pitchFamily="34" charset="0"/>
              </a:rPr>
              <a:t>提示学习</a:t>
            </a:r>
            <a:r>
              <a:rPr lang="zh-CN" altLang="en-US" sz="2000" b="0" i="0" dirty="0">
                <a:solidFill>
                  <a:srgbClr val="404040"/>
                </a:solidFill>
                <a:effectLst/>
                <a:latin typeface="Arial" panose="020B0604020202020204" pitchFamily="34" charset="0"/>
              </a:rPr>
              <a:t>。</a:t>
            </a:r>
            <a:endParaRPr lang="en-US" altLang="zh-CN" sz="2000" b="0" i="0" dirty="0">
              <a:solidFill>
                <a:srgbClr val="404040"/>
              </a:solidFill>
              <a:effectLst/>
              <a:latin typeface="Arial" panose="020B0604020202020204" pitchFamily="34" charset="0"/>
            </a:endParaRPr>
          </a:p>
          <a:p>
            <a:pPr indent="457200" algn="just" rtl="0">
              <a:lnSpc>
                <a:spcPct val="150000"/>
              </a:lnSpc>
            </a:pPr>
            <a:r>
              <a:rPr lang="zh-CN" altLang="en-US" sz="2000" b="0" i="0" dirty="0">
                <a:solidFill>
                  <a:srgbClr val="404040"/>
                </a:solidFill>
                <a:effectLst/>
                <a:latin typeface="Arial" panose="020B0604020202020204" pitchFamily="34" charset="0"/>
              </a:rPr>
              <a:t>大量实验表明，</a:t>
            </a:r>
            <a:r>
              <a:rPr lang="en-US" altLang="zh-CN" sz="2000" b="0" i="0" dirty="0">
                <a:solidFill>
                  <a:srgbClr val="404040"/>
                </a:solidFill>
                <a:effectLst/>
                <a:latin typeface="Arial" panose="020B0604020202020204" pitchFamily="34" charset="0"/>
              </a:rPr>
              <a:t>PPT</a:t>
            </a:r>
            <a:r>
              <a:rPr lang="zh-CN" altLang="en-US" sz="2000" dirty="0">
                <a:solidFill>
                  <a:srgbClr val="404040"/>
                </a:solidFill>
                <a:latin typeface="Arial" panose="020B0604020202020204" pitchFamily="34" charset="0"/>
              </a:rPr>
              <a:t>方案</a:t>
            </a:r>
            <a:r>
              <a:rPr lang="zh-CN" altLang="en-US" sz="2000" b="0" i="0" dirty="0">
                <a:solidFill>
                  <a:srgbClr val="404040"/>
                </a:solidFill>
                <a:effectLst/>
                <a:latin typeface="Arial" panose="020B0604020202020204" pitchFamily="34" charset="0"/>
              </a:rPr>
              <a:t>显著优于提示学习的其他</a:t>
            </a:r>
            <a:r>
              <a:rPr lang="en-US" altLang="zh-CN" sz="2000" b="0" i="0" dirty="0">
                <a:solidFill>
                  <a:srgbClr val="404040"/>
                </a:solidFill>
                <a:effectLst/>
                <a:latin typeface="Arial" panose="020B0604020202020204" pitchFamily="34" charset="0"/>
              </a:rPr>
              <a:t>baselines</a:t>
            </a:r>
            <a:r>
              <a:rPr lang="zh-CN" altLang="en-US" sz="2000" b="0" i="0" dirty="0">
                <a:solidFill>
                  <a:srgbClr val="404040"/>
                </a:solidFill>
                <a:effectLst/>
                <a:latin typeface="Arial" panose="020B0604020202020204" pitchFamily="34" charset="0"/>
              </a:rPr>
              <a:t>，和全样本场景下性能相当甚至表现更好。</a:t>
            </a:r>
          </a:p>
        </p:txBody>
      </p:sp>
      <p:sp>
        <p:nvSpPr>
          <p:cNvPr id="8" name="文本框 7">
            <a:extLst>
              <a:ext uri="{FF2B5EF4-FFF2-40B4-BE49-F238E27FC236}">
                <a16:creationId xmlns:a16="http://schemas.microsoft.com/office/drawing/2014/main" id="{6B1CA740-D494-F6D9-AA3F-E372894CFB70}"/>
              </a:ext>
            </a:extLst>
          </p:cNvPr>
          <p:cNvSpPr txBox="1"/>
          <p:nvPr/>
        </p:nvSpPr>
        <p:spPr>
          <a:xfrm>
            <a:off x="605949" y="1284253"/>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结论（</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Conclusion</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2191739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5547654" cy="715971"/>
            <a:chOff x="1070951" y="280461"/>
            <a:chExt cx="5145759"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5101584"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4" y="374820"/>
              <a:ext cx="2376858" cy="523220"/>
            </a:xfrm>
            <a:prstGeom prst="rect">
              <a:avLst/>
            </a:prstGeom>
            <a:noFill/>
          </p:spPr>
          <p:txBody>
            <a:bodyPr wrap="square" rtlCol="0">
              <a:spAutoFit/>
            </a:bodyPr>
            <a:lstStyle/>
            <a:p>
              <a:r>
                <a:rPr lang="zh-CN" altLang="en-US" sz="2800" b="1" spc="300" dirty="0">
                  <a:solidFill>
                    <a:schemeClr val="tx1">
                      <a:lumMod val="75000"/>
                      <a:lumOff val="25000"/>
                    </a:schemeClr>
                  </a:solidFill>
                </a:rPr>
                <a:t>结论与展望</a:t>
              </a:r>
            </a:p>
          </p:txBody>
        </p:sp>
        <p:sp>
          <p:nvSpPr>
            <p:cNvPr id="23" name="矩形 22">
              <a:extLst>
                <a:ext uri="{FF2B5EF4-FFF2-40B4-BE49-F238E27FC236}">
                  <a16:creationId xmlns:a16="http://schemas.microsoft.com/office/drawing/2014/main" id="{B4A33C3B-070E-4A7B-BE6C-176C067173BD}"/>
                </a:ext>
              </a:extLst>
            </p:cNvPr>
            <p:cNvSpPr/>
            <p:nvPr/>
          </p:nvSpPr>
          <p:spPr>
            <a:xfrm>
              <a:off x="3363163"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565271" y="374820"/>
              <a:ext cx="2651439" cy="523220"/>
            </a:xfrm>
            <a:prstGeom prst="rect">
              <a:avLst/>
            </a:prstGeom>
          </p:spPr>
          <p:txBody>
            <a:bodyPr wrap="squar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FUTURE WORK</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753AC1-72A5-1F70-E773-1E5260388E62}"/>
              </a:ext>
            </a:extLst>
          </p:cNvPr>
          <p:cNvSpPr>
            <a:spLocks noGrp="1"/>
          </p:cNvSpPr>
          <p:nvPr>
            <p:ph type="sldNum" sz="quarter" idx="12"/>
          </p:nvPr>
        </p:nvSpPr>
        <p:spPr/>
        <p:txBody>
          <a:bodyPr/>
          <a:lstStyle/>
          <a:p>
            <a:fld id="{03925C85-E2BB-45A6-90ED-40C082253376}" type="slidenum">
              <a:rPr lang="zh-CN" altLang="en-US" smtClean="0"/>
              <a:t>29</a:t>
            </a:fld>
            <a:endParaRPr lang="zh-CN" altLang="en-US"/>
          </a:p>
        </p:txBody>
      </p:sp>
      <p:sp>
        <p:nvSpPr>
          <p:cNvPr id="4" name="文本框 3">
            <a:extLst>
              <a:ext uri="{FF2B5EF4-FFF2-40B4-BE49-F238E27FC236}">
                <a16:creationId xmlns:a16="http://schemas.microsoft.com/office/drawing/2014/main" id="{27DEBCB4-9997-2560-D95C-8FD7A058BCA1}"/>
              </a:ext>
            </a:extLst>
          </p:cNvPr>
          <p:cNvSpPr txBox="1"/>
          <p:nvPr/>
        </p:nvSpPr>
        <p:spPr>
          <a:xfrm>
            <a:off x="780596" y="2208925"/>
            <a:ext cx="10365824" cy="280794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404040"/>
                </a:solidFill>
              </a:rPr>
              <a:t>扩充任务形式和与预训练目标的设计，可加入诸如语言生成和关系抽取等任务</a:t>
            </a:r>
            <a:endParaRPr lang="en-US" altLang="zh-CN" sz="2000" dirty="0">
              <a:solidFill>
                <a:srgbClr val="404040"/>
              </a:solidFill>
            </a:endParaRPr>
          </a:p>
          <a:p>
            <a:pPr marL="342900" indent="-342900">
              <a:lnSpc>
                <a:spcPct val="150000"/>
              </a:lnSpc>
              <a:buFont typeface="Arial" panose="020B0604020202020204" pitchFamily="34" charset="0"/>
              <a:buChar char="•"/>
            </a:pPr>
            <a:r>
              <a:rPr lang="zh-CN" altLang="en-US" sz="2000" dirty="0">
                <a:solidFill>
                  <a:srgbClr val="404040"/>
                </a:solidFill>
              </a:rPr>
              <a:t>测试其他的</a:t>
            </a:r>
            <a:r>
              <a:rPr lang="en-US" altLang="zh-CN" sz="2000" dirty="0">
                <a:solidFill>
                  <a:srgbClr val="404040"/>
                </a:solidFill>
              </a:rPr>
              <a:t>tuning</a:t>
            </a:r>
            <a:r>
              <a:rPr lang="zh-CN" altLang="en-US" sz="2000" dirty="0">
                <a:solidFill>
                  <a:srgbClr val="404040"/>
                </a:solidFill>
              </a:rPr>
              <a:t>方案在小样本场景下的性能，并尝试在统一任务上对他们进行类似的预训练</a:t>
            </a:r>
            <a:endParaRPr lang="en-US" altLang="zh-CN" sz="2000" dirty="0">
              <a:solidFill>
                <a:srgbClr val="404040"/>
              </a:solidFill>
            </a:endParaRPr>
          </a:p>
          <a:p>
            <a:pPr marL="342900" indent="-342900">
              <a:lnSpc>
                <a:spcPct val="150000"/>
              </a:lnSpc>
              <a:buFont typeface="Arial" panose="020B0604020202020204" pitchFamily="34" charset="0"/>
              <a:buChar char="•"/>
            </a:pPr>
            <a:r>
              <a:rPr lang="zh-CN" altLang="en-US" sz="2000" dirty="0">
                <a:solidFill>
                  <a:srgbClr val="404040"/>
                </a:solidFill>
              </a:rPr>
              <a:t>探究如何进一步加快</a:t>
            </a:r>
            <a:r>
              <a:rPr lang="en-US" altLang="zh-CN" sz="2000" dirty="0">
                <a:solidFill>
                  <a:srgbClr val="404040"/>
                </a:solidFill>
              </a:rPr>
              <a:t>PPT</a:t>
            </a:r>
            <a:r>
              <a:rPr lang="zh-CN" altLang="en-US" sz="2000" dirty="0">
                <a:solidFill>
                  <a:srgbClr val="404040"/>
                </a:solidFill>
              </a:rPr>
              <a:t>方案的收敛速度</a:t>
            </a:r>
            <a:endParaRPr lang="en-US" altLang="zh-CN" sz="2000" dirty="0">
              <a:solidFill>
                <a:srgbClr val="404040"/>
              </a:solidFill>
            </a:endParaRPr>
          </a:p>
          <a:p>
            <a:pPr marL="342900" indent="-342900">
              <a:lnSpc>
                <a:spcPct val="150000"/>
              </a:lnSpc>
              <a:buFont typeface="Arial" panose="020B0604020202020204" pitchFamily="34" charset="0"/>
              <a:buChar char="•"/>
            </a:pPr>
            <a:r>
              <a:rPr lang="zh-CN" altLang="en-US" sz="2000" dirty="0">
                <a:solidFill>
                  <a:srgbClr val="404040"/>
                </a:solidFill>
              </a:rPr>
              <a:t>探究统一任务预训练的方式除了对</a:t>
            </a:r>
            <a:r>
              <a:rPr lang="en-US" altLang="zh-CN" sz="2000" dirty="0">
                <a:solidFill>
                  <a:srgbClr val="404040"/>
                </a:solidFill>
              </a:rPr>
              <a:t>soft prompt</a:t>
            </a:r>
            <a:r>
              <a:rPr lang="zh-CN" altLang="en-US" sz="2000" dirty="0">
                <a:solidFill>
                  <a:srgbClr val="404040"/>
                </a:solidFill>
              </a:rPr>
              <a:t>的初始化有帮助，能否进一步用于提升预训练模型自身的性能</a:t>
            </a:r>
            <a:endParaRPr lang="en-US" altLang="zh-CN" sz="2000" dirty="0">
              <a:solidFill>
                <a:srgbClr val="404040"/>
              </a:solidFill>
            </a:endParaRPr>
          </a:p>
        </p:txBody>
      </p:sp>
      <p:sp>
        <p:nvSpPr>
          <p:cNvPr id="5" name="文本框 4">
            <a:extLst>
              <a:ext uri="{FF2B5EF4-FFF2-40B4-BE49-F238E27FC236}">
                <a16:creationId xmlns:a16="http://schemas.microsoft.com/office/drawing/2014/main" id="{3EC63F29-BBD7-CB70-2AA6-2073270D9B09}"/>
              </a:ext>
            </a:extLst>
          </p:cNvPr>
          <p:cNvSpPr txBox="1"/>
          <p:nvPr/>
        </p:nvSpPr>
        <p:spPr>
          <a:xfrm>
            <a:off x="605949" y="1265982"/>
            <a:ext cx="9376251"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cs typeface="Times New Roman" panose="02020603050405020304" pitchFamily="18" charset="0"/>
              </a:rPr>
              <a:t>未来工作（</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Future Work</a:t>
            </a:r>
            <a:r>
              <a:rPr lang="zh-CN" altLang="en-US" sz="2400" b="1" dirty="0">
                <a:solidFill>
                  <a:srgbClr val="8E1A33"/>
                </a:solidFill>
                <a:latin typeface="微软雅黑"/>
                <a:ea typeface="微软雅黑"/>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423542041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7" y="0"/>
            <a:ext cx="1248940" cy="6858000"/>
            <a:chOff x="-397" y="0"/>
            <a:chExt cx="1248940" cy="6858000"/>
          </a:xfrm>
        </p:grpSpPr>
        <p:sp>
          <p:nvSpPr>
            <p:cNvPr id="48" name="任意多边形 47"/>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40" name="文本框 39"/>
            <p:cNvSpPr txBox="1"/>
            <p:nvPr/>
          </p:nvSpPr>
          <p:spPr>
            <a:xfrm>
              <a:off x="-397" y="1195679"/>
              <a:ext cx="1015663" cy="4466642"/>
            </a:xfrm>
            <a:prstGeom prst="rect">
              <a:avLst/>
            </a:prstGeom>
            <a:noFill/>
          </p:spPr>
          <p:txBody>
            <a:bodyPr vert="eaVert" wrap="square" rtlCol="0">
              <a:spAutoFit/>
            </a:bodyPr>
            <a:lstStyle/>
            <a:p>
              <a:pPr algn="dist"/>
              <a:r>
                <a:rPr lang="en-US" altLang="zh-CN" sz="5400" b="1" dirty="0">
                  <a:solidFill>
                    <a:schemeClr val="bg1">
                      <a:alpha val="10000"/>
                    </a:schemeClr>
                  </a:solidFill>
                </a:rPr>
                <a:t>CONTENTS</a:t>
              </a:r>
              <a:endParaRPr lang="zh-CN" altLang="en-US" sz="5400" b="1" dirty="0">
                <a:solidFill>
                  <a:schemeClr val="bg1">
                    <a:alpha val="10000"/>
                  </a:schemeClr>
                </a:solidFill>
              </a:endParaRPr>
            </a:p>
          </p:txBody>
        </p:sp>
      </p:grpSp>
      <p:sp>
        <p:nvSpPr>
          <p:cNvPr id="6" name="矩形 5"/>
          <p:cNvSpPr/>
          <p:nvPr/>
        </p:nvSpPr>
        <p:spPr>
          <a:xfrm>
            <a:off x="6037943" y="1195679"/>
            <a:ext cx="116114" cy="46390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4709749" y="-1386252"/>
            <a:ext cx="2772501" cy="2772503"/>
          </a:xfrm>
          <a:prstGeom prst="ellipse">
            <a:avLst/>
          </a:prstGeom>
          <a:ln w="31750">
            <a:solidFill>
              <a:schemeClr val="bg1"/>
            </a:solidFill>
          </a:ln>
          <a:effectLst>
            <a:outerShdw blurRad="1651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 name="文本框 3"/>
          <p:cNvSpPr txBox="1"/>
          <p:nvPr/>
        </p:nvSpPr>
        <p:spPr>
          <a:xfrm>
            <a:off x="5314950" y="826348"/>
            <a:ext cx="1562100" cy="369331"/>
          </a:xfrm>
          <a:prstGeom prst="rect">
            <a:avLst/>
          </a:prstGeom>
          <a:noFill/>
        </p:spPr>
        <p:txBody>
          <a:bodyPr wrap="square" rtlCol="0">
            <a:spAutoFit/>
          </a:bodyPr>
          <a:lstStyle/>
          <a:p>
            <a:pPr algn="dist"/>
            <a:r>
              <a:rPr lang="en-US" altLang="zh-CN" dirty="0">
                <a:solidFill>
                  <a:schemeClr val="bg1"/>
                </a:solidFill>
              </a:rPr>
              <a:t>CONTENTS</a:t>
            </a:r>
            <a:endParaRPr lang="zh-CN" altLang="en-US" dirty="0">
              <a:solidFill>
                <a:schemeClr val="bg1"/>
              </a:solidFill>
            </a:endParaRPr>
          </a:p>
        </p:txBody>
      </p:sp>
      <p:sp>
        <p:nvSpPr>
          <p:cNvPr id="5" name="文本框 4"/>
          <p:cNvSpPr txBox="1"/>
          <p:nvPr/>
        </p:nvSpPr>
        <p:spPr>
          <a:xfrm>
            <a:off x="4638890" y="4026"/>
            <a:ext cx="2914220" cy="923330"/>
          </a:xfrm>
          <a:prstGeom prst="rect">
            <a:avLst/>
          </a:prstGeom>
          <a:noFill/>
        </p:spPr>
        <p:txBody>
          <a:bodyPr wrap="square" rtlCol="0">
            <a:spAutoFit/>
          </a:bodyPr>
          <a:lstStyle/>
          <a:p>
            <a:pPr algn="ctr"/>
            <a:r>
              <a:rPr lang="zh-CN" altLang="en-US" sz="5400" b="1" spc="600" dirty="0">
                <a:solidFill>
                  <a:schemeClr val="bg1"/>
                </a:solidFill>
              </a:rPr>
              <a:t>目录</a:t>
            </a:r>
          </a:p>
        </p:txBody>
      </p:sp>
      <p:grpSp>
        <p:nvGrpSpPr>
          <p:cNvPr id="8" name="组合 7"/>
          <p:cNvGrpSpPr/>
          <p:nvPr/>
        </p:nvGrpSpPr>
        <p:grpSpPr>
          <a:xfrm>
            <a:off x="5733648" y="1802287"/>
            <a:ext cx="720670" cy="642272"/>
            <a:chOff x="4438248" y="1649887"/>
            <a:chExt cx="720670" cy="642272"/>
          </a:xfrm>
        </p:grpSpPr>
        <p:sp>
          <p:nvSpPr>
            <p:cNvPr id="9" name="椭圆 8"/>
            <p:cNvSpPr/>
            <p:nvPr/>
          </p:nvSpPr>
          <p:spPr>
            <a:xfrm>
              <a:off x="4460144" y="1649887"/>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4438248" y="1739863"/>
              <a:ext cx="720670"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grpSp>
      <p:grpSp>
        <p:nvGrpSpPr>
          <p:cNvPr id="11" name="组合 10"/>
          <p:cNvGrpSpPr/>
          <p:nvPr/>
        </p:nvGrpSpPr>
        <p:grpSpPr>
          <a:xfrm>
            <a:off x="5733648" y="2940230"/>
            <a:ext cx="720670" cy="642272"/>
            <a:chOff x="4438248" y="2615110"/>
            <a:chExt cx="720670" cy="642272"/>
          </a:xfrm>
        </p:grpSpPr>
        <p:sp>
          <p:nvSpPr>
            <p:cNvPr id="12" name="椭圆 11"/>
            <p:cNvSpPr/>
            <p:nvPr/>
          </p:nvSpPr>
          <p:spPr>
            <a:xfrm>
              <a:off x="4460144" y="2615110"/>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4438248" y="2709794"/>
              <a:ext cx="720670"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grpSp>
      <p:grpSp>
        <p:nvGrpSpPr>
          <p:cNvPr id="14" name="组合 13"/>
          <p:cNvGrpSpPr/>
          <p:nvPr/>
        </p:nvGrpSpPr>
        <p:grpSpPr>
          <a:xfrm>
            <a:off x="5733648" y="4068013"/>
            <a:ext cx="720670" cy="642272"/>
            <a:chOff x="4438248" y="3580333"/>
            <a:chExt cx="720670" cy="642272"/>
          </a:xfrm>
        </p:grpSpPr>
        <p:sp>
          <p:nvSpPr>
            <p:cNvPr id="15" name="椭圆 14"/>
            <p:cNvSpPr/>
            <p:nvPr/>
          </p:nvSpPr>
          <p:spPr>
            <a:xfrm>
              <a:off x="4460144" y="3580333"/>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5"/>
            <p:cNvSpPr txBox="1"/>
            <p:nvPr/>
          </p:nvSpPr>
          <p:spPr>
            <a:xfrm>
              <a:off x="4438248" y="367608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grpSp>
        <p:nvGrpSpPr>
          <p:cNvPr id="17" name="组合 16"/>
          <p:cNvGrpSpPr/>
          <p:nvPr/>
        </p:nvGrpSpPr>
        <p:grpSpPr>
          <a:xfrm>
            <a:off x="5733648" y="5185636"/>
            <a:ext cx="720670" cy="642272"/>
            <a:chOff x="4438248" y="4545556"/>
            <a:chExt cx="720670" cy="642272"/>
          </a:xfrm>
        </p:grpSpPr>
        <p:sp>
          <p:nvSpPr>
            <p:cNvPr id="18" name="椭圆 17"/>
            <p:cNvSpPr/>
            <p:nvPr/>
          </p:nvSpPr>
          <p:spPr>
            <a:xfrm>
              <a:off x="4460144" y="4545556"/>
              <a:ext cx="673167" cy="642272"/>
            </a:xfrm>
            <a:prstGeom prst="ellipse">
              <a:avLst/>
            </a:prstGeom>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文本框 18"/>
            <p:cNvSpPr txBox="1"/>
            <p:nvPr/>
          </p:nvSpPr>
          <p:spPr>
            <a:xfrm>
              <a:off x="4438248" y="4643226"/>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sp>
        <p:nvSpPr>
          <p:cNvPr id="23" name="文本框 22"/>
          <p:cNvSpPr txBox="1"/>
          <p:nvPr/>
        </p:nvSpPr>
        <p:spPr>
          <a:xfrm>
            <a:off x="2751836" y="1812888"/>
            <a:ext cx="2791715" cy="461665"/>
          </a:xfrm>
          <a:prstGeom prst="rect">
            <a:avLst/>
          </a:prstGeom>
          <a:noFill/>
        </p:spPr>
        <p:txBody>
          <a:bodyPr wrap="square" rtlCol="0">
            <a:spAutoFit/>
          </a:bodyPr>
          <a:lstStyle/>
          <a:p>
            <a:pPr algn="r"/>
            <a:r>
              <a:rPr lang="zh-CN" altLang="en-US" sz="2400" b="1" spc="300" dirty="0">
                <a:solidFill>
                  <a:schemeClr val="tx1">
                    <a:lumMod val="75000"/>
                    <a:lumOff val="25000"/>
                  </a:schemeClr>
                </a:solidFill>
              </a:rPr>
              <a:t>研究背景</a:t>
            </a:r>
          </a:p>
        </p:txBody>
      </p:sp>
      <p:sp>
        <p:nvSpPr>
          <p:cNvPr id="24" name="文本框 23"/>
          <p:cNvSpPr txBox="1"/>
          <p:nvPr/>
        </p:nvSpPr>
        <p:spPr>
          <a:xfrm>
            <a:off x="6714236" y="2913058"/>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模型架构</a:t>
            </a:r>
          </a:p>
        </p:txBody>
      </p:sp>
      <p:sp>
        <p:nvSpPr>
          <p:cNvPr id="25" name="文本框 24"/>
          <p:cNvSpPr txBox="1"/>
          <p:nvPr/>
        </p:nvSpPr>
        <p:spPr>
          <a:xfrm>
            <a:off x="2751836" y="4053910"/>
            <a:ext cx="2791715" cy="461665"/>
          </a:xfrm>
          <a:prstGeom prst="rect">
            <a:avLst/>
          </a:prstGeom>
          <a:noFill/>
        </p:spPr>
        <p:txBody>
          <a:bodyPr wrap="square" rtlCol="0">
            <a:spAutoFit/>
          </a:bodyPr>
          <a:lstStyle/>
          <a:p>
            <a:pPr algn="r"/>
            <a:r>
              <a:rPr lang="zh-CN" altLang="en-US" sz="2400" b="1" spc="300" dirty="0">
                <a:solidFill>
                  <a:schemeClr val="tx1">
                    <a:lumMod val="75000"/>
                    <a:lumOff val="25000"/>
                  </a:schemeClr>
                </a:solidFill>
              </a:rPr>
              <a:t>实验内容</a:t>
            </a:r>
          </a:p>
        </p:txBody>
      </p:sp>
      <p:sp>
        <p:nvSpPr>
          <p:cNvPr id="26" name="文本框 25"/>
          <p:cNvSpPr txBox="1"/>
          <p:nvPr/>
        </p:nvSpPr>
        <p:spPr>
          <a:xfrm>
            <a:off x="6714236" y="5115031"/>
            <a:ext cx="2791715" cy="461665"/>
          </a:xfrm>
          <a:prstGeom prst="rect">
            <a:avLst/>
          </a:prstGeom>
          <a:noFill/>
        </p:spPr>
        <p:txBody>
          <a:bodyPr wrap="square" rtlCol="0">
            <a:spAutoFit/>
          </a:bodyPr>
          <a:lstStyle/>
          <a:p>
            <a:r>
              <a:rPr lang="zh-CN" altLang="en-US" sz="2400" b="1" spc="300" dirty="0">
                <a:solidFill>
                  <a:schemeClr val="tx1">
                    <a:lumMod val="75000"/>
                    <a:lumOff val="25000"/>
                  </a:schemeClr>
                </a:solidFill>
              </a:rPr>
              <a:t>结论与展望</a:t>
            </a:r>
          </a:p>
        </p:txBody>
      </p:sp>
      <p:sp>
        <p:nvSpPr>
          <p:cNvPr id="28" name="矩形 27"/>
          <p:cNvSpPr/>
          <p:nvPr/>
        </p:nvSpPr>
        <p:spPr>
          <a:xfrm>
            <a:off x="2343460" y="2239384"/>
            <a:ext cx="3136591" cy="276999"/>
          </a:xfrm>
          <a:prstGeom prst="rect">
            <a:avLst/>
          </a:prstGeom>
        </p:spPr>
        <p:txBody>
          <a:bodyPr wrap="square">
            <a:spAutoFit/>
          </a:bodyPr>
          <a:lstStyle/>
          <a:p>
            <a:pPr algn="r"/>
            <a:r>
              <a:rPr lang="en-US" altLang="zh-CN" sz="1200" dirty="0">
                <a:solidFill>
                  <a:schemeClr val="tx1">
                    <a:lumMod val="65000"/>
                    <a:lumOff val="35000"/>
                  </a:schemeClr>
                </a:solidFill>
              </a:rPr>
              <a:t>RESEARCH BACKGROUND</a:t>
            </a:r>
          </a:p>
        </p:txBody>
      </p:sp>
      <p:sp>
        <p:nvSpPr>
          <p:cNvPr id="29" name="矩形 28"/>
          <p:cNvSpPr/>
          <p:nvPr/>
        </p:nvSpPr>
        <p:spPr>
          <a:xfrm>
            <a:off x="6726728" y="3334078"/>
            <a:ext cx="3274522" cy="276999"/>
          </a:xfrm>
          <a:prstGeom prst="rect">
            <a:avLst/>
          </a:prstGeom>
        </p:spPr>
        <p:txBody>
          <a:bodyPr wrap="square">
            <a:spAutoFit/>
          </a:bodyPr>
          <a:lstStyle/>
          <a:p>
            <a:r>
              <a:rPr lang="en-US" altLang="zh-CN" sz="1200" dirty="0">
                <a:solidFill>
                  <a:schemeClr val="tx1">
                    <a:lumMod val="65000"/>
                    <a:lumOff val="35000"/>
                  </a:schemeClr>
                </a:solidFill>
              </a:rPr>
              <a:t>MODEL FRAMEWORK</a:t>
            </a:r>
            <a:endParaRPr lang="zh-CN" altLang="en-US" sz="1200" dirty="0">
              <a:solidFill>
                <a:schemeClr val="tx1">
                  <a:lumMod val="65000"/>
                  <a:lumOff val="35000"/>
                </a:schemeClr>
              </a:solidFill>
            </a:endParaRPr>
          </a:p>
        </p:txBody>
      </p:sp>
      <p:sp>
        <p:nvSpPr>
          <p:cNvPr id="30" name="矩形 29"/>
          <p:cNvSpPr/>
          <p:nvPr/>
        </p:nvSpPr>
        <p:spPr>
          <a:xfrm>
            <a:off x="3075571" y="4478838"/>
            <a:ext cx="2404480" cy="276999"/>
          </a:xfrm>
          <a:prstGeom prst="rect">
            <a:avLst/>
          </a:prstGeom>
        </p:spPr>
        <p:txBody>
          <a:bodyPr wrap="square">
            <a:spAutoFit/>
          </a:bodyPr>
          <a:lstStyle/>
          <a:p>
            <a:pPr algn="r"/>
            <a:r>
              <a:rPr lang="en-US" altLang="zh-CN" sz="1200" dirty="0">
                <a:solidFill>
                  <a:schemeClr val="tx1">
                    <a:lumMod val="65000"/>
                    <a:lumOff val="35000"/>
                  </a:schemeClr>
                </a:solidFill>
              </a:rPr>
              <a:t>EXPERIMENT CONTENTS</a:t>
            </a:r>
          </a:p>
        </p:txBody>
      </p:sp>
      <p:sp>
        <p:nvSpPr>
          <p:cNvPr id="31" name="矩形 30"/>
          <p:cNvSpPr/>
          <p:nvPr/>
        </p:nvSpPr>
        <p:spPr>
          <a:xfrm>
            <a:off x="6726728" y="5546146"/>
            <a:ext cx="3064747" cy="276999"/>
          </a:xfrm>
          <a:prstGeom prst="rect">
            <a:avLst/>
          </a:prstGeom>
        </p:spPr>
        <p:txBody>
          <a:bodyPr wrap="square">
            <a:spAutoFit/>
          </a:bodyPr>
          <a:lstStyle/>
          <a:p>
            <a:r>
              <a:rPr lang="en-US" altLang="zh-CN" sz="1200" dirty="0">
                <a:solidFill>
                  <a:schemeClr val="tx1">
                    <a:lumMod val="65000"/>
                    <a:lumOff val="35000"/>
                  </a:schemeClr>
                </a:solidFill>
              </a:rPr>
              <a:t>CONCLUSION AND FUTURE WORK</a:t>
            </a:r>
            <a:endParaRPr lang="zh-CN" altLang="en-US" sz="1200" dirty="0">
              <a:solidFill>
                <a:schemeClr val="tx1">
                  <a:lumMod val="65000"/>
                  <a:lumOff val="35000"/>
                </a:schemeClr>
              </a:solidFill>
            </a:endParaRPr>
          </a:p>
        </p:txBody>
      </p:sp>
      <p:grpSp>
        <p:nvGrpSpPr>
          <p:cNvPr id="34" name="组合 33"/>
          <p:cNvGrpSpPr/>
          <p:nvPr/>
        </p:nvGrpSpPr>
        <p:grpSpPr>
          <a:xfrm>
            <a:off x="10943457" y="0"/>
            <a:ext cx="1248543" cy="6858000"/>
            <a:chOff x="10943457" y="0"/>
            <a:chExt cx="1248543" cy="6858000"/>
          </a:xfrm>
        </p:grpSpPr>
        <p:sp>
          <p:nvSpPr>
            <p:cNvPr id="51" name="任意多边形 50"/>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52" name="文本框 51"/>
            <p:cNvSpPr txBox="1"/>
            <p:nvPr/>
          </p:nvSpPr>
          <p:spPr>
            <a:xfrm flipH="1">
              <a:off x="11160601" y="1195679"/>
              <a:ext cx="1015663" cy="4466642"/>
            </a:xfrm>
            <a:prstGeom prst="rect">
              <a:avLst/>
            </a:prstGeom>
            <a:noFill/>
          </p:spPr>
          <p:txBody>
            <a:bodyPr vert="eaVert" wrap="square" rtlCol="0">
              <a:spAutoFit/>
            </a:bodyPr>
            <a:lstStyle/>
            <a:p>
              <a:pPr algn="dist"/>
              <a:r>
                <a:rPr lang="en-US" altLang="zh-CN" sz="5400" b="1" dirty="0">
                  <a:solidFill>
                    <a:schemeClr val="bg1">
                      <a:alpha val="10000"/>
                    </a:schemeClr>
                  </a:solidFill>
                </a:rPr>
                <a:t>CONTENTS</a:t>
              </a:r>
              <a:endParaRPr lang="zh-CN" altLang="en-US" sz="5400" b="1" dirty="0">
                <a:solidFill>
                  <a:schemeClr val="bg1">
                    <a:alpha val="10000"/>
                  </a:schemeClr>
                </a:solidFill>
              </a:endParaRPr>
            </a:p>
          </p:txBody>
        </p:sp>
      </p:grpSp>
    </p:spTree>
    <p:extLst>
      <p:ext uri="{BB962C8B-B14F-4D97-AF65-F5344CB8AC3E}">
        <p14:creationId xmlns:p14="http://schemas.microsoft.com/office/powerpoint/2010/main" val="530059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fill="hold"/>
                                        <p:tgtEl>
                                          <p:spTgt spid="34"/>
                                        </p:tgtEl>
                                        <p:attrNameLst>
                                          <p:attrName>ppt_x</p:attrName>
                                        </p:attrNameLst>
                                      </p:cBhvr>
                                      <p:tavLst>
                                        <p:tav tm="0">
                                          <p:val>
                                            <p:strVal val="1+#ppt_w/2"/>
                                          </p:val>
                                        </p:tav>
                                        <p:tav tm="100000">
                                          <p:val>
                                            <p:strVal val="#ppt_x"/>
                                          </p:val>
                                        </p:tav>
                                      </p:tavLst>
                                    </p:anim>
                                    <p:anim calcmode="lin" valueType="num">
                                      <p:cBhvr additive="base">
                                        <p:cTn id="11" dur="500" fill="hold"/>
                                        <p:tgtEl>
                                          <p:spTgt spid="34"/>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53" presetClass="entr" presetSubtype="16" fill="hold" grpId="0" nodeType="withEffect">
                                  <p:stCondLst>
                                    <p:cond delay="40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22" presetClass="entr" presetSubtype="1" fill="hold" grpId="0" nodeType="withEffect">
                                  <p:stCondLst>
                                    <p:cond delay="80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2" presetClass="entr" presetSubtype="1" fill="hold" grpId="0" nodeType="withEffect">
                                  <p:stCondLst>
                                    <p:cond delay="110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3100"/>
                                        <p:tgtEl>
                                          <p:spTgt spid="6"/>
                                        </p:tgtEl>
                                      </p:cBhvr>
                                    </p:animEffect>
                                  </p:childTnLst>
                                </p:cTn>
                              </p:par>
                              <p:par>
                                <p:cTn id="27" presetID="42" presetClass="entr" presetSubtype="0" fill="hold" nodeType="withEffect">
                                  <p:stCondLst>
                                    <p:cond delay="12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anim calcmode="lin" valueType="num">
                                      <p:cBhvr>
                                        <p:cTn id="30" dur="500" fill="hold"/>
                                        <p:tgtEl>
                                          <p:spTgt spid="8"/>
                                        </p:tgtEl>
                                        <p:attrNameLst>
                                          <p:attrName>ppt_x</p:attrName>
                                        </p:attrNameLst>
                                      </p:cBhvr>
                                      <p:tavLst>
                                        <p:tav tm="0">
                                          <p:val>
                                            <p:strVal val="#ppt_x"/>
                                          </p:val>
                                        </p:tav>
                                        <p:tav tm="100000">
                                          <p:val>
                                            <p:strVal val="#ppt_x"/>
                                          </p:val>
                                        </p:tav>
                                      </p:tavLst>
                                    </p:anim>
                                    <p:anim calcmode="lin" valueType="num">
                                      <p:cBhvr>
                                        <p:cTn id="31" dur="500" fill="hold"/>
                                        <p:tgtEl>
                                          <p:spTgt spid="8"/>
                                        </p:tgtEl>
                                        <p:attrNameLst>
                                          <p:attrName>ppt_y</p:attrName>
                                        </p:attrNameLst>
                                      </p:cBhvr>
                                      <p:tavLst>
                                        <p:tav tm="0">
                                          <p:val>
                                            <p:strVal val="#ppt_y+.1"/>
                                          </p:val>
                                        </p:tav>
                                        <p:tav tm="100000">
                                          <p:val>
                                            <p:strVal val="#ppt_y"/>
                                          </p:val>
                                        </p:tav>
                                      </p:tavLst>
                                    </p:anim>
                                  </p:childTnLst>
                                </p:cTn>
                              </p:par>
                              <p:par>
                                <p:cTn id="32" presetID="17" presetClass="entr" presetSubtype="2" fill="hold" grpId="0" nodeType="withEffect">
                                  <p:stCondLst>
                                    <p:cond delay="130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ppt_x</p:attrName>
                                        </p:attrNameLst>
                                      </p:cBhvr>
                                      <p:tavLst>
                                        <p:tav tm="0">
                                          <p:val>
                                            <p:strVal val="#ppt_x+#ppt_w/2"/>
                                          </p:val>
                                        </p:tav>
                                        <p:tav tm="100000">
                                          <p:val>
                                            <p:strVal val="#ppt_x"/>
                                          </p:val>
                                        </p:tav>
                                      </p:tavLst>
                                    </p:anim>
                                    <p:anim calcmode="lin" valueType="num">
                                      <p:cBhvr>
                                        <p:cTn id="35" dur="500" fill="hold"/>
                                        <p:tgtEl>
                                          <p:spTgt spid="23"/>
                                        </p:tgtEl>
                                        <p:attrNameLst>
                                          <p:attrName>ppt_y</p:attrName>
                                        </p:attrNameLst>
                                      </p:cBhvr>
                                      <p:tavLst>
                                        <p:tav tm="0">
                                          <p:val>
                                            <p:strVal val="#ppt_y"/>
                                          </p:val>
                                        </p:tav>
                                        <p:tav tm="100000">
                                          <p:val>
                                            <p:strVal val="#ppt_y"/>
                                          </p:val>
                                        </p:tav>
                                      </p:tavLst>
                                    </p:anim>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strVal val="#ppt_h"/>
                                          </p:val>
                                        </p:tav>
                                        <p:tav tm="100000">
                                          <p:val>
                                            <p:strVal val="#ppt_h"/>
                                          </p:val>
                                        </p:tav>
                                      </p:tavLst>
                                    </p:anim>
                                  </p:childTnLst>
                                </p:cTn>
                              </p:par>
                              <p:par>
                                <p:cTn id="38" presetID="10" presetClass="entr" presetSubtype="0" fill="hold" grpId="0" nodeType="withEffect">
                                  <p:stCondLst>
                                    <p:cond delay="130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42" presetClass="entr" presetSubtype="0" fill="hold" nodeType="withEffect">
                                  <p:stCondLst>
                                    <p:cond delay="170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1"/>
                                          </p:val>
                                        </p:tav>
                                        <p:tav tm="100000">
                                          <p:val>
                                            <p:strVal val="#ppt_y"/>
                                          </p:val>
                                        </p:tav>
                                      </p:tavLst>
                                    </p:anim>
                                  </p:childTnLst>
                                </p:cTn>
                              </p:par>
                              <p:par>
                                <p:cTn id="46" presetID="17" presetClass="entr" presetSubtype="8" fill="hold" grpId="0" nodeType="withEffect">
                                  <p:stCondLst>
                                    <p:cond delay="19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500" fill="hold"/>
                                        <p:tgtEl>
                                          <p:spTgt spid="24"/>
                                        </p:tgtEl>
                                        <p:attrNameLst>
                                          <p:attrName>ppt_x</p:attrName>
                                        </p:attrNameLst>
                                      </p:cBhvr>
                                      <p:tavLst>
                                        <p:tav tm="0">
                                          <p:val>
                                            <p:strVal val="#ppt_x-#ppt_w/2"/>
                                          </p:val>
                                        </p:tav>
                                        <p:tav tm="100000">
                                          <p:val>
                                            <p:strVal val="#ppt_x"/>
                                          </p:val>
                                        </p:tav>
                                      </p:tavLst>
                                    </p:anim>
                                    <p:anim calcmode="lin" valueType="num">
                                      <p:cBhvr>
                                        <p:cTn id="49" dur="500" fill="hold"/>
                                        <p:tgtEl>
                                          <p:spTgt spid="24"/>
                                        </p:tgtEl>
                                        <p:attrNameLst>
                                          <p:attrName>ppt_y</p:attrName>
                                        </p:attrNameLst>
                                      </p:cBhvr>
                                      <p:tavLst>
                                        <p:tav tm="0">
                                          <p:val>
                                            <p:strVal val="#ppt_y"/>
                                          </p:val>
                                        </p:tav>
                                        <p:tav tm="100000">
                                          <p:val>
                                            <p:strVal val="#ppt_y"/>
                                          </p:val>
                                        </p:tav>
                                      </p:tavLst>
                                    </p:anim>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strVal val="#ppt_h"/>
                                          </p:val>
                                        </p:tav>
                                        <p:tav tm="100000">
                                          <p:val>
                                            <p:strVal val="#ppt_h"/>
                                          </p:val>
                                        </p:tav>
                                      </p:tavLst>
                                    </p:anim>
                                  </p:childTnLst>
                                </p:cTn>
                              </p:par>
                              <p:par>
                                <p:cTn id="52" presetID="10" presetClass="entr" presetSubtype="0" fill="hold" grpId="0" nodeType="withEffect">
                                  <p:stCondLst>
                                    <p:cond delay="190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42" presetClass="entr" presetSubtype="0" fill="hold" nodeType="withEffect">
                                  <p:stCondLst>
                                    <p:cond delay="230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anim calcmode="lin" valueType="num">
                                      <p:cBhvr>
                                        <p:cTn id="58" dur="500" fill="hold"/>
                                        <p:tgtEl>
                                          <p:spTgt spid="14"/>
                                        </p:tgtEl>
                                        <p:attrNameLst>
                                          <p:attrName>ppt_x</p:attrName>
                                        </p:attrNameLst>
                                      </p:cBhvr>
                                      <p:tavLst>
                                        <p:tav tm="0">
                                          <p:val>
                                            <p:strVal val="#ppt_x"/>
                                          </p:val>
                                        </p:tav>
                                        <p:tav tm="100000">
                                          <p:val>
                                            <p:strVal val="#ppt_x"/>
                                          </p:val>
                                        </p:tav>
                                      </p:tavLst>
                                    </p:anim>
                                    <p:anim calcmode="lin" valueType="num">
                                      <p:cBhvr>
                                        <p:cTn id="59" dur="500" fill="hold"/>
                                        <p:tgtEl>
                                          <p:spTgt spid="14"/>
                                        </p:tgtEl>
                                        <p:attrNameLst>
                                          <p:attrName>ppt_y</p:attrName>
                                        </p:attrNameLst>
                                      </p:cBhvr>
                                      <p:tavLst>
                                        <p:tav tm="0">
                                          <p:val>
                                            <p:strVal val="#ppt_y+.1"/>
                                          </p:val>
                                        </p:tav>
                                        <p:tav tm="100000">
                                          <p:val>
                                            <p:strVal val="#ppt_y"/>
                                          </p:val>
                                        </p:tav>
                                      </p:tavLst>
                                    </p:anim>
                                  </p:childTnLst>
                                </p:cTn>
                              </p:par>
                              <p:par>
                                <p:cTn id="60" presetID="17" presetClass="entr" presetSubtype="2" fill="hold" grpId="0" nodeType="withEffect">
                                  <p:stCondLst>
                                    <p:cond delay="25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ppt_x</p:attrName>
                                        </p:attrNameLst>
                                      </p:cBhvr>
                                      <p:tavLst>
                                        <p:tav tm="0">
                                          <p:val>
                                            <p:strVal val="#ppt_x+#ppt_w/2"/>
                                          </p:val>
                                        </p:tav>
                                        <p:tav tm="100000">
                                          <p:val>
                                            <p:strVal val="#ppt_x"/>
                                          </p:val>
                                        </p:tav>
                                      </p:tavLst>
                                    </p:anim>
                                    <p:anim calcmode="lin" valueType="num">
                                      <p:cBhvr>
                                        <p:cTn id="63" dur="500" fill="hold"/>
                                        <p:tgtEl>
                                          <p:spTgt spid="25"/>
                                        </p:tgtEl>
                                        <p:attrNameLst>
                                          <p:attrName>ppt_y</p:attrName>
                                        </p:attrNameLst>
                                      </p:cBhvr>
                                      <p:tavLst>
                                        <p:tav tm="0">
                                          <p:val>
                                            <p:strVal val="#ppt_y"/>
                                          </p:val>
                                        </p:tav>
                                        <p:tav tm="100000">
                                          <p:val>
                                            <p:strVal val="#ppt_y"/>
                                          </p:val>
                                        </p:tav>
                                      </p:tavLst>
                                    </p:anim>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strVal val="#ppt_h"/>
                                          </p:val>
                                        </p:tav>
                                        <p:tav tm="100000">
                                          <p:val>
                                            <p:strVal val="#ppt_h"/>
                                          </p:val>
                                        </p:tav>
                                      </p:tavLst>
                                    </p:anim>
                                  </p:childTnLst>
                                </p:cTn>
                              </p:par>
                              <p:par>
                                <p:cTn id="66" presetID="10" presetClass="entr" presetSubtype="0" fill="hold" grpId="0" nodeType="withEffect">
                                  <p:stCondLst>
                                    <p:cond delay="250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42" presetClass="entr" presetSubtype="0" fill="hold" nodeType="withEffect">
                                  <p:stCondLst>
                                    <p:cond delay="290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anim calcmode="lin" valueType="num">
                                      <p:cBhvr>
                                        <p:cTn id="72" dur="500" fill="hold"/>
                                        <p:tgtEl>
                                          <p:spTgt spid="17"/>
                                        </p:tgtEl>
                                        <p:attrNameLst>
                                          <p:attrName>ppt_x</p:attrName>
                                        </p:attrNameLst>
                                      </p:cBhvr>
                                      <p:tavLst>
                                        <p:tav tm="0">
                                          <p:val>
                                            <p:strVal val="#ppt_x"/>
                                          </p:val>
                                        </p:tav>
                                        <p:tav tm="100000">
                                          <p:val>
                                            <p:strVal val="#ppt_x"/>
                                          </p:val>
                                        </p:tav>
                                      </p:tavLst>
                                    </p:anim>
                                    <p:anim calcmode="lin" valueType="num">
                                      <p:cBhvr>
                                        <p:cTn id="73" dur="500" fill="hold"/>
                                        <p:tgtEl>
                                          <p:spTgt spid="17"/>
                                        </p:tgtEl>
                                        <p:attrNameLst>
                                          <p:attrName>ppt_y</p:attrName>
                                        </p:attrNameLst>
                                      </p:cBhvr>
                                      <p:tavLst>
                                        <p:tav tm="0">
                                          <p:val>
                                            <p:strVal val="#ppt_y+.1"/>
                                          </p:val>
                                        </p:tav>
                                        <p:tav tm="100000">
                                          <p:val>
                                            <p:strVal val="#ppt_y"/>
                                          </p:val>
                                        </p:tav>
                                      </p:tavLst>
                                    </p:anim>
                                  </p:childTnLst>
                                </p:cTn>
                              </p:par>
                              <p:par>
                                <p:cTn id="74" presetID="17" presetClass="entr" presetSubtype="8" fill="hold" grpId="0" nodeType="withEffect">
                                  <p:stCondLst>
                                    <p:cond delay="310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ppt_x</p:attrName>
                                        </p:attrNameLst>
                                      </p:cBhvr>
                                      <p:tavLst>
                                        <p:tav tm="0">
                                          <p:val>
                                            <p:strVal val="#ppt_x-#ppt_w/2"/>
                                          </p:val>
                                        </p:tav>
                                        <p:tav tm="100000">
                                          <p:val>
                                            <p:strVal val="#ppt_x"/>
                                          </p:val>
                                        </p:tav>
                                      </p:tavLst>
                                    </p:anim>
                                    <p:anim calcmode="lin" valueType="num">
                                      <p:cBhvr>
                                        <p:cTn id="77" dur="500" fill="hold"/>
                                        <p:tgtEl>
                                          <p:spTgt spid="26"/>
                                        </p:tgtEl>
                                        <p:attrNameLst>
                                          <p:attrName>ppt_y</p:attrName>
                                        </p:attrNameLst>
                                      </p:cBhvr>
                                      <p:tavLst>
                                        <p:tav tm="0">
                                          <p:val>
                                            <p:strVal val="#ppt_y"/>
                                          </p:val>
                                        </p:tav>
                                        <p:tav tm="100000">
                                          <p:val>
                                            <p:strVal val="#ppt_y"/>
                                          </p:val>
                                        </p:tav>
                                      </p:tavLst>
                                    </p:anim>
                                    <p:anim calcmode="lin" valueType="num">
                                      <p:cBhvr>
                                        <p:cTn id="78" dur="500" fill="hold"/>
                                        <p:tgtEl>
                                          <p:spTgt spid="26"/>
                                        </p:tgtEl>
                                        <p:attrNameLst>
                                          <p:attrName>ppt_w</p:attrName>
                                        </p:attrNameLst>
                                      </p:cBhvr>
                                      <p:tavLst>
                                        <p:tav tm="0">
                                          <p:val>
                                            <p:fltVal val="0"/>
                                          </p:val>
                                        </p:tav>
                                        <p:tav tm="100000">
                                          <p:val>
                                            <p:strVal val="#ppt_w"/>
                                          </p:val>
                                        </p:tav>
                                      </p:tavLst>
                                    </p:anim>
                                    <p:anim calcmode="lin" valueType="num">
                                      <p:cBhvr>
                                        <p:cTn id="79" dur="500" fill="hold"/>
                                        <p:tgtEl>
                                          <p:spTgt spid="26"/>
                                        </p:tgtEl>
                                        <p:attrNameLst>
                                          <p:attrName>ppt_h</p:attrName>
                                        </p:attrNameLst>
                                      </p:cBhvr>
                                      <p:tavLst>
                                        <p:tav tm="0">
                                          <p:val>
                                            <p:strVal val="#ppt_h"/>
                                          </p:val>
                                        </p:tav>
                                        <p:tav tm="100000">
                                          <p:val>
                                            <p:strVal val="#ppt_h"/>
                                          </p:val>
                                        </p:tav>
                                      </p:tavLst>
                                    </p:anim>
                                  </p:childTnLst>
                                </p:cTn>
                              </p:par>
                              <p:par>
                                <p:cTn id="80" presetID="10" presetClass="entr" presetSubtype="0" fill="hold" grpId="0" nodeType="withEffect">
                                  <p:stCondLst>
                                    <p:cond delay="310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4" grpId="0"/>
      <p:bldP spid="5" grpId="0"/>
      <p:bldP spid="23" grpId="0"/>
      <p:bldP spid="24" grpId="0"/>
      <p:bldP spid="25" grpId="0"/>
      <p:bldP spid="26" grpId="0"/>
      <p:bldP spid="28" grpId="0"/>
      <p:bldP spid="29"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任意多边形 83"/>
          <p:cNvSpPr/>
          <p:nvPr/>
        </p:nvSpPr>
        <p:spPr>
          <a:xfrm>
            <a:off x="1" y="0"/>
            <a:ext cx="12191998" cy="1790700"/>
          </a:xfrm>
          <a:custGeom>
            <a:avLst/>
            <a:gdLst>
              <a:gd name="connsiteX0" fmla="*/ 0 w 12191998"/>
              <a:gd name="connsiteY0" fmla="*/ 0 h 1790700"/>
              <a:gd name="connsiteX1" fmla="*/ 12191998 w 12191998"/>
              <a:gd name="connsiteY1" fmla="*/ 0 h 1790700"/>
              <a:gd name="connsiteX2" fmla="*/ 12191998 w 12191998"/>
              <a:gd name="connsiteY2" fmla="*/ 467886 h 1790700"/>
              <a:gd name="connsiteX3" fmla="*/ 11809073 w 12191998"/>
              <a:gd name="connsiteY3" fmla="*/ 644320 h 1790700"/>
              <a:gd name="connsiteX4" fmla="*/ 6095999 w 12191998"/>
              <a:gd name="connsiteY4" fmla="*/ 1790700 h 1790700"/>
              <a:gd name="connsiteX5" fmla="*/ 382925 w 12191998"/>
              <a:gd name="connsiteY5" fmla="*/ 644320 h 1790700"/>
              <a:gd name="connsiteX6" fmla="*/ 0 w 12191998"/>
              <a:gd name="connsiteY6" fmla="*/ 467886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1790700">
                <a:moveTo>
                  <a:pt x="0" y="0"/>
                </a:moveTo>
                <a:lnTo>
                  <a:pt x="12191998" y="0"/>
                </a:lnTo>
                <a:lnTo>
                  <a:pt x="12191998" y="467886"/>
                </a:lnTo>
                <a:lnTo>
                  <a:pt x="11809073" y="644320"/>
                </a:lnTo>
                <a:cubicBezTo>
                  <a:pt x="10143231" y="1371784"/>
                  <a:pt x="8187684" y="1790700"/>
                  <a:pt x="6095999" y="1790700"/>
                </a:cubicBezTo>
                <a:cubicBezTo>
                  <a:pt x="4004313" y="1790700"/>
                  <a:pt x="2048766" y="1371784"/>
                  <a:pt x="382925" y="644320"/>
                </a:cubicBezTo>
                <a:lnTo>
                  <a:pt x="0" y="46788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012304" y="4990491"/>
            <a:ext cx="2906446" cy="466290"/>
            <a:chOff x="4474782" y="5065103"/>
            <a:chExt cx="1567268" cy="316214"/>
          </a:xfrm>
        </p:grpSpPr>
        <p:sp>
          <p:nvSpPr>
            <p:cNvPr id="15" name="圆角矩形 14"/>
            <p:cNvSpPr/>
            <p:nvPr/>
          </p:nvSpPr>
          <p:spPr>
            <a:xfrm>
              <a:off x="4474782" y="5065103"/>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3" name="文本框 12"/>
            <p:cNvSpPr txBox="1"/>
            <p:nvPr/>
          </p:nvSpPr>
          <p:spPr>
            <a:xfrm>
              <a:off x="4564213" y="5101568"/>
              <a:ext cx="1388408" cy="250462"/>
            </a:xfrm>
            <a:prstGeom prst="rect">
              <a:avLst/>
            </a:prstGeom>
            <a:noFill/>
          </p:spPr>
          <p:txBody>
            <a:bodyPr wrap="square" rtlCol="0">
              <a:spAutoFit/>
            </a:bodyPr>
            <a:lstStyle/>
            <a:p>
              <a:pPr algn="ctr"/>
              <a:r>
                <a:rPr lang="zh-CN" altLang="en-US" b="1" dirty="0">
                  <a:solidFill>
                    <a:schemeClr val="bg1"/>
                  </a:solidFill>
                </a:rPr>
                <a:t>汇报人：邹佳玲</a:t>
              </a:r>
            </a:p>
          </p:txBody>
        </p:sp>
      </p:grpSp>
      <p:sp>
        <p:nvSpPr>
          <p:cNvPr id="5" name="椭圆 4"/>
          <p:cNvSpPr/>
          <p:nvPr/>
        </p:nvSpPr>
        <p:spPr>
          <a:xfrm>
            <a:off x="5231246" y="802450"/>
            <a:ext cx="1729509" cy="1729510"/>
          </a:xfrm>
          <a:prstGeom prst="ellipse">
            <a:avLst/>
          </a:prstGeom>
          <a:solidFill>
            <a:schemeClr val="bg1"/>
          </a:solidFill>
          <a:ln w="31750">
            <a:solidFill>
              <a:schemeClr val="bg1"/>
            </a:solidFill>
          </a:ln>
          <a:effectLst>
            <a:outerShdw blurRad="1651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 name="组合 1">
            <a:extLst>
              <a:ext uri="{FF2B5EF4-FFF2-40B4-BE49-F238E27FC236}">
                <a16:creationId xmlns:a16="http://schemas.microsoft.com/office/drawing/2014/main" id="{A1F36853-0F7A-941D-B75A-665E670DAB77}"/>
              </a:ext>
            </a:extLst>
          </p:cNvPr>
          <p:cNvGrpSpPr/>
          <p:nvPr/>
        </p:nvGrpSpPr>
        <p:grpSpPr>
          <a:xfrm>
            <a:off x="6397378" y="4990491"/>
            <a:ext cx="2896814" cy="704544"/>
            <a:chOff x="4474783" y="5062091"/>
            <a:chExt cx="1567268" cy="477785"/>
          </a:xfrm>
        </p:grpSpPr>
        <p:sp>
          <p:nvSpPr>
            <p:cNvPr id="3" name="圆角矩形 14">
              <a:extLst>
                <a:ext uri="{FF2B5EF4-FFF2-40B4-BE49-F238E27FC236}">
                  <a16:creationId xmlns:a16="http://schemas.microsoft.com/office/drawing/2014/main" id="{19132374-20BB-435E-8F9F-B52D4CCA66A1}"/>
                </a:ext>
              </a:extLst>
            </p:cNvPr>
            <p:cNvSpPr/>
            <p:nvPr/>
          </p:nvSpPr>
          <p:spPr>
            <a:xfrm>
              <a:off x="4474783" y="5062091"/>
              <a:ext cx="1567268" cy="316214"/>
            </a:xfrm>
            <a:prstGeom prst="roundRect">
              <a:avLst>
                <a:gd name="adj" fmla="val 50000"/>
              </a:avLst>
            </a:prstGeom>
            <a:ln w="22225">
              <a:solidFill>
                <a:schemeClr val="bg1"/>
              </a:solidFill>
            </a:ln>
            <a:effectLst>
              <a:outerShdw blurRad="1143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05A56A67-6BB0-AC0B-02E6-E4D8CFE07EFE}"/>
                </a:ext>
              </a:extLst>
            </p:cNvPr>
            <p:cNvSpPr txBox="1"/>
            <p:nvPr/>
          </p:nvSpPr>
          <p:spPr>
            <a:xfrm>
              <a:off x="4564213" y="5101567"/>
              <a:ext cx="1388408" cy="438309"/>
            </a:xfrm>
            <a:prstGeom prst="rect">
              <a:avLst/>
            </a:prstGeom>
            <a:noFill/>
          </p:spPr>
          <p:txBody>
            <a:bodyPr wrap="square" rtlCol="0">
              <a:spAutoFit/>
            </a:bodyPr>
            <a:lstStyle/>
            <a:p>
              <a:pPr algn="ctr"/>
              <a:r>
                <a:rPr lang="zh-CN" altLang="en-US" b="1" dirty="0">
                  <a:solidFill>
                    <a:schemeClr val="bg1"/>
                  </a:solidFill>
                </a:rPr>
                <a:t>学号：</a:t>
              </a:r>
              <a:r>
                <a:rPr lang="en-US" altLang="zh-CN" b="1" dirty="0">
                  <a:solidFill>
                    <a:schemeClr val="bg1"/>
                  </a:solidFill>
                </a:rPr>
                <a:t>51255901103</a:t>
              </a:r>
              <a:endParaRPr lang="zh-CN" altLang="en-US" b="1" dirty="0">
                <a:solidFill>
                  <a:schemeClr val="bg1"/>
                </a:solidFill>
              </a:endParaRPr>
            </a:p>
          </p:txBody>
        </p:sp>
      </p:grpSp>
      <p:pic>
        <p:nvPicPr>
          <p:cNvPr id="6" name="Picture 6" descr="C:\Users\Administrator\Desktop\未处理\1526907122(1).png">
            <a:extLst>
              <a:ext uri="{FF2B5EF4-FFF2-40B4-BE49-F238E27FC236}">
                <a16:creationId xmlns:a16="http://schemas.microsoft.com/office/drawing/2014/main" id="{3A7F7E17-791B-D2AA-607E-A4809E03B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8695" y="741681"/>
            <a:ext cx="2003465" cy="186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7066C41D-D673-1027-EE53-036E8F3CD986}"/>
              </a:ext>
            </a:extLst>
          </p:cNvPr>
          <p:cNvSpPr txBox="1"/>
          <p:nvPr/>
        </p:nvSpPr>
        <p:spPr>
          <a:xfrm>
            <a:off x="1882093" y="3160892"/>
            <a:ext cx="8476667" cy="1200329"/>
          </a:xfrm>
          <a:prstGeom prst="rect">
            <a:avLst/>
          </a:prstGeom>
          <a:noFill/>
        </p:spPr>
        <p:txBody>
          <a:bodyPr wrap="square" rtlCol="0">
            <a:spAutoFit/>
          </a:bodyPr>
          <a:lstStyle/>
          <a:p>
            <a:pPr algn="ctr" fontAlgn="auto">
              <a:spcBef>
                <a:spcPts val="0"/>
              </a:spcBef>
              <a:spcAft>
                <a:spcPts val="0"/>
              </a:spcAft>
              <a:defRPr/>
            </a:pPr>
            <a:r>
              <a:rPr lang="en-US" altLang="zh-CN" sz="7200" b="1" dirty="0">
                <a:solidFill>
                  <a:srgbClr val="575D6A"/>
                </a:solidFill>
                <a:latin typeface="Times New Roman" panose="02020603050405020304" pitchFamily="18" charset="0"/>
                <a:cs typeface="Times New Roman" panose="02020603050405020304" pitchFamily="18" charset="0"/>
                <a:sym typeface="+mn-lt"/>
              </a:rPr>
              <a:t>THANKS</a:t>
            </a:r>
            <a:endParaRPr lang="zh-CN" altLang="en-US" sz="7200" b="1" dirty="0">
              <a:solidFill>
                <a:srgbClr val="575D6A"/>
              </a:solidFill>
              <a:latin typeface="Times New Roman" panose="02020603050405020304" pitchFamily="18" charset="0"/>
              <a:cs typeface="Times New Roman" panose="02020603050405020304" pitchFamily="18" charset="0"/>
              <a:sym typeface="+mn-lt"/>
            </a:endParaRPr>
          </a:p>
        </p:txBody>
      </p:sp>
      <p:sp>
        <p:nvSpPr>
          <p:cNvPr id="8" name="灯片编号占位符 7">
            <a:extLst>
              <a:ext uri="{FF2B5EF4-FFF2-40B4-BE49-F238E27FC236}">
                <a16:creationId xmlns:a16="http://schemas.microsoft.com/office/drawing/2014/main" id="{9076877B-655A-4C28-5B91-5EA21CA1EC1F}"/>
              </a:ext>
            </a:extLst>
          </p:cNvPr>
          <p:cNvSpPr>
            <a:spLocks noGrp="1"/>
          </p:cNvSpPr>
          <p:nvPr>
            <p:ph type="sldNum" sz="quarter" idx="12"/>
          </p:nvPr>
        </p:nvSpPr>
        <p:spPr/>
        <p:txBody>
          <a:bodyPr/>
          <a:lstStyle/>
          <a:p>
            <a:fld id="{03925C85-E2BB-45A6-90ED-40C082253376}" type="slidenum">
              <a:rPr lang="zh-CN" altLang="en-US" smtClean="0"/>
              <a:t>30</a:t>
            </a:fld>
            <a:endParaRPr lang="zh-CN" altLang="en-US"/>
          </a:p>
        </p:txBody>
      </p:sp>
    </p:spTree>
    <p:extLst>
      <p:ext uri="{BB962C8B-B14F-4D97-AF65-F5344CB8AC3E}">
        <p14:creationId xmlns:p14="http://schemas.microsoft.com/office/powerpoint/2010/main" val="96743990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 y="0"/>
            <a:ext cx="1248940" cy="6858000"/>
            <a:chOff x="-397" y="0"/>
            <a:chExt cx="1248940" cy="6858000"/>
          </a:xfrm>
        </p:grpSpPr>
        <p:sp>
          <p:nvSpPr>
            <p:cNvPr id="6" name="任意多边形 5"/>
            <p:cNvSpPr/>
            <p:nvPr/>
          </p:nvSpPr>
          <p:spPr>
            <a:xfrm>
              <a:off x="0"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7" name="文本框 6"/>
            <p:cNvSpPr txBox="1"/>
            <p:nvPr/>
          </p:nvSpPr>
          <p:spPr>
            <a:xfrm>
              <a:off x="-397"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01</a:t>
              </a:r>
              <a:endParaRPr lang="zh-CN" altLang="en-US" sz="5400" b="1" dirty="0">
                <a:solidFill>
                  <a:schemeClr val="bg1">
                    <a:alpha val="10000"/>
                  </a:schemeClr>
                </a:solidFill>
              </a:endParaRPr>
            </a:p>
          </p:txBody>
        </p:sp>
      </p:grpSp>
      <p:grpSp>
        <p:nvGrpSpPr>
          <p:cNvPr id="42" name="组合 41"/>
          <p:cNvGrpSpPr/>
          <p:nvPr/>
        </p:nvGrpSpPr>
        <p:grpSpPr>
          <a:xfrm>
            <a:off x="10943457" y="0"/>
            <a:ext cx="1248543" cy="6858000"/>
            <a:chOff x="10943457" y="0"/>
            <a:chExt cx="1248543" cy="6858000"/>
          </a:xfrm>
        </p:grpSpPr>
        <p:sp>
          <p:nvSpPr>
            <p:cNvPr id="8" name="任意多边形 7"/>
            <p:cNvSpPr/>
            <p:nvPr/>
          </p:nvSpPr>
          <p:spPr>
            <a:xfrm flipH="1">
              <a:off x="10943457" y="0"/>
              <a:ext cx="1248543" cy="6858000"/>
            </a:xfrm>
            <a:custGeom>
              <a:avLst/>
              <a:gdLst>
                <a:gd name="connsiteX0" fmla="*/ 0 w 1530942"/>
                <a:gd name="connsiteY0" fmla="*/ 0 h 6858000"/>
                <a:gd name="connsiteX1" fmla="*/ 1039003 w 1530942"/>
                <a:gd name="connsiteY1" fmla="*/ 0 h 6858000"/>
                <a:gd name="connsiteX2" fmla="*/ 1113780 w 1530942"/>
                <a:gd name="connsiteY2" fmla="*/ 250873 h 6858000"/>
                <a:gd name="connsiteX3" fmla="*/ 1530942 w 1530942"/>
                <a:gd name="connsiteY3" fmla="*/ 3429000 h 6858000"/>
                <a:gd name="connsiteX4" fmla="*/ 1113780 w 1530942"/>
                <a:gd name="connsiteY4" fmla="*/ 6607127 h 6858000"/>
                <a:gd name="connsiteX5" fmla="*/ 1039003 w 1530942"/>
                <a:gd name="connsiteY5" fmla="*/ 6858000 h 6858000"/>
                <a:gd name="connsiteX6" fmla="*/ 0 w 1530942"/>
                <a:gd name="connsiteY6" fmla="*/ 6858000 h 6858000"/>
                <a:gd name="connsiteX7" fmla="*/ 0 w 153094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0942" h="6858000">
                  <a:moveTo>
                    <a:pt x="0" y="0"/>
                  </a:moveTo>
                  <a:lnTo>
                    <a:pt x="1039003" y="0"/>
                  </a:lnTo>
                  <a:lnTo>
                    <a:pt x="1113780" y="250873"/>
                  </a:lnTo>
                  <a:cubicBezTo>
                    <a:pt x="1379823" y="1195613"/>
                    <a:pt x="1530942" y="2278263"/>
                    <a:pt x="1530942" y="3429000"/>
                  </a:cubicBezTo>
                  <a:cubicBezTo>
                    <a:pt x="1530942" y="4579737"/>
                    <a:pt x="1379823" y="5662387"/>
                    <a:pt x="1113780" y="6607127"/>
                  </a:cubicBezTo>
                  <a:lnTo>
                    <a:pt x="103900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9" name="文本框 8"/>
            <p:cNvSpPr txBox="1"/>
            <p:nvPr/>
          </p:nvSpPr>
          <p:spPr>
            <a:xfrm flipH="1">
              <a:off x="11160600" y="1696972"/>
              <a:ext cx="1015663" cy="3464056"/>
            </a:xfrm>
            <a:prstGeom prst="rect">
              <a:avLst/>
            </a:prstGeom>
            <a:noFill/>
          </p:spPr>
          <p:txBody>
            <a:bodyPr vert="eaVert" wrap="square" rtlCol="0">
              <a:spAutoFit/>
            </a:bodyPr>
            <a:lstStyle/>
            <a:p>
              <a:pPr algn="dist"/>
              <a:r>
                <a:rPr lang="en-US" altLang="zh-CN" sz="5400" b="1" dirty="0">
                  <a:solidFill>
                    <a:schemeClr val="bg1">
                      <a:alpha val="10000"/>
                    </a:schemeClr>
                  </a:solidFill>
                </a:rPr>
                <a:t>PART 01</a:t>
              </a:r>
              <a:endParaRPr lang="zh-CN" altLang="en-US" sz="5400" b="1" dirty="0">
                <a:solidFill>
                  <a:schemeClr val="bg1">
                    <a:alpha val="10000"/>
                  </a:schemeClr>
                </a:solidFill>
              </a:endParaRPr>
            </a:p>
          </p:txBody>
        </p:sp>
      </p:grpSp>
      <p:sp>
        <p:nvSpPr>
          <p:cNvPr id="12" name="文本框 11"/>
          <p:cNvSpPr txBox="1"/>
          <p:nvPr/>
        </p:nvSpPr>
        <p:spPr>
          <a:xfrm>
            <a:off x="2621429" y="205041"/>
            <a:ext cx="6949143" cy="6447919"/>
          </a:xfrm>
          <a:prstGeom prst="rect">
            <a:avLst/>
          </a:prstGeom>
          <a:noFill/>
        </p:spPr>
        <p:txBody>
          <a:bodyPr wrap="square" rtlCol="0">
            <a:spAutoFit/>
          </a:bodyPr>
          <a:lstStyle/>
          <a:p>
            <a:pPr algn="ctr"/>
            <a:r>
              <a:rPr lang="en-US" altLang="zh-CN" sz="41300" b="1" spc="600" dirty="0">
                <a:solidFill>
                  <a:schemeClr val="accent1">
                    <a:alpha val="5000"/>
                  </a:schemeClr>
                </a:solidFill>
                <a:latin typeface="Impact" panose="020B0806030902050204" pitchFamily="34" charset="0"/>
              </a:rPr>
              <a:t>01</a:t>
            </a:r>
            <a:endParaRPr lang="zh-CN" altLang="en-US" sz="41300" b="1" spc="600" dirty="0">
              <a:solidFill>
                <a:schemeClr val="accent1">
                  <a:alpha val="5000"/>
                </a:schemeClr>
              </a:solidFill>
              <a:latin typeface="Impact" panose="020B0806030902050204" pitchFamily="34" charset="0"/>
            </a:endParaRPr>
          </a:p>
        </p:txBody>
      </p:sp>
      <p:sp>
        <p:nvSpPr>
          <p:cNvPr id="16" name="文本框 15"/>
          <p:cNvSpPr txBox="1"/>
          <p:nvPr/>
        </p:nvSpPr>
        <p:spPr>
          <a:xfrm>
            <a:off x="3294743" y="2775433"/>
            <a:ext cx="5602513" cy="830997"/>
          </a:xfrm>
          <a:prstGeom prst="rect">
            <a:avLst/>
          </a:prstGeom>
          <a:noFill/>
        </p:spPr>
        <p:txBody>
          <a:bodyPr wrap="square" rtlCol="0">
            <a:spAutoFit/>
          </a:bodyPr>
          <a:lstStyle/>
          <a:p>
            <a:pPr algn="ctr"/>
            <a:r>
              <a:rPr lang="zh-CN" altLang="en-US" sz="4800" b="1" spc="300" dirty="0">
                <a:solidFill>
                  <a:schemeClr val="accent1"/>
                </a:solidFill>
              </a:rPr>
              <a:t>研究背景</a:t>
            </a:r>
          </a:p>
        </p:txBody>
      </p:sp>
      <p:sp>
        <p:nvSpPr>
          <p:cNvPr id="17" name="矩形 16"/>
          <p:cNvSpPr/>
          <p:nvPr/>
        </p:nvSpPr>
        <p:spPr>
          <a:xfrm>
            <a:off x="3797300" y="3596682"/>
            <a:ext cx="4597400" cy="338554"/>
          </a:xfrm>
          <a:prstGeom prst="rect">
            <a:avLst/>
          </a:prstGeom>
        </p:spPr>
        <p:txBody>
          <a:bodyPr wrap="square">
            <a:spAutoFit/>
          </a:bodyPr>
          <a:lstStyle/>
          <a:p>
            <a:pPr algn="ctr"/>
            <a:r>
              <a:rPr lang="en-US" altLang="zh-CN" sz="1600" dirty="0">
                <a:solidFill>
                  <a:schemeClr val="tx1">
                    <a:lumMod val="65000"/>
                    <a:lumOff val="35000"/>
                  </a:schemeClr>
                </a:solidFill>
              </a:rPr>
              <a:t>RESEARCH BACKGROUND</a:t>
            </a:r>
          </a:p>
        </p:txBody>
      </p:sp>
    </p:spTree>
    <p:extLst>
      <p:ext uri="{BB962C8B-B14F-4D97-AF65-F5344CB8AC3E}">
        <p14:creationId xmlns:p14="http://schemas.microsoft.com/office/powerpoint/2010/main" val="330819986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3" presetClass="entr" presetSubtype="272"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2/3*#ppt_w"/>
                                          </p:val>
                                        </p:tav>
                                        <p:tav tm="100000">
                                          <p:val>
                                            <p:strVal val="#ppt_w"/>
                                          </p:val>
                                        </p:tav>
                                      </p:tavLst>
                                    </p:anim>
                                    <p:anim calcmode="lin" valueType="num">
                                      <p:cBhvr>
                                        <p:cTn id="16" dur="500" fill="hold"/>
                                        <p:tgtEl>
                                          <p:spTgt spid="12"/>
                                        </p:tgtEl>
                                        <p:attrNameLst>
                                          <p:attrName>ppt_h</p:attrName>
                                        </p:attrNameLst>
                                      </p:cBhvr>
                                      <p:tavLst>
                                        <p:tav tm="0">
                                          <p:val>
                                            <p:strVal val="2/3*#ppt_h"/>
                                          </p:val>
                                        </p:tav>
                                        <p:tav tm="100000">
                                          <p:val>
                                            <p:strVal val="#ppt_h"/>
                                          </p:val>
                                        </p:tav>
                                      </p:tavLst>
                                    </p:anim>
                                  </p:childTnLst>
                                </p:cTn>
                              </p:par>
                              <p:par>
                                <p:cTn id="17" presetID="23" presetClass="entr" presetSubtype="288" fill="hold" grpId="0" nodeType="withEffect">
                                  <p:stCondLst>
                                    <p:cond delay="2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strVal val="4/3*#ppt_w"/>
                                          </p:val>
                                        </p:tav>
                                        <p:tav tm="100000">
                                          <p:val>
                                            <p:strVal val="#ppt_w"/>
                                          </p:val>
                                        </p:tav>
                                      </p:tavLst>
                                    </p:anim>
                                    <p:anim calcmode="lin" valueType="num">
                                      <p:cBhvr>
                                        <p:cTn id="20" dur="500" fill="hold"/>
                                        <p:tgtEl>
                                          <p:spTgt spid="16"/>
                                        </p:tgtEl>
                                        <p:attrNameLst>
                                          <p:attrName>ppt_h</p:attrName>
                                        </p:attrNameLst>
                                      </p:cBhvr>
                                      <p:tavLst>
                                        <p:tav tm="0">
                                          <p:val>
                                            <p:strVal val="4/3*#ppt_h"/>
                                          </p:val>
                                        </p:tav>
                                        <p:tav tm="100000">
                                          <p:val>
                                            <p:strVal val="#ppt_h"/>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B70C4DC8-F31A-AA0D-5002-D0CFDFA688F8}"/>
              </a:ext>
            </a:extLst>
          </p:cNvPr>
          <p:cNvGrpSpPr/>
          <p:nvPr/>
        </p:nvGrpSpPr>
        <p:grpSpPr>
          <a:xfrm>
            <a:off x="278471" y="286517"/>
            <a:ext cx="6244241" cy="715971"/>
            <a:chOff x="1070951" y="280461"/>
            <a:chExt cx="6244241" cy="715971"/>
          </a:xfrm>
        </p:grpSpPr>
        <p:sp>
          <p:nvSpPr>
            <p:cNvPr id="6" name="圆角矩形 12">
              <a:extLst>
                <a:ext uri="{FF2B5EF4-FFF2-40B4-BE49-F238E27FC236}">
                  <a16:creationId xmlns:a16="http://schemas.microsoft.com/office/drawing/2014/main" id="{CAA79DE1-E61B-7EC4-C2F7-CB37662A5F39}"/>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文本框 9">
              <a:extLst>
                <a:ext uri="{FF2B5EF4-FFF2-40B4-BE49-F238E27FC236}">
                  <a16:creationId xmlns:a16="http://schemas.microsoft.com/office/drawing/2014/main" id="{53F02028-FA0D-287A-A0CD-718E8A03E660}"/>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11" name="矩形 10">
              <a:extLst>
                <a:ext uri="{FF2B5EF4-FFF2-40B4-BE49-F238E27FC236}">
                  <a16:creationId xmlns:a16="http://schemas.microsoft.com/office/drawing/2014/main" id="{F304F865-9838-088D-41D1-29C4D6C92F1E}"/>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12" name="矩形 11">
              <a:extLst>
                <a:ext uri="{FF2B5EF4-FFF2-40B4-BE49-F238E27FC236}">
                  <a16:creationId xmlns:a16="http://schemas.microsoft.com/office/drawing/2014/main" id="{0D39CCEF-FDF2-D0A2-9F8C-85989F735811}"/>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
        <p:nvSpPr>
          <p:cNvPr id="13" name="灯片编号占位符 12">
            <a:extLst>
              <a:ext uri="{FF2B5EF4-FFF2-40B4-BE49-F238E27FC236}">
                <a16:creationId xmlns:a16="http://schemas.microsoft.com/office/drawing/2014/main" id="{B002572C-9543-CBE5-5B98-461B6C3C7135}"/>
              </a:ext>
            </a:extLst>
          </p:cNvPr>
          <p:cNvSpPr>
            <a:spLocks noGrp="1"/>
          </p:cNvSpPr>
          <p:nvPr>
            <p:ph type="sldNum" sz="quarter" idx="12"/>
          </p:nvPr>
        </p:nvSpPr>
        <p:spPr/>
        <p:txBody>
          <a:bodyPr/>
          <a:lstStyle/>
          <a:p>
            <a:fld id="{03925C85-E2BB-45A6-90ED-40C082253376}" type="slidenum">
              <a:rPr lang="zh-CN" altLang="en-US" smtClean="0"/>
              <a:t>5</a:t>
            </a:fld>
            <a:endParaRPr lang="zh-CN" altLang="en-US"/>
          </a:p>
        </p:txBody>
      </p:sp>
      <p:pic>
        <p:nvPicPr>
          <p:cNvPr id="15" name="图片 14">
            <a:extLst>
              <a:ext uri="{FF2B5EF4-FFF2-40B4-BE49-F238E27FC236}">
                <a16:creationId xmlns:a16="http://schemas.microsoft.com/office/drawing/2014/main" id="{38DB39F0-7CFB-649E-B84A-EAF24C3217CB}"/>
              </a:ext>
            </a:extLst>
          </p:cNvPr>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19112" y="1866436"/>
            <a:ext cx="11153775" cy="3905250"/>
          </a:xfrm>
          <a:prstGeom prst="rect">
            <a:avLst/>
          </a:prstGeom>
        </p:spPr>
      </p:pic>
      <p:sp>
        <p:nvSpPr>
          <p:cNvPr id="16" name="文本框 15">
            <a:extLst>
              <a:ext uri="{FF2B5EF4-FFF2-40B4-BE49-F238E27FC236}">
                <a16:creationId xmlns:a16="http://schemas.microsoft.com/office/drawing/2014/main" id="{E0A63147-0637-44C1-740E-0D2E6D4A0C79}"/>
              </a:ext>
            </a:extLst>
          </p:cNvPr>
          <p:cNvSpPr txBox="1"/>
          <p:nvPr/>
        </p:nvSpPr>
        <p:spPr>
          <a:xfrm>
            <a:off x="585896" y="105592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预训练方式</a:t>
            </a:r>
          </a:p>
        </p:txBody>
      </p:sp>
    </p:spTree>
    <p:extLst>
      <p:ext uri="{BB962C8B-B14F-4D97-AF65-F5344CB8AC3E}">
        <p14:creationId xmlns:p14="http://schemas.microsoft.com/office/powerpoint/2010/main" val="38977891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6244241" cy="715971"/>
            <a:chOff x="1070951" y="280461"/>
            <a:chExt cx="6244241"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
        <p:nvSpPr>
          <p:cNvPr id="2" name="文本框 1">
            <a:extLst>
              <a:ext uri="{FF2B5EF4-FFF2-40B4-BE49-F238E27FC236}">
                <a16:creationId xmlns:a16="http://schemas.microsoft.com/office/drawing/2014/main" id="{6E08086E-98C1-4EB8-B93F-E1066EDC45A9}"/>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提示学习（</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Prompt Tuning</a:t>
            </a:r>
            <a:r>
              <a:rPr lang="zh-CN" altLang="en-US" sz="2400" b="1" dirty="0">
                <a:solidFill>
                  <a:srgbClr val="8E1A33"/>
                </a:solidFill>
                <a:latin typeface="微软雅黑"/>
                <a:ea typeface="微软雅黑"/>
              </a:rPr>
              <a:t>）</a:t>
            </a:r>
          </a:p>
        </p:txBody>
      </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77FDBA8F-0586-5BB8-EE54-AD7EE9B9053D}"/>
              </a:ext>
            </a:extLst>
          </p:cNvPr>
          <p:cNvSpPr>
            <a:spLocks noGrp="1"/>
          </p:cNvSpPr>
          <p:nvPr>
            <p:ph type="sldNum" sz="quarter" idx="12"/>
          </p:nvPr>
        </p:nvSpPr>
        <p:spPr/>
        <p:txBody>
          <a:bodyPr/>
          <a:lstStyle/>
          <a:p>
            <a:fld id="{03925C85-E2BB-45A6-90ED-40C082253376}" type="slidenum">
              <a:rPr lang="zh-CN" altLang="en-US" smtClean="0"/>
              <a:t>6</a:t>
            </a:fld>
            <a:endParaRPr lang="zh-CN" altLang="en-US"/>
          </a:p>
        </p:txBody>
      </p:sp>
      <p:sp>
        <p:nvSpPr>
          <p:cNvPr id="7" name="文本框 6">
            <a:extLst>
              <a:ext uri="{FF2B5EF4-FFF2-40B4-BE49-F238E27FC236}">
                <a16:creationId xmlns:a16="http://schemas.microsoft.com/office/drawing/2014/main" id="{13BE5715-1F4F-2D14-283A-BFBF99295270}"/>
              </a:ext>
            </a:extLst>
          </p:cNvPr>
          <p:cNvSpPr txBox="1"/>
          <p:nvPr/>
        </p:nvSpPr>
        <p:spPr>
          <a:xfrm>
            <a:off x="626526" y="1977874"/>
            <a:ext cx="9990674" cy="2167068"/>
          </a:xfrm>
          <a:prstGeom prst="rect">
            <a:avLst/>
          </a:prstGeom>
          <a:noFill/>
        </p:spPr>
        <p:txBody>
          <a:bodyPr wrap="square" rtlCol="0">
            <a:spAutoFit/>
          </a:bodyPr>
          <a:lstStyle/>
          <a:p>
            <a:pPr algn="just">
              <a:lnSpc>
                <a:spcPct val="150000"/>
              </a:lnSpc>
            </a:pPr>
            <a:r>
              <a:rPr lang="en-US" altLang="zh-CN" sz="2000" b="1" dirty="0">
                <a:solidFill>
                  <a:srgbClr val="404040"/>
                </a:solidFill>
                <a:latin typeface="Times New Roman" panose="02020603050405020304" pitchFamily="18" charset="0"/>
                <a:cs typeface="Times New Roman" panose="02020603050405020304" pitchFamily="18" charset="0"/>
              </a:rPr>
              <a:t>Hard Prompt </a:t>
            </a:r>
            <a:r>
              <a:rPr lang="en-US" altLang="zh-CN" sz="2000" b="1" dirty="0" err="1">
                <a:solidFill>
                  <a:srgbClr val="404040"/>
                </a:solidFill>
                <a:latin typeface="Times New Roman" panose="02020603050405020304" pitchFamily="18" charset="0"/>
                <a:cs typeface="Times New Roman" panose="02020603050405020304" pitchFamily="18" charset="0"/>
              </a:rPr>
              <a:t>v.s</a:t>
            </a:r>
            <a:r>
              <a:rPr lang="en-US" altLang="zh-CN" sz="2000" b="1" dirty="0">
                <a:solidFill>
                  <a:srgbClr val="404040"/>
                </a:solidFill>
                <a:latin typeface="Times New Roman" panose="02020603050405020304" pitchFamily="18" charset="0"/>
                <a:cs typeface="Times New Roman" panose="02020603050405020304" pitchFamily="18" charset="0"/>
              </a:rPr>
              <a:t>. Soft Prompt</a:t>
            </a:r>
          </a:p>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Hard prompt</a:t>
            </a:r>
            <a:r>
              <a:rPr lang="zh-CN" altLang="en-US" dirty="0">
                <a:solidFill>
                  <a:srgbClr val="404040"/>
                </a:solidFill>
              </a:rPr>
              <a:t>：由离散语言短语组成，是一个实际的文本字符串，一般在面向提示的</a:t>
            </a:r>
            <a:r>
              <a:rPr lang="en-US" altLang="zh-CN" dirty="0">
                <a:solidFill>
                  <a:srgbClr val="404040"/>
                </a:solidFill>
              </a:rPr>
              <a:t>FT</a:t>
            </a:r>
            <a:r>
              <a:rPr lang="zh-CN" altLang="en-US" dirty="0">
                <a:solidFill>
                  <a:srgbClr val="404040"/>
                </a:solidFill>
              </a:rPr>
              <a:t>中应用</a:t>
            </a:r>
            <a:endParaRPr lang="en-US" altLang="zh-CN" dirty="0">
              <a:solidFill>
                <a:srgbClr val="404040"/>
              </a:solidFill>
            </a:endParaRPr>
          </a:p>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Soft prompt</a:t>
            </a:r>
            <a:r>
              <a:rPr lang="zh-CN" altLang="en-US" dirty="0">
                <a:solidFill>
                  <a:srgbClr val="404040"/>
                </a:solidFill>
              </a:rPr>
              <a:t>：由连续嵌入组成，直接在底层语言模型的嵌入空间中进行描述，通过特定方式初始化后在模型中学习。一般在</a:t>
            </a:r>
            <a:r>
              <a:rPr lang="en-US" altLang="zh-CN" dirty="0">
                <a:solidFill>
                  <a:srgbClr val="404040"/>
                </a:solidFill>
              </a:rPr>
              <a:t>PT</a:t>
            </a:r>
            <a:r>
              <a:rPr lang="zh-CN" altLang="en-US" dirty="0">
                <a:solidFill>
                  <a:srgbClr val="404040"/>
                </a:solidFill>
              </a:rPr>
              <a:t>中应用，冻结所有 </a:t>
            </a:r>
            <a:r>
              <a:rPr lang="en-US" altLang="zh-CN" dirty="0">
                <a:solidFill>
                  <a:srgbClr val="404040"/>
                </a:solidFill>
              </a:rPr>
              <a:t>PLM </a:t>
            </a:r>
            <a:r>
              <a:rPr lang="zh-CN" altLang="en-US" dirty="0">
                <a:solidFill>
                  <a:srgbClr val="404040"/>
                </a:solidFill>
              </a:rPr>
              <a:t>参数，仅调整软提示且不添加任何中间层和特定于任务的组件</a:t>
            </a:r>
            <a:endParaRPr lang="en-US" altLang="zh-CN" dirty="0">
              <a:solidFill>
                <a:srgbClr val="404040"/>
              </a:solidFill>
            </a:endParaRPr>
          </a:p>
        </p:txBody>
      </p:sp>
      <p:sp>
        <p:nvSpPr>
          <p:cNvPr id="4" name="文本框 3">
            <a:extLst>
              <a:ext uri="{FF2B5EF4-FFF2-40B4-BE49-F238E27FC236}">
                <a16:creationId xmlns:a16="http://schemas.microsoft.com/office/drawing/2014/main" id="{48C04E42-98FC-DAAC-04EF-D9076A7AB710}"/>
              </a:ext>
            </a:extLst>
          </p:cNvPr>
          <p:cNvSpPr txBox="1"/>
          <p:nvPr/>
        </p:nvSpPr>
        <p:spPr>
          <a:xfrm>
            <a:off x="718905" y="4415414"/>
            <a:ext cx="9123595" cy="1336071"/>
          </a:xfrm>
          <a:prstGeom prst="rect">
            <a:avLst/>
          </a:prstGeom>
          <a:noFill/>
        </p:spPr>
        <p:txBody>
          <a:bodyPr wrap="square" rtlCol="0">
            <a:spAutoFit/>
          </a:bodyPr>
          <a:lstStyle/>
          <a:p>
            <a:pPr algn="just">
              <a:lnSpc>
                <a:spcPct val="150000"/>
              </a:lnSpc>
            </a:pPr>
            <a:r>
              <a:rPr lang="en-US" altLang="zh-CN" sz="2000" b="1" dirty="0">
                <a:solidFill>
                  <a:srgbClr val="404040"/>
                </a:solidFill>
                <a:latin typeface="Times New Roman" panose="02020603050405020304" pitchFamily="18" charset="0"/>
                <a:cs typeface="Times New Roman" panose="02020603050405020304" pitchFamily="18" charset="0"/>
              </a:rPr>
              <a:t>PT</a:t>
            </a:r>
            <a:r>
              <a:rPr lang="zh-CN" altLang="en-US" sz="2000" b="1" dirty="0">
                <a:solidFill>
                  <a:srgbClr val="404040"/>
                </a:solidFill>
              </a:rPr>
              <a:t>的优势</a:t>
            </a:r>
            <a:endParaRPr lang="en-US" altLang="zh-CN" sz="2000" b="1" dirty="0">
              <a:solidFill>
                <a:srgbClr val="404040"/>
              </a:solidFill>
            </a:endParaRPr>
          </a:p>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Soft prompt</a:t>
            </a:r>
            <a:r>
              <a:rPr lang="zh-CN" altLang="en-US" dirty="0">
                <a:solidFill>
                  <a:srgbClr val="404040"/>
                </a:solidFill>
              </a:rPr>
              <a:t>可以从头到尾保持学习</a:t>
            </a:r>
            <a:endParaRPr lang="en-US" altLang="zh-CN" dirty="0">
              <a:solidFill>
                <a:srgbClr val="404040"/>
              </a:solidFill>
            </a:endParaRPr>
          </a:p>
          <a:p>
            <a:pPr marL="285750" indent="-285750" algn="just">
              <a:lnSpc>
                <a:spcPct val="150000"/>
              </a:lnSpc>
              <a:buFont typeface="Arial" panose="020B0604020202020204" pitchFamily="34" charset="0"/>
              <a:buChar char="•"/>
            </a:pPr>
            <a:r>
              <a:rPr lang="zh-CN" altLang="en-US" dirty="0">
                <a:solidFill>
                  <a:srgbClr val="404040"/>
                </a:solidFill>
              </a:rPr>
              <a:t>在下游数据充足的情况下，性能和</a:t>
            </a:r>
            <a:r>
              <a:rPr lang="en-US" altLang="zh-CN" dirty="0">
                <a:solidFill>
                  <a:srgbClr val="404040"/>
                </a:solidFill>
              </a:rPr>
              <a:t>FT</a:t>
            </a:r>
            <a:r>
              <a:rPr lang="zh-CN" altLang="en-US" dirty="0">
                <a:solidFill>
                  <a:srgbClr val="404040"/>
                </a:solidFill>
              </a:rPr>
              <a:t>相当</a:t>
            </a:r>
            <a:endParaRPr lang="en-US" altLang="zh-CN" dirty="0">
              <a:solidFill>
                <a:srgbClr val="404040"/>
              </a:solidFill>
            </a:endParaRPr>
          </a:p>
        </p:txBody>
      </p:sp>
    </p:spTree>
    <p:extLst>
      <p:ext uri="{BB962C8B-B14F-4D97-AF65-F5344CB8AC3E}">
        <p14:creationId xmlns:p14="http://schemas.microsoft.com/office/powerpoint/2010/main" val="107393040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6244241" cy="715971"/>
            <a:chOff x="1070951" y="280461"/>
            <a:chExt cx="6244241"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77FDBA8F-0586-5BB8-EE54-AD7EE9B9053D}"/>
              </a:ext>
            </a:extLst>
          </p:cNvPr>
          <p:cNvSpPr>
            <a:spLocks noGrp="1"/>
          </p:cNvSpPr>
          <p:nvPr>
            <p:ph type="sldNum" sz="quarter" idx="12"/>
          </p:nvPr>
        </p:nvSpPr>
        <p:spPr/>
        <p:txBody>
          <a:bodyPr/>
          <a:lstStyle/>
          <a:p>
            <a:fld id="{03925C85-E2BB-45A6-90ED-40C082253376}" type="slidenum">
              <a:rPr lang="zh-CN" altLang="en-US" smtClean="0"/>
              <a:t>7</a:t>
            </a:fld>
            <a:endParaRPr lang="zh-CN" altLang="en-US"/>
          </a:p>
        </p:txBody>
      </p:sp>
      <p:pic>
        <p:nvPicPr>
          <p:cNvPr id="4" name="图片 3">
            <a:extLst>
              <a:ext uri="{FF2B5EF4-FFF2-40B4-BE49-F238E27FC236}">
                <a16:creationId xmlns:a16="http://schemas.microsoft.com/office/drawing/2014/main" id="{DEEF4802-AAC2-811B-B9DD-EE565621708E}"/>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r="-1100" b="49632"/>
          <a:stretch/>
        </p:blipFill>
        <p:spPr>
          <a:xfrm>
            <a:off x="6240227" y="1321134"/>
            <a:ext cx="4780861" cy="2629978"/>
          </a:xfrm>
          <a:prstGeom prst="rect">
            <a:avLst/>
          </a:prstGeom>
        </p:spPr>
      </p:pic>
      <p:pic>
        <p:nvPicPr>
          <p:cNvPr id="8" name="图片 7">
            <a:extLst>
              <a:ext uri="{FF2B5EF4-FFF2-40B4-BE49-F238E27FC236}">
                <a16:creationId xmlns:a16="http://schemas.microsoft.com/office/drawing/2014/main" id="{819755C1-FF51-A27A-A4AD-73E389AC3AFC}"/>
              </a:ext>
            </a:extLst>
          </p:cNvPr>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25000"/>
                    </a14:imgEffect>
                  </a14:imgLayer>
                </a14:imgProps>
              </a:ext>
            </a:extLst>
          </a:blip>
          <a:srcRect t="50181" r="-1100" b="-549"/>
          <a:stretch/>
        </p:blipFill>
        <p:spPr>
          <a:xfrm>
            <a:off x="6285541" y="3802282"/>
            <a:ext cx="4780861" cy="2629978"/>
          </a:xfrm>
          <a:prstGeom prst="rect">
            <a:avLst/>
          </a:prstGeom>
        </p:spPr>
      </p:pic>
      <p:pic>
        <p:nvPicPr>
          <p:cNvPr id="10" name="图片 9">
            <a:extLst>
              <a:ext uri="{FF2B5EF4-FFF2-40B4-BE49-F238E27FC236}">
                <a16:creationId xmlns:a16="http://schemas.microsoft.com/office/drawing/2014/main" id="{68EF2F2F-A490-2E3B-5195-A8C415AB2350}"/>
              </a:ext>
            </a:extLst>
          </p:cNvPr>
          <p:cNvPicPr>
            <a:picLocks noChangeAspect="1"/>
          </p:cNvPicPr>
          <p:nvPr/>
        </p:nvPicPr>
        <p:blipFill>
          <a:blip r:embed="rId6"/>
          <a:stretch>
            <a:fillRect/>
          </a:stretch>
        </p:blipFill>
        <p:spPr>
          <a:xfrm>
            <a:off x="754346" y="3504962"/>
            <a:ext cx="4657725" cy="1781175"/>
          </a:xfrm>
          <a:prstGeom prst="rect">
            <a:avLst/>
          </a:prstGeom>
        </p:spPr>
      </p:pic>
      <p:sp>
        <p:nvSpPr>
          <p:cNvPr id="9" name="文本框 8">
            <a:extLst>
              <a:ext uri="{FF2B5EF4-FFF2-40B4-BE49-F238E27FC236}">
                <a16:creationId xmlns:a16="http://schemas.microsoft.com/office/drawing/2014/main" id="{3B2610FC-33D8-EEE6-97D4-5D6DC3465A59}"/>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提示学习（</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Prompt Tuning</a:t>
            </a:r>
            <a:r>
              <a:rPr lang="zh-CN" altLang="en-US" sz="2400" b="1" dirty="0">
                <a:solidFill>
                  <a:srgbClr val="8E1A33"/>
                </a:solidFill>
                <a:latin typeface="微软雅黑"/>
                <a:ea typeface="微软雅黑"/>
              </a:rPr>
              <a:t>）</a:t>
            </a:r>
          </a:p>
        </p:txBody>
      </p:sp>
      <p:sp>
        <p:nvSpPr>
          <p:cNvPr id="11" name="文本框 10">
            <a:extLst>
              <a:ext uri="{FF2B5EF4-FFF2-40B4-BE49-F238E27FC236}">
                <a16:creationId xmlns:a16="http://schemas.microsoft.com/office/drawing/2014/main" id="{B8FC33CD-A780-7FED-C1DF-09AB1FEEBB19}"/>
              </a:ext>
            </a:extLst>
          </p:cNvPr>
          <p:cNvSpPr txBox="1"/>
          <p:nvPr/>
        </p:nvSpPr>
        <p:spPr>
          <a:xfrm>
            <a:off x="-144226" y="2590424"/>
            <a:ext cx="6096000" cy="499624"/>
          </a:xfrm>
          <a:prstGeom prst="rect">
            <a:avLst/>
          </a:prstGeom>
          <a:noFill/>
        </p:spPr>
        <p:txBody>
          <a:bodyPr wrap="square">
            <a:spAutoFit/>
          </a:bodyPr>
          <a:lstStyle/>
          <a:p>
            <a:pPr algn="ctr">
              <a:lnSpc>
                <a:spcPct val="150000"/>
              </a:lnSpc>
            </a:pPr>
            <a:r>
              <a:rPr lang="zh-CN" altLang="en-US" sz="2000" b="1" dirty="0">
                <a:solidFill>
                  <a:srgbClr val="404040"/>
                </a:solidFill>
              </a:rPr>
              <a:t>问题：小样本场景下，</a:t>
            </a:r>
            <a:r>
              <a:rPr lang="en-US" altLang="zh-CN" sz="2000" b="1" dirty="0">
                <a:solidFill>
                  <a:srgbClr val="404040"/>
                </a:solidFill>
                <a:latin typeface="Times New Roman" panose="02020603050405020304" pitchFamily="18" charset="0"/>
                <a:cs typeface="Times New Roman" panose="02020603050405020304" pitchFamily="18" charset="0"/>
              </a:rPr>
              <a:t>PT</a:t>
            </a:r>
            <a:r>
              <a:rPr lang="zh-CN" altLang="en-US" sz="2000" b="1" dirty="0">
                <a:solidFill>
                  <a:srgbClr val="404040"/>
                </a:solidFill>
              </a:rPr>
              <a:t>性能较差</a:t>
            </a:r>
            <a:endParaRPr lang="en-US" altLang="zh-CN" sz="2000" b="1" dirty="0">
              <a:solidFill>
                <a:srgbClr val="404040"/>
              </a:solidFill>
            </a:endParaRPr>
          </a:p>
        </p:txBody>
      </p:sp>
    </p:spTree>
    <p:extLst>
      <p:ext uri="{BB962C8B-B14F-4D97-AF65-F5344CB8AC3E}">
        <p14:creationId xmlns:p14="http://schemas.microsoft.com/office/powerpoint/2010/main" val="27114704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6244241" cy="715971"/>
            <a:chOff x="1070951" y="280461"/>
            <a:chExt cx="6244241"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C5F8CE56-1323-DB61-160B-13776B1A9D49}"/>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试点实验</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Pilot Experiments</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p>
        </p:txBody>
      </p:sp>
      <p:sp>
        <p:nvSpPr>
          <p:cNvPr id="2" name="文本框 1">
            <a:extLst>
              <a:ext uri="{FF2B5EF4-FFF2-40B4-BE49-F238E27FC236}">
                <a16:creationId xmlns:a16="http://schemas.microsoft.com/office/drawing/2014/main" id="{133DCA21-1EDA-BA59-D088-EA1AC2D20C77}"/>
              </a:ext>
            </a:extLst>
          </p:cNvPr>
          <p:cNvSpPr txBox="1"/>
          <p:nvPr/>
        </p:nvSpPr>
        <p:spPr>
          <a:xfrm>
            <a:off x="585896" y="2041374"/>
            <a:ext cx="10173019" cy="2997231"/>
          </a:xfrm>
          <a:prstGeom prst="rect">
            <a:avLst/>
          </a:prstGeom>
          <a:noFill/>
        </p:spPr>
        <p:txBody>
          <a:bodyPr wrap="square" rtlCol="0">
            <a:spAutoFit/>
          </a:bodyPr>
          <a:lstStyle/>
          <a:p>
            <a:pPr algn="just">
              <a:lnSpc>
                <a:spcPct val="150000"/>
              </a:lnSpc>
            </a:pPr>
            <a:r>
              <a:rPr lang="zh-CN" altLang="en-US" sz="2000" b="1" dirty="0">
                <a:solidFill>
                  <a:srgbClr val="404040"/>
                </a:solidFill>
                <a:latin typeface="Times New Roman" panose="02020603050405020304" pitchFamily="18" charset="0"/>
                <a:cs typeface="Times New Roman" panose="02020603050405020304" pitchFamily="18" charset="0"/>
              </a:rPr>
              <a:t>不同变量对</a:t>
            </a:r>
            <a:r>
              <a:rPr lang="en-US" altLang="zh-CN" sz="2000" b="1" dirty="0">
                <a:solidFill>
                  <a:srgbClr val="404040"/>
                </a:solidFill>
                <a:latin typeface="Times New Roman" panose="02020603050405020304" pitchFamily="18" charset="0"/>
                <a:cs typeface="Times New Roman" panose="02020603050405020304" pitchFamily="18" charset="0"/>
              </a:rPr>
              <a:t>PT</a:t>
            </a:r>
            <a:r>
              <a:rPr lang="zh-CN" altLang="en-US" sz="2000" b="1" dirty="0">
                <a:solidFill>
                  <a:srgbClr val="404040"/>
                </a:solidFill>
                <a:latin typeface="Times New Roman" panose="02020603050405020304" pitchFamily="18" charset="0"/>
                <a:cs typeface="Times New Roman" panose="02020603050405020304" pitchFamily="18" charset="0"/>
              </a:rPr>
              <a:t>性能的影响</a:t>
            </a:r>
            <a:endParaRPr lang="en-US" altLang="zh-CN" sz="2000" b="1" dirty="0">
              <a:solidFill>
                <a:srgbClr val="40404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Hybrid prompt tuning</a:t>
            </a:r>
            <a:r>
              <a:rPr lang="zh-CN" altLang="en-US" dirty="0">
                <a:solidFill>
                  <a:srgbClr val="404040"/>
                </a:solidFill>
                <a:latin typeface="Times New Roman" panose="02020603050405020304" pitchFamily="18" charset="0"/>
                <a:cs typeface="Times New Roman" panose="02020603050405020304" pitchFamily="18" charset="0"/>
              </a:rPr>
              <a:t>（</a:t>
            </a:r>
            <a:r>
              <a:rPr lang="en-US" altLang="zh-CN" dirty="0" err="1">
                <a:solidFill>
                  <a:srgbClr val="404040"/>
                </a:solidFill>
                <a:latin typeface="Times New Roman" panose="02020603050405020304" pitchFamily="18" charset="0"/>
                <a:cs typeface="Times New Roman" panose="02020603050405020304" pitchFamily="18" charset="0"/>
              </a:rPr>
              <a:t>hard&amp;soft</a:t>
            </a:r>
            <a:r>
              <a:rPr lang="zh-CN" altLang="en-US" dirty="0">
                <a:solidFill>
                  <a:srgbClr val="404040"/>
                </a:solidFill>
                <a:latin typeface="Times New Roman" panose="02020603050405020304" pitchFamily="18" charset="0"/>
                <a:cs typeface="Times New Roman" panose="02020603050405020304" pitchFamily="18" charset="0"/>
              </a:rPr>
              <a:t>）</a:t>
            </a:r>
            <a:endParaRPr lang="en-US" altLang="zh-CN" dirty="0">
              <a:solidFill>
                <a:srgbClr val="404040"/>
              </a:solidFill>
              <a:latin typeface="Times New Roman" panose="02020603050405020304" pitchFamily="18" charset="0"/>
              <a:cs typeface="Times New Roman" panose="02020603050405020304" pitchFamily="18" charset="0"/>
            </a:endParaRPr>
          </a:p>
          <a:p>
            <a:pPr algn="just">
              <a:lnSpc>
                <a:spcPct val="150000"/>
              </a:lnSpc>
            </a:pPr>
            <a:r>
              <a:rPr lang="en-US" altLang="zh-CN" dirty="0">
                <a:solidFill>
                  <a:srgbClr val="404040"/>
                </a:solidFill>
                <a:latin typeface="Times New Roman" panose="02020603050405020304" pitchFamily="18" charset="0"/>
                <a:cs typeface="Times New Roman" panose="02020603050405020304" pitchFamily="18" charset="0"/>
              </a:rPr>
              <a:t>     </a:t>
            </a:r>
            <a:r>
              <a:rPr lang="zh-CN" altLang="en-US" dirty="0">
                <a:solidFill>
                  <a:srgbClr val="404040"/>
                </a:solidFill>
                <a:latin typeface="Times New Roman" panose="02020603050405020304" pitchFamily="18" charset="0"/>
                <a:cs typeface="Times New Roman" panose="02020603050405020304" pitchFamily="18" charset="0"/>
              </a:rPr>
              <a:t>探究不同</a:t>
            </a:r>
            <a:r>
              <a:rPr lang="en-US" altLang="zh-CN" dirty="0">
                <a:solidFill>
                  <a:srgbClr val="404040"/>
                </a:solidFill>
                <a:latin typeface="Times New Roman" panose="02020603050405020304" pitchFamily="18" charset="0"/>
                <a:cs typeface="Times New Roman" panose="02020603050405020304" pitchFamily="18" charset="0"/>
              </a:rPr>
              <a:t>hard prompt</a:t>
            </a:r>
            <a:r>
              <a:rPr lang="zh-CN" altLang="en-US" dirty="0">
                <a:solidFill>
                  <a:srgbClr val="404040"/>
                </a:solidFill>
                <a:latin typeface="Times New Roman" panose="02020603050405020304" pitchFamily="18" charset="0"/>
                <a:cs typeface="Times New Roman" panose="02020603050405020304" pitchFamily="18" charset="0"/>
              </a:rPr>
              <a:t>和</a:t>
            </a:r>
            <a:r>
              <a:rPr lang="en-US" altLang="zh-CN" dirty="0">
                <a:solidFill>
                  <a:srgbClr val="404040"/>
                </a:solidFill>
                <a:latin typeface="Times New Roman" panose="02020603050405020304" pitchFamily="18" charset="0"/>
                <a:cs typeface="Times New Roman" panose="02020603050405020304" pitchFamily="18" charset="0"/>
              </a:rPr>
              <a:t>soft prompt</a:t>
            </a:r>
            <a:r>
              <a:rPr lang="zh-CN" altLang="en-US" dirty="0">
                <a:solidFill>
                  <a:srgbClr val="404040"/>
                </a:solidFill>
                <a:latin typeface="Times New Roman" panose="02020603050405020304" pitchFamily="18" charset="0"/>
                <a:cs typeface="Times New Roman" panose="02020603050405020304" pitchFamily="18" charset="0"/>
              </a:rPr>
              <a:t>组合的效果</a:t>
            </a:r>
          </a:p>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Verbalizer selection</a:t>
            </a:r>
          </a:p>
          <a:p>
            <a:pPr algn="just">
              <a:lnSpc>
                <a:spcPct val="150000"/>
              </a:lnSpc>
            </a:pPr>
            <a:r>
              <a:rPr lang="zh-CN" altLang="en-US" dirty="0">
                <a:solidFill>
                  <a:srgbClr val="404040"/>
                </a:solidFill>
                <a:latin typeface="Times New Roman" panose="02020603050405020304" pitchFamily="18" charset="0"/>
                <a:cs typeface="Times New Roman" panose="02020603050405020304" pitchFamily="18" charset="0"/>
              </a:rPr>
              <a:t>     探究不同</a:t>
            </a:r>
            <a:r>
              <a:rPr lang="en-US" altLang="zh-CN" dirty="0">
                <a:solidFill>
                  <a:srgbClr val="404040"/>
                </a:solidFill>
                <a:latin typeface="Times New Roman" panose="02020603050405020304" pitchFamily="18" charset="0"/>
                <a:cs typeface="Times New Roman" panose="02020603050405020304" pitchFamily="18" charset="0"/>
              </a:rPr>
              <a:t>verbalizer</a:t>
            </a:r>
            <a:r>
              <a:rPr lang="zh-CN" altLang="en-US" dirty="0">
                <a:solidFill>
                  <a:srgbClr val="404040"/>
                </a:solidFill>
                <a:latin typeface="Times New Roman" panose="02020603050405020304" pitchFamily="18" charset="0"/>
                <a:cs typeface="Times New Roman" panose="02020603050405020304" pitchFamily="18" charset="0"/>
              </a:rPr>
              <a:t>映射方案对性能的影响，</a:t>
            </a:r>
            <a:endParaRPr lang="en-US" altLang="zh-CN" dirty="0">
              <a:solidFill>
                <a:srgbClr val="40404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dirty="0">
                <a:solidFill>
                  <a:srgbClr val="404040"/>
                </a:solidFill>
                <a:latin typeface="Times New Roman" panose="02020603050405020304" pitchFamily="18" charset="0"/>
                <a:cs typeface="Times New Roman" panose="02020603050405020304" pitchFamily="18" charset="0"/>
              </a:rPr>
              <a:t>Real Word Initialization</a:t>
            </a:r>
          </a:p>
          <a:p>
            <a:pPr algn="just">
              <a:lnSpc>
                <a:spcPct val="150000"/>
              </a:lnSpc>
            </a:pPr>
            <a:r>
              <a:rPr lang="zh-CN" altLang="en-US" dirty="0">
                <a:solidFill>
                  <a:srgbClr val="404040"/>
                </a:solidFill>
                <a:latin typeface="Times New Roman" panose="02020603050405020304" pitchFamily="18" charset="0"/>
                <a:cs typeface="Times New Roman" panose="02020603050405020304" pitchFamily="18" charset="0"/>
              </a:rPr>
              <a:t>     探究对</a:t>
            </a:r>
            <a:r>
              <a:rPr lang="en-US" altLang="zh-CN" dirty="0">
                <a:solidFill>
                  <a:srgbClr val="404040"/>
                </a:solidFill>
                <a:latin typeface="Times New Roman" panose="02020603050405020304" pitchFamily="18" charset="0"/>
                <a:cs typeface="Times New Roman" panose="02020603050405020304" pitchFamily="18" charset="0"/>
              </a:rPr>
              <a:t>soft prompt</a:t>
            </a:r>
            <a:r>
              <a:rPr lang="zh-CN" altLang="en-US" dirty="0">
                <a:solidFill>
                  <a:srgbClr val="404040"/>
                </a:solidFill>
                <a:latin typeface="Times New Roman" panose="02020603050405020304" pitchFamily="18" charset="0"/>
                <a:cs typeface="Times New Roman" panose="02020603050405020304" pitchFamily="18" charset="0"/>
              </a:rPr>
              <a:t>进行初始化的不同技巧</a:t>
            </a:r>
            <a:endParaRPr lang="en-US" altLang="zh-CN" dirty="0">
              <a:solidFill>
                <a:srgbClr val="40404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83710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BC9AC16F-08C6-43D0-A4E2-EFEC05C508B7}"/>
              </a:ext>
            </a:extLst>
          </p:cNvPr>
          <p:cNvGrpSpPr/>
          <p:nvPr/>
        </p:nvGrpSpPr>
        <p:grpSpPr>
          <a:xfrm>
            <a:off x="278471" y="286517"/>
            <a:ext cx="6244241" cy="715971"/>
            <a:chOff x="1070951" y="280461"/>
            <a:chExt cx="6244241" cy="715971"/>
          </a:xfrm>
        </p:grpSpPr>
        <p:sp>
          <p:nvSpPr>
            <p:cNvPr id="21" name="圆角矩形 12">
              <a:extLst>
                <a:ext uri="{FF2B5EF4-FFF2-40B4-BE49-F238E27FC236}">
                  <a16:creationId xmlns:a16="http://schemas.microsoft.com/office/drawing/2014/main" id="{8861699D-3110-4310-8895-02BDC42F349B}"/>
                </a:ext>
              </a:extLst>
            </p:cNvPr>
            <p:cNvSpPr/>
            <p:nvPr/>
          </p:nvSpPr>
          <p:spPr>
            <a:xfrm>
              <a:off x="1070951" y="280461"/>
              <a:ext cx="6244241" cy="715971"/>
            </a:xfrm>
            <a:prstGeom prst="roundRect">
              <a:avLst>
                <a:gd name="adj" fmla="val 5000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a:extLst>
                <a:ext uri="{FF2B5EF4-FFF2-40B4-BE49-F238E27FC236}">
                  <a16:creationId xmlns:a16="http://schemas.microsoft.com/office/drawing/2014/main" id="{36F31BF8-6EA6-41AC-9032-92DE32DB2691}"/>
                </a:ext>
              </a:extLst>
            </p:cNvPr>
            <p:cNvSpPr txBox="1"/>
            <p:nvPr/>
          </p:nvSpPr>
          <p:spPr>
            <a:xfrm>
              <a:off x="1286143" y="374820"/>
              <a:ext cx="1794867" cy="523220"/>
            </a:xfrm>
            <a:prstGeom prst="rect">
              <a:avLst/>
            </a:prstGeom>
            <a:noFill/>
          </p:spPr>
          <p:txBody>
            <a:bodyPr wrap="square" rtlCol="0">
              <a:spAutoFit/>
            </a:bodyPr>
            <a:lstStyle/>
            <a:p>
              <a:r>
                <a:rPr lang="zh-CN" altLang="en-US" sz="2800" b="1" spc="300" dirty="0">
                  <a:solidFill>
                    <a:schemeClr val="tx1">
                      <a:lumMod val="75000"/>
                      <a:lumOff val="25000"/>
                    </a:schemeClr>
                  </a:solidFill>
                </a:rPr>
                <a:t>研究背景</a:t>
              </a:r>
            </a:p>
          </p:txBody>
        </p:sp>
        <p:sp>
          <p:nvSpPr>
            <p:cNvPr id="23" name="矩形 22">
              <a:extLst>
                <a:ext uri="{FF2B5EF4-FFF2-40B4-BE49-F238E27FC236}">
                  <a16:creationId xmlns:a16="http://schemas.microsoft.com/office/drawing/2014/main" id="{B4A33C3B-070E-4A7B-BE6C-176C067173BD}"/>
                </a:ext>
              </a:extLst>
            </p:cNvPr>
            <p:cNvSpPr/>
            <p:nvPr/>
          </p:nvSpPr>
          <p:spPr>
            <a:xfrm>
              <a:off x="3257989" y="466536"/>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ysClr val="windowText" lastClr="000000"/>
                </a:solidFill>
              </a:endParaRPr>
            </a:p>
          </p:txBody>
        </p:sp>
        <p:sp>
          <p:nvSpPr>
            <p:cNvPr id="24" name="矩形 23">
              <a:extLst>
                <a:ext uri="{FF2B5EF4-FFF2-40B4-BE49-F238E27FC236}">
                  <a16:creationId xmlns:a16="http://schemas.microsoft.com/office/drawing/2014/main" id="{E2C573EE-8E1B-4B0C-9E3D-262393E3FAF2}"/>
                </a:ext>
              </a:extLst>
            </p:cNvPr>
            <p:cNvSpPr/>
            <p:nvPr/>
          </p:nvSpPr>
          <p:spPr>
            <a:xfrm>
              <a:off x="3481198" y="374820"/>
              <a:ext cx="2734788" cy="523220"/>
            </a:xfrm>
            <a:prstGeom prst="rect">
              <a:avLst/>
            </a:prstGeom>
          </p:spPr>
          <p:txBody>
            <a:bodyPr wrap="none">
              <a:spAutoFit/>
            </a:bodyPr>
            <a:lstStyle/>
            <a:p>
              <a:r>
                <a:rPr lang="en-US" altLang="zh-CN" sz="2800" dirty="0">
                  <a:solidFill>
                    <a:schemeClr val="tx1">
                      <a:lumMod val="65000"/>
                      <a:lumOff val="35000"/>
                    </a:schemeClr>
                  </a:solidFill>
                  <a:latin typeface="Times New Roman" panose="02020603050405020304" pitchFamily="18" charset="0"/>
                  <a:cs typeface="Times New Roman" panose="02020603050405020304" pitchFamily="18" charset="0"/>
                </a:rPr>
                <a:t>BACKGROUND</a:t>
              </a:r>
              <a:endParaRPr lang="zh-CN" alt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pic>
        <p:nvPicPr>
          <p:cNvPr id="3" name="Picture 6" descr="C:\Users\Administrator\Desktop\未处理\1526907122(1).png">
            <a:extLst>
              <a:ext uri="{FF2B5EF4-FFF2-40B4-BE49-F238E27FC236}">
                <a16:creationId xmlns:a16="http://schemas.microsoft.com/office/drawing/2014/main" id="{5C5AAA5A-F75A-1F7B-9B0D-5D1415592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0598" y="355121"/>
            <a:ext cx="1118476" cy="1041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6E33992B-0B62-BCAF-A32F-3194933CAAA9}"/>
              </a:ext>
            </a:extLst>
          </p:cNvPr>
          <p:cNvSpPr txBox="1"/>
          <p:nvPr/>
        </p:nvSpPr>
        <p:spPr>
          <a:xfrm>
            <a:off x="1173923" y="4781819"/>
            <a:ext cx="4486275" cy="646331"/>
          </a:xfrm>
          <a:prstGeom prst="rect">
            <a:avLst/>
          </a:prstGeom>
          <a:noFill/>
        </p:spPr>
        <p:txBody>
          <a:bodyPr wrap="square" rtlCol="0">
            <a:spAutoFit/>
          </a:bodyPr>
          <a:lstStyle/>
          <a:p>
            <a:pPr algn="just"/>
            <a:r>
              <a:rPr lang="zh-CN" altLang="en-US" dirty="0">
                <a:solidFill>
                  <a:srgbClr val="404040"/>
                </a:solidFill>
              </a:rPr>
              <a:t>实验表明</a:t>
            </a:r>
            <a:r>
              <a:rPr lang="en-US" altLang="zh-CN" dirty="0">
                <a:solidFill>
                  <a:srgbClr val="404040"/>
                </a:solidFill>
                <a:latin typeface="Times New Roman" panose="02020603050405020304" pitchFamily="18" charset="0"/>
                <a:cs typeface="Times New Roman" panose="02020603050405020304" pitchFamily="18" charset="0"/>
              </a:rPr>
              <a:t>hard prompt </a:t>
            </a:r>
            <a:r>
              <a:rPr lang="zh-CN" altLang="en-US" dirty="0">
                <a:solidFill>
                  <a:srgbClr val="404040"/>
                </a:solidFill>
              </a:rPr>
              <a:t>和 </a:t>
            </a:r>
            <a:r>
              <a:rPr lang="en-US" altLang="zh-CN" dirty="0">
                <a:solidFill>
                  <a:srgbClr val="404040"/>
                </a:solidFill>
                <a:latin typeface="Times New Roman" panose="02020603050405020304" pitchFamily="18" charset="0"/>
                <a:cs typeface="Times New Roman" panose="02020603050405020304" pitchFamily="18" charset="0"/>
              </a:rPr>
              <a:t>verbalizers </a:t>
            </a:r>
            <a:r>
              <a:rPr lang="zh-CN" altLang="en-US" dirty="0">
                <a:solidFill>
                  <a:srgbClr val="404040"/>
                </a:solidFill>
              </a:rPr>
              <a:t>的选择对模型的表现有重要影响。</a:t>
            </a:r>
          </a:p>
        </p:txBody>
      </p:sp>
      <p:pic>
        <p:nvPicPr>
          <p:cNvPr id="5" name="图片 4">
            <a:extLst>
              <a:ext uri="{FF2B5EF4-FFF2-40B4-BE49-F238E27FC236}">
                <a16:creationId xmlns:a16="http://schemas.microsoft.com/office/drawing/2014/main" id="{2C837FE4-C2F2-BE9E-935F-AC4D3EDE1978}"/>
              </a:ext>
            </a:extLst>
          </p:cNvPr>
          <p:cNvPicPr>
            <a:picLocks noChangeAspect="1"/>
          </p:cNvPicPr>
          <p:nvPr/>
        </p:nvPicPr>
        <p:blipFill>
          <a:blip r:embed="rId4"/>
          <a:stretch>
            <a:fillRect/>
          </a:stretch>
        </p:blipFill>
        <p:spPr>
          <a:xfrm>
            <a:off x="6096000" y="2552255"/>
            <a:ext cx="4743450" cy="2971800"/>
          </a:xfrm>
          <a:prstGeom prst="rect">
            <a:avLst/>
          </a:prstGeom>
        </p:spPr>
      </p:pic>
      <p:pic>
        <p:nvPicPr>
          <p:cNvPr id="7" name="图片 6">
            <a:extLst>
              <a:ext uri="{FF2B5EF4-FFF2-40B4-BE49-F238E27FC236}">
                <a16:creationId xmlns:a16="http://schemas.microsoft.com/office/drawing/2014/main" id="{FDB69C72-4145-569B-AF4D-A01D02B88611}"/>
              </a:ext>
            </a:extLst>
          </p:cNvPr>
          <p:cNvPicPr>
            <a:picLocks noChangeAspect="1"/>
          </p:cNvPicPr>
          <p:nvPr/>
        </p:nvPicPr>
        <p:blipFill>
          <a:blip r:embed="rId5"/>
          <a:stretch>
            <a:fillRect/>
          </a:stretch>
        </p:blipFill>
        <p:spPr>
          <a:xfrm>
            <a:off x="1157453" y="2708323"/>
            <a:ext cx="4486275" cy="1790700"/>
          </a:xfrm>
          <a:prstGeom prst="rect">
            <a:avLst/>
          </a:prstGeom>
        </p:spPr>
      </p:pic>
      <p:sp>
        <p:nvSpPr>
          <p:cNvPr id="4" name="文本框 3">
            <a:extLst>
              <a:ext uri="{FF2B5EF4-FFF2-40B4-BE49-F238E27FC236}">
                <a16:creationId xmlns:a16="http://schemas.microsoft.com/office/drawing/2014/main" id="{FBF9A814-FBCB-BEB0-C4CB-425AB8DD28D7}"/>
              </a:ext>
            </a:extLst>
          </p:cNvPr>
          <p:cNvSpPr txBox="1"/>
          <p:nvPr/>
        </p:nvSpPr>
        <p:spPr>
          <a:xfrm>
            <a:off x="585896" y="1106515"/>
            <a:ext cx="6940432" cy="581057"/>
          </a:xfrm>
          <a:prstGeom prst="rect">
            <a:avLst/>
          </a:prstGeom>
          <a:noFill/>
        </p:spPr>
        <p:txBody>
          <a:bodyPr wrap="square" rtlCol="0">
            <a:spAutoFit/>
          </a:bodyPr>
          <a:lstStyle/>
          <a:p>
            <a:pPr>
              <a:lnSpc>
                <a:spcPct val="150000"/>
              </a:lnSpc>
            </a:pPr>
            <a:r>
              <a:rPr lang="zh-CN" altLang="en-US" sz="2400" b="1" dirty="0">
                <a:solidFill>
                  <a:srgbClr val="8E1A33"/>
                </a:solidFill>
                <a:latin typeface="微软雅黑"/>
                <a:ea typeface="微软雅黑"/>
              </a:rPr>
              <a:t>试点实验</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r>
              <a:rPr lang="en-US" altLang="zh-CN" sz="2400" b="1" dirty="0">
                <a:solidFill>
                  <a:srgbClr val="8E1A33"/>
                </a:solidFill>
                <a:latin typeface="Times New Roman" panose="02020603050405020304" pitchFamily="18" charset="0"/>
                <a:ea typeface="微软雅黑"/>
                <a:cs typeface="Times New Roman" panose="02020603050405020304" pitchFamily="18" charset="0"/>
              </a:rPr>
              <a:t>Pilot Experiments</a:t>
            </a:r>
            <a:r>
              <a:rPr lang="zh-CN" altLang="en-US" sz="2400" b="1" dirty="0">
                <a:solidFill>
                  <a:srgbClr val="8E1A33"/>
                </a:solidFill>
                <a:latin typeface="Times New Roman" panose="02020603050405020304" pitchFamily="18" charset="0"/>
                <a:ea typeface="微软雅黑"/>
                <a:cs typeface="Times New Roman" panose="02020603050405020304" pitchFamily="18" charset="0"/>
              </a:rPr>
              <a:t>）</a:t>
            </a:r>
          </a:p>
        </p:txBody>
      </p:sp>
    </p:spTree>
    <p:extLst>
      <p:ext uri="{BB962C8B-B14F-4D97-AF65-F5344CB8AC3E}">
        <p14:creationId xmlns:p14="http://schemas.microsoft.com/office/powerpoint/2010/main" val="306925424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时尚商务">
      <a:dk1>
        <a:sysClr val="windowText" lastClr="000000"/>
      </a:dk1>
      <a:lt1>
        <a:sysClr val="window" lastClr="FFFFFF"/>
      </a:lt1>
      <a:dk2>
        <a:srgbClr val="44546A"/>
      </a:dk2>
      <a:lt2>
        <a:srgbClr val="C15B43"/>
      </a:lt2>
      <a:accent1>
        <a:srgbClr val="743443"/>
      </a:accent1>
      <a:accent2>
        <a:srgbClr val="F2A66F"/>
      </a:accent2>
      <a:accent3>
        <a:srgbClr val="94C375"/>
      </a:accent3>
      <a:accent4>
        <a:srgbClr val="935DBB"/>
      </a:accent4>
      <a:accent5>
        <a:srgbClr val="FFD965"/>
      </a:accent5>
      <a:accent6>
        <a:srgbClr val="F2523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3135</Words>
  <Application>Microsoft Office PowerPoint</Application>
  <PresentationFormat>宽屏</PresentationFormat>
  <Paragraphs>273</Paragraphs>
  <Slides>30</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-apple-system</vt:lpstr>
      <vt:lpstr>微软雅黑</vt:lpstr>
      <vt:lpstr>Arial</vt:lpstr>
      <vt:lpstr>Calibri</vt:lpstr>
      <vt:lpstr>Cambria Math</vt:lpstr>
      <vt:lpstr>Impact</vt:lpstr>
      <vt:lpstr>Sylfaen</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邹 佳玲</cp:lastModifiedBy>
  <cp:revision>551</cp:revision>
  <dcterms:created xsi:type="dcterms:W3CDTF">2016-05-12T23:35:58Z</dcterms:created>
  <dcterms:modified xsi:type="dcterms:W3CDTF">2023-04-13T01:57:01Z</dcterms:modified>
</cp:coreProperties>
</file>