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1" r:id="rId3"/>
    <p:sldId id="282" r:id="rId4"/>
    <p:sldId id="257" r:id="rId5"/>
    <p:sldId id="283" r:id="rId6"/>
    <p:sldId id="259" r:id="rId7"/>
    <p:sldId id="291" r:id="rId8"/>
    <p:sldId id="284" r:id="rId9"/>
    <p:sldId id="260" r:id="rId10"/>
    <p:sldId id="285" r:id="rId11"/>
    <p:sldId id="286" r:id="rId12"/>
    <p:sldId id="287" r:id="rId13"/>
    <p:sldId id="288" r:id="rId14"/>
    <p:sldId id="289" r:id="rId15"/>
    <p:sldId id="29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B2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40DE3-2528-428F-87C0-CBEFC997DD25}" type="datetimeFigureOut">
              <a:rPr lang="zh-CN" altLang="en-US" smtClean="0"/>
              <a:t>2020/6/11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F3CC58-3721-4556-9C7C-976FD1239D1C}" type="slidenum">
              <a:rPr lang="zh-CN" altLang="en-US" smtClean="0"/>
              <a:t>‹#›</a:t>
            </a:fld>
            <a:endParaRPr lang="zh-CN" altLang="en-US"/>
          </a:p>
        </p:txBody>
      </p:sp>
    </p:spTree>
    <p:extLst>
      <p:ext uri="{BB962C8B-B14F-4D97-AF65-F5344CB8AC3E}">
        <p14:creationId xmlns:p14="http://schemas.microsoft.com/office/powerpoint/2010/main" val="1446651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3B9BE2-7090-4B84-98B4-94505BEC7687}" type="slidenum">
              <a:rPr lang="zh-CN" altLang="en-US" smtClean="0"/>
              <a:t>2</a:t>
            </a:fld>
            <a:endParaRPr lang="zh-CN" altLang="en-US"/>
          </a:p>
        </p:txBody>
      </p:sp>
    </p:spTree>
    <p:extLst>
      <p:ext uri="{BB962C8B-B14F-4D97-AF65-F5344CB8AC3E}">
        <p14:creationId xmlns:p14="http://schemas.microsoft.com/office/powerpoint/2010/main" val="2952937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尽管语病，不通顺，语义不变</a:t>
            </a:r>
          </a:p>
        </p:txBody>
      </p:sp>
      <p:sp>
        <p:nvSpPr>
          <p:cNvPr id="4" name="灯片编号占位符 3"/>
          <p:cNvSpPr>
            <a:spLocks noGrp="1"/>
          </p:cNvSpPr>
          <p:nvPr>
            <p:ph type="sldNum" sz="quarter" idx="5"/>
          </p:nvPr>
        </p:nvSpPr>
        <p:spPr/>
        <p:txBody>
          <a:bodyPr/>
          <a:lstStyle/>
          <a:p>
            <a:fld id="{A53B9BE2-7090-4B84-98B4-94505BEC7687}" type="slidenum">
              <a:rPr lang="zh-CN" altLang="en-US" smtClean="0"/>
              <a:t>3</a:t>
            </a:fld>
            <a:endParaRPr lang="zh-CN" altLang="en-US"/>
          </a:p>
        </p:txBody>
      </p:sp>
    </p:spTree>
    <p:extLst>
      <p:ext uri="{BB962C8B-B14F-4D97-AF65-F5344CB8AC3E}">
        <p14:creationId xmlns:p14="http://schemas.microsoft.com/office/powerpoint/2010/main" val="3235075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a:t>
            </a:r>
            <a:r>
              <a:rPr lang="en-US" altLang="zh-CN" dirty="0" err="1"/>
              <a:t>i</a:t>
            </a:r>
            <a:r>
              <a:rPr lang="zh-CN" altLang="en-US" dirty="0"/>
              <a:t>是第</a:t>
            </a:r>
            <a:r>
              <a:rPr lang="en-US" altLang="zh-CN" dirty="0" err="1"/>
              <a:t>i</a:t>
            </a:r>
            <a:r>
              <a:rPr lang="zh-CN" altLang="en-US" dirty="0"/>
              <a:t>个词的表示，</a:t>
            </a:r>
            <a:r>
              <a:rPr lang="en-US" altLang="zh-CN" dirty="0" err="1"/>
              <a:t>bik</a:t>
            </a:r>
            <a:r>
              <a:rPr lang="zh-CN" altLang="en-US" dirty="0"/>
              <a:t>，是第</a:t>
            </a:r>
            <a:r>
              <a:rPr lang="en-US" altLang="zh-CN" dirty="0"/>
              <a:t>k</a:t>
            </a:r>
            <a:r>
              <a:rPr lang="zh-CN" altLang="en-US" dirty="0"/>
              <a:t>个</a:t>
            </a:r>
            <a:r>
              <a:rPr lang="en-US" altLang="zh-CN" dirty="0"/>
              <a:t>transformer block</a:t>
            </a:r>
            <a:r>
              <a:rPr lang="zh-CN" altLang="en-US" dirty="0"/>
              <a:t>（最后一个）的第</a:t>
            </a:r>
            <a:r>
              <a:rPr lang="en-US" altLang="zh-CN" dirty="0" err="1"/>
              <a:t>i</a:t>
            </a:r>
            <a:r>
              <a:rPr lang="zh-CN" altLang="en-US" dirty="0"/>
              <a:t>个词的</a:t>
            </a:r>
            <a:r>
              <a:rPr lang="en-US" altLang="zh-CN" dirty="0" err="1"/>
              <a:t>encodder</a:t>
            </a:r>
            <a:endParaRPr lang="zh-CN" altLang="en-US" dirty="0"/>
          </a:p>
        </p:txBody>
      </p:sp>
      <p:sp>
        <p:nvSpPr>
          <p:cNvPr id="4" name="灯片编号占位符 3"/>
          <p:cNvSpPr>
            <a:spLocks noGrp="1"/>
          </p:cNvSpPr>
          <p:nvPr>
            <p:ph type="sldNum" sz="quarter" idx="5"/>
          </p:nvPr>
        </p:nvSpPr>
        <p:spPr/>
        <p:txBody>
          <a:bodyPr/>
          <a:lstStyle/>
          <a:p>
            <a:fld id="{B1F3CC58-3721-4556-9C7C-976FD1239D1C}" type="slidenum">
              <a:rPr lang="zh-CN" altLang="en-US" smtClean="0"/>
              <a:t>6</a:t>
            </a:fld>
            <a:endParaRPr lang="zh-CN" altLang="en-US"/>
          </a:p>
        </p:txBody>
      </p:sp>
    </p:spTree>
    <p:extLst>
      <p:ext uri="{BB962C8B-B14F-4D97-AF65-F5344CB8AC3E}">
        <p14:creationId xmlns:p14="http://schemas.microsoft.com/office/powerpoint/2010/main" val="441959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相似度计算，</a:t>
            </a:r>
            <a:r>
              <a:rPr lang="en-US" altLang="zh-CN" sz="1200" b="0" i="0" u="none" strike="noStrike" kern="1200" baseline="0" dirty="0">
                <a:solidFill>
                  <a:schemeClr val="tx1"/>
                </a:solidFill>
                <a:latin typeface="+mn-lt"/>
                <a:ea typeface="+mn-ea"/>
                <a:cs typeface="+mn-cs"/>
              </a:rPr>
              <a:t>scaled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dot-product attention</a:t>
            </a:r>
          </a:p>
          <a:p>
            <a:r>
              <a:rPr lang="zh-CN" altLang="en-US" sz="1200" b="0" i="0" u="none" strike="noStrike" kern="1200" baseline="0" dirty="0">
                <a:solidFill>
                  <a:schemeClr val="tx1"/>
                </a:solidFill>
                <a:latin typeface="+mn-lt"/>
                <a:ea typeface="+mn-ea"/>
                <a:cs typeface="+mn-cs"/>
              </a:rPr>
              <a:t>这里用三层</a:t>
            </a:r>
            <a:r>
              <a:rPr lang="en-US" altLang="zh-CN" sz="1200" b="0" i="0" u="none" strike="noStrike" kern="1200" baseline="0" dirty="0">
                <a:solidFill>
                  <a:schemeClr val="tx1"/>
                </a:solidFill>
                <a:latin typeface="+mn-lt"/>
                <a:ea typeface="+mn-ea"/>
                <a:cs typeface="+mn-cs"/>
              </a:rPr>
              <a:t>convolution</a:t>
            </a:r>
            <a:r>
              <a:rPr lang="zh-CN" altLang="en-US" sz="1200" b="0" i="0" u="none" strike="noStrike" kern="1200" baseline="0" dirty="0">
                <a:solidFill>
                  <a:schemeClr val="tx1"/>
                </a:solidFill>
                <a:latin typeface="+mn-lt"/>
                <a:ea typeface="+mn-ea"/>
                <a:cs typeface="+mn-cs"/>
              </a:rPr>
              <a:t>（实际上是一个</a:t>
            </a:r>
            <a:r>
              <a:rPr lang="en-US" altLang="zh-CN" sz="1200" b="0" i="0" u="none" strike="noStrike" kern="1200" baseline="0" dirty="0">
                <a:solidFill>
                  <a:schemeClr val="tx1"/>
                </a:solidFill>
                <a:latin typeface="+mn-lt"/>
                <a:ea typeface="+mn-ea"/>
                <a:cs typeface="+mn-cs"/>
              </a:rPr>
              <a:t>n-gram model</a:t>
            </a:r>
            <a:r>
              <a:rPr lang="zh-CN" altLang="en-US" sz="1200" b="0" i="0" u="none" strike="noStrike" kern="1200" baseline="0" dirty="0">
                <a:solidFill>
                  <a:schemeClr val="tx1"/>
                </a:solidFill>
                <a:latin typeface="+mn-lt"/>
                <a:ea typeface="+mn-ea"/>
                <a:cs typeface="+mn-cs"/>
              </a:rPr>
              <a:t>，第二个卷积层是大小为</a:t>
            </a:r>
            <a:r>
              <a:rPr lang="en-US" altLang="zh-CN" sz="1200" b="0" i="0" u="none" strike="noStrike" kern="1200" baseline="0" dirty="0">
                <a:solidFill>
                  <a:schemeClr val="tx1"/>
                </a:solidFill>
                <a:latin typeface="+mn-lt"/>
                <a:ea typeface="+mn-ea"/>
                <a:cs typeface="+mn-cs"/>
              </a:rPr>
              <a:t>5</a:t>
            </a:r>
            <a:r>
              <a:rPr lang="zh-CN" altLang="en-US" sz="1200" b="0" i="0" u="none" strike="noStrike" kern="1200" baseline="0" dirty="0">
                <a:solidFill>
                  <a:schemeClr val="tx1"/>
                </a:solidFill>
                <a:latin typeface="+mn-lt"/>
                <a:ea typeface="+mn-ea"/>
                <a:cs typeface="+mn-cs"/>
              </a:rPr>
              <a:t>的卷积核，即</a:t>
            </a:r>
            <a:r>
              <a:rPr lang="en-US" altLang="zh-CN" sz="1200" b="0" i="0" u="none" strike="noStrike" kern="1200" baseline="0" dirty="0">
                <a:solidFill>
                  <a:schemeClr val="tx1"/>
                </a:solidFill>
                <a:latin typeface="+mn-lt"/>
                <a:ea typeface="+mn-ea"/>
                <a:cs typeface="+mn-cs"/>
              </a:rPr>
              <a:t>n=5</a:t>
            </a:r>
            <a:r>
              <a:rPr lang="zh-CN" altLang="en-US" sz="1200" b="0" i="0" u="none" strike="noStrike" kern="1200" baseline="0" dirty="0">
                <a:solidFill>
                  <a:schemeClr val="tx1"/>
                </a:solidFill>
                <a:latin typeface="+mn-lt"/>
                <a:ea typeface="+mn-ea"/>
                <a:cs typeface="+mn-cs"/>
              </a:rPr>
              <a:t>）的目的是减轻关注局部特征时的负担。</a:t>
            </a:r>
            <a:endParaRPr lang="zh-CN" altLang="en-US" dirty="0"/>
          </a:p>
        </p:txBody>
      </p:sp>
      <p:sp>
        <p:nvSpPr>
          <p:cNvPr id="4" name="灯片编号占位符 3"/>
          <p:cNvSpPr>
            <a:spLocks noGrp="1"/>
          </p:cNvSpPr>
          <p:nvPr>
            <p:ph type="sldNum" sz="quarter" idx="5"/>
          </p:nvPr>
        </p:nvSpPr>
        <p:spPr/>
        <p:txBody>
          <a:bodyPr/>
          <a:lstStyle/>
          <a:p>
            <a:fld id="{B1F3CC58-3721-4556-9C7C-976FD1239D1C}" type="slidenum">
              <a:rPr lang="zh-CN" altLang="en-US" smtClean="0"/>
              <a:t>7</a:t>
            </a:fld>
            <a:endParaRPr lang="zh-CN" altLang="en-US"/>
          </a:p>
        </p:txBody>
      </p:sp>
    </p:spTree>
    <p:extLst>
      <p:ext uri="{BB962C8B-B14F-4D97-AF65-F5344CB8AC3E}">
        <p14:creationId xmlns:p14="http://schemas.microsoft.com/office/powerpoint/2010/main" val="2365680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eihead</a:t>
            </a:r>
            <a:r>
              <a:rPr lang="zh-CN" altLang="en-US" dirty="0"/>
              <a:t>，是把第</a:t>
            </a:r>
            <a:r>
              <a:rPr lang="en-US" altLang="zh-CN" dirty="0" err="1"/>
              <a:t>i</a:t>
            </a:r>
            <a:r>
              <a:rPr lang="zh-CN" altLang="en-US" dirty="0"/>
              <a:t>个词作为头，即作为实体对中的第一个实体表示。</a:t>
            </a:r>
            <a:endParaRPr lang="en-US" altLang="zh-CN" dirty="0"/>
          </a:p>
          <a:p>
            <a:r>
              <a:rPr lang="zh-CN" altLang="en-US" dirty="0"/>
              <a:t>计算</a:t>
            </a:r>
            <a:r>
              <a:rPr lang="en-US" altLang="zh-CN" dirty="0"/>
              <a:t>score</a:t>
            </a:r>
            <a:r>
              <a:rPr lang="zh-CN" altLang="en-US" dirty="0"/>
              <a:t>，</a:t>
            </a:r>
            <a:r>
              <a:rPr lang="en-US" altLang="zh-CN" dirty="0" err="1"/>
              <a:t>i</a:t>
            </a:r>
            <a:r>
              <a:rPr lang="zh-CN" altLang="en-US" dirty="0"/>
              <a:t>属于</a:t>
            </a:r>
            <a:r>
              <a:rPr lang="en-US" altLang="zh-CN" dirty="0" err="1"/>
              <a:t>Phead</a:t>
            </a:r>
            <a:r>
              <a:rPr lang="zh-CN" altLang="en-US" dirty="0"/>
              <a:t>，表示所有提及的</a:t>
            </a:r>
            <a:r>
              <a:rPr lang="en-US" altLang="zh-CN" dirty="0" err="1"/>
              <a:t>phead</a:t>
            </a:r>
            <a:r>
              <a:rPr lang="zh-CN" altLang="en-US" dirty="0"/>
              <a:t>词（图中的两个蓝色词）</a:t>
            </a:r>
          </a:p>
        </p:txBody>
      </p:sp>
      <p:sp>
        <p:nvSpPr>
          <p:cNvPr id="4" name="灯片编号占位符 3"/>
          <p:cNvSpPr>
            <a:spLocks noGrp="1"/>
          </p:cNvSpPr>
          <p:nvPr>
            <p:ph type="sldNum" sz="quarter" idx="5"/>
          </p:nvPr>
        </p:nvSpPr>
        <p:spPr/>
        <p:txBody>
          <a:bodyPr/>
          <a:lstStyle/>
          <a:p>
            <a:fld id="{B1F3CC58-3721-4556-9C7C-976FD1239D1C}" type="slidenum">
              <a:rPr lang="zh-CN" altLang="en-US" smtClean="0"/>
              <a:t>8</a:t>
            </a:fld>
            <a:endParaRPr lang="zh-CN" altLang="en-US"/>
          </a:p>
        </p:txBody>
      </p:sp>
    </p:spTree>
    <p:extLst>
      <p:ext uri="{BB962C8B-B14F-4D97-AF65-F5344CB8AC3E}">
        <p14:creationId xmlns:p14="http://schemas.microsoft.com/office/powerpoint/2010/main" val="3100980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关系对，和关系类型</a:t>
            </a:r>
          </a:p>
        </p:txBody>
      </p:sp>
      <p:sp>
        <p:nvSpPr>
          <p:cNvPr id="4" name="灯片编号占位符 3"/>
          <p:cNvSpPr>
            <a:spLocks noGrp="1"/>
          </p:cNvSpPr>
          <p:nvPr>
            <p:ph type="sldNum" sz="quarter" idx="5"/>
          </p:nvPr>
        </p:nvSpPr>
        <p:spPr/>
        <p:txBody>
          <a:bodyPr/>
          <a:lstStyle/>
          <a:p>
            <a:fld id="{B1F3CC58-3721-4556-9C7C-976FD1239D1C}" type="slidenum">
              <a:rPr lang="zh-CN" altLang="en-US" smtClean="0"/>
              <a:t>13</a:t>
            </a:fld>
            <a:endParaRPr lang="zh-CN" altLang="en-US"/>
          </a:p>
        </p:txBody>
      </p:sp>
    </p:spTree>
    <p:extLst>
      <p:ext uri="{BB962C8B-B14F-4D97-AF65-F5344CB8AC3E}">
        <p14:creationId xmlns:p14="http://schemas.microsoft.com/office/powerpoint/2010/main" val="284943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F3CC58-3721-4556-9C7C-976FD1239D1C}" type="slidenum">
              <a:rPr lang="zh-CN" altLang="en-US" smtClean="0"/>
              <a:t>14</a:t>
            </a:fld>
            <a:endParaRPr lang="zh-CN" altLang="en-US"/>
          </a:p>
        </p:txBody>
      </p:sp>
    </p:spTree>
    <p:extLst>
      <p:ext uri="{BB962C8B-B14F-4D97-AF65-F5344CB8AC3E}">
        <p14:creationId xmlns:p14="http://schemas.microsoft.com/office/powerpoint/2010/main" val="3957731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BC25A-30B7-4135-9FA1-7035A058429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6D660E2-BB50-4AE0-AB90-9D969B19FF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F3C91B-A382-4469-A93D-BEFBB55F4B1D}"/>
              </a:ext>
            </a:extLst>
          </p:cNvPr>
          <p:cNvSpPr>
            <a:spLocks noGrp="1"/>
          </p:cNvSpPr>
          <p:nvPr>
            <p:ph type="dt" sz="half" idx="10"/>
          </p:nvPr>
        </p:nvSpPr>
        <p:spPr/>
        <p:txBody>
          <a:bodyPr/>
          <a:lstStyle/>
          <a:p>
            <a:fld id="{FDC6B1AD-E289-47DF-AE25-F36D6BBAD02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CE2D7728-FD80-40F4-8278-C23A073EA5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8CBD29-F183-4214-BD3C-3F85A6A0C28C}"/>
              </a:ext>
            </a:extLst>
          </p:cNvPr>
          <p:cNvSpPr>
            <a:spLocks noGrp="1"/>
          </p:cNvSpPr>
          <p:nvPr>
            <p:ph type="sldNum" sz="quarter" idx="12"/>
          </p:nvPr>
        </p:nvSpPr>
        <p:spPr/>
        <p:txBody>
          <a:bodyPr/>
          <a:lstStyle/>
          <a:p>
            <a:fld id="{CDE85CF8-6B68-4016-AAEF-0ACE24010C8C}" type="slidenum">
              <a:rPr lang="zh-CN" altLang="en-US" smtClean="0"/>
              <a:t>‹#›</a:t>
            </a:fld>
            <a:endParaRPr lang="zh-CN" altLang="en-US"/>
          </a:p>
        </p:txBody>
      </p:sp>
    </p:spTree>
    <p:extLst>
      <p:ext uri="{BB962C8B-B14F-4D97-AF65-F5344CB8AC3E}">
        <p14:creationId xmlns:p14="http://schemas.microsoft.com/office/powerpoint/2010/main" val="198732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F7E52-04BD-4D35-A70E-48585381ADA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926021-C015-4E49-A87B-6843EE511D2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BEAEBB-D3B2-40D0-AD36-B23CD9F7F30C}"/>
              </a:ext>
            </a:extLst>
          </p:cNvPr>
          <p:cNvSpPr>
            <a:spLocks noGrp="1"/>
          </p:cNvSpPr>
          <p:nvPr>
            <p:ph type="dt" sz="half" idx="10"/>
          </p:nvPr>
        </p:nvSpPr>
        <p:spPr/>
        <p:txBody>
          <a:bodyPr/>
          <a:lstStyle/>
          <a:p>
            <a:fld id="{FDC6B1AD-E289-47DF-AE25-F36D6BBAD02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2814A6B2-AC18-429F-A84F-F19ADEBE78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41251F-F5EB-4866-A81B-4344F474BC51}"/>
              </a:ext>
            </a:extLst>
          </p:cNvPr>
          <p:cNvSpPr>
            <a:spLocks noGrp="1"/>
          </p:cNvSpPr>
          <p:nvPr>
            <p:ph type="sldNum" sz="quarter" idx="12"/>
          </p:nvPr>
        </p:nvSpPr>
        <p:spPr/>
        <p:txBody>
          <a:bodyPr/>
          <a:lstStyle/>
          <a:p>
            <a:fld id="{CDE85CF8-6B68-4016-AAEF-0ACE24010C8C}" type="slidenum">
              <a:rPr lang="zh-CN" altLang="en-US" smtClean="0"/>
              <a:t>‹#›</a:t>
            </a:fld>
            <a:endParaRPr lang="zh-CN" altLang="en-US"/>
          </a:p>
        </p:txBody>
      </p:sp>
    </p:spTree>
    <p:extLst>
      <p:ext uri="{BB962C8B-B14F-4D97-AF65-F5344CB8AC3E}">
        <p14:creationId xmlns:p14="http://schemas.microsoft.com/office/powerpoint/2010/main" val="3952485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254D69-3452-48B3-B01E-84A3164C4F4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7FC32C-9D19-4CE3-8102-2EEAAA147A9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F6425A-93C1-4CC6-AF44-108995A3C0D5}"/>
              </a:ext>
            </a:extLst>
          </p:cNvPr>
          <p:cNvSpPr>
            <a:spLocks noGrp="1"/>
          </p:cNvSpPr>
          <p:nvPr>
            <p:ph type="dt" sz="half" idx="10"/>
          </p:nvPr>
        </p:nvSpPr>
        <p:spPr/>
        <p:txBody>
          <a:bodyPr/>
          <a:lstStyle/>
          <a:p>
            <a:fld id="{FDC6B1AD-E289-47DF-AE25-F36D6BBAD02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BE94216F-3679-44F9-AADA-69CD42ACB6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57DDE1-D513-468C-86E1-8A8F0138CDFE}"/>
              </a:ext>
            </a:extLst>
          </p:cNvPr>
          <p:cNvSpPr>
            <a:spLocks noGrp="1"/>
          </p:cNvSpPr>
          <p:nvPr>
            <p:ph type="sldNum" sz="quarter" idx="12"/>
          </p:nvPr>
        </p:nvSpPr>
        <p:spPr/>
        <p:txBody>
          <a:bodyPr/>
          <a:lstStyle/>
          <a:p>
            <a:fld id="{CDE85CF8-6B68-4016-AAEF-0ACE24010C8C}" type="slidenum">
              <a:rPr lang="zh-CN" altLang="en-US" smtClean="0"/>
              <a:t>‹#›</a:t>
            </a:fld>
            <a:endParaRPr lang="zh-CN" altLang="en-US"/>
          </a:p>
        </p:txBody>
      </p:sp>
    </p:spTree>
    <p:extLst>
      <p:ext uri="{BB962C8B-B14F-4D97-AF65-F5344CB8AC3E}">
        <p14:creationId xmlns:p14="http://schemas.microsoft.com/office/powerpoint/2010/main" val="3490435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37FB1-7125-42D7-8BC8-805863946B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3917FF-9E81-4379-A85B-49C556DD586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F07F12-0FCD-49BE-8901-918A9E0265F3}"/>
              </a:ext>
            </a:extLst>
          </p:cNvPr>
          <p:cNvSpPr>
            <a:spLocks noGrp="1"/>
          </p:cNvSpPr>
          <p:nvPr>
            <p:ph type="dt" sz="half" idx="10"/>
          </p:nvPr>
        </p:nvSpPr>
        <p:spPr/>
        <p:txBody>
          <a:bodyPr/>
          <a:lstStyle/>
          <a:p>
            <a:fld id="{FDC6B1AD-E289-47DF-AE25-F36D6BBAD02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5E0B35AC-D21B-4EAC-B75F-3DB3383B12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9EC492-EAFC-4321-BB26-AC316BD733B5}"/>
              </a:ext>
            </a:extLst>
          </p:cNvPr>
          <p:cNvSpPr>
            <a:spLocks noGrp="1"/>
          </p:cNvSpPr>
          <p:nvPr>
            <p:ph type="sldNum" sz="quarter" idx="12"/>
          </p:nvPr>
        </p:nvSpPr>
        <p:spPr/>
        <p:txBody>
          <a:bodyPr/>
          <a:lstStyle/>
          <a:p>
            <a:fld id="{CDE85CF8-6B68-4016-AAEF-0ACE24010C8C}" type="slidenum">
              <a:rPr lang="zh-CN" altLang="en-US" smtClean="0"/>
              <a:t>‹#›</a:t>
            </a:fld>
            <a:endParaRPr lang="zh-CN" altLang="en-US"/>
          </a:p>
        </p:txBody>
      </p:sp>
    </p:spTree>
    <p:extLst>
      <p:ext uri="{BB962C8B-B14F-4D97-AF65-F5344CB8AC3E}">
        <p14:creationId xmlns:p14="http://schemas.microsoft.com/office/powerpoint/2010/main" val="89945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97C94-BC1D-4D22-9712-2034CDBF05B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3C182F-E63F-4496-83D2-D003DB30AD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81388A-9CE4-465A-A618-6024520A73B0}"/>
              </a:ext>
            </a:extLst>
          </p:cNvPr>
          <p:cNvSpPr>
            <a:spLocks noGrp="1"/>
          </p:cNvSpPr>
          <p:nvPr>
            <p:ph type="dt" sz="half" idx="10"/>
          </p:nvPr>
        </p:nvSpPr>
        <p:spPr/>
        <p:txBody>
          <a:bodyPr/>
          <a:lstStyle/>
          <a:p>
            <a:fld id="{FDC6B1AD-E289-47DF-AE25-F36D6BBAD02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96DEBF96-2AAF-412A-B34D-9F55C86C26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740F18-ACAC-4555-B124-7555689A61CC}"/>
              </a:ext>
            </a:extLst>
          </p:cNvPr>
          <p:cNvSpPr>
            <a:spLocks noGrp="1"/>
          </p:cNvSpPr>
          <p:nvPr>
            <p:ph type="sldNum" sz="quarter" idx="12"/>
          </p:nvPr>
        </p:nvSpPr>
        <p:spPr/>
        <p:txBody>
          <a:bodyPr/>
          <a:lstStyle/>
          <a:p>
            <a:fld id="{CDE85CF8-6B68-4016-AAEF-0ACE24010C8C}" type="slidenum">
              <a:rPr lang="zh-CN" altLang="en-US" smtClean="0"/>
              <a:t>‹#›</a:t>
            </a:fld>
            <a:endParaRPr lang="zh-CN" altLang="en-US"/>
          </a:p>
        </p:txBody>
      </p:sp>
    </p:spTree>
    <p:extLst>
      <p:ext uri="{BB962C8B-B14F-4D97-AF65-F5344CB8AC3E}">
        <p14:creationId xmlns:p14="http://schemas.microsoft.com/office/powerpoint/2010/main" val="222214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A1C891-BF58-48BF-9143-00AAB7AA71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12342C-85D1-43D2-8E20-1E687A65E7B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9C68DF4-E435-425F-8E10-1E1AF4D5651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0D5D55E-9579-4116-A679-238462D29DC3}"/>
              </a:ext>
            </a:extLst>
          </p:cNvPr>
          <p:cNvSpPr>
            <a:spLocks noGrp="1"/>
          </p:cNvSpPr>
          <p:nvPr>
            <p:ph type="dt" sz="half" idx="10"/>
          </p:nvPr>
        </p:nvSpPr>
        <p:spPr/>
        <p:txBody>
          <a:bodyPr/>
          <a:lstStyle/>
          <a:p>
            <a:fld id="{FDC6B1AD-E289-47DF-AE25-F36D6BBAD02A}"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5A5C16EC-1508-4D12-903C-7A871539DE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2CF36B-B780-4B4C-90B3-D8525975B405}"/>
              </a:ext>
            </a:extLst>
          </p:cNvPr>
          <p:cNvSpPr>
            <a:spLocks noGrp="1"/>
          </p:cNvSpPr>
          <p:nvPr>
            <p:ph type="sldNum" sz="quarter" idx="12"/>
          </p:nvPr>
        </p:nvSpPr>
        <p:spPr/>
        <p:txBody>
          <a:bodyPr/>
          <a:lstStyle/>
          <a:p>
            <a:fld id="{CDE85CF8-6B68-4016-AAEF-0ACE24010C8C}" type="slidenum">
              <a:rPr lang="zh-CN" altLang="en-US" smtClean="0"/>
              <a:t>‹#›</a:t>
            </a:fld>
            <a:endParaRPr lang="zh-CN" altLang="en-US"/>
          </a:p>
        </p:txBody>
      </p:sp>
    </p:spTree>
    <p:extLst>
      <p:ext uri="{BB962C8B-B14F-4D97-AF65-F5344CB8AC3E}">
        <p14:creationId xmlns:p14="http://schemas.microsoft.com/office/powerpoint/2010/main" val="142696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BBE26-DB30-4353-8924-E0BD769C441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4BB00B-F038-4F85-8B5F-1E26CD211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F33E3E3-CE9B-4714-855E-064047F762C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B9FB0C5-552E-442C-90D0-9160331211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936311B-7768-4699-822F-359C3BFCE2B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C2F5E44-C776-42B5-B2A1-2F4FB9677D78}"/>
              </a:ext>
            </a:extLst>
          </p:cNvPr>
          <p:cNvSpPr>
            <a:spLocks noGrp="1"/>
          </p:cNvSpPr>
          <p:nvPr>
            <p:ph type="dt" sz="half" idx="10"/>
          </p:nvPr>
        </p:nvSpPr>
        <p:spPr/>
        <p:txBody>
          <a:bodyPr/>
          <a:lstStyle/>
          <a:p>
            <a:fld id="{FDC6B1AD-E289-47DF-AE25-F36D6BBAD02A}" type="datetimeFigureOut">
              <a:rPr lang="zh-CN" altLang="en-US" smtClean="0"/>
              <a:t>2020/6/11</a:t>
            </a:fld>
            <a:endParaRPr lang="zh-CN" altLang="en-US"/>
          </a:p>
        </p:txBody>
      </p:sp>
      <p:sp>
        <p:nvSpPr>
          <p:cNvPr id="8" name="页脚占位符 7">
            <a:extLst>
              <a:ext uri="{FF2B5EF4-FFF2-40B4-BE49-F238E27FC236}">
                <a16:creationId xmlns:a16="http://schemas.microsoft.com/office/drawing/2014/main" id="{41103554-CA72-416F-A5C1-4C51E47F130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C930A59-C6A8-4A15-B067-CBA2330EA740}"/>
              </a:ext>
            </a:extLst>
          </p:cNvPr>
          <p:cNvSpPr>
            <a:spLocks noGrp="1"/>
          </p:cNvSpPr>
          <p:nvPr>
            <p:ph type="sldNum" sz="quarter" idx="12"/>
          </p:nvPr>
        </p:nvSpPr>
        <p:spPr/>
        <p:txBody>
          <a:bodyPr/>
          <a:lstStyle/>
          <a:p>
            <a:fld id="{CDE85CF8-6B68-4016-AAEF-0ACE24010C8C}" type="slidenum">
              <a:rPr lang="zh-CN" altLang="en-US" smtClean="0"/>
              <a:t>‹#›</a:t>
            </a:fld>
            <a:endParaRPr lang="zh-CN" altLang="en-US"/>
          </a:p>
        </p:txBody>
      </p:sp>
    </p:spTree>
    <p:extLst>
      <p:ext uri="{BB962C8B-B14F-4D97-AF65-F5344CB8AC3E}">
        <p14:creationId xmlns:p14="http://schemas.microsoft.com/office/powerpoint/2010/main" val="1701992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C280D-FEBB-4E54-9522-A95AA660136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038258-D8C5-4B56-8729-B6F29B0A8785}"/>
              </a:ext>
            </a:extLst>
          </p:cNvPr>
          <p:cNvSpPr>
            <a:spLocks noGrp="1"/>
          </p:cNvSpPr>
          <p:nvPr>
            <p:ph type="dt" sz="half" idx="10"/>
          </p:nvPr>
        </p:nvSpPr>
        <p:spPr/>
        <p:txBody>
          <a:bodyPr/>
          <a:lstStyle/>
          <a:p>
            <a:fld id="{FDC6B1AD-E289-47DF-AE25-F36D6BBAD02A}" type="datetimeFigureOut">
              <a:rPr lang="zh-CN" altLang="en-US" smtClean="0"/>
              <a:t>2020/6/11</a:t>
            </a:fld>
            <a:endParaRPr lang="zh-CN" altLang="en-US"/>
          </a:p>
        </p:txBody>
      </p:sp>
      <p:sp>
        <p:nvSpPr>
          <p:cNvPr id="4" name="页脚占位符 3">
            <a:extLst>
              <a:ext uri="{FF2B5EF4-FFF2-40B4-BE49-F238E27FC236}">
                <a16:creationId xmlns:a16="http://schemas.microsoft.com/office/drawing/2014/main" id="{F37D37F3-8115-4FDF-8E4C-1EB85671C88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EC68E3-4340-48BA-84EE-0A60241E2AD5}"/>
              </a:ext>
            </a:extLst>
          </p:cNvPr>
          <p:cNvSpPr>
            <a:spLocks noGrp="1"/>
          </p:cNvSpPr>
          <p:nvPr>
            <p:ph type="sldNum" sz="quarter" idx="12"/>
          </p:nvPr>
        </p:nvSpPr>
        <p:spPr/>
        <p:txBody>
          <a:bodyPr/>
          <a:lstStyle/>
          <a:p>
            <a:fld id="{CDE85CF8-6B68-4016-AAEF-0ACE24010C8C}" type="slidenum">
              <a:rPr lang="zh-CN" altLang="en-US" smtClean="0"/>
              <a:t>‹#›</a:t>
            </a:fld>
            <a:endParaRPr lang="zh-CN" altLang="en-US"/>
          </a:p>
        </p:txBody>
      </p:sp>
    </p:spTree>
    <p:extLst>
      <p:ext uri="{BB962C8B-B14F-4D97-AF65-F5344CB8AC3E}">
        <p14:creationId xmlns:p14="http://schemas.microsoft.com/office/powerpoint/2010/main" val="376838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10A1049-36FA-42A5-95DB-10D1316DE679}"/>
              </a:ext>
            </a:extLst>
          </p:cNvPr>
          <p:cNvSpPr>
            <a:spLocks noGrp="1"/>
          </p:cNvSpPr>
          <p:nvPr>
            <p:ph type="dt" sz="half" idx="10"/>
          </p:nvPr>
        </p:nvSpPr>
        <p:spPr/>
        <p:txBody>
          <a:bodyPr/>
          <a:lstStyle/>
          <a:p>
            <a:fld id="{FDC6B1AD-E289-47DF-AE25-F36D6BBAD02A}" type="datetimeFigureOut">
              <a:rPr lang="zh-CN" altLang="en-US" smtClean="0"/>
              <a:t>2020/6/11</a:t>
            </a:fld>
            <a:endParaRPr lang="zh-CN" altLang="en-US"/>
          </a:p>
        </p:txBody>
      </p:sp>
      <p:sp>
        <p:nvSpPr>
          <p:cNvPr id="3" name="页脚占位符 2">
            <a:extLst>
              <a:ext uri="{FF2B5EF4-FFF2-40B4-BE49-F238E27FC236}">
                <a16:creationId xmlns:a16="http://schemas.microsoft.com/office/drawing/2014/main" id="{7A44B08F-7498-4E04-B109-6A162DA6CA3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FD8856-041E-474F-9A2B-9532D67BC03A}"/>
              </a:ext>
            </a:extLst>
          </p:cNvPr>
          <p:cNvSpPr>
            <a:spLocks noGrp="1"/>
          </p:cNvSpPr>
          <p:nvPr>
            <p:ph type="sldNum" sz="quarter" idx="12"/>
          </p:nvPr>
        </p:nvSpPr>
        <p:spPr/>
        <p:txBody>
          <a:bodyPr/>
          <a:lstStyle/>
          <a:p>
            <a:fld id="{CDE85CF8-6B68-4016-AAEF-0ACE24010C8C}" type="slidenum">
              <a:rPr lang="zh-CN" altLang="en-US" smtClean="0"/>
              <a:t>‹#›</a:t>
            </a:fld>
            <a:endParaRPr lang="zh-CN" altLang="en-US"/>
          </a:p>
        </p:txBody>
      </p:sp>
    </p:spTree>
    <p:extLst>
      <p:ext uri="{BB962C8B-B14F-4D97-AF65-F5344CB8AC3E}">
        <p14:creationId xmlns:p14="http://schemas.microsoft.com/office/powerpoint/2010/main" val="138882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F8677-2142-4280-9F10-0DF8D6F7782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5B9311B-C891-479E-93A9-D24DDC6F7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5F4B0F0-DB61-4C21-AEC6-49CC5F90F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D12C0A-F51E-4A89-AD06-40426F51B66B}"/>
              </a:ext>
            </a:extLst>
          </p:cNvPr>
          <p:cNvSpPr>
            <a:spLocks noGrp="1"/>
          </p:cNvSpPr>
          <p:nvPr>
            <p:ph type="dt" sz="half" idx="10"/>
          </p:nvPr>
        </p:nvSpPr>
        <p:spPr/>
        <p:txBody>
          <a:bodyPr/>
          <a:lstStyle/>
          <a:p>
            <a:fld id="{FDC6B1AD-E289-47DF-AE25-F36D6BBAD02A}"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2E9DCCA2-8730-42DD-9AA0-2F071FF462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C2555C-70E8-4798-91FB-D2B41434151F}"/>
              </a:ext>
            </a:extLst>
          </p:cNvPr>
          <p:cNvSpPr>
            <a:spLocks noGrp="1"/>
          </p:cNvSpPr>
          <p:nvPr>
            <p:ph type="sldNum" sz="quarter" idx="12"/>
          </p:nvPr>
        </p:nvSpPr>
        <p:spPr/>
        <p:txBody>
          <a:bodyPr/>
          <a:lstStyle/>
          <a:p>
            <a:fld id="{CDE85CF8-6B68-4016-AAEF-0ACE24010C8C}" type="slidenum">
              <a:rPr lang="zh-CN" altLang="en-US" smtClean="0"/>
              <a:t>‹#›</a:t>
            </a:fld>
            <a:endParaRPr lang="zh-CN" altLang="en-US"/>
          </a:p>
        </p:txBody>
      </p:sp>
    </p:spTree>
    <p:extLst>
      <p:ext uri="{BB962C8B-B14F-4D97-AF65-F5344CB8AC3E}">
        <p14:creationId xmlns:p14="http://schemas.microsoft.com/office/powerpoint/2010/main" val="390059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B8C70-C812-41F9-9B86-92D00C4A9D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895ED6-32B3-4C4E-9F22-967BCED41E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03BD397-8CC7-4602-B2A5-48DAC4AB0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E6B391-12EE-4A58-A3DC-3BD7FD32225A}"/>
              </a:ext>
            </a:extLst>
          </p:cNvPr>
          <p:cNvSpPr>
            <a:spLocks noGrp="1"/>
          </p:cNvSpPr>
          <p:nvPr>
            <p:ph type="dt" sz="half" idx="10"/>
          </p:nvPr>
        </p:nvSpPr>
        <p:spPr/>
        <p:txBody>
          <a:bodyPr/>
          <a:lstStyle/>
          <a:p>
            <a:fld id="{FDC6B1AD-E289-47DF-AE25-F36D6BBAD02A}"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30EE56F3-CB6C-46A2-8DA7-592784B1C7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A695F3-7E67-40D1-9E5E-397ABAB9EA66}"/>
              </a:ext>
            </a:extLst>
          </p:cNvPr>
          <p:cNvSpPr>
            <a:spLocks noGrp="1"/>
          </p:cNvSpPr>
          <p:nvPr>
            <p:ph type="sldNum" sz="quarter" idx="12"/>
          </p:nvPr>
        </p:nvSpPr>
        <p:spPr/>
        <p:txBody>
          <a:bodyPr/>
          <a:lstStyle/>
          <a:p>
            <a:fld id="{CDE85CF8-6B68-4016-AAEF-0ACE24010C8C}" type="slidenum">
              <a:rPr lang="zh-CN" altLang="en-US" smtClean="0"/>
              <a:t>‹#›</a:t>
            </a:fld>
            <a:endParaRPr lang="zh-CN" altLang="en-US"/>
          </a:p>
        </p:txBody>
      </p:sp>
    </p:spTree>
    <p:extLst>
      <p:ext uri="{BB962C8B-B14F-4D97-AF65-F5344CB8AC3E}">
        <p14:creationId xmlns:p14="http://schemas.microsoft.com/office/powerpoint/2010/main" val="318320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5B442D8-1306-421B-AE6A-1FF0A57D5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241A6B9-1195-444C-A429-BC48107506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BACE0A-905A-4D21-8151-0BA95099B6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6B1AD-E289-47DF-AE25-F36D6BBAD02A}"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D89C2ADB-017F-44AC-AABC-8A87728E34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F72F561-4C73-45C3-9B7D-0D5D842CF6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85CF8-6B68-4016-AAEF-0ACE24010C8C}" type="slidenum">
              <a:rPr lang="zh-CN" altLang="en-US" smtClean="0"/>
              <a:t>‹#›</a:t>
            </a:fld>
            <a:endParaRPr lang="zh-CN" altLang="en-US"/>
          </a:p>
        </p:txBody>
      </p:sp>
    </p:spTree>
    <p:extLst>
      <p:ext uri="{BB962C8B-B14F-4D97-AF65-F5344CB8AC3E}">
        <p14:creationId xmlns:p14="http://schemas.microsoft.com/office/powerpoint/2010/main" val="3039176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1E2BB8D-231B-4EC4-9766-2B748F7EF87B}"/>
              </a:ext>
            </a:extLst>
          </p:cNvPr>
          <p:cNvSpPr/>
          <p:nvPr/>
        </p:nvSpPr>
        <p:spPr>
          <a:xfrm>
            <a:off x="443060" y="1015986"/>
            <a:ext cx="11483064" cy="1754326"/>
          </a:xfrm>
          <a:prstGeom prst="rect">
            <a:avLst/>
          </a:prstGeom>
          <a:noFill/>
        </p:spPr>
        <p:txBody>
          <a:bodyPr wrap="squar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Relation Extraction using Explicit Context Conditioning</a:t>
            </a:r>
          </a:p>
        </p:txBody>
      </p:sp>
      <p:sp>
        <p:nvSpPr>
          <p:cNvPr id="5" name="文本框 4">
            <a:extLst>
              <a:ext uri="{FF2B5EF4-FFF2-40B4-BE49-F238E27FC236}">
                <a16:creationId xmlns:a16="http://schemas.microsoft.com/office/drawing/2014/main" id="{1BAB6C15-FA4B-418C-85CA-2A0AC3736014}"/>
              </a:ext>
            </a:extLst>
          </p:cNvPr>
          <p:cNvSpPr txBox="1"/>
          <p:nvPr/>
        </p:nvSpPr>
        <p:spPr>
          <a:xfrm>
            <a:off x="7343480" y="6023728"/>
            <a:ext cx="4308050" cy="369332"/>
          </a:xfrm>
          <a:prstGeom prst="rect">
            <a:avLst/>
          </a:prstGeom>
          <a:noFill/>
        </p:spPr>
        <p:txBody>
          <a:bodyPr wrap="square" rtlCol="0">
            <a:spAutoFit/>
          </a:bodyPr>
          <a:lstStyle/>
          <a:p>
            <a:r>
              <a:rPr lang="en-US" altLang="zh-CN" dirty="0"/>
              <a:t>51194501042         </a:t>
            </a:r>
            <a:r>
              <a:rPr lang="zh-CN" altLang="en-US" dirty="0"/>
              <a:t>郭嘉</a:t>
            </a:r>
          </a:p>
        </p:txBody>
      </p:sp>
      <p:sp>
        <p:nvSpPr>
          <p:cNvPr id="2" name="矩形 1">
            <a:extLst>
              <a:ext uri="{FF2B5EF4-FFF2-40B4-BE49-F238E27FC236}">
                <a16:creationId xmlns:a16="http://schemas.microsoft.com/office/drawing/2014/main" id="{51A2E467-B05B-48EF-92A8-54C8B93AF038}"/>
              </a:ext>
            </a:extLst>
          </p:cNvPr>
          <p:cNvSpPr/>
          <p:nvPr/>
        </p:nvSpPr>
        <p:spPr>
          <a:xfrm>
            <a:off x="6941272" y="3600444"/>
            <a:ext cx="2382383" cy="923330"/>
          </a:xfrm>
          <a:prstGeom prst="rect">
            <a:avLst/>
          </a:prstGeom>
        </p:spPr>
        <p:txBody>
          <a:bodyPr wrap="none">
            <a:spAutoFit/>
          </a:bodyPr>
          <a:lstStyle/>
          <a:p>
            <a:r>
              <a:rPr lang="zh-CN" altLang="en-US" dirty="0">
                <a:ln w="0"/>
                <a:effectLst>
                  <a:outerShdw blurRad="38100" dist="19050" dir="2700000" algn="tl" rotWithShape="0">
                    <a:schemeClr val="dk1">
                      <a:alpha val="40000"/>
                    </a:schemeClr>
                  </a:outerShdw>
                </a:effectLst>
              </a:rPr>
              <a:t>Parminder Bhatia </a:t>
            </a:r>
            <a:endParaRPr lang="en-US" altLang="zh-CN" dirty="0">
              <a:ln w="0"/>
              <a:effectLst>
                <a:outerShdw blurRad="38100" dist="19050" dir="2700000" algn="tl" rotWithShape="0">
                  <a:schemeClr val="dk1">
                    <a:alpha val="40000"/>
                  </a:schemeClr>
                </a:outerShdw>
              </a:effectLst>
            </a:endParaRPr>
          </a:p>
          <a:p>
            <a:r>
              <a:rPr lang="zh-CN" altLang="en-US" dirty="0">
                <a:ln w="0"/>
                <a:effectLst>
                  <a:outerShdw blurRad="38100" dist="19050" dir="2700000" algn="tl" rotWithShape="0">
                    <a:schemeClr val="dk1">
                      <a:alpha val="40000"/>
                    </a:schemeClr>
                  </a:outerShdw>
                </a:effectLst>
              </a:rPr>
              <a:t>Amazon </a:t>
            </a:r>
            <a:endParaRPr lang="en-US" altLang="zh-CN" dirty="0">
              <a:ln w="0"/>
              <a:effectLst>
                <a:outerShdw blurRad="38100" dist="19050" dir="2700000" algn="tl" rotWithShape="0">
                  <a:schemeClr val="dk1">
                    <a:alpha val="40000"/>
                  </a:schemeClr>
                </a:outerShdw>
              </a:effectLst>
            </a:endParaRPr>
          </a:p>
          <a:p>
            <a:r>
              <a:rPr lang="zh-CN" altLang="en-US" dirty="0">
                <a:ln w="0"/>
                <a:effectLst>
                  <a:outerShdw blurRad="38100" dist="19050" dir="2700000" algn="tl" rotWithShape="0">
                    <a:schemeClr val="dk1">
                      <a:alpha val="40000"/>
                    </a:schemeClr>
                  </a:outerShdw>
                </a:effectLst>
              </a:rPr>
              <a:t>parmib@amazon.com</a:t>
            </a:r>
          </a:p>
        </p:txBody>
      </p:sp>
      <p:sp>
        <p:nvSpPr>
          <p:cNvPr id="3" name="矩形 2">
            <a:extLst>
              <a:ext uri="{FF2B5EF4-FFF2-40B4-BE49-F238E27FC236}">
                <a16:creationId xmlns:a16="http://schemas.microsoft.com/office/drawing/2014/main" id="{79EB335D-4BC4-4B0D-A74A-B7AED511406D}"/>
              </a:ext>
            </a:extLst>
          </p:cNvPr>
          <p:cNvSpPr/>
          <p:nvPr/>
        </p:nvSpPr>
        <p:spPr>
          <a:xfrm>
            <a:off x="2353560" y="3590422"/>
            <a:ext cx="3742440" cy="923330"/>
          </a:xfrm>
          <a:prstGeom prst="rect">
            <a:avLst/>
          </a:prstGeom>
        </p:spPr>
        <p:txBody>
          <a:bodyPr wrap="square">
            <a:spAutoFit/>
          </a:bodyPr>
          <a:lstStyle/>
          <a:p>
            <a:r>
              <a:rPr lang="en-US" altLang="zh-CN" dirty="0">
                <a:ln w="0"/>
                <a:effectLst>
                  <a:outerShdw blurRad="38100" dist="19050" dir="2700000" algn="tl" rotWithShape="0">
                    <a:schemeClr val="dk1">
                      <a:alpha val="40000"/>
                    </a:schemeClr>
                  </a:outerShdw>
                </a:effectLst>
              </a:rPr>
              <a:t>Gaurav Singh∗</a:t>
            </a:r>
          </a:p>
          <a:p>
            <a:r>
              <a:rPr lang="en-US" altLang="zh-CN" dirty="0">
                <a:ln w="0"/>
                <a:effectLst>
                  <a:outerShdw blurRad="38100" dist="19050" dir="2700000" algn="tl" rotWithShape="0">
                    <a:schemeClr val="dk1">
                      <a:alpha val="40000"/>
                    </a:schemeClr>
                  </a:outerShdw>
                </a:effectLst>
              </a:rPr>
              <a:t>University College London </a:t>
            </a:r>
          </a:p>
          <a:p>
            <a:r>
              <a:rPr lang="en-US" altLang="zh-CN" dirty="0" err="1">
                <a:ln w="0"/>
                <a:effectLst>
                  <a:outerShdw blurRad="38100" dist="19050" dir="2700000" algn="tl" rotWithShape="0">
                    <a:schemeClr val="dk1">
                      <a:alpha val="40000"/>
                    </a:schemeClr>
                  </a:outerShdw>
                </a:effectLst>
              </a:rPr>
              <a:t>g.singh@cs.ucl.ac.uk</a:t>
            </a:r>
            <a:endParaRPr lang="en-US" altLang="zh-CN"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74749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FCE4440-E9DD-45BB-86AB-E447B0C0AFF7}"/>
              </a:ext>
            </a:extLst>
          </p:cNvPr>
          <p:cNvPicPr>
            <a:picLocks noChangeAspect="1"/>
          </p:cNvPicPr>
          <p:nvPr/>
        </p:nvPicPr>
        <p:blipFill>
          <a:blip r:embed="rId2"/>
          <a:stretch>
            <a:fillRect/>
          </a:stretch>
        </p:blipFill>
        <p:spPr>
          <a:xfrm>
            <a:off x="1995978" y="2276475"/>
            <a:ext cx="6276975" cy="1152525"/>
          </a:xfrm>
          <a:prstGeom prst="rect">
            <a:avLst/>
          </a:prstGeom>
        </p:spPr>
      </p:pic>
      <p:sp>
        <p:nvSpPr>
          <p:cNvPr id="5" name="文本框 4">
            <a:extLst>
              <a:ext uri="{FF2B5EF4-FFF2-40B4-BE49-F238E27FC236}">
                <a16:creationId xmlns:a16="http://schemas.microsoft.com/office/drawing/2014/main" id="{F4C3B84B-90EC-41C2-B0A1-1676899ABE96}"/>
              </a:ext>
            </a:extLst>
          </p:cNvPr>
          <p:cNvSpPr txBox="1"/>
          <p:nvPr/>
        </p:nvSpPr>
        <p:spPr>
          <a:xfrm>
            <a:off x="1337784" y="1472884"/>
            <a:ext cx="6219177" cy="461665"/>
          </a:xfrm>
          <a:prstGeom prst="rect">
            <a:avLst/>
          </a:prstGeom>
          <a:noFill/>
        </p:spPr>
        <p:txBody>
          <a:bodyPr wrap="square" rtlCol="0">
            <a:spAutoFit/>
          </a:bodyPr>
          <a:lstStyle/>
          <a:p>
            <a:r>
              <a:rPr lang="en-US" altLang="zh-CN" sz="2400" dirty="0"/>
              <a:t>weighted sum(</a:t>
            </a:r>
            <a:r>
              <a:rPr lang="en-US" altLang="zh-CN" sz="2400" b="1" dirty="0"/>
              <a:t>the final score </a:t>
            </a:r>
            <a:r>
              <a:rPr lang="en-US" altLang="zh-CN" sz="2400" dirty="0"/>
              <a:t>) :</a:t>
            </a:r>
            <a:endParaRPr lang="zh-CN" altLang="en-US" sz="2400" dirty="0"/>
          </a:p>
        </p:txBody>
      </p:sp>
      <p:sp>
        <p:nvSpPr>
          <p:cNvPr id="6" name="文本框 5">
            <a:extLst>
              <a:ext uri="{FF2B5EF4-FFF2-40B4-BE49-F238E27FC236}">
                <a16:creationId xmlns:a16="http://schemas.microsoft.com/office/drawing/2014/main" id="{D60B3B76-BE01-4308-A869-E886F54619E2}"/>
              </a:ext>
            </a:extLst>
          </p:cNvPr>
          <p:cNvSpPr txBox="1"/>
          <p:nvPr/>
        </p:nvSpPr>
        <p:spPr>
          <a:xfrm>
            <a:off x="9130793" y="2412380"/>
            <a:ext cx="1065229" cy="369332"/>
          </a:xfrm>
          <a:prstGeom prst="rect">
            <a:avLst/>
          </a:prstGeom>
          <a:noFill/>
        </p:spPr>
        <p:txBody>
          <a:bodyPr wrap="square" rtlCol="0">
            <a:spAutoFit/>
          </a:bodyPr>
          <a:lstStyle/>
          <a:p>
            <a:r>
              <a:rPr lang="zh-CN" altLang="en-US" dirty="0"/>
              <a:t>（</a:t>
            </a:r>
            <a:r>
              <a:rPr lang="en-US" altLang="zh-CN" dirty="0"/>
              <a:t>8</a:t>
            </a:r>
            <a:r>
              <a:rPr lang="zh-CN" altLang="en-US" dirty="0"/>
              <a:t>）</a:t>
            </a:r>
          </a:p>
        </p:txBody>
      </p:sp>
    </p:spTree>
    <p:extLst>
      <p:ext uri="{BB962C8B-B14F-4D97-AF65-F5344CB8AC3E}">
        <p14:creationId xmlns:p14="http://schemas.microsoft.com/office/powerpoint/2010/main" val="158887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E4427-4014-4355-9376-2B4F3CFA2066}"/>
              </a:ext>
            </a:extLst>
          </p:cNvPr>
          <p:cNvSpPr txBox="1">
            <a:spLocks/>
          </p:cNvSpPr>
          <p:nvPr/>
        </p:nvSpPr>
        <p:spPr>
          <a:xfrm>
            <a:off x="590007" y="120028"/>
            <a:ext cx="6976621" cy="90749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400" dirty="0"/>
              <a:t>Efficient Implementation Method</a:t>
            </a:r>
          </a:p>
        </p:txBody>
      </p:sp>
      <p:sp>
        <p:nvSpPr>
          <p:cNvPr id="3" name="内容占位符 2">
            <a:extLst>
              <a:ext uri="{FF2B5EF4-FFF2-40B4-BE49-F238E27FC236}">
                <a16:creationId xmlns:a16="http://schemas.microsoft.com/office/drawing/2014/main" id="{2F1A4473-DEB7-434B-95B6-C19AF038FAD7}"/>
              </a:ext>
            </a:extLst>
          </p:cNvPr>
          <p:cNvSpPr>
            <a:spLocks noGrp="1"/>
          </p:cNvSpPr>
          <p:nvPr>
            <p:ph idx="1"/>
          </p:nvPr>
        </p:nvSpPr>
        <p:spPr>
          <a:xfrm>
            <a:off x="848412" y="1253331"/>
            <a:ext cx="6718216" cy="4351338"/>
          </a:xfrm>
        </p:spPr>
        <p:txBody>
          <a:bodyPr/>
          <a:lstStyle/>
          <a:p>
            <a:r>
              <a:rPr lang="en-US" altLang="zh-CN" dirty="0"/>
              <a:t>C(</a:t>
            </a:r>
            <a:r>
              <a:rPr lang="en-US" altLang="zh-CN" dirty="0" err="1"/>
              <a:t>i,j|k</a:t>
            </a:r>
            <a:r>
              <a:rPr lang="en-US" altLang="zh-CN" dirty="0"/>
              <a:t>),  require space of the order O(</a:t>
            </a:r>
            <a:r>
              <a:rPr lang="en-US" altLang="zh-CN" dirty="0" err="1"/>
              <a:t>N3</a:t>
            </a:r>
            <a:r>
              <a:rPr lang="en-US" altLang="zh-CN" dirty="0"/>
              <a:t>)</a:t>
            </a:r>
          </a:p>
          <a:p>
            <a:endParaRPr lang="en-US" altLang="zh-CN" dirty="0"/>
          </a:p>
          <a:p>
            <a:r>
              <a:rPr lang="en-US" altLang="zh-CN" dirty="0"/>
              <a:t>describe a space-time efficient method to compute final second-order relation scores. </a:t>
            </a:r>
          </a:p>
          <a:p>
            <a:endParaRPr lang="en-US" altLang="zh-CN" dirty="0"/>
          </a:p>
          <a:p>
            <a:r>
              <a:rPr lang="en-US" altLang="zh-CN" dirty="0"/>
              <a:t>B are a tensor of dimension b × N × R × N comprising of pairwise scores for b batches.</a:t>
            </a:r>
          </a:p>
        </p:txBody>
      </p:sp>
      <p:pic>
        <p:nvPicPr>
          <p:cNvPr id="4" name="图片 3">
            <a:extLst>
              <a:ext uri="{FF2B5EF4-FFF2-40B4-BE49-F238E27FC236}">
                <a16:creationId xmlns:a16="http://schemas.microsoft.com/office/drawing/2014/main" id="{014FACC7-AA76-4607-AD60-F9BCCF5C63E5}"/>
              </a:ext>
            </a:extLst>
          </p:cNvPr>
          <p:cNvPicPr>
            <a:picLocks noChangeAspect="1"/>
          </p:cNvPicPr>
          <p:nvPr/>
        </p:nvPicPr>
        <p:blipFill>
          <a:blip r:embed="rId2"/>
          <a:stretch>
            <a:fillRect/>
          </a:stretch>
        </p:blipFill>
        <p:spPr>
          <a:xfrm>
            <a:off x="8078972" y="1825625"/>
            <a:ext cx="3190875" cy="476250"/>
          </a:xfrm>
          <a:prstGeom prst="rect">
            <a:avLst/>
          </a:prstGeom>
        </p:spPr>
      </p:pic>
      <p:pic>
        <p:nvPicPr>
          <p:cNvPr id="5" name="图片 4">
            <a:extLst>
              <a:ext uri="{FF2B5EF4-FFF2-40B4-BE49-F238E27FC236}">
                <a16:creationId xmlns:a16="http://schemas.microsoft.com/office/drawing/2014/main" id="{90C39624-77ED-41E0-9AD7-0EFEA1CCBABC}"/>
              </a:ext>
            </a:extLst>
          </p:cNvPr>
          <p:cNvPicPr>
            <a:picLocks noChangeAspect="1"/>
          </p:cNvPicPr>
          <p:nvPr/>
        </p:nvPicPr>
        <p:blipFill>
          <a:blip r:embed="rId3"/>
          <a:stretch>
            <a:fillRect/>
          </a:stretch>
        </p:blipFill>
        <p:spPr>
          <a:xfrm>
            <a:off x="8205741" y="3429000"/>
            <a:ext cx="2781300" cy="533400"/>
          </a:xfrm>
          <a:prstGeom prst="rect">
            <a:avLst/>
          </a:prstGeom>
        </p:spPr>
      </p:pic>
      <p:pic>
        <p:nvPicPr>
          <p:cNvPr id="6" name="图片 5">
            <a:extLst>
              <a:ext uri="{FF2B5EF4-FFF2-40B4-BE49-F238E27FC236}">
                <a16:creationId xmlns:a16="http://schemas.microsoft.com/office/drawing/2014/main" id="{A2C6C070-45FD-41EA-94B3-8AD9FE9AD325}"/>
              </a:ext>
            </a:extLst>
          </p:cNvPr>
          <p:cNvPicPr>
            <a:picLocks noChangeAspect="1"/>
          </p:cNvPicPr>
          <p:nvPr/>
        </p:nvPicPr>
        <p:blipFill>
          <a:blip r:embed="rId4"/>
          <a:stretch>
            <a:fillRect/>
          </a:stretch>
        </p:blipFill>
        <p:spPr>
          <a:xfrm>
            <a:off x="5872216" y="5270688"/>
            <a:ext cx="6143625" cy="1304925"/>
          </a:xfrm>
          <a:prstGeom prst="rect">
            <a:avLst/>
          </a:prstGeom>
        </p:spPr>
      </p:pic>
    </p:spTree>
    <p:extLst>
      <p:ext uri="{BB962C8B-B14F-4D97-AF65-F5344CB8AC3E}">
        <p14:creationId xmlns:p14="http://schemas.microsoft.com/office/powerpoint/2010/main" val="2410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BB85BA9-60E9-489E-859A-3F9EE718E3CA}"/>
              </a:ext>
            </a:extLst>
          </p:cNvPr>
          <p:cNvPicPr>
            <a:picLocks noChangeAspect="1"/>
          </p:cNvPicPr>
          <p:nvPr/>
        </p:nvPicPr>
        <p:blipFill>
          <a:blip r:embed="rId2"/>
          <a:stretch>
            <a:fillRect/>
          </a:stretch>
        </p:blipFill>
        <p:spPr>
          <a:xfrm>
            <a:off x="1319212" y="626145"/>
            <a:ext cx="9553575" cy="5172075"/>
          </a:xfrm>
          <a:prstGeom prst="rect">
            <a:avLst/>
          </a:prstGeom>
        </p:spPr>
      </p:pic>
      <p:pic>
        <p:nvPicPr>
          <p:cNvPr id="3" name="图片 2">
            <a:extLst>
              <a:ext uri="{FF2B5EF4-FFF2-40B4-BE49-F238E27FC236}">
                <a16:creationId xmlns:a16="http://schemas.microsoft.com/office/drawing/2014/main" id="{322581FA-602D-4960-ABD5-4F5427B0EC15}"/>
              </a:ext>
            </a:extLst>
          </p:cNvPr>
          <p:cNvPicPr>
            <a:picLocks noChangeAspect="1"/>
          </p:cNvPicPr>
          <p:nvPr/>
        </p:nvPicPr>
        <p:blipFill>
          <a:blip r:embed="rId3"/>
          <a:stretch>
            <a:fillRect/>
          </a:stretch>
        </p:blipFill>
        <p:spPr>
          <a:xfrm>
            <a:off x="8361575" y="4509499"/>
            <a:ext cx="2435797" cy="363552"/>
          </a:xfrm>
          <a:prstGeom prst="rect">
            <a:avLst/>
          </a:prstGeom>
        </p:spPr>
      </p:pic>
      <p:pic>
        <p:nvPicPr>
          <p:cNvPr id="5" name="图片 4">
            <a:extLst>
              <a:ext uri="{FF2B5EF4-FFF2-40B4-BE49-F238E27FC236}">
                <a16:creationId xmlns:a16="http://schemas.microsoft.com/office/drawing/2014/main" id="{27BCDA36-1366-4217-974C-BFD3E143E787}"/>
              </a:ext>
            </a:extLst>
          </p:cNvPr>
          <p:cNvPicPr>
            <a:picLocks noChangeAspect="1"/>
          </p:cNvPicPr>
          <p:nvPr/>
        </p:nvPicPr>
        <p:blipFill>
          <a:blip r:embed="rId4"/>
          <a:stretch>
            <a:fillRect/>
          </a:stretch>
        </p:blipFill>
        <p:spPr>
          <a:xfrm>
            <a:off x="8361575" y="4110135"/>
            <a:ext cx="2210686" cy="423967"/>
          </a:xfrm>
          <a:prstGeom prst="rect">
            <a:avLst/>
          </a:prstGeom>
        </p:spPr>
      </p:pic>
      <p:pic>
        <p:nvPicPr>
          <p:cNvPr id="6" name="图片 5">
            <a:extLst>
              <a:ext uri="{FF2B5EF4-FFF2-40B4-BE49-F238E27FC236}">
                <a16:creationId xmlns:a16="http://schemas.microsoft.com/office/drawing/2014/main" id="{E613771C-96FC-470C-96BF-DFF7AE16C8BC}"/>
              </a:ext>
            </a:extLst>
          </p:cNvPr>
          <p:cNvPicPr>
            <a:picLocks noChangeAspect="1"/>
          </p:cNvPicPr>
          <p:nvPr/>
        </p:nvPicPr>
        <p:blipFill>
          <a:blip r:embed="rId5"/>
          <a:stretch>
            <a:fillRect/>
          </a:stretch>
        </p:blipFill>
        <p:spPr>
          <a:xfrm>
            <a:off x="7360647" y="4955656"/>
            <a:ext cx="4240414" cy="900677"/>
          </a:xfrm>
          <a:prstGeom prst="rect">
            <a:avLst/>
          </a:prstGeom>
        </p:spPr>
      </p:pic>
      <p:sp>
        <p:nvSpPr>
          <p:cNvPr id="2" name="文本框 1">
            <a:extLst>
              <a:ext uri="{FF2B5EF4-FFF2-40B4-BE49-F238E27FC236}">
                <a16:creationId xmlns:a16="http://schemas.microsoft.com/office/drawing/2014/main" id="{0624FFBB-AE37-4E75-AF70-705CC212199F}"/>
              </a:ext>
            </a:extLst>
          </p:cNvPr>
          <p:cNvSpPr txBox="1"/>
          <p:nvPr/>
        </p:nvSpPr>
        <p:spPr>
          <a:xfrm>
            <a:off x="11010507" y="4110135"/>
            <a:ext cx="590554" cy="369332"/>
          </a:xfrm>
          <a:prstGeom prst="rect">
            <a:avLst/>
          </a:prstGeom>
          <a:noFill/>
        </p:spPr>
        <p:txBody>
          <a:bodyPr wrap="square" rtlCol="0">
            <a:spAutoFit/>
          </a:bodyPr>
          <a:lstStyle/>
          <a:p>
            <a:r>
              <a:rPr lang="zh-CN" altLang="en-US" dirty="0"/>
              <a:t>（</a:t>
            </a:r>
            <a:r>
              <a:rPr lang="en-US" altLang="zh-CN" dirty="0"/>
              <a:t>1</a:t>
            </a:r>
            <a:r>
              <a:rPr lang="zh-CN" altLang="en-US" dirty="0"/>
              <a:t>）</a:t>
            </a:r>
          </a:p>
        </p:txBody>
      </p:sp>
      <p:sp>
        <p:nvSpPr>
          <p:cNvPr id="7" name="文本框 6">
            <a:extLst>
              <a:ext uri="{FF2B5EF4-FFF2-40B4-BE49-F238E27FC236}">
                <a16:creationId xmlns:a16="http://schemas.microsoft.com/office/drawing/2014/main" id="{90A6B189-FF26-434C-8CF6-A58D4CA191CD}"/>
              </a:ext>
            </a:extLst>
          </p:cNvPr>
          <p:cNvSpPr txBox="1"/>
          <p:nvPr/>
        </p:nvSpPr>
        <p:spPr>
          <a:xfrm>
            <a:off x="11010507" y="4479467"/>
            <a:ext cx="590554" cy="369332"/>
          </a:xfrm>
          <a:prstGeom prst="rect">
            <a:avLst/>
          </a:prstGeom>
          <a:noFill/>
        </p:spPr>
        <p:txBody>
          <a:bodyPr wrap="square" rtlCol="0">
            <a:spAutoFit/>
          </a:bodyPr>
          <a:lstStyle/>
          <a:p>
            <a:r>
              <a:rPr lang="zh-CN" altLang="en-US" dirty="0"/>
              <a:t>（</a:t>
            </a:r>
            <a:r>
              <a:rPr lang="en-US" altLang="zh-CN" dirty="0"/>
              <a:t>2</a:t>
            </a:r>
            <a:r>
              <a:rPr lang="zh-CN" altLang="en-US" dirty="0"/>
              <a:t>）</a:t>
            </a:r>
          </a:p>
        </p:txBody>
      </p:sp>
      <p:sp>
        <p:nvSpPr>
          <p:cNvPr id="8" name="文本框 7">
            <a:extLst>
              <a:ext uri="{FF2B5EF4-FFF2-40B4-BE49-F238E27FC236}">
                <a16:creationId xmlns:a16="http://schemas.microsoft.com/office/drawing/2014/main" id="{4F912039-A605-4C51-9D54-49EDF5DE5502}"/>
              </a:ext>
            </a:extLst>
          </p:cNvPr>
          <p:cNvSpPr txBox="1"/>
          <p:nvPr/>
        </p:nvSpPr>
        <p:spPr>
          <a:xfrm>
            <a:off x="11010507" y="5405994"/>
            <a:ext cx="590554" cy="369332"/>
          </a:xfrm>
          <a:prstGeom prst="rect">
            <a:avLst/>
          </a:prstGeom>
          <a:noFill/>
        </p:spPr>
        <p:txBody>
          <a:bodyPr wrap="square" rtlCol="0">
            <a:spAutoFit/>
          </a:bodyPr>
          <a:lstStyle/>
          <a:p>
            <a:r>
              <a:rPr lang="zh-CN" altLang="en-US" dirty="0"/>
              <a:t>（</a:t>
            </a:r>
            <a:r>
              <a:rPr lang="en-US" altLang="zh-CN" dirty="0"/>
              <a:t>3</a:t>
            </a:r>
            <a:r>
              <a:rPr lang="zh-CN" altLang="en-US" dirty="0"/>
              <a:t>）</a:t>
            </a:r>
          </a:p>
        </p:txBody>
      </p:sp>
      <p:sp>
        <p:nvSpPr>
          <p:cNvPr id="9" name="文本框 8">
            <a:extLst>
              <a:ext uri="{FF2B5EF4-FFF2-40B4-BE49-F238E27FC236}">
                <a16:creationId xmlns:a16="http://schemas.microsoft.com/office/drawing/2014/main" id="{C1B1D1DA-5D30-4908-B9B0-417131E249FE}"/>
              </a:ext>
            </a:extLst>
          </p:cNvPr>
          <p:cNvSpPr txBox="1"/>
          <p:nvPr/>
        </p:nvSpPr>
        <p:spPr>
          <a:xfrm>
            <a:off x="5094156" y="441479"/>
            <a:ext cx="1862825" cy="369332"/>
          </a:xfrm>
          <a:prstGeom prst="rect">
            <a:avLst/>
          </a:prstGeom>
          <a:noFill/>
        </p:spPr>
        <p:txBody>
          <a:bodyPr wrap="square" rtlCol="0">
            <a:spAutoFit/>
          </a:bodyPr>
          <a:lstStyle/>
          <a:p>
            <a:r>
              <a:rPr lang="en-US" altLang="zh-CN" dirty="0"/>
              <a:t>b × N × R × N</a:t>
            </a:r>
            <a:endParaRPr lang="zh-CN" altLang="en-US" dirty="0"/>
          </a:p>
        </p:txBody>
      </p:sp>
      <p:sp>
        <p:nvSpPr>
          <p:cNvPr id="10" name="文本框 9">
            <a:extLst>
              <a:ext uri="{FF2B5EF4-FFF2-40B4-BE49-F238E27FC236}">
                <a16:creationId xmlns:a16="http://schemas.microsoft.com/office/drawing/2014/main" id="{77DFB9AF-2274-43EE-87D0-FDF9247AD9B6}"/>
              </a:ext>
            </a:extLst>
          </p:cNvPr>
          <p:cNvSpPr txBox="1"/>
          <p:nvPr/>
        </p:nvSpPr>
        <p:spPr>
          <a:xfrm>
            <a:off x="3421930" y="1517715"/>
            <a:ext cx="1574276" cy="646331"/>
          </a:xfrm>
          <a:prstGeom prst="rect">
            <a:avLst/>
          </a:prstGeom>
          <a:noFill/>
        </p:spPr>
        <p:txBody>
          <a:bodyPr wrap="square" rtlCol="0">
            <a:spAutoFit/>
          </a:bodyPr>
          <a:lstStyle/>
          <a:p>
            <a:r>
              <a:rPr lang="zh-CN" altLang="en-US" dirty="0">
                <a:latin typeface="+mn-ea"/>
              </a:rPr>
              <a:t>代替公式</a:t>
            </a:r>
            <a:r>
              <a:rPr lang="en-US" altLang="zh-CN" dirty="0">
                <a:latin typeface="+mn-ea"/>
              </a:rPr>
              <a:t>3</a:t>
            </a:r>
            <a:r>
              <a:rPr lang="zh-CN" altLang="en-US" dirty="0">
                <a:latin typeface="+mn-ea"/>
              </a:rPr>
              <a:t>的求</a:t>
            </a:r>
            <a:r>
              <a:rPr lang="en-US" altLang="zh-CN" dirty="0">
                <a:latin typeface="+mn-ea"/>
              </a:rPr>
              <a:t>exp</a:t>
            </a:r>
            <a:endParaRPr lang="zh-CN" altLang="en-US" dirty="0">
              <a:latin typeface="+mn-ea"/>
            </a:endParaRPr>
          </a:p>
        </p:txBody>
      </p:sp>
      <p:sp>
        <p:nvSpPr>
          <p:cNvPr id="11" name="文本框 10">
            <a:extLst>
              <a:ext uri="{FF2B5EF4-FFF2-40B4-BE49-F238E27FC236}">
                <a16:creationId xmlns:a16="http://schemas.microsoft.com/office/drawing/2014/main" id="{0EE37CCC-6FE0-47AF-83B1-BF6F1509669C}"/>
              </a:ext>
            </a:extLst>
          </p:cNvPr>
          <p:cNvSpPr txBox="1"/>
          <p:nvPr/>
        </p:nvSpPr>
        <p:spPr>
          <a:xfrm>
            <a:off x="3704734" y="3323823"/>
            <a:ext cx="4911365" cy="369332"/>
          </a:xfrm>
          <a:prstGeom prst="rect">
            <a:avLst/>
          </a:prstGeom>
          <a:noFill/>
        </p:spPr>
        <p:txBody>
          <a:bodyPr wrap="square" rtlCol="0">
            <a:spAutoFit/>
          </a:bodyPr>
          <a:lstStyle/>
          <a:p>
            <a:r>
              <a:rPr lang="zh-CN" altLang="en-US" dirty="0"/>
              <a:t>代替公式</a:t>
            </a:r>
            <a:r>
              <a:rPr lang="en-US" altLang="zh-CN" dirty="0"/>
              <a:t>2</a:t>
            </a:r>
            <a:r>
              <a:rPr lang="zh-CN" altLang="en-US" dirty="0"/>
              <a:t>的相加和公式</a:t>
            </a:r>
            <a:r>
              <a:rPr lang="en-US" altLang="zh-CN" dirty="0"/>
              <a:t>3</a:t>
            </a:r>
            <a:r>
              <a:rPr lang="zh-CN" altLang="en-US" dirty="0"/>
              <a:t>的下标</a:t>
            </a:r>
            <a:r>
              <a:rPr lang="en-US" altLang="zh-CN" dirty="0"/>
              <a:t>k</a:t>
            </a:r>
            <a:r>
              <a:rPr lang="zh-CN" altLang="en-US" dirty="0"/>
              <a:t>的</a:t>
            </a:r>
            <a:r>
              <a:rPr lang="en-US" altLang="zh-CN" dirty="0"/>
              <a:t>Σ</a:t>
            </a:r>
            <a:r>
              <a:rPr lang="zh-CN" altLang="en-US" dirty="0"/>
              <a:t>求和</a:t>
            </a:r>
          </a:p>
        </p:txBody>
      </p:sp>
      <p:sp>
        <p:nvSpPr>
          <p:cNvPr id="12" name="文本框 11">
            <a:extLst>
              <a:ext uri="{FF2B5EF4-FFF2-40B4-BE49-F238E27FC236}">
                <a16:creationId xmlns:a16="http://schemas.microsoft.com/office/drawing/2014/main" id="{C107C99A-EAFA-42E1-B976-2EAE8FBF202B}"/>
              </a:ext>
            </a:extLst>
          </p:cNvPr>
          <p:cNvSpPr txBox="1"/>
          <p:nvPr/>
        </p:nvSpPr>
        <p:spPr>
          <a:xfrm>
            <a:off x="776040" y="3786969"/>
            <a:ext cx="1687398" cy="646331"/>
          </a:xfrm>
          <a:prstGeom prst="rect">
            <a:avLst/>
          </a:prstGeom>
          <a:noFill/>
        </p:spPr>
        <p:txBody>
          <a:bodyPr wrap="square" rtlCol="0">
            <a:spAutoFit/>
          </a:bodyPr>
          <a:lstStyle/>
          <a:p>
            <a:r>
              <a:rPr lang="zh-CN" altLang="en-US" dirty="0"/>
              <a:t>代替公式</a:t>
            </a:r>
            <a:r>
              <a:rPr lang="en-US" altLang="zh-CN" dirty="0"/>
              <a:t>3</a:t>
            </a:r>
            <a:r>
              <a:rPr lang="zh-CN" altLang="en-US" dirty="0"/>
              <a:t>下标</a:t>
            </a:r>
            <a:r>
              <a:rPr lang="en-US" altLang="zh-CN" dirty="0" err="1"/>
              <a:t>i</a:t>
            </a:r>
            <a:r>
              <a:rPr lang="zh-CN" altLang="en-US" dirty="0"/>
              <a:t>和</a:t>
            </a:r>
            <a:r>
              <a:rPr lang="en-US" altLang="zh-CN" dirty="0"/>
              <a:t>j</a:t>
            </a:r>
            <a:r>
              <a:rPr lang="zh-CN" altLang="en-US" dirty="0"/>
              <a:t>的</a:t>
            </a:r>
            <a:r>
              <a:rPr lang="en-US" altLang="zh-CN" dirty="0"/>
              <a:t>Σ</a:t>
            </a:r>
            <a:r>
              <a:rPr lang="zh-CN" altLang="en-US" dirty="0"/>
              <a:t>求和</a:t>
            </a:r>
          </a:p>
        </p:txBody>
      </p:sp>
      <p:sp>
        <p:nvSpPr>
          <p:cNvPr id="13" name="文本框 12">
            <a:extLst>
              <a:ext uri="{FF2B5EF4-FFF2-40B4-BE49-F238E27FC236}">
                <a16:creationId xmlns:a16="http://schemas.microsoft.com/office/drawing/2014/main" id="{F4BE9D34-06E9-4C5D-B1D1-68B5878DF7A7}"/>
              </a:ext>
            </a:extLst>
          </p:cNvPr>
          <p:cNvSpPr txBox="1"/>
          <p:nvPr/>
        </p:nvSpPr>
        <p:spPr>
          <a:xfrm>
            <a:off x="3421930" y="4422522"/>
            <a:ext cx="1574276" cy="646331"/>
          </a:xfrm>
          <a:prstGeom prst="rect">
            <a:avLst/>
          </a:prstGeom>
          <a:noFill/>
        </p:spPr>
        <p:txBody>
          <a:bodyPr wrap="square" rtlCol="0">
            <a:spAutoFit/>
          </a:bodyPr>
          <a:lstStyle/>
          <a:p>
            <a:r>
              <a:rPr lang="zh-CN" altLang="en-US" dirty="0"/>
              <a:t>代替公式</a:t>
            </a:r>
            <a:r>
              <a:rPr lang="en-US" altLang="zh-CN" dirty="0"/>
              <a:t>3</a:t>
            </a:r>
            <a:r>
              <a:rPr lang="zh-CN" altLang="en-US" dirty="0"/>
              <a:t>的求</a:t>
            </a:r>
            <a:r>
              <a:rPr lang="en-US" altLang="zh-CN" dirty="0"/>
              <a:t>log</a:t>
            </a:r>
            <a:endParaRPr lang="zh-CN" altLang="en-US" dirty="0"/>
          </a:p>
        </p:txBody>
      </p:sp>
    </p:spTree>
    <p:extLst>
      <p:ext uri="{BB962C8B-B14F-4D97-AF65-F5344CB8AC3E}">
        <p14:creationId xmlns:p14="http://schemas.microsoft.com/office/powerpoint/2010/main" val="4132435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A3DA4-7D0C-4B16-94A7-A44D29C3F42B}"/>
              </a:ext>
            </a:extLst>
          </p:cNvPr>
          <p:cNvSpPr txBox="1">
            <a:spLocks/>
          </p:cNvSpPr>
          <p:nvPr/>
        </p:nvSpPr>
        <p:spPr>
          <a:xfrm>
            <a:off x="590007" y="120028"/>
            <a:ext cx="6976621" cy="9074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400" dirty="0"/>
              <a:t>Experimentation</a:t>
            </a:r>
          </a:p>
        </p:txBody>
      </p:sp>
      <p:sp>
        <p:nvSpPr>
          <p:cNvPr id="4" name="内容占位符 2">
            <a:extLst>
              <a:ext uri="{FF2B5EF4-FFF2-40B4-BE49-F238E27FC236}">
                <a16:creationId xmlns:a16="http://schemas.microsoft.com/office/drawing/2014/main" id="{D99F1E10-7589-4777-AC9A-B3A70471080B}"/>
              </a:ext>
            </a:extLst>
          </p:cNvPr>
          <p:cNvSpPr>
            <a:spLocks noGrp="1"/>
          </p:cNvSpPr>
          <p:nvPr>
            <p:ph idx="1"/>
          </p:nvPr>
        </p:nvSpPr>
        <p:spPr>
          <a:xfrm>
            <a:off x="838200" y="1253331"/>
            <a:ext cx="10515600" cy="4351338"/>
          </a:xfrm>
        </p:spPr>
        <p:txBody>
          <a:bodyPr>
            <a:normAutofit fontScale="92500" lnSpcReduction="10000"/>
          </a:bodyPr>
          <a:lstStyle/>
          <a:p>
            <a:r>
              <a:rPr lang="en-US" altLang="zh-CN" dirty="0"/>
              <a:t>three datasets </a:t>
            </a:r>
          </a:p>
          <a:p>
            <a:r>
              <a:rPr lang="en-US" altLang="zh-CN" sz="2600" dirty="0" err="1"/>
              <a:t>i2b2</a:t>
            </a:r>
            <a:r>
              <a:rPr lang="en-US" altLang="zh-CN" sz="2600" dirty="0"/>
              <a:t> 2010 challenge. It consists of documents describing relations between different diseases and treatments. There are 3244/409 relations in train/test set and 6 predefined relations types including one negative relation e.g. </a:t>
            </a:r>
            <a:r>
              <a:rPr lang="en-US" altLang="zh-CN" sz="2600" dirty="0" err="1"/>
              <a:t>TrCP</a:t>
            </a:r>
            <a:r>
              <a:rPr lang="en-US" altLang="zh-CN" sz="2600" dirty="0"/>
              <a:t> (Treatment Causes Problem), </a:t>
            </a:r>
            <a:r>
              <a:rPr lang="en-US" altLang="zh-CN" sz="2600" dirty="0" err="1"/>
              <a:t>TrIP</a:t>
            </a:r>
            <a:r>
              <a:rPr lang="en-US" altLang="zh-CN" sz="2600" dirty="0"/>
              <a:t>(</a:t>
            </a:r>
            <a:r>
              <a:rPr lang="en-US" altLang="zh-CN" sz="2600" dirty="0" err="1"/>
              <a:t>TrImprovesPr</a:t>
            </a:r>
            <a:r>
              <a:rPr lang="en-US" altLang="zh-CN" sz="2600" dirty="0"/>
              <a:t>),</a:t>
            </a:r>
            <a:r>
              <a:rPr lang="en-US" altLang="zh-CN" sz="2600" dirty="0" err="1"/>
              <a:t>TrWP</a:t>
            </a:r>
            <a:r>
              <a:rPr lang="en-US" altLang="zh-CN" sz="2600" dirty="0"/>
              <a:t>(</a:t>
            </a:r>
            <a:r>
              <a:rPr lang="en-US" altLang="zh-CN" sz="2600" dirty="0" err="1"/>
              <a:t>TrWorsensPr</a:t>
            </a:r>
            <a:r>
              <a:rPr lang="en-US" altLang="zh-CN" sz="2600" dirty="0"/>
              <a:t>). </a:t>
            </a:r>
          </a:p>
          <a:p>
            <a:r>
              <a:rPr lang="en-US" altLang="zh-CN" sz="2600" dirty="0"/>
              <a:t>de-identified clinical notes (</a:t>
            </a:r>
            <a:r>
              <a:rPr lang="en-US" altLang="zh-CN" sz="2600" dirty="0" err="1"/>
              <a:t>DCN</a:t>
            </a:r>
            <a:r>
              <a:rPr lang="en-US" altLang="zh-CN" sz="2600" dirty="0"/>
              <a:t>).</a:t>
            </a:r>
            <a:r>
              <a:rPr lang="zh-CN" altLang="en-US" sz="2600" dirty="0"/>
              <a:t> </a:t>
            </a:r>
            <a:r>
              <a:rPr lang="en-US" altLang="zh-CN" sz="2600" dirty="0"/>
              <a:t>It contains approximately </a:t>
            </a:r>
            <a:r>
              <a:rPr lang="en-US" altLang="zh-CN" sz="2600" dirty="0" err="1"/>
              <a:t>170K</a:t>
            </a:r>
            <a:r>
              <a:rPr lang="en-US" altLang="zh-CN" sz="2600" dirty="0"/>
              <a:t> relations There are 7 predefined relation types including one negative relation type. These are mostly between medication name and other entities e.g. “paracetamol everyday”, “aspirin with dosage </a:t>
            </a:r>
            <a:r>
              <a:rPr lang="en-US" altLang="zh-CN" sz="2600" dirty="0" err="1"/>
              <a:t>100mg</a:t>
            </a:r>
            <a:r>
              <a:rPr lang="en-US" altLang="zh-CN" sz="2600" dirty="0"/>
              <a:t>”. </a:t>
            </a:r>
          </a:p>
          <a:p>
            <a:r>
              <a:rPr lang="en-US" altLang="zh-CN" sz="2600" dirty="0" err="1"/>
              <a:t>achemical</a:t>
            </a:r>
            <a:r>
              <a:rPr lang="en-US" altLang="zh-CN" sz="2600" dirty="0"/>
              <a:t>-disease relations dataset known as </a:t>
            </a:r>
            <a:r>
              <a:rPr lang="en-US" altLang="zh-CN" sz="2600" dirty="0" err="1"/>
              <a:t>BioCreative</a:t>
            </a:r>
            <a:r>
              <a:rPr lang="en-US" altLang="zh-CN" sz="2600" dirty="0"/>
              <a:t> V (</a:t>
            </a:r>
            <a:r>
              <a:rPr lang="en-US" altLang="zh-CN" sz="2600" dirty="0" err="1"/>
              <a:t>CDR</a:t>
            </a:r>
            <a:r>
              <a:rPr lang="en-US" altLang="zh-CN" sz="2600" dirty="0"/>
              <a:t>). There are only two relation types between any two target entities i.e. positive/negative. There are 5038 relations in train sets.</a:t>
            </a:r>
          </a:p>
        </p:txBody>
      </p:sp>
    </p:spTree>
    <p:extLst>
      <p:ext uri="{BB962C8B-B14F-4D97-AF65-F5344CB8AC3E}">
        <p14:creationId xmlns:p14="http://schemas.microsoft.com/office/powerpoint/2010/main" val="2930732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C99DC3B-128F-4A0D-871F-93431AA81486}"/>
              </a:ext>
            </a:extLst>
          </p:cNvPr>
          <p:cNvPicPr>
            <a:picLocks noChangeAspect="1"/>
          </p:cNvPicPr>
          <p:nvPr/>
        </p:nvPicPr>
        <p:blipFill>
          <a:blip r:embed="rId3"/>
          <a:stretch>
            <a:fillRect/>
          </a:stretch>
        </p:blipFill>
        <p:spPr>
          <a:xfrm>
            <a:off x="183086" y="120028"/>
            <a:ext cx="6848475" cy="6696075"/>
          </a:xfrm>
          <a:prstGeom prst="rect">
            <a:avLst/>
          </a:prstGeom>
        </p:spPr>
      </p:pic>
      <p:sp>
        <p:nvSpPr>
          <p:cNvPr id="3" name="矩形 2">
            <a:extLst>
              <a:ext uri="{FF2B5EF4-FFF2-40B4-BE49-F238E27FC236}">
                <a16:creationId xmlns:a16="http://schemas.microsoft.com/office/drawing/2014/main" id="{D8D0BDF2-F54D-4E3C-B415-9F336FB40FE4}"/>
              </a:ext>
            </a:extLst>
          </p:cNvPr>
          <p:cNvSpPr/>
          <p:nvPr/>
        </p:nvSpPr>
        <p:spPr>
          <a:xfrm>
            <a:off x="6790441" y="280696"/>
            <a:ext cx="4983637" cy="3970318"/>
          </a:xfrm>
          <a:prstGeom prst="rect">
            <a:avLst/>
          </a:prstGeom>
        </p:spPr>
        <p:txBody>
          <a:bodyPr wrap="square">
            <a:spAutoFit/>
          </a:bodyPr>
          <a:lstStyle/>
          <a:p>
            <a:r>
              <a:rPr lang="en-US" altLang="zh-CN" sz="2800" dirty="0" err="1"/>
              <a:t>HDLA</a:t>
            </a:r>
            <a:r>
              <a:rPr lang="en-US" altLang="zh-CN" sz="2800" dirty="0"/>
              <a:t> used syntactic parsers for feature extraction</a:t>
            </a:r>
          </a:p>
          <a:p>
            <a:endParaRPr lang="en-US" altLang="zh-CN" sz="2800" dirty="0"/>
          </a:p>
          <a:p>
            <a:r>
              <a:rPr lang="en-US" altLang="zh-CN" sz="2800" dirty="0"/>
              <a:t>the weight of second-order relations denoted by α = 0.0 for </a:t>
            </a:r>
            <a:r>
              <a:rPr lang="en-US" altLang="zh-CN" sz="2800" dirty="0" err="1"/>
              <a:t>CDR</a:t>
            </a:r>
            <a:r>
              <a:rPr lang="en-US" altLang="zh-CN" sz="2800" dirty="0"/>
              <a:t> dataset. </a:t>
            </a:r>
          </a:p>
          <a:p>
            <a:endParaRPr lang="en-US" altLang="zh-CN" sz="2800" dirty="0"/>
          </a:p>
          <a:p>
            <a:r>
              <a:rPr lang="en-US" altLang="zh-CN" sz="2800" dirty="0"/>
              <a:t>proposed model converged to BRAN</a:t>
            </a:r>
          </a:p>
        </p:txBody>
      </p:sp>
    </p:spTree>
    <p:extLst>
      <p:ext uri="{BB962C8B-B14F-4D97-AF65-F5344CB8AC3E}">
        <p14:creationId xmlns:p14="http://schemas.microsoft.com/office/powerpoint/2010/main" val="2405623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BEAE0-0B8D-49CD-AD1B-8E312C2FD390}"/>
              </a:ext>
            </a:extLst>
          </p:cNvPr>
          <p:cNvSpPr txBox="1">
            <a:spLocks/>
          </p:cNvSpPr>
          <p:nvPr/>
        </p:nvSpPr>
        <p:spPr>
          <a:xfrm>
            <a:off x="627714" y="103695"/>
            <a:ext cx="7837556" cy="14328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400" dirty="0"/>
              <a:t>Conclusion and Future Work</a:t>
            </a:r>
          </a:p>
          <a:p>
            <a:pPr algn="l"/>
            <a:endParaRPr lang="zh-CN" altLang="en-US" sz="4400" dirty="0"/>
          </a:p>
        </p:txBody>
      </p:sp>
      <p:sp>
        <p:nvSpPr>
          <p:cNvPr id="3" name="内容占位符 2">
            <a:extLst>
              <a:ext uri="{FF2B5EF4-FFF2-40B4-BE49-F238E27FC236}">
                <a16:creationId xmlns:a16="http://schemas.microsoft.com/office/drawing/2014/main" id="{DBAB8592-A4C4-4B27-AE2A-D6E5FA14DF47}"/>
              </a:ext>
            </a:extLst>
          </p:cNvPr>
          <p:cNvSpPr>
            <a:spLocks noGrp="1"/>
          </p:cNvSpPr>
          <p:nvPr>
            <p:ph idx="1"/>
          </p:nvPr>
        </p:nvSpPr>
        <p:spPr>
          <a:xfrm>
            <a:off x="838200" y="1825625"/>
            <a:ext cx="10515600" cy="4351338"/>
          </a:xfrm>
        </p:spPr>
        <p:txBody>
          <a:bodyPr/>
          <a:lstStyle/>
          <a:p>
            <a:r>
              <a:rPr lang="en-US" altLang="zh-CN" dirty="0"/>
              <a:t>Contribution </a:t>
            </a:r>
          </a:p>
          <a:p>
            <a:pPr lvl="1"/>
            <a:r>
              <a:rPr lang="en-US" altLang="zh-CN" dirty="0"/>
              <a:t>propose using second-order relation scores to capture long dependencies for improved RE.</a:t>
            </a:r>
          </a:p>
          <a:p>
            <a:pPr lvl="1"/>
            <a:r>
              <a:rPr lang="en-US" altLang="zh-CN" dirty="0"/>
              <a:t>describe an efficient algorithm to obtain second-order relation scores.</a:t>
            </a:r>
          </a:p>
          <a:p>
            <a:r>
              <a:rPr lang="en-US" altLang="zh-CN" dirty="0"/>
              <a:t>Future Work</a:t>
            </a:r>
          </a:p>
          <a:p>
            <a:pPr lvl="1"/>
            <a:r>
              <a:rPr lang="en-US" altLang="zh-CN" dirty="0"/>
              <a:t>the proposed method can be generalized to third and fourth order relations. </a:t>
            </a:r>
          </a:p>
          <a:p>
            <a:pPr lvl="1"/>
            <a:r>
              <a:rPr lang="en-US" altLang="zh-CN" dirty="0"/>
              <a:t>we only considered one relation type between each entity and bridge token but it is possible, and very likely that two different relation types may lead to a third relation type. </a:t>
            </a:r>
            <a:endParaRPr lang="zh-CN" altLang="en-US" dirty="0"/>
          </a:p>
        </p:txBody>
      </p:sp>
    </p:spTree>
    <p:extLst>
      <p:ext uri="{BB962C8B-B14F-4D97-AF65-F5344CB8AC3E}">
        <p14:creationId xmlns:p14="http://schemas.microsoft.com/office/powerpoint/2010/main" val="2177344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697F1-EE46-4EB4-9A2C-E60E423F88EA}"/>
              </a:ext>
            </a:extLst>
          </p:cNvPr>
          <p:cNvSpPr>
            <a:spLocks noGrp="1"/>
          </p:cNvSpPr>
          <p:nvPr>
            <p:ph type="title"/>
          </p:nvPr>
        </p:nvSpPr>
        <p:spPr/>
        <p:txBody>
          <a:bodyPr/>
          <a:lstStyle/>
          <a:p>
            <a:r>
              <a:rPr lang="en-US" altLang="zh-CN" dirty="0"/>
              <a:t>Overview</a:t>
            </a:r>
            <a:endParaRPr lang="zh-CN" altLang="en-US" dirty="0"/>
          </a:p>
        </p:txBody>
      </p:sp>
      <p:sp>
        <p:nvSpPr>
          <p:cNvPr id="3" name="内容占位符 2">
            <a:extLst>
              <a:ext uri="{FF2B5EF4-FFF2-40B4-BE49-F238E27FC236}">
                <a16:creationId xmlns:a16="http://schemas.microsoft.com/office/drawing/2014/main" id="{612F535A-D848-4C61-8698-A7EC6852B009}"/>
              </a:ext>
            </a:extLst>
          </p:cNvPr>
          <p:cNvSpPr>
            <a:spLocks noGrp="1"/>
          </p:cNvSpPr>
          <p:nvPr>
            <p:ph idx="1"/>
          </p:nvPr>
        </p:nvSpPr>
        <p:spPr/>
        <p:txBody>
          <a:bodyPr/>
          <a:lstStyle/>
          <a:p>
            <a:r>
              <a:rPr lang="en-US" altLang="zh-CN" dirty="0"/>
              <a:t>Motivation</a:t>
            </a:r>
          </a:p>
          <a:p>
            <a:r>
              <a:rPr lang="en-US" altLang="zh-CN" dirty="0"/>
              <a:t>First-Order Relations Model</a:t>
            </a:r>
          </a:p>
          <a:p>
            <a:r>
              <a:rPr lang="en-US" altLang="zh-CN" dirty="0"/>
              <a:t>Second-Order Relations Model</a:t>
            </a:r>
          </a:p>
          <a:p>
            <a:r>
              <a:rPr lang="en-US" altLang="zh-CN" dirty="0"/>
              <a:t>Efficient Implementation Method</a:t>
            </a:r>
          </a:p>
          <a:p>
            <a:r>
              <a:rPr lang="en-US" altLang="zh-CN" dirty="0"/>
              <a:t>Experimentation</a:t>
            </a:r>
          </a:p>
          <a:p>
            <a:r>
              <a:rPr lang="en-US" altLang="zh-CN" dirty="0"/>
              <a:t>Conclusion and Future Work</a:t>
            </a:r>
            <a:endParaRPr lang="zh-CN" altLang="en-US" dirty="0"/>
          </a:p>
        </p:txBody>
      </p:sp>
      <p:sp>
        <p:nvSpPr>
          <p:cNvPr id="5" name="灯片编号占位符 4">
            <a:extLst>
              <a:ext uri="{FF2B5EF4-FFF2-40B4-BE49-F238E27FC236}">
                <a16:creationId xmlns:a16="http://schemas.microsoft.com/office/drawing/2014/main" id="{3F90563D-F5BC-0B46-AEF9-CD28C48F99C2}"/>
              </a:ext>
            </a:extLst>
          </p:cNvPr>
          <p:cNvSpPr>
            <a:spLocks noGrp="1"/>
          </p:cNvSpPr>
          <p:nvPr>
            <p:ph type="sldNum" sz="quarter" idx="12"/>
          </p:nvPr>
        </p:nvSpPr>
        <p:spPr/>
        <p:txBody>
          <a:bodyPr/>
          <a:lstStyle/>
          <a:p>
            <a:fld id="{3077B643-69F0-403E-866D-2731BF30BB33}" type="slidenum">
              <a:rPr lang="zh-CN" altLang="en-US" smtClean="0"/>
              <a:t>2</a:t>
            </a:fld>
            <a:endParaRPr lang="zh-CN" altLang="en-US"/>
          </a:p>
        </p:txBody>
      </p:sp>
    </p:spTree>
    <p:extLst>
      <p:ext uri="{BB962C8B-B14F-4D97-AF65-F5344CB8AC3E}">
        <p14:creationId xmlns:p14="http://schemas.microsoft.com/office/powerpoint/2010/main" val="1635261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3CAF2-76A0-4755-B8A5-1ACFB6BF49DE}"/>
              </a:ext>
            </a:extLst>
          </p:cNvPr>
          <p:cNvSpPr>
            <a:spLocks noGrp="1"/>
          </p:cNvSpPr>
          <p:nvPr>
            <p:ph type="title"/>
          </p:nvPr>
        </p:nvSpPr>
        <p:spPr/>
        <p:txBody>
          <a:bodyPr/>
          <a:lstStyle/>
          <a:p>
            <a:r>
              <a:rPr lang="en-US" altLang="zh-CN" dirty="0"/>
              <a:t>Motivation</a:t>
            </a:r>
            <a:endParaRPr lang="zh-CN" altLang="en-US" dirty="0"/>
          </a:p>
        </p:txBody>
      </p:sp>
      <p:sp>
        <p:nvSpPr>
          <p:cNvPr id="8" name="灯片编号占位符 7">
            <a:extLst>
              <a:ext uri="{FF2B5EF4-FFF2-40B4-BE49-F238E27FC236}">
                <a16:creationId xmlns:a16="http://schemas.microsoft.com/office/drawing/2014/main" id="{7E8A1536-0571-42D8-B868-C8CD8631CBC0}"/>
              </a:ext>
            </a:extLst>
          </p:cNvPr>
          <p:cNvSpPr>
            <a:spLocks noGrp="1"/>
          </p:cNvSpPr>
          <p:nvPr>
            <p:ph type="sldNum" sz="quarter" idx="12"/>
          </p:nvPr>
        </p:nvSpPr>
        <p:spPr/>
        <p:txBody>
          <a:bodyPr/>
          <a:lstStyle/>
          <a:p>
            <a:fld id="{3077B643-69F0-403E-866D-2731BF30BB33}" type="slidenum">
              <a:rPr lang="zh-CN" altLang="en-US" smtClean="0"/>
              <a:t>3</a:t>
            </a:fld>
            <a:endParaRPr lang="zh-CN" altLang="en-US"/>
          </a:p>
        </p:txBody>
      </p:sp>
      <p:sp>
        <p:nvSpPr>
          <p:cNvPr id="7" name="矩形 6">
            <a:extLst>
              <a:ext uri="{FF2B5EF4-FFF2-40B4-BE49-F238E27FC236}">
                <a16:creationId xmlns:a16="http://schemas.microsoft.com/office/drawing/2014/main" id="{189B10F4-B1E0-4597-8673-8B04230B1605}"/>
              </a:ext>
            </a:extLst>
          </p:cNvPr>
          <p:cNvSpPr/>
          <p:nvPr/>
        </p:nvSpPr>
        <p:spPr>
          <a:xfrm>
            <a:off x="838200" y="1992193"/>
            <a:ext cx="10343910" cy="4093428"/>
          </a:xfrm>
          <a:prstGeom prst="rect">
            <a:avLst/>
          </a:prstGeom>
        </p:spPr>
        <p:txBody>
          <a:bodyPr wrap="square">
            <a:spAutoFit/>
          </a:bodyPr>
          <a:lstStyle/>
          <a:p>
            <a:pPr marL="285750" indent="-285750">
              <a:buFont typeface="Arial" panose="020B0604020202020204" pitchFamily="34" charset="0"/>
              <a:buChar char="•"/>
            </a:pPr>
            <a:r>
              <a:rPr lang="en-US" altLang="zh-CN" sz="2000" dirty="0"/>
              <a:t>Relation Extraction (RE) aims to label relations between groups of marked entities in raw text.</a:t>
            </a:r>
          </a:p>
          <a:p>
            <a:pPr marL="285750" indent="-285750">
              <a:buFont typeface="Arial" panose="020B0604020202020204" pitchFamily="34" charset="0"/>
              <a:buChar char="•"/>
            </a:pPr>
            <a:r>
              <a:rPr lang="en-US" altLang="zh-CN" sz="2000" dirty="0"/>
              <a:t>Most current RE models learn context-aware representations of the target entities that are then used to establish relation between them. </a:t>
            </a:r>
          </a:p>
          <a:p>
            <a:pPr marL="285750" indent="-285750">
              <a:buFont typeface="Arial" panose="020B0604020202020204" pitchFamily="34" charset="0"/>
              <a:buChar char="•"/>
            </a:pPr>
            <a:r>
              <a:rPr lang="en-US" altLang="zh-CN" sz="2000" dirty="0"/>
              <a:t>This works well for intra-sentence RE and we call them </a:t>
            </a:r>
            <a:r>
              <a:rPr lang="en-US" altLang="zh-CN" sz="2000" b="1" dirty="0"/>
              <a:t>first-order</a:t>
            </a:r>
            <a:r>
              <a:rPr lang="en-US" altLang="zh-CN" sz="2000" dirty="0"/>
              <a:t> relations. However , this methodology can sometimes fail to capture complex and long dependencies. </a:t>
            </a:r>
          </a:p>
          <a:p>
            <a:pPr marL="285750" indent="-285750">
              <a:buFont typeface="Arial" panose="020B0604020202020204" pitchFamily="34" charset="0"/>
              <a:buChar char="•"/>
            </a:pPr>
            <a:r>
              <a:rPr lang="en-US" altLang="zh-CN" sz="2000" dirty="0"/>
              <a:t>To address this, we hypothesize that </a:t>
            </a:r>
            <a:r>
              <a:rPr lang="en-US" altLang="zh-CN" sz="2000" b="1" dirty="0"/>
              <a:t>at times two target entities can be explicitly connected via a context token</a:t>
            </a:r>
            <a:r>
              <a:rPr lang="en-US" altLang="zh-CN" sz="2000" dirty="0"/>
              <a:t>. We refer to such indirect relations as </a:t>
            </a:r>
            <a:r>
              <a:rPr lang="en-US" altLang="zh-CN" sz="2000" b="1" dirty="0"/>
              <a:t>second-order relations</a:t>
            </a:r>
            <a:r>
              <a:rPr lang="en-US" altLang="zh-CN" sz="2000" dirty="0"/>
              <a:t> and describe an efficient implementation for computing them.</a:t>
            </a:r>
          </a:p>
          <a:p>
            <a:pPr marL="285750" indent="-285750">
              <a:buFont typeface="Arial" panose="020B0604020202020204" pitchFamily="34" charset="0"/>
              <a:buChar char="•"/>
            </a:pPr>
            <a:r>
              <a:rPr lang="en-US" altLang="zh-CN" sz="2000" dirty="0"/>
              <a:t>At the end, we combine these second-order scores with first-order scores derived from a traditional RE model and achieve state-of-the-art performance over two biomedical datasets. </a:t>
            </a:r>
            <a:endParaRPr lang="en" altLang="zh-CN" sz="2000" dirty="0"/>
          </a:p>
          <a:p>
            <a:pPr marL="285750" indent="-285750">
              <a:buFont typeface="Arial" panose="020B0604020202020204" pitchFamily="34" charset="0"/>
              <a:buChar char="•"/>
            </a:pPr>
            <a:endParaRPr lang="en" altLang="zh-CN" sz="2000" dirty="0"/>
          </a:p>
        </p:txBody>
      </p:sp>
    </p:spTree>
    <p:extLst>
      <p:ext uri="{BB962C8B-B14F-4D97-AF65-F5344CB8AC3E}">
        <p14:creationId xmlns:p14="http://schemas.microsoft.com/office/powerpoint/2010/main" val="124888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C66A14-A410-40DF-9524-BD61ED794161}"/>
              </a:ext>
            </a:extLst>
          </p:cNvPr>
          <p:cNvSpPr/>
          <p:nvPr/>
        </p:nvSpPr>
        <p:spPr>
          <a:xfrm>
            <a:off x="681276" y="248913"/>
            <a:ext cx="10077692" cy="2031325"/>
          </a:xfrm>
          <a:prstGeom prst="rect">
            <a:avLst/>
          </a:prstGeom>
        </p:spPr>
        <p:txBody>
          <a:bodyPr wrap="square">
            <a:spAutoFit/>
          </a:bodyPr>
          <a:lstStyle/>
          <a:p>
            <a:endParaRPr lang="en-US" altLang="zh-CN" dirty="0"/>
          </a:p>
          <a:p>
            <a:pPr marL="285750" indent="-285750">
              <a:buFont typeface="Arial" panose="020B0604020202020204" pitchFamily="34" charset="0"/>
              <a:buChar char="•"/>
            </a:pPr>
            <a:r>
              <a:rPr lang="en-US" altLang="zh-CN" dirty="0"/>
              <a:t>We propose a model based on the hypothesis that </a:t>
            </a:r>
            <a:r>
              <a:rPr lang="en-US" altLang="zh-CN" b="1" dirty="0"/>
              <a:t>two target entities</a:t>
            </a:r>
            <a:r>
              <a:rPr lang="en-US" altLang="zh-CN" dirty="0"/>
              <a:t>, whether intra-sentence or cross-sentence, </a:t>
            </a:r>
            <a:r>
              <a:rPr lang="en-US" altLang="zh-CN" b="1" dirty="0"/>
              <a:t>could also be explicitly connected via a third context token </a:t>
            </a:r>
            <a:r>
              <a:rPr lang="en-US" altLang="zh-CN" dirty="0"/>
              <a:t>(Figure 1).</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More specifically, we find a token in the text that is most related to both target entities and </a:t>
            </a:r>
            <a:r>
              <a:rPr lang="en-US" altLang="zh-CN" b="1" dirty="0"/>
              <a:t>compute the score for relation between the two target entities as the summation of their relation scores with this token</a:t>
            </a:r>
            <a:r>
              <a:rPr lang="en-US" altLang="zh-CN" dirty="0"/>
              <a:t>. We refer to these relations as </a:t>
            </a:r>
            <a:r>
              <a:rPr lang="en-US" altLang="zh-CN" b="1" dirty="0"/>
              <a:t>second-order relations</a:t>
            </a:r>
            <a:r>
              <a:rPr lang="en-US" altLang="zh-CN" dirty="0"/>
              <a:t>. </a:t>
            </a:r>
          </a:p>
        </p:txBody>
      </p:sp>
      <p:pic>
        <p:nvPicPr>
          <p:cNvPr id="3" name="图片 2">
            <a:extLst>
              <a:ext uri="{FF2B5EF4-FFF2-40B4-BE49-F238E27FC236}">
                <a16:creationId xmlns:a16="http://schemas.microsoft.com/office/drawing/2014/main" id="{194F2457-A631-4406-8ADF-6C30F30C9122}"/>
              </a:ext>
            </a:extLst>
          </p:cNvPr>
          <p:cNvPicPr>
            <a:picLocks noChangeAspect="1"/>
          </p:cNvPicPr>
          <p:nvPr/>
        </p:nvPicPr>
        <p:blipFill>
          <a:blip r:embed="rId2"/>
          <a:stretch>
            <a:fillRect/>
          </a:stretch>
        </p:blipFill>
        <p:spPr>
          <a:xfrm>
            <a:off x="1433032" y="2280238"/>
            <a:ext cx="8267700" cy="4267200"/>
          </a:xfrm>
          <a:prstGeom prst="rect">
            <a:avLst/>
          </a:prstGeom>
        </p:spPr>
      </p:pic>
    </p:spTree>
    <p:extLst>
      <p:ext uri="{BB962C8B-B14F-4D97-AF65-F5344CB8AC3E}">
        <p14:creationId xmlns:p14="http://schemas.microsoft.com/office/powerpoint/2010/main" val="78041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4AB588-64EB-426A-A20F-7071EBD49A87}"/>
              </a:ext>
            </a:extLst>
          </p:cNvPr>
          <p:cNvSpPr txBox="1"/>
          <p:nvPr/>
        </p:nvSpPr>
        <p:spPr>
          <a:xfrm>
            <a:off x="5326145" y="5404739"/>
            <a:ext cx="5806911" cy="1323439"/>
          </a:xfrm>
          <a:prstGeom prst="rect">
            <a:avLst/>
          </a:prstGeom>
          <a:noFill/>
        </p:spPr>
        <p:txBody>
          <a:bodyPr wrap="square" rtlCol="0">
            <a:spAutoFit/>
          </a:bodyPr>
          <a:lstStyle/>
          <a:p>
            <a:r>
              <a:rPr lang="en-US" altLang="zh-CN" sz="1600" dirty="0" err="1"/>
              <a:t>Verga</a:t>
            </a:r>
            <a:r>
              <a:rPr lang="en-US" altLang="zh-CN" sz="1600" dirty="0"/>
              <a:t> P, </a:t>
            </a:r>
            <a:r>
              <a:rPr lang="en-US" altLang="zh-CN" sz="1600" dirty="0" err="1"/>
              <a:t>Strubell</a:t>
            </a:r>
            <a:r>
              <a:rPr lang="en-US" altLang="zh-CN" sz="1600" dirty="0"/>
              <a:t> E, </a:t>
            </a:r>
            <a:r>
              <a:rPr lang="en-US" altLang="zh-CN" sz="1600" dirty="0" err="1"/>
              <a:t>Mccallum</a:t>
            </a:r>
            <a:r>
              <a:rPr lang="en-US" altLang="zh-CN" sz="1600" dirty="0"/>
              <a:t> A, et al. SIMULTANEOUSLY SELF-ATTENDING TO ALL MENTIONS FOR FULL-ABSTRACT BIOLOGICAL RELATION EXTRACTION[C]. north </a:t>
            </a:r>
            <a:r>
              <a:rPr lang="en-US" altLang="zh-CN" sz="1600" dirty="0" err="1"/>
              <a:t>american</a:t>
            </a:r>
            <a:r>
              <a:rPr lang="en-US" altLang="zh-CN" sz="1600" dirty="0"/>
              <a:t> chapter of the association for computational linguistics, 2018: 872-884.</a:t>
            </a:r>
            <a:endParaRPr lang="zh-CN" altLang="en-US" sz="1600" dirty="0"/>
          </a:p>
        </p:txBody>
      </p:sp>
      <p:pic>
        <p:nvPicPr>
          <p:cNvPr id="3" name="图片 2">
            <a:extLst>
              <a:ext uri="{FF2B5EF4-FFF2-40B4-BE49-F238E27FC236}">
                <a16:creationId xmlns:a16="http://schemas.microsoft.com/office/drawing/2014/main" id="{336A69E8-6EED-4300-B1B5-0EA3C21DB34D}"/>
              </a:ext>
            </a:extLst>
          </p:cNvPr>
          <p:cNvPicPr>
            <a:picLocks noChangeAspect="1"/>
          </p:cNvPicPr>
          <p:nvPr/>
        </p:nvPicPr>
        <p:blipFill>
          <a:blip r:embed="rId2"/>
          <a:stretch>
            <a:fillRect/>
          </a:stretch>
        </p:blipFill>
        <p:spPr>
          <a:xfrm>
            <a:off x="528933" y="0"/>
            <a:ext cx="3818933" cy="6858000"/>
          </a:xfrm>
          <a:prstGeom prst="rect">
            <a:avLst/>
          </a:prstGeom>
        </p:spPr>
      </p:pic>
      <p:sp>
        <p:nvSpPr>
          <p:cNvPr id="4" name="标题 1">
            <a:extLst>
              <a:ext uri="{FF2B5EF4-FFF2-40B4-BE49-F238E27FC236}">
                <a16:creationId xmlns:a16="http://schemas.microsoft.com/office/drawing/2014/main" id="{8B5E9270-EF28-4EF7-A7D3-82CA85D1BC9C}"/>
              </a:ext>
            </a:extLst>
          </p:cNvPr>
          <p:cNvSpPr txBox="1">
            <a:spLocks/>
          </p:cNvSpPr>
          <p:nvPr/>
        </p:nvSpPr>
        <p:spPr>
          <a:xfrm>
            <a:off x="4043313" y="402832"/>
            <a:ext cx="7457388" cy="9074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400" dirty="0"/>
              <a:t>First-Order Relations Model</a:t>
            </a:r>
          </a:p>
        </p:txBody>
      </p:sp>
      <p:sp>
        <p:nvSpPr>
          <p:cNvPr id="9" name="矩形 8">
            <a:extLst>
              <a:ext uri="{FF2B5EF4-FFF2-40B4-BE49-F238E27FC236}">
                <a16:creationId xmlns:a16="http://schemas.microsoft.com/office/drawing/2014/main" id="{5DFBBF0A-9CE9-47A6-B072-3E5D1FC32053}"/>
              </a:ext>
            </a:extLst>
          </p:cNvPr>
          <p:cNvSpPr/>
          <p:nvPr/>
        </p:nvSpPr>
        <p:spPr>
          <a:xfrm>
            <a:off x="4347866" y="2005082"/>
            <a:ext cx="6624934" cy="1938992"/>
          </a:xfrm>
          <a:prstGeom prst="rect">
            <a:avLst/>
          </a:prstGeom>
        </p:spPr>
        <p:txBody>
          <a:bodyPr wrap="square">
            <a:spAutoFit/>
          </a:bodyPr>
          <a:lstStyle/>
          <a:p>
            <a:pPr marL="285750" indent="-285750">
              <a:buFont typeface="Arial" panose="020B0604020202020204" pitchFamily="34" charset="0"/>
              <a:buChar char="•"/>
            </a:pPr>
            <a:r>
              <a:rPr lang="en-US" altLang="zh-CN" sz="2000" dirty="0"/>
              <a:t>A recent RE method called </a:t>
            </a:r>
            <a:r>
              <a:rPr lang="en-US" altLang="zh-CN" sz="2000" b="1" dirty="0"/>
              <a:t>BRAN</a:t>
            </a:r>
            <a:r>
              <a:rPr lang="en-US" altLang="zh-CN" sz="2000" dirty="0"/>
              <a:t> (</a:t>
            </a:r>
            <a:r>
              <a:rPr lang="en-US" altLang="zh-CN" sz="2000" dirty="0" err="1"/>
              <a:t>Verga</a:t>
            </a:r>
            <a:r>
              <a:rPr lang="en-US" altLang="zh-CN" sz="2000" dirty="0"/>
              <a:t> et al., 2018) proposed to use encoder of Transformer (Vaswani et al., 2017) for obtaining token representations and then used these representations for RE. It does not work well, especially when the two target entities were connected by a string of logic spanning over multiple sentences. </a:t>
            </a:r>
          </a:p>
        </p:txBody>
      </p:sp>
    </p:spTree>
    <p:extLst>
      <p:ext uri="{BB962C8B-B14F-4D97-AF65-F5344CB8AC3E}">
        <p14:creationId xmlns:p14="http://schemas.microsoft.com/office/powerpoint/2010/main" val="364753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CCF0A68A-6A96-4C86-9B6D-6604985A059F}"/>
              </a:ext>
            </a:extLst>
          </p:cNvPr>
          <p:cNvPicPr>
            <a:picLocks noChangeAspect="1"/>
          </p:cNvPicPr>
          <p:nvPr/>
        </p:nvPicPr>
        <p:blipFill>
          <a:blip r:embed="rId3"/>
          <a:stretch>
            <a:fillRect/>
          </a:stretch>
        </p:blipFill>
        <p:spPr>
          <a:xfrm>
            <a:off x="126683" y="798189"/>
            <a:ext cx="6700346" cy="4637411"/>
          </a:xfrm>
          <a:prstGeom prst="rect">
            <a:avLst/>
          </a:prstGeom>
        </p:spPr>
      </p:pic>
      <p:pic>
        <p:nvPicPr>
          <p:cNvPr id="19" name="图片 18">
            <a:extLst>
              <a:ext uri="{FF2B5EF4-FFF2-40B4-BE49-F238E27FC236}">
                <a16:creationId xmlns:a16="http://schemas.microsoft.com/office/drawing/2014/main" id="{831A1FAB-90A6-437D-8A6F-8E246ABB74E6}"/>
              </a:ext>
            </a:extLst>
          </p:cNvPr>
          <p:cNvPicPr>
            <a:picLocks noChangeAspect="1"/>
          </p:cNvPicPr>
          <p:nvPr/>
        </p:nvPicPr>
        <p:blipFill>
          <a:blip r:embed="rId4"/>
          <a:stretch>
            <a:fillRect/>
          </a:stretch>
        </p:blipFill>
        <p:spPr>
          <a:xfrm>
            <a:off x="6976104" y="2167334"/>
            <a:ext cx="1781175" cy="476250"/>
          </a:xfrm>
          <a:prstGeom prst="rect">
            <a:avLst/>
          </a:prstGeom>
        </p:spPr>
      </p:pic>
      <p:pic>
        <p:nvPicPr>
          <p:cNvPr id="20" name="图片 19">
            <a:extLst>
              <a:ext uri="{FF2B5EF4-FFF2-40B4-BE49-F238E27FC236}">
                <a16:creationId xmlns:a16="http://schemas.microsoft.com/office/drawing/2014/main" id="{8D3FE6ED-A0A0-4982-9EAD-274130ECD207}"/>
              </a:ext>
            </a:extLst>
          </p:cNvPr>
          <p:cNvPicPr>
            <a:picLocks noChangeAspect="1"/>
          </p:cNvPicPr>
          <p:nvPr/>
        </p:nvPicPr>
        <p:blipFill>
          <a:blip r:embed="rId5"/>
          <a:stretch>
            <a:fillRect/>
          </a:stretch>
        </p:blipFill>
        <p:spPr>
          <a:xfrm>
            <a:off x="6976104" y="3208362"/>
            <a:ext cx="4819650" cy="771525"/>
          </a:xfrm>
          <a:prstGeom prst="rect">
            <a:avLst/>
          </a:prstGeom>
        </p:spPr>
      </p:pic>
      <p:sp>
        <p:nvSpPr>
          <p:cNvPr id="21" name="文本框 20">
            <a:extLst>
              <a:ext uri="{FF2B5EF4-FFF2-40B4-BE49-F238E27FC236}">
                <a16:creationId xmlns:a16="http://schemas.microsoft.com/office/drawing/2014/main" id="{5C5105D5-534C-4EE7-BF2A-E518095085B1}"/>
              </a:ext>
            </a:extLst>
          </p:cNvPr>
          <p:cNvSpPr txBox="1"/>
          <p:nvPr/>
        </p:nvSpPr>
        <p:spPr>
          <a:xfrm>
            <a:off x="6641059" y="1615897"/>
            <a:ext cx="3072870" cy="461665"/>
          </a:xfrm>
          <a:prstGeom prst="rect">
            <a:avLst/>
          </a:prstGeom>
          <a:noFill/>
        </p:spPr>
        <p:txBody>
          <a:bodyPr wrap="square" rtlCol="0">
            <a:spAutoFit/>
          </a:bodyPr>
          <a:lstStyle/>
          <a:p>
            <a:r>
              <a:rPr lang="en-US" altLang="zh-CN" sz="2400" dirty="0"/>
              <a:t>Input:</a:t>
            </a:r>
            <a:endParaRPr lang="zh-CN" altLang="en-US" sz="2400" dirty="0"/>
          </a:p>
        </p:txBody>
      </p:sp>
      <p:sp>
        <p:nvSpPr>
          <p:cNvPr id="22" name="文本框 21">
            <a:extLst>
              <a:ext uri="{FF2B5EF4-FFF2-40B4-BE49-F238E27FC236}">
                <a16:creationId xmlns:a16="http://schemas.microsoft.com/office/drawing/2014/main" id="{4D628EBE-E2CE-437C-A1AF-9BA1F47B377C}"/>
              </a:ext>
            </a:extLst>
          </p:cNvPr>
          <p:cNvSpPr txBox="1"/>
          <p:nvPr/>
        </p:nvSpPr>
        <p:spPr>
          <a:xfrm>
            <a:off x="6641059" y="2746697"/>
            <a:ext cx="3072870" cy="461665"/>
          </a:xfrm>
          <a:prstGeom prst="rect">
            <a:avLst/>
          </a:prstGeom>
          <a:noFill/>
        </p:spPr>
        <p:txBody>
          <a:bodyPr wrap="square" rtlCol="0">
            <a:spAutoFit/>
          </a:bodyPr>
          <a:lstStyle/>
          <a:p>
            <a:r>
              <a:rPr lang="en-US" altLang="zh-CN" sz="2400" dirty="0"/>
              <a:t>Transformer:</a:t>
            </a:r>
            <a:endParaRPr lang="zh-CN" altLang="en-US" sz="2400" dirty="0"/>
          </a:p>
        </p:txBody>
      </p:sp>
    </p:spTree>
    <p:extLst>
      <p:ext uri="{BB962C8B-B14F-4D97-AF65-F5344CB8AC3E}">
        <p14:creationId xmlns:p14="http://schemas.microsoft.com/office/powerpoint/2010/main" val="454909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6BCC054F-E8E5-4E85-91CB-187C344E3359}"/>
              </a:ext>
            </a:extLst>
          </p:cNvPr>
          <p:cNvPicPr>
            <a:picLocks noChangeAspect="1"/>
          </p:cNvPicPr>
          <p:nvPr/>
        </p:nvPicPr>
        <p:blipFill>
          <a:blip r:embed="rId3"/>
          <a:stretch>
            <a:fillRect/>
          </a:stretch>
        </p:blipFill>
        <p:spPr>
          <a:xfrm>
            <a:off x="7632382" y="711453"/>
            <a:ext cx="2981325" cy="1733550"/>
          </a:xfrm>
          <a:prstGeom prst="rect">
            <a:avLst/>
          </a:prstGeom>
        </p:spPr>
      </p:pic>
      <p:pic>
        <p:nvPicPr>
          <p:cNvPr id="13" name="图片 12">
            <a:extLst>
              <a:ext uri="{FF2B5EF4-FFF2-40B4-BE49-F238E27FC236}">
                <a16:creationId xmlns:a16="http://schemas.microsoft.com/office/drawing/2014/main" id="{CCA39DC8-90BA-4554-8F26-A42A6A178AD4}"/>
              </a:ext>
            </a:extLst>
          </p:cNvPr>
          <p:cNvPicPr>
            <a:picLocks noChangeAspect="1"/>
          </p:cNvPicPr>
          <p:nvPr/>
        </p:nvPicPr>
        <p:blipFill>
          <a:blip r:embed="rId4"/>
          <a:stretch>
            <a:fillRect/>
          </a:stretch>
        </p:blipFill>
        <p:spPr>
          <a:xfrm>
            <a:off x="7632382" y="2413492"/>
            <a:ext cx="3419475" cy="1143000"/>
          </a:xfrm>
          <a:prstGeom prst="rect">
            <a:avLst/>
          </a:prstGeom>
        </p:spPr>
      </p:pic>
      <p:pic>
        <p:nvPicPr>
          <p:cNvPr id="14" name="图片 13">
            <a:extLst>
              <a:ext uri="{FF2B5EF4-FFF2-40B4-BE49-F238E27FC236}">
                <a16:creationId xmlns:a16="http://schemas.microsoft.com/office/drawing/2014/main" id="{F70C95B6-FD32-476F-BF84-FCAD407185F1}"/>
              </a:ext>
            </a:extLst>
          </p:cNvPr>
          <p:cNvPicPr>
            <a:picLocks noChangeAspect="1"/>
          </p:cNvPicPr>
          <p:nvPr/>
        </p:nvPicPr>
        <p:blipFill>
          <a:blip r:embed="rId5"/>
          <a:stretch>
            <a:fillRect/>
          </a:stretch>
        </p:blipFill>
        <p:spPr>
          <a:xfrm>
            <a:off x="7591643" y="4523697"/>
            <a:ext cx="3362325" cy="1781175"/>
          </a:xfrm>
          <a:prstGeom prst="rect">
            <a:avLst/>
          </a:prstGeom>
        </p:spPr>
      </p:pic>
      <p:pic>
        <p:nvPicPr>
          <p:cNvPr id="16" name="图片 15">
            <a:extLst>
              <a:ext uri="{FF2B5EF4-FFF2-40B4-BE49-F238E27FC236}">
                <a16:creationId xmlns:a16="http://schemas.microsoft.com/office/drawing/2014/main" id="{CCF0A68A-6A96-4C86-9B6D-6604985A059F}"/>
              </a:ext>
            </a:extLst>
          </p:cNvPr>
          <p:cNvPicPr>
            <a:picLocks noChangeAspect="1"/>
          </p:cNvPicPr>
          <p:nvPr/>
        </p:nvPicPr>
        <p:blipFill>
          <a:blip r:embed="rId6"/>
          <a:stretch>
            <a:fillRect/>
          </a:stretch>
        </p:blipFill>
        <p:spPr>
          <a:xfrm>
            <a:off x="126683" y="798189"/>
            <a:ext cx="6700346" cy="4637411"/>
          </a:xfrm>
          <a:prstGeom prst="rect">
            <a:avLst/>
          </a:prstGeom>
        </p:spPr>
      </p:pic>
      <p:sp>
        <p:nvSpPr>
          <p:cNvPr id="17" name="文本框 16">
            <a:extLst>
              <a:ext uri="{FF2B5EF4-FFF2-40B4-BE49-F238E27FC236}">
                <a16:creationId xmlns:a16="http://schemas.microsoft.com/office/drawing/2014/main" id="{42F7461C-6CA2-4416-9ABF-D621F87EAA8A}"/>
              </a:ext>
            </a:extLst>
          </p:cNvPr>
          <p:cNvSpPr txBox="1"/>
          <p:nvPr/>
        </p:nvSpPr>
        <p:spPr>
          <a:xfrm>
            <a:off x="7340445" y="349420"/>
            <a:ext cx="3072870" cy="461665"/>
          </a:xfrm>
          <a:prstGeom prst="rect">
            <a:avLst/>
          </a:prstGeom>
          <a:noFill/>
        </p:spPr>
        <p:txBody>
          <a:bodyPr wrap="square" rtlCol="0">
            <a:spAutoFit/>
          </a:bodyPr>
          <a:lstStyle/>
          <a:p>
            <a:r>
              <a:rPr lang="en-US" altLang="zh-CN" sz="2400" dirty="0"/>
              <a:t>attention:</a:t>
            </a:r>
            <a:endParaRPr lang="zh-CN" altLang="en-US" sz="2400" dirty="0"/>
          </a:p>
        </p:txBody>
      </p:sp>
      <p:sp>
        <p:nvSpPr>
          <p:cNvPr id="18" name="文本框 17">
            <a:extLst>
              <a:ext uri="{FF2B5EF4-FFF2-40B4-BE49-F238E27FC236}">
                <a16:creationId xmlns:a16="http://schemas.microsoft.com/office/drawing/2014/main" id="{6FBA467A-2E9C-4B6B-8C3A-D61145AD12B0}"/>
              </a:ext>
            </a:extLst>
          </p:cNvPr>
          <p:cNvSpPr txBox="1"/>
          <p:nvPr/>
        </p:nvSpPr>
        <p:spPr>
          <a:xfrm>
            <a:off x="7340445" y="3838376"/>
            <a:ext cx="3072870" cy="461665"/>
          </a:xfrm>
          <a:prstGeom prst="rect">
            <a:avLst/>
          </a:prstGeom>
          <a:noFill/>
        </p:spPr>
        <p:txBody>
          <a:bodyPr wrap="square" rtlCol="0">
            <a:spAutoFit/>
          </a:bodyPr>
          <a:lstStyle/>
          <a:p>
            <a:r>
              <a:rPr lang="en-US" altLang="zh-CN" sz="2400" dirty="0"/>
              <a:t>Convolutions:</a:t>
            </a:r>
            <a:endParaRPr lang="zh-CN" altLang="en-US" sz="2400" dirty="0"/>
          </a:p>
        </p:txBody>
      </p:sp>
    </p:spTree>
    <p:extLst>
      <p:ext uri="{BB962C8B-B14F-4D97-AF65-F5344CB8AC3E}">
        <p14:creationId xmlns:p14="http://schemas.microsoft.com/office/powerpoint/2010/main" val="392745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2C74632-7F0B-49AC-8AA7-FD518D93420F}"/>
              </a:ext>
            </a:extLst>
          </p:cNvPr>
          <p:cNvPicPr>
            <a:picLocks noChangeAspect="1"/>
          </p:cNvPicPr>
          <p:nvPr/>
        </p:nvPicPr>
        <p:blipFill>
          <a:blip r:embed="rId3"/>
          <a:stretch>
            <a:fillRect/>
          </a:stretch>
        </p:blipFill>
        <p:spPr>
          <a:xfrm>
            <a:off x="0" y="0"/>
            <a:ext cx="5018240" cy="6858000"/>
          </a:xfrm>
          <a:prstGeom prst="rect">
            <a:avLst/>
          </a:prstGeom>
        </p:spPr>
      </p:pic>
      <p:pic>
        <p:nvPicPr>
          <p:cNvPr id="3" name="图片 2">
            <a:extLst>
              <a:ext uri="{FF2B5EF4-FFF2-40B4-BE49-F238E27FC236}">
                <a16:creationId xmlns:a16="http://schemas.microsoft.com/office/drawing/2014/main" id="{725A1762-18E9-4E19-AEE4-C8F15E69FE67}"/>
              </a:ext>
            </a:extLst>
          </p:cNvPr>
          <p:cNvPicPr>
            <a:picLocks noChangeAspect="1"/>
          </p:cNvPicPr>
          <p:nvPr/>
        </p:nvPicPr>
        <p:blipFill>
          <a:blip r:embed="rId4"/>
          <a:stretch>
            <a:fillRect/>
          </a:stretch>
        </p:blipFill>
        <p:spPr>
          <a:xfrm>
            <a:off x="5617983" y="1187201"/>
            <a:ext cx="4953000" cy="1238250"/>
          </a:xfrm>
          <a:prstGeom prst="rect">
            <a:avLst/>
          </a:prstGeom>
        </p:spPr>
      </p:pic>
      <p:pic>
        <p:nvPicPr>
          <p:cNvPr id="4" name="图片 3">
            <a:extLst>
              <a:ext uri="{FF2B5EF4-FFF2-40B4-BE49-F238E27FC236}">
                <a16:creationId xmlns:a16="http://schemas.microsoft.com/office/drawing/2014/main" id="{9CF1E4FF-0484-42DA-A3E9-BFE8D9657906}"/>
              </a:ext>
            </a:extLst>
          </p:cNvPr>
          <p:cNvPicPr>
            <a:picLocks noChangeAspect="1"/>
          </p:cNvPicPr>
          <p:nvPr/>
        </p:nvPicPr>
        <p:blipFill>
          <a:blip r:embed="rId5"/>
          <a:stretch>
            <a:fillRect/>
          </a:stretch>
        </p:blipFill>
        <p:spPr>
          <a:xfrm>
            <a:off x="5725962" y="2793106"/>
            <a:ext cx="2895600" cy="790575"/>
          </a:xfrm>
          <a:prstGeom prst="rect">
            <a:avLst/>
          </a:prstGeom>
        </p:spPr>
      </p:pic>
      <p:pic>
        <p:nvPicPr>
          <p:cNvPr id="5" name="图片 4">
            <a:extLst>
              <a:ext uri="{FF2B5EF4-FFF2-40B4-BE49-F238E27FC236}">
                <a16:creationId xmlns:a16="http://schemas.microsoft.com/office/drawing/2014/main" id="{02193E0C-C776-4C2C-891B-456E1CF5D354}"/>
              </a:ext>
            </a:extLst>
          </p:cNvPr>
          <p:cNvPicPr>
            <a:picLocks noChangeAspect="1"/>
          </p:cNvPicPr>
          <p:nvPr/>
        </p:nvPicPr>
        <p:blipFill>
          <a:blip r:embed="rId6"/>
          <a:stretch>
            <a:fillRect/>
          </a:stretch>
        </p:blipFill>
        <p:spPr>
          <a:xfrm>
            <a:off x="5725962" y="4661260"/>
            <a:ext cx="5400675" cy="1247775"/>
          </a:xfrm>
          <a:prstGeom prst="rect">
            <a:avLst/>
          </a:prstGeom>
        </p:spPr>
      </p:pic>
      <p:sp>
        <p:nvSpPr>
          <p:cNvPr id="6" name="文本框 5">
            <a:extLst>
              <a:ext uri="{FF2B5EF4-FFF2-40B4-BE49-F238E27FC236}">
                <a16:creationId xmlns:a16="http://schemas.microsoft.com/office/drawing/2014/main" id="{FE7CCACB-0956-410D-84BD-228E324536A5}"/>
              </a:ext>
            </a:extLst>
          </p:cNvPr>
          <p:cNvSpPr txBox="1"/>
          <p:nvPr/>
        </p:nvSpPr>
        <p:spPr>
          <a:xfrm>
            <a:off x="5275975" y="725536"/>
            <a:ext cx="6045617" cy="461665"/>
          </a:xfrm>
          <a:prstGeom prst="rect">
            <a:avLst/>
          </a:prstGeom>
          <a:noFill/>
        </p:spPr>
        <p:txBody>
          <a:bodyPr wrap="square" rtlCol="0">
            <a:spAutoFit/>
          </a:bodyPr>
          <a:lstStyle/>
          <a:p>
            <a:r>
              <a:rPr lang="en-US" altLang="zh-CN" sz="2400" dirty="0" err="1"/>
              <a:t>MLPs</a:t>
            </a:r>
            <a:r>
              <a:rPr lang="en-US" altLang="zh-CN" sz="2400" dirty="0"/>
              <a:t> generate head/tail representation:</a:t>
            </a:r>
            <a:endParaRPr lang="zh-CN" altLang="en-US" sz="2400" dirty="0"/>
          </a:p>
        </p:txBody>
      </p:sp>
      <p:sp>
        <p:nvSpPr>
          <p:cNvPr id="7" name="文本框 6">
            <a:extLst>
              <a:ext uri="{FF2B5EF4-FFF2-40B4-BE49-F238E27FC236}">
                <a16:creationId xmlns:a16="http://schemas.microsoft.com/office/drawing/2014/main" id="{897AF226-021F-41A3-934F-730CF4CBDE16}"/>
              </a:ext>
            </a:extLst>
          </p:cNvPr>
          <p:cNvSpPr txBox="1"/>
          <p:nvPr/>
        </p:nvSpPr>
        <p:spPr>
          <a:xfrm>
            <a:off x="5275975" y="2378446"/>
            <a:ext cx="3556940" cy="461665"/>
          </a:xfrm>
          <a:prstGeom prst="rect">
            <a:avLst/>
          </a:prstGeom>
          <a:noFill/>
        </p:spPr>
        <p:txBody>
          <a:bodyPr wrap="square" rtlCol="0">
            <a:spAutoFit/>
          </a:bodyPr>
          <a:lstStyle/>
          <a:p>
            <a:r>
              <a:rPr lang="en-US" altLang="zh-CN" sz="2400" dirty="0"/>
              <a:t>bi-affine transformation :</a:t>
            </a:r>
            <a:endParaRPr lang="zh-CN" altLang="en-US" sz="2400" dirty="0"/>
          </a:p>
        </p:txBody>
      </p:sp>
      <p:sp>
        <p:nvSpPr>
          <p:cNvPr id="8" name="文本框 7">
            <a:extLst>
              <a:ext uri="{FF2B5EF4-FFF2-40B4-BE49-F238E27FC236}">
                <a16:creationId xmlns:a16="http://schemas.microsoft.com/office/drawing/2014/main" id="{9AACBA38-5D9C-43AD-A6CD-E71D3BDBB4EF}"/>
              </a:ext>
            </a:extLst>
          </p:cNvPr>
          <p:cNvSpPr txBox="1"/>
          <p:nvPr/>
        </p:nvSpPr>
        <p:spPr>
          <a:xfrm>
            <a:off x="5275974" y="3647131"/>
            <a:ext cx="6262434" cy="830997"/>
          </a:xfrm>
          <a:prstGeom prst="rect">
            <a:avLst/>
          </a:prstGeom>
          <a:noFill/>
        </p:spPr>
        <p:txBody>
          <a:bodyPr wrap="square" rtlCol="0">
            <a:spAutoFit/>
          </a:bodyPr>
          <a:lstStyle/>
          <a:p>
            <a:r>
              <a:rPr lang="en-US" altLang="zh-CN" sz="2400" dirty="0" err="1"/>
              <a:t>LogSumExp</a:t>
            </a:r>
            <a:r>
              <a:rPr lang="en-US" altLang="zh-CN" sz="2400" dirty="0"/>
              <a:t>  aggregation(</a:t>
            </a:r>
            <a:r>
              <a:rPr lang="en-US" altLang="zh-CN" sz="2400" b="1" dirty="0"/>
              <a:t>First-order relation scores</a:t>
            </a:r>
            <a:r>
              <a:rPr lang="en-US" altLang="zh-CN" sz="2400" dirty="0"/>
              <a:t>) :</a:t>
            </a:r>
            <a:endParaRPr lang="zh-CN" altLang="en-US" sz="2400" dirty="0"/>
          </a:p>
        </p:txBody>
      </p:sp>
      <p:sp>
        <p:nvSpPr>
          <p:cNvPr id="9" name="文本框 8">
            <a:extLst>
              <a:ext uri="{FF2B5EF4-FFF2-40B4-BE49-F238E27FC236}">
                <a16:creationId xmlns:a16="http://schemas.microsoft.com/office/drawing/2014/main" id="{DEAB0C79-722C-466D-BA67-456829F303CE}"/>
              </a:ext>
            </a:extLst>
          </p:cNvPr>
          <p:cNvSpPr txBox="1"/>
          <p:nvPr/>
        </p:nvSpPr>
        <p:spPr>
          <a:xfrm>
            <a:off x="5725962" y="5995447"/>
            <a:ext cx="4845021" cy="646331"/>
          </a:xfrm>
          <a:prstGeom prst="rect">
            <a:avLst/>
          </a:prstGeom>
          <a:noFill/>
        </p:spPr>
        <p:txBody>
          <a:bodyPr wrap="square" rtlCol="0">
            <a:spAutoFit/>
          </a:bodyPr>
          <a:lstStyle/>
          <a:p>
            <a:r>
              <a:rPr lang="en-US" altLang="zh-CN" dirty="0"/>
              <a:t>entity-pair</a:t>
            </a:r>
            <a:r>
              <a:rPr lang="zh-CN" altLang="en-US" dirty="0">
                <a:sym typeface="Wingdings" panose="05000000000000000000" pitchFamily="2" charset="2"/>
              </a:rPr>
              <a:t>：</a:t>
            </a:r>
            <a:r>
              <a:rPr lang="en-US" altLang="zh-CN" dirty="0">
                <a:sym typeface="Wingdings" panose="05000000000000000000" pitchFamily="2" charset="2"/>
              </a:rPr>
              <a:t>(</a:t>
            </a:r>
            <a:r>
              <a:rPr lang="en-US" altLang="zh-CN" dirty="0">
                <a:solidFill>
                  <a:srgbClr val="2B2BFF"/>
                </a:solidFill>
                <a:sym typeface="Wingdings" panose="05000000000000000000" pitchFamily="2" charset="2"/>
              </a:rPr>
              <a:t>head</a:t>
            </a:r>
            <a:r>
              <a:rPr lang="zh-CN" altLang="en-US" dirty="0">
                <a:sym typeface="Wingdings" panose="05000000000000000000" pitchFamily="2" charset="2"/>
              </a:rPr>
              <a:t>，</a:t>
            </a:r>
            <a:r>
              <a:rPr lang="en-US" altLang="zh-CN" dirty="0">
                <a:solidFill>
                  <a:srgbClr val="FF0000"/>
                </a:solidFill>
                <a:sym typeface="Wingdings" panose="05000000000000000000" pitchFamily="2" charset="2"/>
              </a:rPr>
              <a:t>tail</a:t>
            </a:r>
            <a:r>
              <a:rPr lang="en-US" altLang="zh-CN" dirty="0">
                <a:sym typeface="Wingdings" panose="05000000000000000000" pitchFamily="2" charset="2"/>
              </a:rPr>
              <a:t>)</a:t>
            </a:r>
            <a:endParaRPr lang="en-US" altLang="zh-CN" dirty="0"/>
          </a:p>
          <a:p>
            <a:r>
              <a:rPr lang="en-US" altLang="zh-CN" dirty="0"/>
              <a:t>entity-pair</a:t>
            </a:r>
            <a:r>
              <a:rPr lang="zh-CN" altLang="en-US" dirty="0">
                <a:sym typeface="Wingdings" panose="05000000000000000000" pitchFamily="2" charset="2"/>
              </a:rPr>
              <a:t>：</a:t>
            </a:r>
            <a:r>
              <a:rPr lang="en-US" altLang="zh-CN" dirty="0">
                <a:sym typeface="Wingdings" panose="05000000000000000000" pitchFamily="2" charset="2"/>
              </a:rPr>
              <a:t>(</a:t>
            </a:r>
            <a:r>
              <a:rPr lang="en-US" altLang="zh-CN" dirty="0">
                <a:solidFill>
                  <a:srgbClr val="2B2BFF"/>
                </a:solidFill>
                <a:sym typeface="Wingdings" panose="05000000000000000000" pitchFamily="2" charset="2"/>
              </a:rPr>
              <a:t>carbamazepine</a:t>
            </a:r>
            <a:r>
              <a:rPr lang="zh-CN" altLang="en-US" dirty="0">
                <a:sym typeface="Wingdings" panose="05000000000000000000" pitchFamily="2" charset="2"/>
              </a:rPr>
              <a:t>，</a:t>
            </a:r>
            <a:r>
              <a:rPr lang="en-US" altLang="zh-CN" dirty="0">
                <a:solidFill>
                  <a:srgbClr val="FF0000"/>
                </a:solidFill>
                <a:sym typeface="Wingdings" panose="05000000000000000000" pitchFamily="2" charset="2"/>
              </a:rPr>
              <a:t>erythroderma</a:t>
            </a:r>
            <a:r>
              <a:rPr lang="en-US" altLang="zh-CN" dirty="0">
                <a:sym typeface="Wingdings" panose="05000000000000000000" pitchFamily="2" charset="2"/>
              </a:rPr>
              <a:t>)</a:t>
            </a:r>
            <a:endParaRPr lang="zh-CN" altLang="en-US" dirty="0"/>
          </a:p>
        </p:txBody>
      </p:sp>
      <p:sp>
        <p:nvSpPr>
          <p:cNvPr id="10" name="文本框 9">
            <a:extLst>
              <a:ext uri="{FF2B5EF4-FFF2-40B4-BE49-F238E27FC236}">
                <a16:creationId xmlns:a16="http://schemas.microsoft.com/office/drawing/2014/main" id="{F90933C3-E0F6-4A46-8906-ABF98B28E937}"/>
              </a:ext>
            </a:extLst>
          </p:cNvPr>
          <p:cNvSpPr txBox="1"/>
          <p:nvPr/>
        </p:nvSpPr>
        <p:spPr>
          <a:xfrm>
            <a:off x="10380376" y="1347151"/>
            <a:ext cx="1065229" cy="369332"/>
          </a:xfrm>
          <a:prstGeom prst="rect">
            <a:avLst/>
          </a:prstGeom>
          <a:noFill/>
        </p:spPr>
        <p:txBody>
          <a:bodyPr wrap="square" rtlCol="0">
            <a:spAutoFit/>
          </a:bodyPr>
          <a:lstStyle/>
          <a:p>
            <a:r>
              <a:rPr lang="zh-CN" altLang="en-US" dirty="0"/>
              <a:t>（</a:t>
            </a:r>
            <a:r>
              <a:rPr lang="en-US" altLang="zh-CN" dirty="0"/>
              <a:t>1</a:t>
            </a:r>
            <a:r>
              <a:rPr lang="zh-CN" altLang="en-US" dirty="0"/>
              <a:t>）</a:t>
            </a:r>
          </a:p>
        </p:txBody>
      </p:sp>
      <p:sp>
        <p:nvSpPr>
          <p:cNvPr id="11" name="文本框 10">
            <a:extLst>
              <a:ext uri="{FF2B5EF4-FFF2-40B4-BE49-F238E27FC236}">
                <a16:creationId xmlns:a16="http://schemas.microsoft.com/office/drawing/2014/main" id="{5356A230-671B-41BC-A486-3CD88DD36A5D}"/>
              </a:ext>
            </a:extLst>
          </p:cNvPr>
          <p:cNvSpPr txBox="1"/>
          <p:nvPr/>
        </p:nvSpPr>
        <p:spPr>
          <a:xfrm>
            <a:off x="10380376" y="1876433"/>
            <a:ext cx="1065229" cy="369332"/>
          </a:xfrm>
          <a:prstGeom prst="rect">
            <a:avLst/>
          </a:prstGeom>
          <a:noFill/>
        </p:spPr>
        <p:txBody>
          <a:bodyPr wrap="square" rtlCol="0">
            <a:spAutoFit/>
          </a:bodyPr>
          <a:lstStyle/>
          <a:p>
            <a:r>
              <a:rPr lang="zh-CN" altLang="en-US" dirty="0"/>
              <a:t>（</a:t>
            </a:r>
            <a:r>
              <a:rPr lang="en-US" altLang="zh-CN" dirty="0"/>
              <a:t>2</a:t>
            </a:r>
            <a:r>
              <a:rPr lang="zh-CN" altLang="en-US" dirty="0"/>
              <a:t>）</a:t>
            </a:r>
          </a:p>
        </p:txBody>
      </p:sp>
      <p:sp>
        <p:nvSpPr>
          <p:cNvPr id="12" name="文本框 11">
            <a:extLst>
              <a:ext uri="{FF2B5EF4-FFF2-40B4-BE49-F238E27FC236}">
                <a16:creationId xmlns:a16="http://schemas.microsoft.com/office/drawing/2014/main" id="{B802E9DF-BBE7-4562-BB04-C491DCDF92FF}"/>
              </a:ext>
            </a:extLst>
          </p:cNvPr>
          <p:cNvSpPr txBox="1"/>
          <p:nvPr/>
        </p:nvSpPr>
        <p:spPr>
          <a:xfrm>
            <a:off x="10380376" y="2919090"/>
            <a:ext cx="1065229" cy="369332"/>
          </a:xfrm>
          <a:prstGeom prst="rect">
            <a:avLst/>
          </a:prstGeom>
          <a:noFill/>
        </p:spPr>
        <p:txBody>
          <a:bodyPr wrap="square" rtlCol="0">
            <a:spAutoFit/>
          </a:bodyPr>
          <a:lstStyle/>
          <a:p>
            <a:r>
              <a:rPr lang="zh-CN" altLang="en-US" dirty="0"/>
              <a:t>（</a:t>
            </a:r>
            <a:r>
              <a:rPr lang="en-US" altLang="zh-CN" dirty="0"/>
              <a:t>3</a:t>
            </a:r>
            <a:r>
              <a:rPr lang="zh-CN" altLang="en-US" dirty="0"/>
              <a:t>）</a:t>
            </a:r>
          </a:p>
        </p:txBody>
      </p:sp>
      <p:sp>
        <p:nvSpPr>
          <p:cNvPr id="13" name="文本框 12">
            <a:extLst>
              <a:ext uri="{FF2B5EF4-FFF2-40B4-BE49-F238E27FC236}">
                <a16:creationId xmlns:a16="http://schemas.microsoft.com/office/drawing/2014/main" id="{D7603EFF-E8E4-4E59-BD9A-09AB62AB3B7F}"/>
              </a:ext>
            </a:extLst>
          </p:cNvPr>
          <p:cNvSpPr txBox="1"/>
          <p:nvPr/>
        </p:nvSpPr>
        <p:spPr>
          <a:xfrm>
            <a:off x="10912990" y="4805177"/>
            <a:ext cx="1065229" cy="369332"/>
          </a:xfrm>
          <a:prstGeom prst="rect">
            <a:avLst/>
          </a:prstGeom>
          <a:noFill/>
        </p:spPr>
        <p:txBody>
          <a:bodyPr wrap="square" rtlCol="0">
            <a:spAutoFit/>
          </a:bodyPr>
          <a:lstStyle/>
          <a:p>
            <a:r>
              <a:rPr lang="zh-CN" altLang="en-US" dirty="0"/>
              <a:t>（</a:t>
            </a:r>
            <a:r>
              <a:rPr lang="en-US" altLang="zh-CN" dirty="0"/>
              <a:t>4</a:t>
            </a:r>
            <a:r>
              <a:rPr lang="zh-CN" altLang="en-US" dirty="0"/>
              <a:t>）</a:t>
            </a:r>
          </a:p>
        </p:txBody>
      </p:sp>
    </p:spTree>
    <p:extLst>
      <p:ext uri="{BB962C8B-B14F-4D97-AF65-F5344CB8AC3E}">
        <p14:creationId xmlns:p14="http://schemas.microsoft.com/office/powerpoint/2010/main" val="408339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97729-0B1C-44C6-AB4C-FEBE8F0ACEA3}"/>
              </a:ext>
            </a:extLst>
          </p:cNvPr>
          <p:cNvSpPr txBox="1">
            <a:spLocks/>
          </p:cNvSpPr>
          <p:nvPr/>
        </p:nvSpPr>
        <p:spPr>
          <a:xfrm>
            <a:off x="5378824" y="214296"/>
            <a:ext cx="6976621" cy="90749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400" dirty="0"/>
              <a:t>Second-Order Relations Model</a:t>
            </a:r>
          </a:p>
        </p:txBody>
      </p:sp>
      <p:pic>
        <p:nvPicPr>
          <p:cNvPr id="3" name="图片 2">
            <a:extLst>
              <a:ext uri="{FF2B5EF4-FFF2-40B4-BE49-F238E27FC236}">
                <a16:creationId xmlns:a16="http://schemas.microsoft.com/office/drawing/2014/main" id="{89EA1760-803B-4D81-86DE-4C0E2E152FF3}"/>
              </a:ext>
            </a:extLst>
          </p:cNvPr>
          <p:cNvPicPr>
            <a:picLocks noChangeAspect="1"/>
          </p:cNvPicPr>
          <p:nvPr/>
        </p:nvPicPr>
        <p:blipFill>
          <a:blip r:embed="rId2"/>
          <a:stretch>
            <a:fillRect/>
          </a:stretch>
        </p:blipFill>
        <p:spPr>
          <a:xfrm>
            <a:off x="0" y="0"/>
            <a:ext cx="5378824" cy="6858000"/>
          </a:xfrm>
          <a:prstGeom prst="rect">
            <a:avLst/>
          </a:prstGeom>
        </p:spPr>
      </p:pic>
      <p:pic>
        <p:nvPicPr>
          <p:cNvPr id="4" name="图片 3">
            <a:extLst>
              <a:ext uri="{FF2B5EF4-FFF2-40B4-BE49-F238E27FC236}">
                <a16:creationId xmlns:a16="http://schemas.microsoft.com/office/drawing/2014/main" id="{7BFEB533-D083-4780-BD7B-A0B2ACC242F0}"/>
              </a:ext>
            </a:extLst>
          </p:cNvPr>
          <p:cNvPicPr>
            <a:picLocks noChangeAspect="1"/>
          </p:cNvPicPr>
          <p:nvPr/>
        </p:nvPicPr>
        <p:blipFill>
          <a:blip r:embed="rId3"/>
          <a:stretch>
            <a:fillRect/>
          </a:stretch>
        </p:blipFill>
        <p:spPr>
          <a:xfrm>
            <a:off x="5981016" y="2280099"/>
            <a:ext cx="2781300" cy="533400"/>
          </a:xfrm>
          <a:prstGeom prst="rect">
            <a:avLst/>
          </a:prstGeom>
        </p:spPr>
      </p:pic>
      <p:pic>
        <p:nvPicPr>
          <p:cNvPr id="5" name="图片 4">
            <a:extLst>
              <a:ext uri="{FF2B5EF4-FFF2-40B4-BE49-F238E27FC236}">
                <a16:creationId xmlns:a16="http://schemas.microsoft.com/office/drawing/2014/main" id="{5A97C11B-C66C-407F-A749-F7189256F4D4}"/>
              </a:ext>
            </a:extLst>
          </p:cNvPr>
          <p:cNvPicPr>
            <a:picLocks noChangeAspect="1"/>
          </p:cNvPicPr>
          <p:nvPr/>
        </p:nvPicPr>
        <p:blipFill>
          <a:blip r:embed="rId4"/>
          <a:stretch>
            <a:fillRect/>
          </a:stretch>
        </p:blipFill>
        <p:spPr>
          <a:xfrm>
            <a:off x="5981016" y="3380038"/>
            <a:ext cx="3190875" cy="476250"/>
          </a:xfrm>
          <a:prstGeom prst="rect">
            <a:avLst/>
          </a:prstGeom>
        </p:spPr>
      </p:pic>
      <p:pic>
        <p:nvPicPr>
          <p:cNvPr id="6" name="图片 5">
            <a:extLst>
              <a:ext uri="{FF2B5EF4-FFF2-40B4-BE49-F238E27FC236}">
                <a16:creationId xmlns:a16="http://schemas.microsoft.com/office/drawing/2014/main" id="{5B14FF60-A44F-40FB-949A-B3530037BCFD}"/>
              </a:ext>
            </a:extLst>
          </p:cNvPr>
          <p:cNvPicPr>
            <a:picLocks noChangeAspect="1"/>
          </p:cNvPicPr>
          <p:nvPr/>
        </p:nvPicPr>
        <p:blipFill>
          <a:blip r:embed="rId5"/>
          <a:stretch>
            <a:fillRect/>
          </a:stretch>
        </p:blipFill>
        <p:spPr>
          <a:xfrm>
            <a:off x="5891069" y="5148139"/>
            <a:ext cx="6143625" cy="1304925"/>
          </a:xfrm>
          <a:prstGeom prst="rect">
            <a:avLst/>
          </a:prstGeom>
        </p:spPr>
      </p:pic>
      <p:sp>
        <p:nvSpPr>
          <p:cNvPr id="7" name="文本框 6">
            <a:extLst>
              <a:ext uri="{FF2B5EF4-FFF2-40B4-BE49-F238E27FC236}">
                <a16:creationId xmlns:a16="http://schemas.microsoft.com/office/drawing/2014/main" id="{F1B3FD80-3369-4948-8964-8E8D8261B459}"/>
              </a:ext>
            </a:extLst>
          </p:cNvPr>
          <p:cNvSpPr txBox="1"/>
          <p:nvPr/>
        </p:nvSpPr>
        <p:spPr>
          <a:xfrm>
            <a:off x="5410163" y="1418796"/>
            <a:ext cx="6219177" cy="830997"/>
          </a:xfrm>
          <a:prstGeom prst="rect">
            <a:avLst/>
          </a:prstGeom>
          <a:noFill/>
        </p:spPr>
        <p:txBody>
          <a:bodyPr wrap="square" rtlCol="0">
            <a:spAutoFit/>
          </a:bodyPr>
          <a:lstStyle/>
          <a:p>
            <a:r>
              <a:rPr lang="en-US" altLang="zh-CN" sz="2400" dirty="0"/>
              <a:t>bi-affine transformation(intermediate pairwise scores) :</a:t>
            </a:r>
            <a:endParaRPr lang="zh-CN" altLang="en-US" sz="2400" dirty="0"/>
          </a:p>
        </p:txBody>
      </p:sp>
      <p:sp>
        <p:nvSpPr>
          <p:cNvPr id="8" name="文本框 7">
            <a:extLst>
              <a:ext uri="{FF2B5EF4-FFF2-40B4-BE49-F238E27FC236}">
                <a16:creationId xmlns:a16="http://schemas.microsoft.com/office/drawing/2014/main" id="{FAF1C9EC-4DEC-4520-8981-A53DEF5FF63D}"/>
              </a:ext>
            </a:extLst>
          </p:cNvPr>
          <p:cNvSpPr txBox="1"/>
          <p:nvPr/>
        </p:nvSpPr>
        <p:spPr>
          <a:xfrm>
            <a:off x="5378824" y="2743399"/>
            <a:ext cx="6219177" cy="461665"/>
          </a:xfrm>
          <a:prstGeom prst="rect">
            <a:avLst/>
          </a:prstGeom>
          <a:noFill/>
        </p:spPr>
        <p:txBody>
          <a:bodyPr wrap="square" rtlCol="0">
            <a:spAutoFit/>
          </a:bodyPr>
          <a:lstStyle/>
          <a:p>
            <a:r>
              <a:rPr lang="en-US" altLang="zh-CN" sz="2400" dirty="0"/>
              <a:t>sum(context-conditioned scores ) :</a:t>
            </a:r>
            <a:endParaRPr lang="zh-CN" altLang="en-US" sz="2400" dirty="0"/>
          </a:p>
        </p:txBody>
      </p:sp>
      <p:sp>
        <p:nvSpPr>
          <p:cNvPr id="9" name="文本框 8">
            <a:extLst>
              <a:ext uri="{FF2B5EF4-FFF2-40B4-BE49-F238E27FC236}">
                <a16:creationId xmlns:a16="http://schemas.microsoft.com/office/drawing/2014/main" id="{D43F54C8-16E0-4012-8600-28C0950AB365}"/>
              </a:ext>
            </a:extLst>
          </p:cNvPr>
          <p:cNvSpPr txBox="1"/>
          <p:nvPr/>
        </p:nvSpPr>
        <p:spPr>
          <a:xfrm>
            <a:off x="5410163" y="3989841"/>
            <a:ext cx="6219177" cy="830997"/>
          </a:xfrm>
          <a:prstGeom prst="rect">
            <a:avLst/>
          </a:prstGeom>
          <a:noFill/>
        </p:spPr>
        <p:txBody>
          <a:bodyPr wrap="square" rtlCol="0">
            <a:spAutoFit/>
          </a:bodyPr>
          <a:lstStyle/>
          <a:p>
            <a:r>
              <a:rPr lang="en-US" altLang="zh-CN" sz="2400" dirty="0" err="1"/>
              <a:t>LogSumExp</a:t>
            </a:r>
            <a:r>
              <a:rPr lang="en-US" altLang="zh-CN" sz="2400" dirty="0"/>
              <a:t>  aggregation(</a:t>
            </a:r>
            <a:r>
              <a:rPr lang="en-US" altLang="zh-CN" sz="2400" b="1" dirty="0"/>
              <a:t>Second-order relation scores</a:t>
            </a:r>
            <a:r>
              <a:rPr lang="en-US" altLang="zh-CN" sz="2400" dirty="0"/>
              <a:t> ) :</a:t>
            </a:r>
            <a:endParaRPr lang="zh-CN" altLang="en-US" sz="2400" dirty="0"/>
          </a:p>
        </p:txBody>
      </p:sp>
      <p:sp>
        <p:nvSpPr>
          <p:cNvPr id="10" name="文本框 9">
            <a:extLst>
              <a:ext uri="{FF2B5EF4-FFF2-40B4-BE49-F238E27FC236}">
                <a16:creationId xmlns:a16="http://schemas.microsoft.com/office/drawing/2014/main" id="{44A9A38A-9B38-4777-AB13-D2BCCB49BE4B}"/>
              </a:ext>
            </a:extLst>
          </p:cNvPr>
          <p:cNvSpPr txBox="1"/>
          <p:nvPr/>
        </p:nvSpPr>
        <p:spPr>
          <a:xfrm>
            <a:off x="9909036" y="2249793"/>
            <a:ext cx="1065229" cy="369332"/>
          </a:xfrm>
          <a:prstGeom prst="rect">
            <a:avLst/>
          </a:prstGeom>
          <a:noFill/>
        </p:spPr>
        <p:txBody>
          <a:bodyPr wrap="square" rtlCol="0">
            <a:spAutoFit/>
          </a:bodyPr>
          <a:lstStyle/>
          <a:p>
            <a:r>
              <a:rPr lang="zh-CN" altLang="en-US" dirty="0"/>
              <a:t>（</a:t>
            </a:r>
            <a:r>
              <a:rPr lang="en-US" altLang="zh-CN" dirty="0"/>
              <a:t>5</a:t>
            </a:r>
            <a:r>
              <a:rPr lang="zh-CN" altLang="en-US" dirty="0"/>
              <a:t>）</a:t>
            </a:r>
          </a:p>
        </p:txBody>
      </p:sp>
      <p:sp>
        <p:nvSpPr>
          <p:cNvPr id="11" name="文本框 10">
            <a:extLst>
              <a:ext uri="{FF2B5EF4-FFF2-40B4-BE49-F238E27FC236}">
                <a16:creationId xmlns:a16="http://schemas.microsoft.com/office/drawing/2014/main" id="{5CBDC696-9D3C-4D4A-87BF-EF8DF001628B}"/>
              </a:ext>
            </a:extLst>
          </p:cNvPr>
          <p:cNvSpPr txBox="1"/>
          <p:nvPr/>
        </p:nvSpPr>
        <p:spPr>
          <a:xfrm>
            <a:off x="9909036" y="3347693"/>
            <a:ext cx="1065229" cy="369332"/>
          </a:xfrm>
          <a:prstGeom prst="rect">
            <a:avLst/>
          </a:prstGeom>
          <a:noFill/>
        </p:spPr>
        <p:txBody>
          <a:bodyPr wrap="square" rtlCol="0">
            <a:spAutoFit/>
          </a:bodyPr>
          <a:lstStyle/>
          <a:p>
            <a:r>
              <a:rPr lang="zh-CN" altLang="en-US" dirty="0"/>
              <a:t>（</a:t>
            </a:r>
            <a:r>
              <a:rPr lang="en-US" altLang="zh-CN" dirty="0"/>
              <a:t>6</a:t>
            </a:r>
            <a:r>
              <a:rPr lang="zh-CN" altLang="en-US" dirty="0"/>
              <a:t>）</a:t>
            </a:r>
          </a:p>
        </p:txBody>
      </p:sp>
      <p:sp>
        <p:nvSpPr>
          <p:cNvPr id="12" name="文本框 11">
            <a:extLst>
              <a:ext uri="{FF2B5EF4-FFF2-40B4-BE49-F238E27FC236}">
                <a16:creationId xmlns:a16="http://schemas.microsoft.com/office/drawing/2014/main" id="{535E62FB-8A9D-42BA-B7B8-CD0CC595F257}"/>
              </a:ext>
            </a:extLst>
          </p:cNvPr>
          <p:cNvSpPr txBox="1"/>
          <p:nvPr/>
        </p:nvSpPr>
        <p:spPr>
          <a:xfrm>
            <a:off x="10969465" y="5800601"/>
            <a:ext cx="1065229" cy="369332"/>
          </a:xfrm>
          <a:prstGeom prst="rect">
            <a:avLst/>
          </a:prstGeom>
          <a:noFill/>
        </p:spPr>
        <p:txBody>
          <a:bodyPr wrap="square" rtlCol="0">
            <a:spAutoFit/>
          </a:bodyPr>
          <a:lstStyle/>
          <a:p>
            <a:r>
              <a:rPr lang="zh-CN" altLang="en-US" dirty="0"/>
              <a:t>（</a:t>
            </a:r>
            <a:r>
              <a:rPr lang="en-US" altLang="zh-CN" dirty="0"/>
              <a:t>7</a:t>
            </a:r>
            <a:r>
              <a:rPr lang="zh-CN" altLang="en-US" dirty="0"/>
              <a:t>）</a:t>
            </a:r>
          </a:p>
        </p:txBody>
      </p:sp>
    </p:spTree>
    <p:extLst>
      <p:ext uri="{BB962C8B-B14F-4D97-AF65-F5344CB8AC3E}">
        <p14:creationId xmlns:p14="http://schemas.microsoft.com/office/powerpoint/2010/main" val="38763510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960</TotalTime>
  <Words>954</Words>
  <Application>Microsoft Office PowerPoint</Application>
  <PresentationFormat>宽屏</PresentationFormat>
  <Paragraphs>97</Paragraphs>
  <Slides>15</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PowerPoint 演示文稿</vt:lpstr>
      <vt:lpstr>Overview</vt:lpstr>
      <vt:lpstr>Motivation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 嘉</dc:creator>
  <cp:lastModifiedBy>郭 嘉</cp:lastModifiedBy>
  <cp:revision>55</cp:revision>
  <dcterms:created xsi:type="dcterms:W3CDTF">2020-06-09T06:38:48Z</dcterms:created>
  <dcterms:modified xsi:type="dcterms:W3CDTF">2020-06-11T10:04:54Z</dcterms:modified>
</cp:coreProperties>
</file>