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notesMasterIdLst>
    <p:notesMasterId r:id="rId54"/>
  </p:notesMasterIdLst>
  <p:sldIdLst>
    <p:sldId id="256" r:id="rId3"/>
    <p:sldId id="443" r:id="rId4"/>
    <p:sldId id="445" r:id="rId5"/>
    <p:sldId id="412" r:id="rId6"/>
    <p:sldId id="466" r:id="rId7"/>
    <p:sldId id="467" r:id="rId8"/>
    <p:sldId id="417" r:id="rId9"/>
    <p:sldId id="468" r:id="rId10"/>
    <p:sldId id="464" r:id="rId11"/>
    <p:sldId id="420" r:id="rId12"/>
    <p:sldId id="415" r:id="rId13"/>
    <p:sldId id="411" r:id="rId14"/>
    <p:sldId id="469" r:id="rId15"/>
    <p:sldId id="413" r:id="rId16"/>
    <p:sldId id="414" r:id="rId17"/>
    <p:sldId id="416" r:id="rId18"/>
    <p:sldId id="419" r:id="rId19"/>
    <p:sldId id="433" r:id="rId20"/>
    <p:sldId id="457" r:id="rId21"/>
    <p:sldId id="458" r:id="rId22"/>
    <p:sldId id="459" r:id="rId23"/>
    <p:sldId id="460" r:id="rId24"/>
    <p:sldId id="461" r:id="rId25"/>
    <p:sldId id="462" r:id="rId26"/>
    <p:sldId id="463" r:id="rId27"/>
    <p:sldId id="440" r:id="rId28"/>
    <p:sldId id="447" r:id="rId29"/>
    <p:sldId id="449" r:id="rId30"/>
    <p:sldId id="450" r:id="rId31"/>
    <p:sldId id="451" r:id="rId32"/>
    <p:sldId id="452" r:id="rId33"/>
    <p:sldId id="453" r:id="rId34"/>
    <p:sldId id="454" r:id="rId35"/>
    <p:sldId id="455" r:id="rId36"/>
    <p:sldId id="448" r:id="rId37"/>
    <p:sldId id="456" r:id="rId38"/>
    <p:sldId id="389" r:id="rId39"/>
    <p:sldId id="341" r:id="rId40"/>
    <p:sldId id="342" r:id="rId41"/>
    <p:sldId id="421" r:id="rId42"/>
    <p:sldId id="424" r:id="rId43"/>
    <p:sldId id="423" r:id="rId44"/>
    <p:sldId id="425" r:id="rId45"/>
    <p:sldId id="426" r:id="rId46"/>
    <p:sldId id="427" r:id="rId47"/>
    <p:sldId id="428" r:id="rId48"/>
    <p:sldId id="429" r:id="rId49"/>
    <p:sldId id="431" r:id="rId50"/>
    <p:sldId id="430" r:id="rId51"/>
    <p:sldId id="432" r:id="rId52"/>
    <p:sldId id="422" r:id="rId53"/>
  </p:sldIdLst>
  <p:sldSz cx="20104100" cy="11309350"/>
  <p:notesSz cx="20104100" cy="113093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5FAFF"/>
    <a:srgbClr val="FFFFCC"/>
    <a:srgbClr val="FFFF66"/>
    <a:srgbClr val="FDD7F5"/>
    <a:srgbClr val="3366FF"/>
    <a:srgbClr val="99FF33"/>
    <a:srgbClr val="9933FF"/>
    <a:srgbClr val="00FFFF"/>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3" autoAdjust="0"/>
    <p:restoredTop sz="76146" autoAdjust="0"/>
  </p:normalViewPr>
  <p:slideViewPr>
    <p:cSldViewPr>
      <p:cViewPr varScale="1">
        <p:scale>
          <a:sx n="53" d="100"/>
          <a:sy n="53" d="100"/>
        </p:scale>
        <p:origin x="124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EA31A05F-5611-4786-AF33-BE35705EEF26}" type="datetimeFigureOut">
              <a:rPr lang="zh-CN" altLang="en-US" smtClean="0"/>
              <a:t>2021/3/8</a:t>
            </a:fld>
            <a:endParaRPr lang="zh-CN" altLang="en-US"/>
          </a:p>
        </p:txBody>
      </p:sp>
      <p:sp>
        <p:nvSpPr>
          <p:cNvPr id="4" name="幻灯片图像占位符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87FCE144-D5A4-4C71-9FB6-2A256C7E9935}" type="slidenum">
              <a:rPr lang="zh-CN" altLang="en-US" smtClean="0"/>
              <a:t>‹#›</a:t>
            </a:fld>
            <a:endParaRPr lang="zh-CN" altLang="en-US"/>
          </a:p>
        </p:txBody>
      </p:sp>
    </p:spTree>
    <p:extLst>
      <p:ext uri="{BB962C8B-B14F-4D97-AF65-F5344CB8AC3E}">
        <p14:creationId xmlns:p14="http://schemas.microsoft.com/office/powerpoint/2010/main" val="1808407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作者单位</a:t>
            </a:r>
          </a:p>
        </p:txBody>
      </p:sp>
      <p:sp>
        <p:nvSpPr>
          <p:cNvPr id="4" name="灯片编号占位符 3"/>
          <p:cNvSpPr>
            <a:spLocks noGrp="1"/>
          </p:cNvSpPr>
          <p:nvPr>
            <p:ph type="sldNum" sz="quarter" idx="5"/>
          </p:nvPr>
        </p:nvSpPr>
        <p:spPr/>
        <p:txBody>
          <a:bodyPr/>
          <a:lstStyle/>
          <a:p>
            <a:fld id="{87FCE144-D5A4-4C71-9FB6-2A256C7E9935}" type="slidenum">
              <a:rPr lang="zh-CN" altLang="en-US" smtClean="0"/>
              <a:t>1</a:t>
            </a:fld>
            <a:endParaRPr lang="zh-CN" altLang="en-US"/>
          </a:p>
        </p:txBody>
      </p:sp>
    </p:spTree>
    <p:extLst>
      <p:ext uri="{BB962C8B-B14F-4D97-AF65-F5344CB8AC3E}">
        <p14:creationId xmlns:p14="http://schemas.microsoft.com/office/powerpoint/2010/main" val="1524773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Explanation</a:t>
            </a:r>
            <a:r>
              <a:rPr lang="zh-CN" altLang="en-US" dirty="0"/>
              <a:t>有两种形式一种是</a:t>
            </a:r>
            <a:r>
              <a:rPr lang="en-US" altLang="zh-CN" dirty="0"/>
              <a:t>trigger</a:t>
            </a:r>
            <a:r>
              <a:rPr lang="zh-CN" altLang="en-US" dirty="0"/>
              <a:t>一种是</a:t>
            </a:r>
            <a:r>
              <a:rPr lang="en-US" altLang="zh-CN" dirty="0"/>
              <a:t>explanation</a:t>
            </a:r>
            <a:r>
              <a:rPr lang="zh-CN" altLang="en-US" dirty="0"/>
              <a:t>。</a:t>
            </a:r>
          </a:p>
        </p:txBody>
      </p:sp>
      <p:sp>
        <p:nvSpPr>
          <p:cNvPr id="4" name="灯片编号占位符 3"/>
          <p:cNvSpPr>
            <a:spLocks noGrp="1"/>
          </p:cNvSpPr>
          <p:nvPr>
            <p:ph type="sldNum" sz="quarter" idx="5"/>
          </p:nvPr>
        </p:nvSpPr>
        <p:spPr/>
        <p:txBody>
          <a:bodyPr/>
          <a:lstStyle/>
          <a:p>
            <a:fld id="{87FCE144-D5A4-4C71-9FB6-2A256C7E9935}" type="slidenum">
              <a:rPr lang="zh-CN" altLang="en-US" smtClean="0"/>
              <a:t>10</a:t>
            </a:fld>
            <a:endParaRPr lang="zh-CN" altLang="en-US"/>
          </a:p>
        </p:txBody>
      </p:sp>
    </p:spTree>
    <p:extLst>
      <p:ext uri="{BB962C8B-B14F-4D97-AF65-F5344CB8AC3E}">
        <p14:creationId xmlns:p14="http://schemas.microsoft.com/office/powerpoint/2010/main" val="3776305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产生解释一般是通过以下几个步骤，首先对句子进行</a:t>
            </a:r>
            <a:r>
              <a:rPr lang="en-US" altLang="zh-CN" sz="1200" b="0" i="0" kern="1200" dirty="0">
                <a:solidFill>
                  <a:schemeClr val="tx1"/>
                </a:solidFill>
                <a:effectLst/>
                <a:latin typeface="+mn-lt"/>
                <a:ea typeface="+mn-ea"/>
                <a:cs typeface="+mn-cs"/>
              </a:rPr>
              <a:t>parsing</a:t>
            </a:r>
            <a:r>
              <a:rPr lang="zh-CN" altLang="en-US" sz="1200" b="0" i="0" kern="1200" dirty="0">
                <a:solidFill>
                  <a:schemeClr val="tx1"/>
                </a:solidFill>
                <a:effectLst/>
                <a:latin typeface="+mn-lt"/>
                <a:ea typeface="+mn-ea"/>
                <a:cs typeface="+mn-cs"/>
              </a:rPr>
              <a:t>处理，得到两个实体之间的最短路径。一般最短路径中会包含一个触发词，比如</a:t>
            </a:r>
            <a:r>
              <a:rPr lang="en-US" altLang="zh-CN" sz="1200" b="0" i="0" kern="1200" dirty="0">
                <a:solidFill>
                  <a:schemeClr val="tx1"/>
                </a:solidFill>
                <a:effectLst/>
                <a:latin typeface="+mn-lt"/>
                <a:ea typeface="+mn-ea"/>
                <a:cs typeface="+mn-cs"/>
              </a:rPr>
              <a:t>trigger</a:t>
            </a:r>
            <a:r>
              <a:rPr lang="zh-CN" altLang="en-US" sz="1200" b="0" i="0" kern="1200" dirty="0">
                <a:solidFill>
                  <a:schemeClr val="tx1"/>
                </a:solidFill>
                <a:effectLst/>
                <a:latin typeface="+mn-lt"/>
                <a:ea typeface="+mn-ea"/>
                <a:cs typeface="+mn-cs"/>
              </a:rPr>
              <a:t>。删除那些不含</a:t>
            </a:r>
            <a:r>
              <a:rPr lang="en-US" altLang="zh-CN" sz="1200" b="0" i="0" kern="1200" dirty="0" err="1">
                <a:solidFill>
                  <a:schemeClr val="tx1"/>
                </a:solidFill>
                <a:effectLst/>
                <a:latin typeface="+mn-lt"/>
                <a:ea typeface="+mn-ea"/>
                <a:cs typeface="+mn-cs"/>
              </a:rPr>
              <a:t>trigge</a:t>
            </a:r>
            <a:r>
              <a:rPr lang="zh-CN" altLang="en-US" sz="1200" b="0" i="0" kern="1200" dirty="0">
                <a:solidFill>
                  <a:schemeClr val="tx1"/>
                </a:solidFill>
                <a:effectLst/>
                <a:latin typeface="+mn-lt"/>
                <a:ea typeface="+mn-ea"/>
                <a:cs typeface="+mn-cs"/>
              </a:rPr>
              <a:t>的句子。剩下的句子作为候选来生成</a:t>
            </a:r>
            <a:r>
              <a:rPr lang="en-US" altLang="zh-CN" sz="1200" b="0" i="0" kern="1200" dirty="0">
                <a:solidFill>
                  <a:schemeClr val="tx1"/>
                </a:solidFill>
                <a:effectLst/>
                <a:latin typeface="+mn-lt"/>
                <a:ea typeface="+mn-ea"/>
                <a:cs typeface="+mn-cs"/>
              </a:rPr>
              <a:t>explanation</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每个解释都源自一个模板，该模板需要一个名称、一个包含触发词的条件、一个从训练句子中获得的条件候选项和一个标签</a:t>
            </a:r>
            <a:endParaRPr lang="zh-CN" altLang="en-US" dirty="0"/>
          </a:p>
        </p:txBody>
      </p:sp>
      <p:sp>
        <p:nvSpPr>
          <p:cNvPr id="4" name="灯片编号占位符 3"/>
          <p:cNvSpPr>
            <a:spLocks noGrp="1"/>
          </p:cNvSpPr>
          <p:nvPr>
            <p:ph type="sldNum" sz="quarter" idx="5"/>
          </p:nvPr>
        </p:nvSpPr>
        <p:spPr/>
        <p:txBody>
          <a:bodyPr/>
          <a:lstStyle/>
          <a:p>
            <a:fld id="{87FCE144-D5A4-4C71-9FB6-2A256C7E9935}" type="slidenum">
              <a:rPr lang="zh-CN" altLang="en-US" smtClean="0"/>
              <a:t>11</a:t>
            </a:fld>
            <a:endParaRPr lang="zh-CN" altLang="en-US"/>
          </a:p>
        </p:txBody>
      </p:sp>
    </p:spTree>
    <p:extLst>
      <p:ext uri="{BB962C8B-B14F-4D97-AF65-F5344CB8AC3E}">
        <p14:creationId xmlns:p14="http://schemas.microsoft.com/office/powerpoint/2010/main" val="3700943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比如这里有一个生成</a:t>
            </a:r>
            <a:r>
              <a:rPr lang="en-US" altLang="zh-CN" dirty="0"/>
              <a:t>explanation</a:t>
            </a:r>
            <a:r>
              <a:rPr lang="zh-CN" altLang="en-US" dirty="0"/>
              <a:t>的例子</a:t>
            </a:r>
          </a:p>
        </p:txBody>
      </p:sp>
      <p:sp>
        <p:nvSpPr>
          <p:cNvPr id="4" name="灯片编号占位符 3"/>
          <p:cNvSpPr>
            <a:spLocks noGrp="1"/>
          </p:cNvSpPr>
          <p:nvPr>
            <p:ph type="sldNum" sz="quarter" idx="5"/>
          </p:nvPr>
        </p:nvSpPr>
        <p:spPr/>
        <p:txBody>
          <a:bodyPr/>
          <a:lstStyle/>
          <a:p>
            <a:fld id="{87FCE144-D5A4-4C71-9FB6-2A256C7E9935}" type="slidenum">
              <a:rPr lang="zh-CN" altLang="en-US" smtClean="0"/>
              <a:t>12</a:t>
            </a:fld>
            <a:endParaRPr lang="zh-CN" altLang="en-US"/>
          </a:p>
        </p:txBody>
      </p:sp>
    </p:spTree>
    <p:extLst>
      <p:ext uri="{BB962C8B-B14F-4D97-AF65-F5344CB8AC3E}">
        <p14:creationId xmlns:p14="http://schemas.microsoft.com/office/powerpoint/2010/main" val="2216898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为了在不受人为干扰的情况下从训练句子中提取触发词，我们收集了与每个关系相关的句子中主语和宾语之间最常用的</a:t>
            </a:r>
            <a:r>
              <a:rPr lang="en-US" altLang="zh-CN" sz="1200" b="0" i="0" kern="1200" dirty="0">
                <a:solidFill>
                  <a:schemeClr val="tx1"/>
                </a:solidFill>
                <a:effectLst/>
                <a:latin typeface="+mn-lt"/>
                <a:ea typeface="+mn-ea"/>
                <a:cs typeface="+mn-cs"/>
              </a:rPr>
              <a:t>15</a:t>
            </a:r>
            <a:r>
              <a:rPr lang="zh-CN" altLang="en-US" sz="1200" b="0" i="0" kern="1200" dirty="0">
                <a:solidFill>
                  <a:schemeClr val="tx1"/>
                </a:solidFill>
                <a:effectLst/>
                <a:latin typeface="+mn-lt"/>
                <a:ea typeface="+mn-ea"/>
                <a:cs typeface="+mn-cs"/>
              </a:rPr>
              <a:t>个词</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如果可能的话</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。因此，对于每个关系，我们最多有</a:t>
            </a:r>
            <a:r>
              <a:rPr lang="en-US" altLang="zh-CN" sz="1200" b="0" i="0" kern="1200" dirty="0">
                <a:solidFill>
                  <a:schemeClr val="tx1"/>
                </a:solidFill>
                <a:effectLst/>
                <a:latin typeface="+mn-lt"/>
                <a:ea typeface="+mn-ea"/>
                <a:cs typeface="+mn-cs"/>
              </a:rPr>
              <a:t>15</a:t>
            </a:r>
            <a:r>
              <a:rPr lang="zh-CN" altLang="en-US" sz="1200" b="0" i="0" kern="1200" dirty="0">
                <a:solidFill>
                  <a:schemeClr val="tx1"/>
                </a:solidFill>
                <a:effectLst/>
                <a:latin typeface="+mn-lt"/>
                <a:ea typeface="+mn-ea"/>
                <a:cs typeface="+mn-cs"/>
              </a:rPr>
              <a:t>个触发词</a:t>
            </a:r>
            <a:endParaRPr lang="zh-CN" altLang="en-US" dirty="0"/>
          </a:p>
        </p:txBody>
      </p:sp>
      <p:sp>
        <p:nvSpPr>
          <p:cNvPr id="4" name="灯片编号占位符 3"/>
          <p:cNvSpPr>
            <a:spLocks noGrp="1"/>
          </p:cNvSpPr>
          <p:nvPr>
            <p:ph type="sldNum" sz="quarter" idx="5"/>
          </p:nvPr>
        </p:nvSpPr>
        <p:spPr/>
        <p:txBody>
          <a:bodyPr/>
          <a:lstStyle/>
          <a:p>
            <a:fld id="{87FCE144-D5A4-4C71-9FB6-2A256C7E9935}" type="slidenum">
              <a:rPr lang="zh-CN" altLang="en-US" smtClean="0"/>
              <a:t>13</a:t>
            </a:fld>
            <a:endParaRPr lang="zh-CN" altLang="en-US"/>
          </a:p>
        </p:txBody>
      </p:sp>
    </p:spTree>
    <p:extLst>
      <p:ext uri="{BB962C8B-B14F-4D97-AF65-F5344CB8AC3E}">
        <p14:creationId xmlns:p14="http://schemas.microsoft.com/office/powerpoint/2010/main" val="3256041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首先将句子中</a:t>
            </a:r>
            <a:r>
              <a:rPr lang="en-US" altLang="zh-CN" dirty="0"/>
              <a:t>entity</a:t>
            </a:r>
            <a:r>
              <a:rPr lang="zh-CN" altLang="en-US" dirty="0"/>
              <a:t>替换成</a:t>
            </a:r>
            <a:r>
              <a:rPr lang="en-US" altLang="zh-CN" dirty="0"/>
              <a:t>ENTITY.</a:t>
            </a:r>
            <a:r>
              <a:rPr lang="zh-CN" altLang="en-US" dirty="0"/>
              <a:t>接着按照以下几个规则进行过滤：</a:t>
            </a:r>
            <a:endParaRPr lang="en-US" altLang="zh-CN" dirty="0"/>
          </a:p>
          <a:p>
            <a:r>
              <a:rPr lang="en-US" altLang="zh-CN" dirty="0"/>
              <a:t>1.</a:t>
            </a:r>
            <a:r>
              <a:rPr lang="zh-CN" altLang="en-US" dirty="0"/>
              <a:t>删除主语和宾语之间没有节点的句子</a:t>
            </a:r>
            <a:endParaRPr lang="en-US" altLang="zh-CN" dirty="0"/>
          </a:p>
          <a:p>
            <a:r>
              <a:rPr lang="en-US" altLang="zh-CN" dirty="0"/>
              <a:t>2. </a:t>
            </a:r>
            <a:r>
              <a:rPr lang="zh-CN" altLang="en-US" dirty="0"/>
              <a:t>删除</a:t>
            </a:r>
            <a:r>
              <a:rPr lang="zh-CN" altLang="en-US" sz="1200" b="0" i="0" kern="1200" dirty="0">
                <a:solidFill>
                  <a:schemeClr val="tx1"/>
                </a:solidFill>
                <a:effectLst/>
                <a:latin typeface="+mn-lt"/>
                <a:ea typeface="+mn-ea"/>
                <a:cs typeface="+mn-cs"/>
              </a:rPr>
              <a:t>含有否定关系的触发词的句子</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87FCE144-D5A4-4C71-9FB6-2A256C7E9935}" type="slidenum">
              <a:rPr lang="zh-CN" altLang="en-US" smtClean="0"/>
              <a:t>14</a:t>
            </a:fld>
            <a:endParaRPr lang="zh-CN" altLang="en-US"/>
          </a:p>
        </p:txBody>
      </p:sp>
    </p:spTree>
    <p:extLst>
      <p:ext uri="{BB962C8B-B14F-4D97-AF65-F5344CB8AC3E}">
        <p14:creationId xmlns:p14="http://schemas.microsoft.com/office/powerpoint/2010/main" val="280129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当具有否定关系的触发词在解析树中作为主语或宾语的兄弟出现时，删除句子</a:t>
            </a:r>
            <a:r>
              <a:rPr lang="zh-CN" altLang="en-US" dirty="0"/>
              <a:t>。</a:t>
            </a:r>
          </a:p>
        </p:txBody>
      </p:sp>
      <p:sp>
        <p:nvSpPr>
          <p:cNvPr id="4" name="灯片编号占位符 3"/>
          <p:cNvSpPr>
            <a:spLocks noGrp="1"/>
          </p:cNvSpPr>
          <p:nvPr>
            <p:ph type="sldNum" sz="quarter" idx="5"/>
          </p:nvPr>
        </p:nvSpPr>
        <p:spPr/>
        <p:txBody>
          <a:bodyPr/>
          <a:lstStyle/>
          <a:p>
            <a:fld id="{87FCE144-D5A4-4C71-9FB6-2A256C7E9935}" type="slidenum">
              <a:rPr lang="zh-CN" altLang="en-US" smtClean="0"/>
              <a:t>15</a:t>
            </a:fld>
            <a:endParaRPr lang="zh-CN" altLang="en-US"/>
          </a:p>
        </p:txBody>
      </p:sp>
    </p:spTree>
    <p:extLst>
      <p:ext uri="{BB962C8B-B14F-4D97-AF65-F5344CB8AC3E}">
        <p14:creationId xmlns:p14="http://schemas.microsoft.com/office/powerpoint/2010/main" val="18034968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每个解释都源自一个模板，该模板需要一个名称、一个包含触发词的条件、一个从训练句子中获得的条件候选项和一个标签</a:t>
            </a:r>
            <a:endParaRPr lang="zh-CN" altLang="en-US" dirty="0"/>
          </a:p>
        </p:txBody>
      </p:sp>
      <p:sp>
        <p:nvSpPr>
          <p:cNvPr id="4" name="灯片编号占位符 3"/>
          <p:cNvSpPr>
            <a:spLocks noGrp="1"/>
          </p:cNvSpPr>
          <p:nvPr>
            <p:ph type="sldNum" sz="quarter" idx="5"/>
          </p:nvPr>
        </p:nvSpPr>
        <p:spPr/>
        <p:txBody>
          <a:bodyPr/>
          <a:lstStyle/>
          <a:p>
            <a:fld id="{87FCE144-D5A4-4C71-9FB6-2A256C7E9935}" type="slidenum">
              <a:rPr lang="zh-CN" altLang="en-US" smtClean="0"/>
              <a:t>16</a:t>
            </a:fld>
            <a:endParaRPr lang="zh-CN" altLang="en-US"/>
          </a:p>
        </p:txBody>
      </p:sp>
    </p:spTree>
    <p:extLst>
      <p:ext uri="{BB962C8B-B14F-4D97-AF65-F5344CB8AC3E}">
        <p14:creationId xmlns:p14="http://schemas.microsoft.com/office/powerpoint/2010/main" val="536968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FIGER or </a:t>
            </a:r>
            <a:r>
              <a:rPr lang="en-US" altLang="zh-CN" sz="1200" b="0" i="0" u="none" strike="noStrike" kern="1200" baseline="0" dirty="0" err="1">
                <a:solidFill>
                  <a:schemeClr val="tx1"/>
                </a:solidFill>
                <a:latin typeface="+mn-lt"/>
                <a:ea typeface="+mn-ea"/>
                <a:cs typeface="+mn-cs"/>
              </a:rPr>
              <a:t>FastText</a:t>
            </a:r>
            <a:r>
              <a:rPr lang="en-US" altLang="zh-CN" sz="1200" b="0" i="0" u="none" strike="noStrike" kern="1200" baseline="0" dirty="0">
                <a:solidFill>
                  <a:schemeClr val="tx1"/>
                </a:solidFill>
                <a:latin typeface="+mn-lt"/>
                <a:ea typeface="+mn-ea"/>
                <a:cs typeface="+mn-cs"/>
              </a:rPr>
              <a:t> features, </a:t>
            </a:r>
            <a:r>
              <a:rPr lang="en-US" altLang="zh-CN" sz="1200" b="0" i="0" u="none" strike="noStrike" kern="1200" baseline="0" dirty="0" err="1">
                <a:solidFill>
                  <a:schemeClr val="tx1"/>
                </a:solidFill>
                <a:latin typeface="+mn-lt"/>
                <a:ea typeface="+mn-ea"/>
                <a:cs typeface="+mn-cs"/>
              </a:rPr>
              <a:t>BabbleLabel</a:t>
            </a:r>
            <a:r>
              <a:rPr lang="en-US" altLang="zh-CN" sz="1200" b="0" i="0" u="none" strike="noStrike" kern="1200" baseline="0" dirty="0">
                <a:solidFill>
                  <a:schemeClr val="tx1"/>
                </a:solidFill>
                <a:latin typeface="+mn-lt"/>
                <a:ea typeface="+mn-ea"/>
                <a:cs typeface="+mn-cs"/>
              </a:rPr>
              <a:t> features</a:t>
            </a:r>
          </a:p>
          <a:p>
            <a:r>
              <a:rPr lang="zh-CN" altLang="en-US" sz="1200" b="0" i="0" kern="1200" dirty="0">
                <a:solidFill>
                  <a:schemeClr val="tx1"/>
                </a:solidFill>
                <a:effectLst/>
                <a:latin typeface="+mn-lt"/>
                <a:ea typeface="+mn-ea"/>
                <a:cs typeface="+mn-cs"/>
              </a:rPr>
              <a:t>使用解释有助于预测属于这些解释的所有样本</a:t>
            </a:r>
            <a:endParaRPr lang="zh-CN" altLang="en-US" dirty="0"/>
          </a:p>
        </p:txBody>
      </p:sp>
      <p:sp>
        <p:nvSpPr>
          <p:cNvPr id="4" name="灯片编号占位符 3"/>
          <p:cNvSpPr>
            <a:spLocks noGrp="1"/>
          </p:cNvSpPr>
          <p:nvPr>
            <p:ph type="sldNum" sz="quarter" idx="5"/>
          </p:nvPr>
        </p:nvSpPr>
        <p:spPr/>
        <p:txBody>
          <a:bodyPr/>
          <a:lstStyle/>
          <a:p>
            <a:fld id="{87FCE144-D5A4-4C71-9FB6-2A256C7E9935}" type="slidenum">
              <a:rPr lang="zh-CN" altLang="en-US" smtClean="0"/>
              <a:t>17</a:t>
            </a:fld>
            <a:endParaRPr lang="zh-CN" altLang="en-US"/>
          </a:p>
        </p:txBody>
      </p:sp>
    </p:spTree>
    <p:extLst>
      <p:ext uri="{BB962C8B-B14F-4D97-AF65-F5344CB8AC3E}">
        <p14:creationId xmlns:p14="http://schemas.microsoft.com/office/powerpoint/2010/main" val="98426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数据到文本任务的目的是生成人类可读的文本来描述一些给定的结构化数据，从而实现更多的可解释性</a:t>
            </a:r>
            <a:endParaRPr lang="zh-CN" altLang="en-US" dirty="0"/>
          </a:p>
        </p:txBody>
      </p:sp>
      <p:sp>
        <p:nvSpPr>
          <p:cNvPr id="4" name="灯片编号占位符 3"/>
          <p:cNvSpPr>
            <a:spLocks noGrp="1"/>
          </p:cNvSpPr>
          <p:nvPr>
            <p:ph type="sldNum" sz="quarter" idx="5"/>
          </p:nvPr>
        </p:nvSpPr>
        <p:spPr/>
        <p:txBody>
          <a:bodyPr/>
          <a:lstStyle/>
          <a:p>
            <a:fld id="{87FCE144-D5A4-4C71-9FB6-2A256C7E9935}" type="slidenum">
              <a:rPr lang="zh-CN" altLang="en-US" smtClean="0"/>
              <a:t>18</a:t>
            </a:fld>
            <a:endParaRPr lang="zh-CN" altLang="en-US"/>
          </a:p>
        </p:txBody>
      </p:sp>
    </p:spTree>
    <p:extLst>
      <p:ext uri="{BB962C8B-B14F-4D97-AF65-F5344CB8AC3E}">
        <p14:creationId xmlns:p14="http://schemas.microsoft.com/office/powerpoint/2010/main" val="845082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我们的结构做的就是颠倒假设</a:t>
            </a:r>
          </a:p>
        </p:txBody>
      </p:sp>
      <p:sp>
        <p:nvSpPr>
          <p:cNvPr id="4" name="灯片编号占位符 3"/>
          <p:cNvSpPr>
            <a:spLocks noGrp="1"/>
          </p:cNvSpPr>
          <p:nvPr>
            <p:ph type="sldNum" sz="quarter" idx="5"/>
          </p:nvPr>
        </p:nvSpPr>
        <p:spPr/>
        <p:txBody>
          <a:bodyPr/>
          <a:lstStyle/>
          <a:p>
            <a:fld id="{87FCE144-D5A4-4C71-9FB6-2A256C7E9935}" type="slidenum">
              <a:rPr lang="zh-CN" altLang="en-US" smtClean="0"/>
              <a:t>19</a:t>
            </a:fld>
            <a:endParaRPr lang="zh-CN" altLang="en-US"/>
          </a:p>
        </p:txBody>
      </p:sp>
    </p:spTree>
    <p:extLst>
      <p:ext uri="{BB962C8B-B14F-4D97-AF65-F5344CB8AC3E}">
        <p14:creationId xmlns:p14="http://schemas.microsoft.com/office/powerpoint/2010/main" val="2977748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今天我要介绍的主题是</a:t>
            </a:r>
            <a:r>
              <a:rPr lang="en-US" altLang="zh-CN" sz="1200" b="0" i="0" kern="1200" dirty="0">
                <a:solidFill>
                  <a:schemeClr val="tx1"/>
                </a:solidFill>
                <a:effectLst/>
                <a:latin typeface="+mn-lt"/>
                <a:ea typeface="+mn-ea"/>
                <a:cs typeface="+mn-cs"/>
              </a:rPr>
              <a:t>explanation</a:t>
            </a:r>
            <a:r>
              <a:rPr lang="zh-CN" altLang="en-US" sz="1200" b="0" i="0" kern="1200" dirty="0">
                <a:solidFill>
                  <a:schemeClr val="tx1"/>
                </a:solidFill>
                <a:effectLst/>
                <a:latin typeface="+mn-lt"/>
                <a:ea typeface="+mn-ea"/>
                <a:cs typeface="+mn-cs"/>
              </a:rPr>
              <a:t>，在自然语言处理中，</a:t>
            </a:r>
            <a:r>
              <a:rPr lang="en-US" altLang="zh-CN" sz="1200" b="0" i="0" kern="1200" dirty="0">
                <a:solidFill>
                  <a:schemeClr val="tx1"/>
                </a:solidFill>
                <a:effectLst/>
                <a:latin typeface="+mn-lt"/>
                <a:ea typeface="+mn-ea"/>
                <a:cs typeface="+mn-cs"/>
              </a:rPr>
              <a:t>explanation</a:t>
            </a:r>
            <a:r>
              <a:rPr lang="zh-CN" altLang="en-US" sz="1200" b="0" i="0" kern="1200" dirty="0">
                <a:solidFill>
                  <a:schemeClr val="tx1"/>
                </a:solidFill>
                <a:effectLst/>
                <a:latin typeface="+mn-lt"/>
                <a:ea typeface="+mn-ea"/>
                <a:cs typeface="+mn-cs"/>
              </a:rPr>
              <a:t>有三种使用方法。首先作为数据增强。也就是将</a:t>
            </a:r>
            <a:r>
              <a:rPr lang="en-US" altLang="zh-CN" sz="1200" b="0" i="0" kern="1200" dirty="0">
                <a:solidFill>
                  <a:schemeClr val="tx1"/>
                </a:solidFill>
                <a:effectLst/>
                <a:latin typeface="+mn-lt"/>
                <a:ea typeface="+mn-ea"/>
                <a:cs typeface="+mn-cs"/>
              </a:rPr>
              <a:t>explanation</a:t>
            </a:r>
            <a:r>
              <a:rPr lang="zh-CN" altLang="en-US" sz="1200" b="0" i="0" kern="1200" dirty="0">
                <a:solidFill>
                  <a:schemeClr val="tx1"/>
                </a:solidFill>
                <a:effectLst/>
                <a:latin typeface="+mn-lt"/>
                <a:ea typeface="+mn-ea"/>
                <a:cs typeface="+mn-cs"/>
              </a:rPr>
              <a:t>作为额外的标记数据，送到网络中，帮助网络进行学习。目前有比较多的利用</a:t>
            </a:r>
            <a:r>
              <a:rPr lang="en-US" altLang="zh-CN" sz="1200" b="0" i="0" kern="1200" dirty="0">
                <a:solidFill>
                  <a:schemeClr val="tx1"/>
                </a:solidFill>
                <a:effectLst/>
                <a:latin typeface="+mn-lt"/>
                <a:ea typeface="+mn-ea"/>
                <a:cs typeface="+mn-cs"/>
              </a:rPr>
              <a:t>explanation</a:t>
            </a:r>
            <a:r>
              <a:rPr lang="zh-CN" altLang="en-US" sz="1200" b="0" i="0" kern="1200" dirty="0">
                <a:solidFill>
                  <a:schemeClr val="tx1"/>
                </a:solidFill>
                <a:effectLst/>
                <a:latin typeface="+mn-lt"/>
                <a:ea typeface="+mn-ea"/>
                <a:cs typeface="+mn-cs"/>
              </a:rPr>
              <a:t>来训练网络的方法。因为</a:t>
            </a:r>
            <a:r>
              <a:rPr lang="en-US" altLang="zh-CN" sz="1200" b="0" i="0" kern="1200" dirty="0">
                <a:solidFill>
                  <a:schemeClr val="tx1"/>
                </a:solidFill>
                <a:effectLst/>
                <a:latin typeface="+mn-lt"/>
                <a:ea typeface="+mn-ea"/>
                <a:cs typeface="+mn-cs"/>
              </a:rPr>
              <a:t>explanation</a:t>
            </a:r>
            <a:r>
              <a:rPr lang="zh-CN" altLang="en-US" sz="1200" b="0" i="0" kern="1200" dirty="0">
                <a:solidFill>
                  <a:schemeClr val="tx1"/>
                </a:solidFill>
                <a:effectLst/>
                <a:latin typeface="+mn-lt"/>
                <a:ea typeface="+mn-ea"/>
                <a:cs typeface="+mn-cs"/>
              </a:rPr>
              <a:t>是自然语言的表示，所以将</a:t>
            </a:r>
            <a:r>
              <a:rPr lang="en-US" altLang="zh-CN" sz="1200" b="0" i="0" kern="1200" dirty="0">
                <a:solidFill>
                  <a:schemeClr val="tx1"/>
                </a:solidFill>
                <a:effectLst/>
                <a:latin typeface="+mn-lt"/>
                <a:ea typeface="+mn-ea"/>
                <a:cs typeface="+mn-cs"/>
              </a:rPr>
              <a:t>explanation</a:t>
            </a:r>
            <a:r>
              <a:rPr lang="zh-CN" altLang="en-US" sz="1200" b="0" i="0" kern="1200" dirty="0">
                <a:solidFill>
                  <a:schemeClr val="tx1"/>
                </a:solidFill>
                <a:effectLst/>
                <a:latin typeface="+mn-lt"/>
                <a:ea typeface="+mn-ea"/>
                <a:cs typeface="+mn-cs"/>
              </a:rPr>
              <a:t>送到网络中一般有一下几个办法。第一种就是利用</a:t>
            </a:r>
            <a:r>
              <a:rPr lang="en-US" altLang="zh-CN" sz="1200" b="0" i="0" kern="1200" dirty="0">
                <a:solidFill>
                  <a:schemeClr val="tx1"/>
                </a:solidFill>
                <a:effectLst/>
                <a:latin typeface="+mn-lt"/>
                <a:ea typeface="+mn-ea"/>
                <a:cs typeface="+mn-cs"/>
              </a:rPr>
              <a:t>parsing</a:t>
            </a:r>
            <a:r>
              <a:rPr lang="zh-CN" altLang="en-US" sz="1200" b="0" i="0" kern="1200" dirty="0">
                <a:solidFill>
                  <a:schemeClr val="tx1"/>
                </a:solidFill>
                <a:effectLst/>
                <a:latin typeface="+mn-lt"/>
                <a:ea typeface="+mn-ea"/>
                <a:cs typeface="+mn-cs"/>
              </a:rPr>
              <a:t>，解析</a:t>
            </a:r>
            <a:r>
              <a:rPr lang="en-US" altLang="zh-CN" sz="1200" b="0" i="0" kern="1200" dirty="0">
                <a:solidFill>
                  <a:schemeClr val="tx1"/>
                </a:solidFill>
                <a:effectLst/>
                <a:latin typeface="+mn-lt"/>
                <a:ea typeface="+mn-ea"/>
                <a:cs typeface="+mn-cs"/>
              </a:rPr>
              <a:t>explanation</a:t>
            </a:r>
            <a:r>
              <a:rPr lang="zh-CN" altLang="en-US" sz="1200" b="0" i="0" kern="1200" dirty="0">
                <a:solidFill>
                  <a:schemeClr val="tx1"/>
                </a:solidFill>
                <a:effectLst/>
                <a:latin typeface="+mn-lt"/>
                <a:ea typeface="+mn-ea"/>
                <a:cs typeface="+mn-cs"/>
              </a:rPr>
              <a:t>将解析的结构送到网络中帮助学习。这个是比较早期的方法。目前因为一些预训练模型表现比较好，所以目前有直接用</a:t>
            </a:r>
            <a:r>
              <a:rPr lang="en-US" altLang="zh-CN" sz="1200" b="0" i="0" kern="1200" dirty="0" err="1">
                <a:solidFill>
                  <a:schemeClr val="tx1"/>
                </a:solidFill>
                <a:effectLst/>
                <a:latin typeface="+mn-lt"/>
                <a:ea typeface="+mn-ea"/>
                <a:cs typeface="+mn-cs"/>
              </a:rPr>
              <a:t>bert</a:t>
            </a:r>
            <a:r>
              <a:rPr lang="zh-CN" altLang="en-US" sz="1200" b="0" i="0" kern="1200" dirty="0">
                <a:solidFill>
                  <a:schemeClr val="tx1"/>
                </a:solidFill>
                <a:effectLst/>
                <a:latin typeface="+mn-lt"/>
                <a:ea typeface="+mn-ea"/>
                <a:cs typeface="+mn-cs"/>
              </a:rPr>
              <a:t>得到</a:t>
            </a:r>
            <a:r>
              <a:rPr lang="en-US" altLang="zh-CN" sz="1200" b="0" i="0" kern="1200" dirty="0">
                <a:solidFill>
                  <a:schemeClr val="tx1"/>
                </a:solidFill>
                <a:effectLst/>
                <a:latin typeface="+mn-lt"/>
                <a:ea typeface="+mn-ea"/>
                <a:cs typeface="+mn-cs"/>
              </a:rPr>
              <a:t>explanation</a:t>
            </a:r>
            <a:r>
              <a:rPr lang="zh-CN" altLang="en-US" sz="1200" b="0" i="0" kern="1200" dirty="0">
                <a:solidFill>
                  <a:schemeClr val="tx1"/>
                </a:solidFill>
                <a:effectLst/>
                <a:latin typeface="+mn-lt"/>
                <a:ea typeface="+mn-ea"/>
                <a:cs typeface="+mn-cs"/>
              </a:rPr>
              <a:t>的表示，然后送到网络中进行学习。这是</a:t>
            </a:r>
            <a:r>
              <a:rPr lang="en-US" altLang="zh-CN" sz="1200" b="0" i="0" kern="1200" dirty="0">
                <a:solidFill>
                  <a:schemeClr val="tx1"/>
                </a:solidFill>
                <a:effectLst/>
                <a:latin typeface="+mn-lt"/>
                <a:ea typeface="+mn-ea"/>
                <a:cs typeface="+mn-cs"/>
              </a:rPr>
              <a:t>explanation</a:t>
            </a:r>
            <a:r>
              <a:rPr lang="zh-CN" altLang="en-US" sz="1200" b="0" i="0" kern="1200" dirty="0">
                <a:solidFill>
                  <a:schemeClr val="tx1"/>
                </a:solidFill>
                <a:effectLst/>
                <a:latin typeface="+mn-lt"/>
                <a:ea typeface="+mn-ea"/>
                <a:cs typeface="+mn-cs"/>
              </a:rPr>
              <a:t>作为数据增强送到网络中的常用方式。</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第二种也就是在模型可解释性方面的应用，在模型做出决策的同时给出一个这样做预测的</a:t>
            </a:r>
            <a:r>
              <a:rPr lang="en-US" altLang="zh-CN" sz="1200" b="0" i="0" kern="1200" dirty="0">
                <a:solidFill>
                  <a:schemeClr val="tx1"/>
                </a:solidFill>
                <a:effectLst/>
                <a:latin typeface="+mn-lt"/>
                <a:ea typeface="+mn-ea"/>
                <a:cs typeface="+mn-cs"/>
              </a:rPr>
              <a:t>explanation</a:t>
            </a:r>
            <a:r>
              <a:rPr lang="zh-CN" altLang="en-US" sz="1200" b="0" i="0" kern="1200" dirty="0">
                <a:solidFill>
                  <a:schemeClr val="tx1"/>
                </a:solidFill>
                <a:effectLst/>
                <a:latin typeface="+mn-lt"/>
                <a:ea typeface="+mn-ea"/>
                <a:cs typeface="+mn-cs"/>
              </a:rPr>
              <a:t>。第三种</a:t>
            </a:r>
            <a:r>
              <a:rPr lang="zh-CN" altLang="en-US" sz="1200" b="0" i="0" u="none" strike="noStrike" kern="1200" baseline="0" dirty="0">
                <a:solidFill>
                  <a:schemeClr val="tx1"/>
                </a:solidFill>
                <a:latin typeface="+mn-lt"/>
                <a:ea typeface="+mn-ea"/>
                <a:cs typeface="+mn-cs"/>
              </a:rPr>
              <a:t>作为评估模型生成解释质量的一种手段</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这些解释以三种方式用于下游</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作为数据增强，以提高预测任务的性能</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作为损失信号，以训练模型为其预测生成解释，以及作为评估模型生成解释质量的手段</a:t>
            </a:r>
            <a:endParaRPr lang="zh-CN" altLang="en-US" dirty="0"/>
          </a:p>
        </p:txBody>
      </p:sp>
      <p:sp>
        <p:nvSpPr>
          <p:cNvPr id="4" name="灯片编号占位符 3"/>
          <p:cNvSpPr>
            <a:spLocks noGrp="1"/>
          </p:cNvSpPr>
          <p:nvPr>
            <p:ph type="sldNum" sz="quarter" idx="5"/>
          </p:nvPr>
        </p:nvSpPr>
        <p:spPr/>
        <p:txBody>
          <a:bodyPr/>
          <a:lstStyle/>
          <a:p>
            <a:fld id="{87FCE144-D5A4-4C71-9FB6-2A256C7E9935}" type="slidenum">
              <a:rPr lang="zh-CN" altLang="en-US" smtClean="0"/>
              <a:t>2</a:t>
            </a:fld>
            <a:endParaRPr lang="zh-CN" altLang="en-US"/>
          </a:p>
        </p:txBody>
      </p:sp>
    </p:spTree>
    <p:extLst>
      <p:ext uri="{BB962C8B-B14F-4D97-AF65-F5344CB8AC3E}">
        <p14:creationId xmlns:p14="http://schemas.microsoft.com/office/powerpoint/2010/main" val="3818279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我们的结构做的就是颠倒假设</a:t>
            </a:r>
          </a:p>
        </p:txBody>
      </p:sp>
      <p:sp>
        <p:nvSpPr>
          <p:cNvPr id="4" name="灯片编号占位符 3"/>
          <p:cNvSpPr>
            <a:spLocks noGrp="1"/>
          </p:cNvSpPr>
          <p:nvPr>
            <p:ph type="sldNum" sz="quarter" idx="5"/>
          </p:nvPr>
        </p:nvSpPr>
        <p:spPr/>
        <p:txBody>
          <a:bodyPr/>
          <a:lstStyle/>
          <a:p>
            <a:fld id="{87FCE144-D5A4-4C71-9FB6-2A256C7E9935}" type="slidenum">
              <a:rPr lang="zh-CN" altLang="en-US" smtClean="0"/>
              <a:t>20</a:t>
            </a:fld>
            <a:endParaRPr lang="zh-CN" altLang="en-US"/>
          </a:p>
        </p:txBody>
      </p:sp>
    </p:spTree>
    <p:extLst>
      <p:ext uri="{BB962C8B-B14F-4D97-AF65-F5344CB8AC3E}">
        <p14:creationId xmlns:p14="http://schemas.microsoft.com/office/powerpoint/2010/main" val="2632048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我们的结构做的就是颠倒假设</a:t>
            </a:r>
          </a:p>
        </p:txBody>
      </p:sp>
      <p:sp>
        <p:nvSpPr>
          <p:cNvPr id="4" name="灯片编号占位符 3"/>
          <p:cNvSpPr>
            <a:spLocks noGrp="1"/>
          </p:cNvSpPr>
          <p:nvPr>
            <p:ph type="sldNum" sz="quarter" idx="5"/>
          </p:nvPr>
        </p:nvSpPr>
        <p:spPr/>
        <p:txBody>
          <a:bodyPr/>
          <a:lstStyle/>
          <a:p>
            <a:fld id="{87FCE144-D5A4-4C71-9FB6-2A256C7E9935}" type="slidenum">
              <a:rPr lang="zh-CN" altLang="en-US" smtClean="0"/>
              <a:t>21</a:t>
            </a:fld>
            <a:endParaRPr lang="zh-CN" altLang="en-US"/>
          </a:p>
        </p:txBody>
      </p:sp>
    </p:spTree>
    <p:extLst>
      <p:ext uri="{BB962C8B-B14F-4D97-AF65-F5344CB8AC3E}">
        <p14:creationId xmlns:p14="http://schemas.microsoft.com/office/powerpoint/2010/main" val="267418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他这个解释机制有四个指标。我原来以为这篇论文产生的</a:t>
            </a:r>
            <a:r>
              <a:rPr lang="en-US" altLang="zh-CN" dirty="0"/>
              <a:t>explanation</a:t>
            </a:r>
            <a:r>
              <a:rPr lang="zh-CN" altLang="en-US" dirty="0"/>
              <a:t>是自然语言的</a:t>
            </a:r>
            <a:r>
              <a:rPr lang="en-US" altLang="zh-CN" dirty="0"/>
              <a:t>explanation</a:t>
            </a:r>
            <a:r>
              <a:rPr lang="zh-CN" altLang="en-US" dirty="0"/>
              <a:t>，从而提高可解释性。读完才发现这篇论文是生成了一下几个指标来看模型的可以解释性。第一个指标是</a:t>
            </a:r>
            <a:r>
              <a:rPr lang="en-US" altLang="zh-CN" dirty="0"/>
              <a:t>α</a:t>
            </a:r>
            <a:r>
              <a:rPr lang="zh-CN" altLang="en-US" dirty="0"/>
              <a:t>，这个比较简单，看的是每个句子对于预测</a:t>
            </a:r>
            <a:r>
              <a:rPr lang="en-US" altLang="zh-CN" dirty="0"/>
              <a:t>bag</a:t>
            </a:r>
            <a:r>
              <a:rPr lang="zh-CN" altLang="en-US" dirty="0"/>
              <a:t>的权重。</a:t>
            </a:r>
            <a:endParaRPr lang="en-US" altLang="zh-CN" dirty="0"/>
          </a:p>
          <a:p>
            <a:r>
              <a:rPr lang="zh-CN" altLang="en-US" dirty="0"/>
              <a:t>第二个指标是</a:t>
            </a:r>
            <a:r>
              <a:rPr lang="en-US" altLang="zh-CN" dirty="0"/>
              <a:t>Saliency:</a:t>
            </a:r>
            <a:r>
              <a:rPr lang="zh-CN" altLang="en-US" dirty="0"/>
              <a:t>对于关系</a:t>
            </a:r>
            <a:r>
              <a:rPr lang="en-US" altLang="zh-CN" dirty="0"/>
              <a:t>k</a:t>
            </a:r>
            <a:r>
              <a:rPr lang="zh-CN" altLang="en-US" dirty="0"/>
              <a:t>，每个输入</a:t>
            </a:r>
            <a:r>
              <a:rPr lang="en-US" altLang="zh-CN" dirty="0" err="1"/>
              <a:t>xn</a:t>
            </a:r>
            <a:r>
              <a:rPr lang="zh-CN" altLang="en-US" dirty="0"/>
              <a:t>对</a:t>
            </a:r>
            <a:r>
              <a:rPr lang="en-US" altLang="zh-CN" dirty="0"/>
              <a:t>ok</a:t>
            </a:r>
            <a:r>
              <a:rPr lang="zh-CN" altLang="en-US" dirty="0"/>
              <a:t>的影响，其中</a:t>
            </a:r>
            <a:r>
              <a:rPr lang="en-US" altLang="zh-CN" dirty="0"/>
              <a:t>ok</a:t>
            </a:r>
            <a:r>
              <a:rPr lang="zh-CN" altLang="en-US" dirty="0"/>
              <a:t>是一个函数，表示模型中关系</a:t>
            </a:r>
            <a:r>
              <a:rPr lang="en-US" altLang="zh-CN" dirty="0"/>
              <a:t>k</a:t>
            </a:r>
            <a:r>
              <a:rPr lang="zh-CN" altLang="en-US" dirty="0"/>
              <a:t>的逻辑分数。有点像输出对于输入的梯度影响。</a:t>
            </a:r>
            <a:endParaRPr lang="en-US" altLang="zh-CN" dirty="0"/>
          </a:p>
          <a:p>
            <a:r>
              <a:rPr lang="zh-CN" altLang="en-US" dirty="0"/>
              <a:t>第三个指标是梯度</a:t>
            </a:r>
            <a:r>
              <a:rPr lang="en-US" altLang="zh-CN" dirty="0"/>
              <a:t>*</a:t>
            </a:r>
            <a:r>
              <a:rPr lang="zh-CN" altLang="en-US" dirty="0"/>
              <a:t>输入，也就是用每个输入</a:t>
            </a:r>
            <a:r>
              <a:rPr lang="en-US" altLang="zh-CN" dirty="0" err="1"/>
              <a:t>xn</a:t>
            </a:r>
            <a:r>
              <a:rPr lang="zh-CN" altLang="en-US" dirty="0"/>
              <a:t>乘以函数对</a:t>
            </a:r>
            <a:r>
              <a:rPr lang="en-US" altLang="zh-CN" dirty="0" err="1"/>
              <a:t>xn</a:t>
            </a:r>
            <a:r>
              <a:rPr lang="zh-CN" altLang="en-US" dirty="0"/>
              <a:t>的梯度。</a:t>
            </a:r>
            <a:endParaRPr lang="en-US" altLang="zh-CN" dirty="0"/>
          </a:p>
          <a:p>
            <a:r>
              <a:rPr lang="zh-CN" altLang="en-US" dirty="0"/>
              <a:t>第四个指标，看的是删除一个样本</a:t>
            </a:r>
            <a:r>
              <a:rPr lang="en-US" altLang="zh-CN" dirty="0" err="1"/>
              <a:t>xn</a:t>
            </a:r>
            <a:r>
              <a:rPr lang="zh-CN" altLang="en-US" dirty="0"/>
              <a:t>对于函数的影响。</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87FCE144-D5A4-4C71-9FB6-2A256C7E9935}" type="slidenum">
              <a:rPr lang="zh-CN" altLang="en-US" smtClean="0"/>
              <a:t>22</a:t>
            </a:fld>
            <a:endParaRPr lang="zh-CN" altLang="en-US"/>
          </a:p>
        </p:txBody>
      </p:sp>
    </p:spTree>
    <p:extLst>
      <p:ext uri="{BB962C8B-B14F-4D97-AF65-F5344CB8AC3E}">
        <p14:creationId xmlns:p14="http://schemas.microsoft.com/office/powerpoint/2010/main" val="19097990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这篇论文做了一些随机扰动并训练模型来忽略这些扰动。</a:t>
            </a:r>
            <a:endParaRPr lang="en-US" altLang="zh-CN" dirty="0"/>
          </a:p>
          <a:p>
            <a:r>
              <a:rPr lang="zh-CN" altLang="en-US" sz="1200" b="0" i="0" kern="1200" dirty="0">
                <a:solidFill>
                  <a:schemeClr val="tx1"/>
                </a:solidFill>
                <a:effectLst/>
                <a:latin typeface="+mn-lt"/>
                <a:ea typeface="+mn-ea"/>
                <a:cs typeface="+mn-cs"/>
              </a:rPr>
              <a:t>之前的研究从人类身上学习提供了理论依据，以提高模型的可解释性。然而，人类的解释是昂贵的。在这项工作中，我们建议学习自动生成的“干扰”句。</a:t>
            </a:r>
            <a:endParaRPr lang="en-US" altLang="zh-CN" dirty="0"/>
          </a:p>
          <a:p>
            <a:endParaRPr lang="en-US" altLang="zh-CN" dirty="0"/>
          </a:p>
          <a:p>
            <a:r>
              <a:rPr lang="zh-CN" altLang="en-US" dirty="0"/>
              <a:t>包中的每个句子都包含一个实体，分别表示实体</a:t>
            </a:r>
            <a:r>
              <a:rPr lang="en-US" altLang="zh-CN" dirty="0" err="1"/>
              <a:t>ei</a:t>
            </a:r>
            <a:r>
              <a:rPr lang="zh-CN" altLang="en-US" dirty="0"/>
              <a:t>和</a:t>
            </a:r>
            <a:r>
              <a:rPr lang="en-US" altLang="zh-CN" dirty="0" err="1"/>
              <a:t>ej</a:t>
            </a:r>
            <a:r>
              <a:rPr lang="zh-CN" altLang="en-US" dirty="0"/>
              <a:t>的</a:t>
            </a:r>
            <a:r>
              <a:rPr lang="en-US" altLang="zh-CN" dirty="0"/>
              <a:t>mi</a:t>
            </a:r>
            <a:r>
              <a:rPr lang="zh-CN" altLang="en-US" dirty="0"/>
              <a:t>和</a:t>
            </a:r>
            <a:r>
              <a:rPr lang="en-US" altLang="zh-CN" dirty="0" err="1"/>
              <a:t>mj</a:t>
            </a:r>
            <a:r>
              <a:rPr lang="zh-CN" altLang="en-US" dirty="0"/>
              <a:t>。在之前的研究中，</a:t>
            </a:r>
            <a:r>
              <a:rPr lang="en-US" altLang="zh-CN" dirty="0"/>
              <a:t>mi</a:t>
            </a:r>
            <a:r>
              <a:rPr lang="zh-CN" altLang="en-US" dirty="0"/>
              <a:t>和</a:t>
            </a:r>
            <a:r>
              <a:rPr lang="en-US" altLang="zh-CN" dirty="0" err="1"/>
              <a:t>mj</a:t>
            </a:r>
            <a:r>
              <a:rPr lang="zh-CN" altLang="en-US" dirty="0"/>
              <a:t>保持不变</a:t>
            </a:r>
            <a:r>
              <a:rPr lang="en-US" altLang="zh-CN" dirty="0"/>
              <a:t>(Lin et al.</a:t>
            </a:r>
            <a:r>
              <a:rPr lang="zh-CN" altLang="en-US" dirty="0"/>
              <a:t>， </a:t>
            </a:r>
            <a:r>
              <a:rPr lang="en-US" altLang="zh-CN" dirty="0"/>
              <a:t>2016;Beltagy et al .,</a:t>
            </a:r>
          </a:p>
          <a:p>
            <a:r>
              <a:rPr lang="en-US" altLang="zh-CN" dirty="0"/>
              <a:t>2019)</a:t>
            </a:r>
            <a:r>
              <a:rPr lang="zh-CN" altLang="en-US" dirty="0"/>
              <a:t>。我们认为，当实体提及用于计算句子表示时，它们提供了如此丰富的信息，以至于模型可能不需要查看句子的其余部分就可以推断出关系。为了确保我们的预测被适当的句子所支持，我们需要消除这种影响。我们建议用细粒度的实体类型替换所提到的实体</a:t>
            </a:r>
          </a:p>
          <a:p>
            <a:r>
              <a:rPr lang="en-US" altLang="zh-CN" dirty="0"/>
              <a:t>(FGET) Ling</a:t>
            </a:r>
            <a:r>
              <a:rPr lang="zh-CN" altLang="en-US" dirty="0"/>
              <a:t>和</a:t>
            </a:r>
            <a:r>
              <a:rPr lang="en-US" altLang="zh-CN" dirty="0"/>
              <a:t>Weld(2012)</a:t>
            </a:r>
            <a:r>
              <a:rPr lang="zh-CN" altLang="en-US" dirty="0"/>
              <a:t>通过句子迫使模型识别关系</a:t>
            </a:r>
            <a:endParaRPr lang="en-US" altLang="zh-CN" dirty="0"/>
          </a:p>
          <a:p>
            <a:endParaRPr lang="en-US" altLang="zh-CN" dirty="0"/>
          </a:p>
          <a:p>
            <a:r>
              <a:rPr lang="zh-CN" altLang="en-US" dirty="0"/>
              <a:t>因为在</a:t>
            </a:r>
            <a:r>
              <a:rPr lang="en-US" altLang="zh-CN" dirty="0"/>
              <a:t>bag’</a:t>
            </a:r>
            <a:r>
              <a:rPr lang="zh-CN" altLang="en-US" dirty="0"/>
              <a:t>中的句子中会提到实体，这篇论文用</a:t>
            </a:r>
            <a:r>
              <a:rPr lang="en-US" altLang="zh-CN" dirty="0"/>
              <a:t>FGET</a:t>
            </a:r>
            <a:r>
              <a:rPr lang="zh-CN" altLang="en-US" dirty="0"/>
              <a:t>来代替这些实体提及。因为实体提及会包含大量信息，虽然会提高模型的准确性，但是对可解释性不好。</a:t>
            </a:r>
          </a:p>
        </p:txBody>
      </p:sp>
      <p:sp>
        <p:nvSpPr>
          <p:cNvPr id="4" name="灯片编号占位符 3"/>
          <p:cNvSpPr>
            <a:spLocks noGrp="1"/>
          </p:cNvSpPr>
          <p:nvPr>
            <p:ph type="sldNum" sz="quarter" idx="5"/>
          </p:nvPr>
        </p:nvSpPr>
        <p:spPr/>
        <p:txBody>
          <a:bodyPr/>
          <a:lstStyle/>
          <a:p>
            <a:fld id="{87FCE144-D5A4-4C71-9FB6-2A256C7E9935}" type="slidenum">
              <a:rPr lang="zh-CN" altLang="en-US" smtClean="0"/>
              <a:t>23</a:t>
            </a:fld>
            <a:endParaRPr lang="zh-CN" altLang="en-US"/>
          </a:p>
        </p:txBody>
      </p:sp>
    </p:spTree>
    <p:extLst>
      <p:ext uri="{BB962C8B-B14F-4D97-AF65-F5344CB8AC3E}">
        <p14:creationId xmlns:p14="http://schemas.microsoft.com/office/powerpoint/2010/main" val="1090744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这篇论文做了一些随机扰动并训练模型来忽略这些扰动。</a:t>
            </a:r>
            <a:endParaRPr lang="en-US" altLang="zh-CN" dirty="0"/>
          </a:p>
          <a:p>
            <a:r>
              <a:rPr lang="zh-CN" altLang="en-US" sz="1200" b="0" i="0" kern="1200" dirty="0">
                <a:solidFill>
                  <a:schemeClr val="tx1"/>
                </a:solidFill>
                <a:effectLst/>
                <a:latin typeface="+mn-lt"/>
                <a:ea typeface="+mn-ea"/>
                <a:cs typeface="+mn-cs"/>
              </a:rPr>
              <a:t>之前的研究从人类身上学习提供了理论依据，以提高模型的可解释性。然而，人类的解释是昂贵的。在这项工作中，我们建议学习自动生成的“干扰”句。</a:t>
            </a:r>
            <a:endParaRPr lang="en-US" altLang="zh-CN" dirty="0"/>
          </a:p>
          <a:p>
            <a:endParaRPr lang="en-US" altLang="zh-CN" dirty="0"/>
          </a:p>
          <a:p>
            <a:r>
              <a:rPr lang="zh-CN" altLang="en-US" dirty="0"/>
              <a:t>包中的每个句子都包含一个实体，分别表示实体</a:t>
            </a:r>
            <a:r>
              <a:rPr lang="en-US" altLang="zh-CN" dirty="0" err="1"/>
              <a:t>ei</a:t>
            </a:r>
            <a:r>
              <a:rPr lang="zh-CN" altLang="en-US" dirty="0"/>
              <a:t>和</a:t>
            </a:r>
            <a:r>
              <a:rPr lang="en-US" altLang="zh-CN" dirty="0" err="1"/>
              <a:t>ej</a:t>
            </a:r>
            <a:r>
              <a:rPr lang="zh-CN" altLang="en-US" dirty="0"/>
              <a:t>的</a:t>
            </a:r>
            <a:r>
              <a:rPr lang="en-US" altLang="zh-CN" dirty="0"/>
              <a:t>mi</a:t>
            </a:r>
            <a:r>
              <a:rPr lang="zh-CN" altLang="en-US" dirty="0"/>
              <a:t>和</a:t>
            </a:r>
            <a:r>
              <a:rPr lang="en-US" altLang="zh-CN" dirty="0" err="1"/>
              <a:t>mj</a:t>
            </a:r>
            <a:r>
              <a:rPr lang="zh-CN" altLang="en-US" dirty="0"/>
              <a:t>。在之前的研究中，</a:t>
            </a:r>
            <a:r>
              <a:rPr lang="en-US" altLang="zh-CN" dirty="0"/>
              <a:t>mi</a:t>
            </a:r>
            <a:r>
              <a:rPr lang="zh-CN" altLang="en-US" dirty="0"/>
              <a:t>和</a:t>
            </a:r>
            <a:r>
              <a:rPr lang="en-US" altLang="zh-CN" dirty="0" err="1"/>
              <a:t>mj</a:t>
            </a:r>
            <a:r>
              <a:rPr lang="zh-CN" altLang="en-US" dirty="0"/>
              <a:t>保持不变</a:t>
            </a:r>
            <a:r>
              <a:rPr lang="en-US" altLang="zh-CN" dirty="0"/>
              <a:t>(Lin et al.</a:t>
            </a:r>
            <a:r>
              <a:rPr lang="zh-CN" altLang="en-US" dirty="0"/>
              <a:t>， </a:t>
            </a:r>
            <a:r>
              <a:rPr lang="en-US" altLang="zh-CN" dirty="0"/>
              <a:t>2016;Beltagy et al .,</a:t>
            </a:r>
          </a:p>
          <a:p>
            <a:r>
              <a:rPr lang="en-US" altLang="zh-CN" dirty="0"/>
              <a:t>2019)</a:t>
            </a:r>
            <a:r>
              <a:rPr lang="zh-CN" altLang="en-US" dirty="0"/>
              <a:t>。我们认为，当实体提及用于计算句子表示时，它们提供了如此丰富的信息，以至于模型可能不需要查看句子的其余部分就可以推断出关系。为了确保我们的预测被适当的句子所支持，我们需要消除这种影响。我们建议用细粒度的实体类型替换所提到的实体</a:t>
            </a:r>
          </a:p>
          <a:p>
            <a:r>
              <a:rPr lang="en-US" altLang="zh-CN" dirty="0"/>
              <a:t>(FGET) Ling</a:t>
            </a:r>
            <a:r>
              <a:rPr lang="zh-CN" altLang="en-US" dirty="0"/>
              <a:t>和</a:t>
            </a:r>
            <a:r>
              <a:rPr lang="en-US" altLang="zh-CN" dirty="0"/>
              <a:t>Weld(2012)</a:t>
            </a:r>
            <a:r>
              <a:rPr lang="zh-CN" altLang="en-US" dirty="0"/>
              <a:t>通过句子迫使模型识别关系</a:t>
            </a:r>
            <a:endParaRPr lang="en-US" altLang="zh-CN" dirty="0"/>
          </a:p>
          <a:p>
            <a:endParaRPr lang="en-US" altLang="zh-CN" dirty="0"/>
          </a:p>
          <a:p>
            <a:r>
              <a:rPr lang="zh-CN" altLang="en-US" dirty="0"/>
              <a:t>因为在</a:t>
            </a:r>
            <a:r>
              <a:rPr lang="en-US" altLang="zh-CN" dirty="0"/>
              <a:t>bag’</a:t>
            </a:r>
            <a:r>
              <a:rPr lang="zh-CN" altLang="en-US" dirty="0"/>
              <a:t>中的句子中会提到实体，这篇论文用</a:t>
            </a:r>
            <a:r>
              <a:rPr lang="en-US" altLang="zh-CN" dirty="0"/>
              <a:t>FGET</a:t>
            </a:r>
            <a:r>
              <a:rPr lang="zh-CN" altLang="en-US" dirty="0"/>
              <a:t>来代替这些实体提及。因为实体提及会包含大量信息，虽然会提高模型的准确性，但是对可解释性不好。</a:t>
            </a:r>
          </a:p>
        </p:txBody>
      </p:sp>
      <p:sp>
        <p:nvSpPr>
          <p:cNvPr id="4" name="灯片编号占位符 3"/>
          <p:cNvSpPr>
            <a:spLocks noGrp="1"/>
          </p:cNvSpPr>
          <p:nvPr>
            <p:ph type="sldNum" sz="quarter" idx="5"/>
          </p:nvPr>
        </p:nvSpPr>
        <p:spPr/>
        <p:txBody>
          <a:bodyPr/>
          <a:lstStyle/>
          <a:p>
            <a:fld id="{87FCE144-D5A4-4C71-9FB6-2A256C7E9935}" type="slidenum">
              <a:rPr lang="zh-CN" altLang="en-US" smtClean="0"/>
              <a:t>24</a:t>
            </a:fld>
            <a:endParaRPr lang="zh-CN" altLang="en-US"/>
          </a:p>
        </p:txBody>
      </p:sp>
    </p:spTree>
    <p:extLst>
      <p:ext uri="{BB962C8B-B14F-4D97-AF65-F5344CB8AC3E}">
        <p14:creationId xmlns:p14="http://schemas.microsoft.com/office/powerpoint/2010/main" val="3898264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我们考虑模型输出高</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低</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概率的袋子</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关系子集</a:t>
            </a:r>
            <a:r>
              <a:rPr lang="en-US" altLang="zh-CN" sz="1200" b="0" i="0" kern="1200" dirty="0">
                <a:solidFill>
                  <a:schemeClr val="tx1"/>
                </a:solidFill>
                <a:effectLst/>
                <a:latin typeface="+mn-lt"/>
                <a:ea typeface="+mn-ea"/>
                <a:cs typeface="+mn-cs"/>
              </a:rPr>
              <a:t>H (L)</a:t>
            </a:r>
            <a:r>
              <a:rPr lang="zh-CN" altLang="en-US" sz="1200" b="0" i="0" kern="1200" dirty="0">
                <a:solidFill>
                  <a:schemeClr val="tx1"/>
                </a:solidFill>
                <a:effectLst/>
                <a:latin typeface="+mn-lt"/>
                <a:ea typeface="+mn-ea"/>
                <a:cs typeface="+mn-cs"/>
              </a:rPr>
              <a:t>通过在</a:t>
            </a:r>
            <a:r>
              <a:rPr lang="en-US" altLang="zh-CN" sz="1200" b="0" i="0" kern="1200" dirty="0" err="1">
                <a:solidFill>
                  <a:schemeClr val="tx1"/>
                </a:solidFill>
                <a:effectLst/>
                <a:latin typeface="+mn-lt"/>
                <a:ea typeface="+mn-ea"/>
                <a:cs typeface="+mn-cs"/>
              </a:rPr>
              <a:t>CNNs+ATT</a:t>
            </a:r>
            <a:r>
              <a:rPr lang="zh-CN" altLang="en-US" sz="1200" b="0" i="0" kern="1200" dirty="0">
                <a:solidFill>
                  <a:schemeClr val="tx1"/>
                </a:solidFill>
                <a:effectLst/>
                <a:latin typeface="+mn-lt"/>
                <a:ea typeface="+mn-ea"/>
                <a:cs typeface="+mn-cs"/>
              </a:rPr>
              <a:t>和</a:t>
            </a:r>
            <a:r>
              <a:rPr lang="en-US" altLang="zh-CN" sz="1200" b="0" i="0" kern="1200" dirty="0" err="1">
                <a:solidFill>
                  <a:schemeClr val="tx1"/>
                </a:solidFill>
                <a:effectLst/>
                <a:latin typeface="+mn-lt"/>
                <a:ea typeface="+mn-ea"/>
                <a:cs typeface="+mn-cs"/>
              </a:rPr>
              <a:t>directup</a:t>
            </a:r>
            <a:r>
              <a:rPr lang="en-US" altLang="zh-CN" sz="1200" b="0" i="0" kern="1200" dirty="0">
                <a:solidFill>
                  <a:schemeClr val="tx1"/>
                </a:solidFill>
                <a:effectLst/>
                <a:latin typeface="+mn-lt"/>
                <a:ea typeface="+mn-ea"/>
                <a:cs typeface="+mn-cs"/>
              </a:rPr>
              <a:t> (+F)</a:t>
            </a:r>
            <a:r>
              <a:rPr lang="zh-CN" altLang="en-US" sz="1200" b="0" i="0" kern="1200" dirty="0">
                <a:solidFill>
                  <a:schemeClr val="tx1"/>
                </a:solidFill>
                <a:effectLst/>
                <a:latin typeface="+mn-lt"/>
                <a:ea typeface="+mn-ea"/>
                <a:cs typeface="+mn-cs"/>
              </a:rPr>
              <a:t>中用它们的</a:t>
            </a:r>
            <a:r>
              <a:rPr lang="en-US" altLang="zh-CN" sz="1200" b="0" i="0" kern="1200" dirty="0">
                <a:solidFill>
                  <a:schemeClr val="tx1"/>
                </a:solidFill>
                <a:effectLst/>
                <a:latin typeface="+mn-lt"/>
                <a:ea typeface="+mn-ea"/>
                <a:cs typeface="+mn-cs"/>
              </a:rPr>
              <a:t>FGET</a:t>
            </a:r>
            <a:r>
              <a:rPr lang="zh-CN" altLang="en-US" sz="1200" b="0" i="0" kern="1200" dirty="0">
                <a:solidFill>
                  <a:schemeClr val="tx1"/>
                </a:solidFill>
                <a:effectLst/>
                <a:latin typeface="+mn-lt"/>
                <a:ea typeface="+mn-ea"/>
                <a:cs typeface="+mn-cs"/>
              </a:rPr>
              <a:t>替换实体提及，我们观察到正确预测的相关得分显著增加</a:t>
            </a:r>
            <a:r>
              <a:rPr lang="en-US" altLang="zh-CN" sz="1200" b="0" i="0" kern="1200" dirty="0">
                <a:solidFill>
                  <a:schemeClr val="tx1"/>
                </a:solidFill>
                <a:effectLst/>
                <a:latin typeface="+mn-lt"/>
                <a:ea typeface="+mn-ea"/>
                <a:cs typeface="+mn-cs"/>
              </a:rPr>
              <a:t>(H)</a:t>
            </a:r>
            <a:r>
              <a:rPr lang="zh-CN" altLang="en-US" sz="1200" b="0" i="0" kern="1200" dirty="0">
                <a:solidFill>
                  <a:schemeClr val="tx1"/>
                </a:solidFill>
                <a:effectLst/>
                <a:latin typeface="+mn-lt"/>
                <a:ea typeface="+mn-ea"/>
                <a:cs typeface="+mn-cs"/>
              </a:rPr>
              <a:t>。在所有用于计算重要性得分的方法中，改进是一致的。</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这证实了我们的猜测，即从句子表征中去除实体提及会产生更可解释的模型，这可能是通过迫使模型专注于句子中包含的文本证据，而不是提及的词的嵌入</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最后，我们注意到，添加</a:t>
            </a:r>
            <a:r>
              <a:rPr lang="en-US" altLang="zh-CN" sz="1200" b="0" i="0" kern="1200" dirty="0">
                <a:solidFill>
                  <a:schemeClr val="tx1"/>
                </a:solidFill>
                <a:effectLst/>
                <a:latin typeface="+mn-lt"/>
                <a:ea typeface="+mn-ea"/>
                <a:cs typeface="+mn-cs"/>
              </a:rPr>
              <a:t>LD</a:t>
            </a:r>
            <a:r>
              <a:rPr lang="zh-CN" altLang="en-US" sz="1200" b="0" i="0" kern="1200" dirty="0">
                <a:solidFill>
                  <a:schemeClr val="tx1"/>
                </a:solidFill>
                <a:effectLst/>
                <a:latin typeface="+mn-lt"/>
                <a:ea typeface="+mn-ea"/>
                <a:cs typeface="+mn-cs"/>
              </a:rPr>
              <a:t>进一步提高了</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GI</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H</a:t>
            </a:r>
            <a:r>
              <a:rPr lang="zh-CN" altLang="en-US" sz="1200" b="0" i="0" kern="1200" dirty="0">
                <a:solidFill>
                  <a:schemeClr val="tx1"/>
                </a:solidFill>
                <a:effectLst/>
                <a:latin typeface="+mn-lt"/>
                <a:ea typeface="+mn-ea"/>
                <a:cs typeface="+mn-cs"/>
              </a:rPr>
              <a:t>的相关得分。这表明从干扰物中学习是一种有价值的策略，不仅可以产生更好的关系提取性能，而且可以提高模型的可解释性。</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dirty="0"/>
              <a:t>在本研究中，我们提供了一个具有句子级解释的标注测试集来评价具有远程监督的关系抽取模型的解释质量。</a:t>
            </a:r>
          </a:p>
          <a:p>
            <a:r>
              <a:rPr lang="zh-CN" altLang="en-US" dirty="0"/>
              <a:t>我们对两个基线的检验表明，关系提取精度较低的模型可以有较高的解释质量。</a:t>
            </a:r>
          </a:p>
          <a:p>
            <a:r>
              <a:rPr lang="zh-CN" altLang="en-US" dirty="0"/>
              <a:t>我们提出了提高准确性和可解释性的方法。</a:t>
            </a:r>
          </a:p>
          <a:p>
            <a:r>
              <a:rPr lang="zh-CN" altLang="en-US" dirty="0"/>
              <a:t>我们提出的方法是基于改变句子的表示方式和从干扰物中学习来教模型忽略不相关的信息。</a:t>
            </a:r>
          </a:p>
          <a:p>
            <a:r>
              <a:rPr lang="zh-CN" altLang="en-US" dirty="0"/>
              <a:t>我们对广泛使用的</a:t>
            </a:r>
            <a:r>
              <a:rPr lang="en-US" altLang="zh-CN" dirty="0"/>
              <a:t>FBNYT</a:t>
            </a:r>
            <a:r>
              <a:rPr lang="zh-CN" altLang="en-US" dirty="0"/>
              <a:t>数据集的评估表明，我们的方法在准确性和解释质量方面达到了最先进的性能</a:t>
            </a:r>
          </a:p>
        </p:txBody>
      </p:sp>
      <p:sp>
        <p:nvSpPr>
          <p:cNvPr id="4" name="灯片编号占位符 3"/>
          <p:cNvSpPr>
            <a:spLocks noGrp="1"/>
          </p:cNvSpPr>
          <p:nvPr>
            <p:ph type="sldNum" sz="quarter" idx="5"/>
          </p:nvPr>
        </p:nvSpPr>
        <p:spPr/>
        <p:txBody>
          <a:bodyPr/>
          <a:lstStyle/>
          <a:p>
            <a:fld id="{87FCE144-D5A4-4C71-9FB6-2A256C7E9935}" type="slidenum">
              <a:rPr lang="zh-CN" altLang="en-US" smtClean="0"/>
              <a:t>25</a:t>
            </a:fld>
            <a:endParaRPr lang="zh-CN" altLang="en-US"/>
          </a:p>
        </p:txBody>
      </p:sp>
    </p:spTree>
    <p:extLst>
      <p:ext uri="{BB962C8B-B14F-4D97-AF65-F5344CB8AC3E}">
        <p14:creationId xmlns:p14="http://schemas.microsoft.com/office/powerpoint/2010/main" val="6649976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我前面说有一种用</a:t>
            </a:r>
            <a:r>
              <a:rPr lang="en-US" altLang="zh-CN" sz="1200" b="0" i="0" kern="1200" dirty="0">
                <a:solidFill>
                  <a:schemeClr val="tx1"/>
                </a:solidFill>
                <a:effectLst/>
                <a:latin typeface="+mn-lt"/>
                <a:ea typeface="+mn-ea"/>
                <a:cs typeface="+mn-cs"/>
              </a:rPr>
              <a:t>explanation</a:t>
            </a:r>
            <a:r>
              <a:rPr lang="zh-CN" altLang="en-US" sz="1200" b="0" i="0" kern="1200" dirty="0">
                <a:solidFill>
                  <a:schemeClr val="tx1"/>
                </a:solidFill>
                <a:effectLst/>
                <a:latin typeface="+mn-lt"/>
                <a:ea typeface="+mn-ea"/>
                <a:cs typeface="+mn-cs"/>
              </a:rPr>
              <a:t>的方式是模型在预测的同时去提供</a:t>
            </a:r>
            <a:r>
              <a:rPr lang="en-US" altLang="zh-CN" sz="1200" b="0" i="0" kern="1200" dirty="0">
                <a:solidFill>
                  <a:schemeClr val="tx1"/>
                </a:solidFill>
                <a:effectLst/>
                <a:latin typeface="+mn-lt"/>
                <a:ea typeface="+mn-ea"/>
                <a:cs typeface="+mn-cs"/>
              </a:rPr>
              <a:t>explanation</a:t>
            </a:r>
            <a:r>
              <a:rPr lang="zh-CN" altLang="en-US" sz="1200" b="0" i="0" kern="1200" dirty="0">
                <a:solidFill>
                  <a:schemeClr val="tx1"/>
                </a:solidFill>
                <a:effectLst/>
                <a:latin typeface="+mn-lt"/>
                <a:ea typeface="+mn-ea"/>
                <a:cs typeface="+mn-cs"/>
              </a:rPr>
              <a:t>，那这篇论文就是在这个基础上，发现模型提供的</a:t>
            </a:r>
            <a:r>
              <a:rPr lang="en-US" altLang="zh-CN" sz="1200" b="0" i="0" kern="1200" dirty="0">
                <a:solidFill>
                  <a:schemeClr val="tx1"/>
                </a:solidFill>
                <a:effectLst/>
                <a:latin typeface="+mn-lt"/>
                <a:ea typeface="+mn-ea"/>
                <a:cs typeface="+mn-cs"/>
              </a:rPr>
              <a:t>explanation</a:t>
            </a:r>
            <a:r>
              <a:rPr lang="zh-CN" altLang="en-US" sz="1200" b="0" i="0" kern="1200" dirty="0">
                <a:solidFill>
                  <a:schemeClr val="tx1"/>
                </a:solidFill>
                <a:effectLst/>
                <a:latin typeface="+mn-lt"/>
                <a:ea typeface="+mn-ea"/>
                <a:cs typeface="+mn-cs"/>
              </a:rPr>
              <a:t>往往不具有一致性。</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所以作者利用对抗式学习的方法来进行训练。设计了一个模型来生成具有不一致</a:t>
            </a:r>
            <a:r>
              <a:rPr lang="en-US" altLang="zh-CN" sz="1200" b="0" i="0" kern="1200" dirty="0">
                <a:solidFill>
                  <a:schemeClr val="tx1"/>
                </a:solidFill>
                <a:effectLst/>
                <a:latin typeface="+mn-lt"/>
                <a:ea typeface="+mn-ea"/>
                <a:cs typeface="+mn-cs"/>
              </a:rPr>
              <a:t>explanation</a:t>
            </a:r>
            <a:r>
              <a:rPr lang="zh-CN" altLang="en-US" sz="1200" b="0" i="0" kern="1200" dirty="0">
                <a:solidFill>
                  <a:schemeClr val="tx1"/>
                </a:solidFill>
                <a:effectLst/>
                <a:latin typeface="+mn-lt"/>
                <a:ea typeface="+mn-ea"/>
                <a:cs typeface="+mn-cs"/>
              </a:rPr>
              <a:t>的样例，然后将这些数据联合起来训练。</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所以作者就提出了一个模型来检测提供的</a:t>
            </a:r>
            <a:r>
              <a:rPr lang="en-US" altLang="zh-CN" sz="1200" b="0" i="0" kern="1200" dirty="0">
                <a:solidFill>
                  <a:schemeClr val="tx1"/>
                </a:solidFill>
                <a:effectLst/>
                <a:latin typeface="+mn-lt"/>
                <a:ea typeface="+mn-ea"/>
                <a:cs typeface="+mn-cs"/>
              </a:rPr>
              <a:t>explanation</a:t>
            </a:r>
            <a:r>
              <a:rPr lang="zh-CN" altLang="en-US" sz="1200" b="0" i="0" kern="1200" dirty="0">
                <a:solidFill>
                  <a:schemeClr val="tx1"/>
                </a:solidFill>
                <a:effectLst/>
                <a:latin typeface="+mn-lt"/>
                <a:ea typeface="+mn-ea"/>
                <a:cs typeface="+mn-cs"/>
              </a:rPr>
              <a:t>是否具有一致性。</a:t>
            </a:r>
            <a:endParaRPr lang="zh-CN" altLang="en-US" dirty="0"/>
          </a:p>
        </p:txBody>
      </p:sp>
      <p:sp>
        <p:nvSpPr>
          <p:cNvPr id="4" name="灯片编号占位符 3"/>
          <p:cNvSpPr>
            <a:spLocks noGrp="1"/>
          </p:cNvSpPr>
          <p:nvPr>
            <p:ph type="sldNum" sz="quarter" idx="5"/>
          </p:nvPr>
        </p:nvSpPr>
        <p:spPr/>
        <p:txBody>
          <a:bodyPr/>
          <a:lstStyle/>
          <a:p>
            <a:fld id="{87FCE144-D5A4-4C71-9FB6-2A256C7E9935}" type="slidenum">
              <a:rPr lang="zh-CN" altLang="en-US" smtClean="0"/>
              <a:t>26</a:t>
            </a:fld>
            <a:endParaRPr lang="zh-CN" altLang="en-US"/>
          </a:p>
        </p:txBody>
      </p:sp>
    </p:spTree>
    <p:extLst>
      <p:ext uri="{BB962C8B-B14F-4D97-AF65-F5344CB8AC3E}">
        <p14:creationId xmlns:p14="http://schemas.microsoft.com/office/powerpoint/2010/main" val="32753475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a:t>
            </a:r>
            <a:r>
              <a:rPr lang="en-US" altLang="zh-CN" dirty="0"/>
              <a:t>VQA</a:t>
            </a:r>
            <a:r>
              <a:rPr lang="zh-CN" altLang="en-US" dirty="0"/>
              <a:t>任务中同一幅图片</a:t>
            </a:r>
          </a:p>
        </p:txBody>
      </p:sp>
      <p:sp>
        <p:nvSpPr>
          <p:cNvPr id="4" name="灯片编号占位符 3"/>
          <p:cNvSpPr>
            <a:spLocks noGrp="1"/>
          </p:cNvSpPr>
          <p:nvPr>
            <p:ph type="sldNum" sz="quarter" idx="5"/>
          </p:nvPr>
        </p:nvSpPr>
        <p:spPr/>
        <p:txBody>
          <a:bodyPr/>
          <a:lstStyle/>
          <a:p>
            <a:fld id="{87FCE144-D5A4-4C71-9FB6-2A256C7E9935}" type="slidenum">
              <a:rPr lang="zh-CN" altLang="en-US" smtClean="0"/>
              <a:t>27</a:t>
            </a:fld>
            <a:endParaRPr lang="zh-CN" altLang="en-US"/>
          </a:p>
        </p:txBody>
      </p:sp>
    </p:spTree>
    <p:extLst>
      <p:ext uri="{BB962C8B-B14F-4D97-AF65-F5344CB8AC3E}">
        <p14:creationId xmlns:p14="http://schemas.microsoft.com/office/powerpoint/2010/main" val="3339458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这是一个例子</a:t>
            </a:r>
          </a:p>
        </p:txBody>
      </p:sp>
      <p:sp>
        <p:nvSpPr>
          <p:cNvPr id="4" name="灯片编号占位符 3"/>
          <p:cNvSpPr>
            <a:spLocks noGrp="1"/>
          </p:cNvSpPr>
          <p:nvPr>
            <p:ph type="sldNum" sz="quarter" idx="5"/>
          </p:nvPr>
        </p:nvSpPr>
        <p:spPr/>
        <p:txBody>
          <a:bodyPr/>
          <a:lstStyle/>
          <a:p>
            <a:fld id="{87FCE144-D5A4-4C71-9FB6-2A256C7E9935}" type="slidenum">
              <a:rPr lang="zh-CN" altLang="en-US" smtClean="0"/>
              <a:t>28</a:t>
            </a:fld>
            <a:endParaRPr lang="zh-CN" altLang="en-US"/>
          </a:p>
        </p:txBody>
      </p:sp>
    </p:spTree>
    <p:extLst>
      <p:ext uri="{BB962C8B-B14F-4D97-AF65-F5344CB8AC3E}">
        <p14:creationId xmlns:p14="http://schemas.microsoft.com/office/powerpoint/2010/main" val="24317285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这是一个例子</a:t>
            </a:r>
          </a:p>
        </p:txBody>
      </p:sp>
      <p:sp>
        <p:nvSpPr>
          <p:cNvPr id="4" name="灯片编号占位符 3"/>
          <p:cNvSpPr>
            <a:spLocks noGrp="1"/>
          </p:cNvSpPr>
          <p:nvPr>
            <p:ph type="sldNum" sz="quarter" idx="5"/>
          </p:nvPr>
        </p:nvSpPr>
        <p:spPr/>
        <p:txBody>
          <a:bodyPr/>
          <a:lstStyle/>
          <a:p>
            <a:fld id="{87FCE144-D5A4-4C71-9FB6-2A256C7E9935}" type="slidenum">
              <a:rPr lang="zh-CN" altLang="en-US" smtClean="0"/>
              <a:t>29</a:t>
            </a:fld>
            <a:endParaRPr lang="zh-CN" altLang="en-US"/>
          </a:p>
        </p:txBody>
      </p:sp>
    </p:spTree>
    <p:extLst>
      <p:ext uri="{BB962C8B-B14F-4D97-AF65-F5344CB8AC3E}">
        <p14:creationId xmlns:p14="http://schemas.microsoft.com/office/powerpoint/2010/main" val="3387168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什么是</a:t>
            </a:r>
            <a:r>
              <a:rPr lang="en-US" altLang="zh-CN" sz="1200" b="0" i="0" kern="1200" dirty="0">
                <a:solidFill>
                  <a:schemeClr val="tx1"/>
                </a:solidFill>
                <a:effectLst/>
                <a:latin typeface="+mn-lt"/>
                <a:ea typeface="+mn-ea"/>
                <a:cs typeface="+mn-cs"/>
              </a:rPr>
              <a:t>explanation</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有两种，一种是解释人类的决策，第二种就是解释关于世界的观察，我们主要研究第一种解释</a:t>
            </a:r>
            <a:endParaRPr lang="zh-CN" altLang="en-US" dirty="0"/>
          </a:p>
        </p:txBody>
      </p:sp>
      <p:sp>
        <p:nvSpPr>
          <p:cNvPr id="4" name="灯片编号占位符 3"/>
          <p:cNvSpPr>
            <a:spLocks noGrp="1"/>
          </p:cNvSpPr>
          <p:nvPr>
            <p:ph type="sldNum" sz="quarter" idx="5"/>
          </p:nvPr>
        </p:nvSpPr>
        <p:spPr/>
        <p:txBody>
          <a:bodyPr/>
          <a:lstStyle/>
          <a:p>
            <a:fld id="{87FCE144-D5A4-4C71-9FB6-2A256C7E9935}" type="slidenum">
              <a:rPr lang="zh-CN" altLang="en-US" smtClean="0"/>
              <a:t>3</a:t>
            </a:fld>
            <a:endParaRPr lang="zh-CN" altLang="en-US"/>
          </a:p>
        </p:txBody>
      </p:sp>
    </p:spTree>
    <p:extLst>
      <p:ext uri="{BB962C8B-B14F-4D97-AF65-F5344CB8AC3E}">
        <p14:creationId xmlns:p14="http://schemas.microsoft.com/office/powerpoint/2010/main" val="1281454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这是一个例子</a:t>
            </a:r>
          </a:p>
        </p:txBody>
      </p:sp>
      <p:sp>
        <p:nvSpPr>
          <p:cNvPr id="4" name="灯片编号占位符 3"/>
          <p:cNvSpPr>
            <a:spLocks noGrp="1"/>
          </p:cNvSpPr>
          <p:nvPr>
            <p:ph type="sldNum" sz="quarter" idx="5"/>
          </p:nvPr>
        </p:nvSpPr>
        <p:spPr/>
        <p:txBody>
          <a:bodyPr/>
          <a:lstStyle/>
          <a:p>
            <a:fld id="{87FCE144-D5A4-4C71-9FB6-2A256C7E9935}" type="slidenum">
              <a:rPr lang="zh-CN" altLang="en-US" smtClean="0"/>
              <a:t>30</a:t>
            </a:fld>
            <a:endParaRPr lang="zh-CN" altLang="en-US"/>
          </a:p>
        </p:txBody>
      </p:sp>
    </p:spTree>
    <p:extLst>
      <p:ext uri="{BB962C8B-B14F-4D97-AF65-F5344CB8AC3E}">
        <p14:creationId xmlns:p14="http://schemas.microsoft.com/office/powerpoint/2010/main" val="39138462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a:t>
            </a:r>
            <a:r>
              <a:rPr lang="en-US" altLang="zh-CN" dirty="0"/>
              <a:t>explanation</a:t>
            </a:r>
            <a:r>
              <a:rPr lang="zh-CN" altLang="en-US" dirty="0"/>
              <a:t>和</a:t>
            </a:r>
            <a:r>
              <a:rPr lang="en-US" altLang="zh-CN" dirty="0"/>
              <a:t>xc</a:t>
            </a:r>
            <a:r>
              <a:rPr lang="zh-CN" altLang="en-US" dirty="0"/>
              <a:t>映射</a:t>
            </a:r>
            <a:r>
              <a:rPr lang="en-US" altLang="zh-CN" dirty="0"/>
              <a:t>xv</a:t>
            </a:r>
            <a:endParaRPr lang="zh-CN" altLang="en-US" dirty="0"/>
          </a:p>
        </p:txBody>
      </p:sp>
      <p:sp>
        <p:nvSpPr>
          <p:cNvPr id="4" name="灯片编号占位符 3"/>
          <p:cNvSpPr>
            <a:spLocks noGrp="1"/>
          </p:cNvSpPr>
          <p:nvPr>
            <p:ph type="sldNum" sz="quarter" idx="5"/>
          </p:nvPr>
        </p:nvSpPr>
        <p:spPr/>
        <p:txBody>
          <a:bodyPr/>
          <a:lstStyle/>
          <a:p>
            <a:fld id="{87FCE144-D5A4-4C71-9FB6-2A256C7E9935}" type="slidenum">
              <a:rPr lang="zh-CN" altLang="en-US" smtClean="0"/>
              <a:t>31</a:t>
            </a:fld>
            <a:endParaRPr lang="zh-CN" altLang="en-US"/>
          </a:p>
        </p:txBody>
      </p:sp>
    </p:spTree>
    <p:extLst>
      <p:ext uri="{BB962C8B-B14F-4D97-AF65-F5344CB8AC3E}">
        <p14:creationId xmlns:p14="http://schemas.microsoft.com/office/powerpoint/2010/main" val="36079269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替换否定词</a:t>
            </a:r>
            <a:endParaRPr lang="en-US" altLang="zh-CN" dirty="0"/>
          </a:p>
          <a:p>
            <a:r>
              <a:rPr lang="zh-CN" altLang="en-US" dirty="0"/>
              <a:t>替换关键词</a:t>
            </a:r>
            <a:r>
              <a:rPr lang="zh-CN" altLang="en-US" sz="1200" b="0" i="0" u="none" strike="noStrike" kern="1200" baseline="0" dirty="0">
                <a:solidFill>
                  <a:schemeClr val="tx1"/>
                </a:solidFill>
                <a:latin typeface="+mn-lt"/>
                <a:ea typeface="+mn-ea"/>
                <a:cs typeface="+mn-cs"/>
              </a:rPr>
              <a:t>比如将红灯替换成绿灯，将马路是空的替换成马路上比较拥挤等等</a:t>
            </a:r>
            <a:endParaRPr lang="en-US" altLang="zh-CN" sz="1200" b="0" i="0" u="none" strike="noStrike" kern="1200" baseline="0" dirty="0">
              <a:solidFill>
                <a:schemeClr val="tx1"/>
              </a:solidFill>
              <a:latin typeface="+mn-lt"/>
              <a:ea typeface="+mn-ea"/>
              <a:cs typeface="+mn-cs"/>
            </a:endParaRPr>
          </a:p>
          <a:p>
            <a:r>
              <a:rPr lang="zh-CN" altLang="en-US" sz="1200" b="0" i="0" kern="1200" dirty="0">
                <a:solidFill>
                  <a:schemeClr val="tx1"/>
                </a:solidFill>
                <a:effectLst/>
                <a:latin typeface="+mn-lt"/>
                <a:ea typeface="+mn-ea"/>
                <a:cs typeface="+mn-cs"/>
              </a:rPr>
              <a:t>假设一个推荐系统预测电影</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对用户</a:t>
            </a:r>
            <a:r>
              <a:rPr lang="en-US" altLang="zh-CN" sz="1200" b="0"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来说是一个糟糕的推荐，因为</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是一部恐怖电影。，暗示用户</a:t>
            </a:r>
            <a:r>
              <a:rPr lang="en-US" altLang="zh-CN" sz="1200" b="0"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不喜欢恐怖电影。如果它还预测电影</a:t>
            </a:r>
            <a:r>
              <a:rPr lang="en-US" altLang="zh-CN" sz="1200" b="0" i="0" kern="1200" dirty="0">
                <a:solidFill>
                  <a:schemeClr val="tx1"/>
                </a:solidFill>
                <a:effectLst/>
                <a:latin typeface="+mn-lt"/>
                <a:ea typeface="+mn-ea"/>
                <a:cs typeface="+mn-cs"/>
              </a:rPr>
              <a:t>Z</a:t>
            </a:r>
            <a:r>
              <a:rPr lang="zh-CN" altLang="en-US" sz="1200" b="0" i="0" kern="1200" dirty="0">
                <a:solidFill>
                  <a:schemeClr val="tx1"/>
                </a:solidFill>
                <a:effectLst/>
                <a:latin typeface="+mn-lt"/>
                <a:ea typeface="+mn-ea"/>
                <a:cs typeface="+mn-cs"/>
              </a:rPr>
              <a:t>是同一个用户</a:t>
            </a:r>
            <a:r>
              <a:rPr lang="en-US" altLang="zh-CN" sz="1200" b="0"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的一个很好的推荐，因为</a:t>
            </a:r>
            <a:r>
              <a:rPr lang="en-US" altLang="zh-CN" sz="1200" b="0" i="0" kern="1200" dirty="0">
                <a:solidFill>
                  <a:schemeClr val="tx1"/>
                </a:solidFill>
                <a:effectLst/>
                <a:latin typeface="+mn-lt"/>
                <a:ea typeface="+mn-ea"/>
                <a:cs typeface="+mn-cs"/>
              </a:rPr>
              <a:t>Z</a:t>
            </a:r>
            <a:r>
              <a:rPr lang="zh-CN" altLang="en-US" sz="1200" b="0" i="0" kern="1200" dirty="0">
                <a:solidFill>
                  <a:schemeClr val="tx1"/>
                </a:solidFill>
                <a:effectLst/>
                <a:latin typeface="+mn-lt"/>
                <a:ea typeface="+mn-ea"/>
                <a:cs typeface="+mn-cs"/>
              </a:rPr>
              <a:t>是一部恐怖电影。，那么我们就有了不一致的地方，因为后者暗示用户</a:t>
            </a:r>
            <a:r>
              <a:rPr lang="en-US" altLang="zh-CN" sz="1200" b="0"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喜欢恐怖电影</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我们在实验中主要用的是前两种</a:t>
            </a:r>
            <a:endParaRPr lang="zh-CN" altLang="en-US" dirty="0"/>
          </a:p>
        </p:txBody>
      </p:sp>
      <p:sp>
        <p:nvSpPr>
          <p:cNvPr id="4" name="灯片编号占位符 3"/>
          <p:cNvSpPr>
            <a:spLocks noGrp="1"/>
          </p:cNvSpPr>
          <p:nvPr>
            <p:ph type="sldNum" sz="quarter" idx="5"/>
          </p:nvPr>
        </p:nvSpPr>
        <p:spPr/>
        <p:txBody>
          <a:bodyPr/>
          <a:lstStyle/>
          <a:p>
            <a:fld id="{87FCE144-D5A4-4C71-9FB6-2A256C7E9935}" type="slidenum">
              <a:rPr lang="zh-CN" altLang="en-US" smtClean="0"/>
              <a:t>32</a:t>
            </a:fld>
            <a:endParaRPr lang="zh-CN" altLang="en-US"/>
          </a:p>
        </p:txBody>
      </p:sp>
    </p:spTree>
    <p:extLst>
      <p:ext uri="{BB962C8B-B14F-4D97-AF65-F5344CB8AC3E}">
        <p14:creationId xmlns:p14="http://schemas.microsoft.com/office/powerpoint/2010/main" val="23692159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替换否定词</a:t>
            </a:r>
            <a:endParaRPr lang="en-US" altLang="zh-CN" dirty="0"/>
          </a:p>
          <a:p>
            <a:r>
              <a:rPr lang="zh-CN" altLang="en-US" dirty="0"/>
              <a:t>替换关键词</a:t>
            </a:r>
            <a:r>
              <a:rPr lang="zh-CN" altLang="en-US" sz="1200" b="0" i="0" u="none" strike="noStrike" kern="1200" baseline="0" dirty="0">
                <a:solidFill>
                  <a:schemeClr val="tx1"/>
                </a:solidFill>
                <a:latin typeface="+mn-lt"/>
                <a:ea typeface="+mn-ea"/>
                <a:cs typeface="+mn-cs"/>
              </a:rPr>
              <a:t>比如将红灯替换成绿灯，将马路是空的替换成马路上比较拥挤等等</a:t>
            </a:r>
            <a:endParaRPr lang="en-US" altLang="zh-CN" sz="1200" b="0" i="0" u="none" strike="noStrike" kern="1200" baseline="0" dirty="0">
              <a:solidFill>
                <a:schemeClr val="tx1"/>
              </a:solidFill>
              <a:latin typeface="+mn-lt"/>
              <a:ea typeface="+mn-ea"/>
              <a:cs typeface="+mn-cs"/>
            </a:endParaRPr>
          </a:p>
          <a:p>
            <a:r>
              <a:rPr lang="zh-CN" altLang="en-US" sz="1200" b="0" i="0" kern="1200" dirty="0">
                <a:solidFill>
                  <a:schemeClr val="tx1"/>
                </a:solidFill>
                <a:effectLst/>
                <a:latin typeface="+mn-lt"/>
                <a:ea typeface="+mn-ea"/>
                <a:cs typeface="+mn-cs"/>
              </a:rPr>
              <a:t>假设一个推荐系统预测电影</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对用户</a:t>
            </a:r>
            <a:r>
              <a:rPr lang="en-US" altLang="zh-CN" sz="1200" b="0"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来说是一个糟糕的推荐，因为</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是一部恐怖电影。，暗示用户</a:t>
            </a:r>
            <a:r>
              <a:rPr lang="en-US" altLang="zh-CN" sz="1200" b="0"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不喜欢恐怖电影。如果它还预测电影</a:t>
            </a:r>
            <a:r>
              <a:rPr lang="en-US" altLang="zh-CN" sz="1200" b="0" i="0" kern="1200" dirty="0">
                <a:solidFill>
                  <a:schemeClr val="tx1"/>
                </a:solidFill>
                <a:effectLst/>
                <a:latin typeface="+mn-lt"/>
                <a:ea typeface="+mn-ea"/>
                <a:cs typeface="+mn-cs"/>
              </a:rPr>
              <a:t>Z</a:t>
            </a:r>
            <a:r>
              <a:rPr lang="zh-CN" altLang="en-US" sz="1200" b="0" i="0" kern="1200" dirty="0">
                <a:solidFill>
                  <a:schemeClr val="tx1"/>
                </a:solidFill>
                <a:effectLst/>
                <a:latin typeface="+mn-lt"/>
                <a:ea typeface="+mn-ea"/>
                <a:cs typeface="+mn-cs"/>
              </a:rPr>
              <a:t>是同一个用户</a:t>
            </a:r>
            <a:r>
              <a:rPr lang="en-US" altLang="zh-CN" sz="1200" b="0"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的一个很好的推荐，因为</a:t>
            </a:r>
            <a:r>
              <a:rPr lang="en-US" altLang="zh-CN" sz="1200" b="0" i="0" kern="1200" dirty="0">
                <a:solidFill>
                  <a:schemeClr val="tx1"/>
                </a:solidFill>
                <a:effectLst/>
                <a:latin typeface="+mn-lt"/>
                <a:ea typeface="+mn-ea"/>
                <a:cs typeface="+mn-cs"/>
              </a:rPr>
              <a:t>Z</a:t>
            </a:r>
            <a:r>
              <a:rPr lang="zh-CN" altLang="en-US" sz="1200" b="0" i="0" kern="1200" dirty="0">
                <a:solidFill>
                  <a:schemeClr val="tx1"/>
                </a:solidFill>
                <a:effectLst/>
                <a:latin typeface="+mn-lt"/>
                <a:ea typeface="+mn-ea"/>
                <a:cs typeface="+mn-cs"/>
              </a:rPr>
              <a:t>是一部恐怖电影。，那么我们就有了不一致的地方，因为后者暗示用户</a:t>
            </a:r>
            <a:r>
              <a:rPr lang="en-US" altLang="zh-CN" sz="1200" b="0"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喜欢恐怖电影</a:t>
            </a:r>
            <a:endParaRPr lang="zh-CN" altLang="en-US" dirty="0"/>
          </a:p>
        </p:txBody>
      </p:sp>
      <p:sp>
        <p:nvSpPr>
          <p:cNvPr id="4" name="灯片编号占位符 3"/>
          <p:cNvSpPr>
            <a:spLocks noGrp="1"/>
          </p:cNvSpPr>
          <p:nvPr>
            <p:ph type="sldNum" sz="quarter" idx="5"/>
          </p:nvPr>
        </p:nvSpPr>
        <p:spPr/>
        <p:txBody>
          <a:bodyPr/>
          <a:lstStyle/>
          <a:p>
            <a:fld id="{87FCE144-D5A4-4C71-9FB6-2A256C7E9935}" type="slidenum">
              <a:rPr lang="zh-CN" altLang="en-US" smtClean="0"/>
              <a:t>33</a:t>
            </a:fld>
            <a:endParaRPr lang="zh-CN" altLang="en-US"/>
          </a:p>
        </p:txBody>
      </p:sp>
    </p:spTree>
    <p:extLst>
      <p:ext uri="{BB962C8B-B14F-4D97-AF65-F5344CB8AC3E}">
        <p14:creationId xmlns:p14="http://schemas.microsoft.com/office/powerpoint/2010/main" val="33309929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然而，需要注意的是，由于</a:t>
            </a:r>
            <a:r>
              <a:rPr lang="en-US" altLang="zh-CN" sz="1200" b="0" i="0" kern="1200" dirty="0">
                <a:solidFill>
                  <a:schemeClr val="tx1"/>
                </a:solidFill>
                <a:effectLst/>
                <a:latin typeface="+mn-lt"/>
                <a:ea typeface="+mn-ea"/>
                <a:cs typeface="+mn-cs"/>
              </a:rPr>
              <a:t>SNLI</a:t>
            </a:r>
            <a:r>
              <a:rPr lang="zh-CN" altLang="en-US" sz="1200" b="0" i="0" kern="1200" dirty="0">
                <a:solidFill>
                  <a:schemeClr val="tx1"/>
                </a:solidFill>
                <a:effectLst/>
                <a:latin typeface="+mn-lt"/>
                <a:ea typeface="+mn-ea"/>
                <a:cs typeface="+mn-cs"/>
              </a:rPr>
              <a:t>的本质是决策大多基于常识知识，所以大多数时候的解释都不依赖于前提，比如“狗是动物”。“</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因此，也可以颠倒前提，而不仅仅是假设</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我们把这个问题留作以后的工作。</a:t>
            </a:r>
            <a:endParaRPr lang="zh-CN" altLang="en-US" dirty="0"/>
          </a:p>
        </p:txBody>
      </p:sp>
      <p:sp>
        <p:nvSpPr>
          <p:cNvPr id="4" name="灯片编号占位符 3"/>
          <p:cNvSpPr>
            <a:spLocks noGrp="1"/>
          </p:cNvSpPr>
          <p:nvPr>
            <p:ph type="sldNum" sz="quarter" idx="5"/>
          </p:nvPr>
        </p:nvSpPr>
        <p:spPr/>
        <p:txBody>
          <a:bodyPr/>
          <a:lstStyle/>
          <a:p>
            <a:fld id="{87FCE144-D5A4-4C71-9FB6-2A256C7E9935}" type="slidenum">
              <a:rPr lang="zh-CN" altLang="en-US" smtClean="0"/>
              <a:t>34</a:t>
            </a:fld>
            <a:endParaRPr lang="zh-CN" altLang="en-US"/>
          </a:p>
        </p:txBody>
      </p:sp>
    </p:spTree>
    <p:extLst>
      <p:ext uri="{BB962C8B-B14F-4D97-AF65-F5344CB8AC3E}">
        <p14:creationId xmlns:p14="http://schemas.microsoft.com/office/powerpoint/2010/main" val="2302456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我们的结构做的就是颠倒假设</a:t>
            </a:r>
          </a:p>
        </p:txBody>
      </p:sp>
      <p:sp>
        <p:nvSpPr>
          <p:cNvPr id="4" name="灯片编号占位符 3"/>
          <p:cNvSpPr>
            <a:spLocks noGrp="1"/>
          </p:cNvSpPr>
          <p:nvPr>
            <p:ph type="sldNum" sz="quarter" idx="5"/>
          </p:nvPr>
        </p:nvSpPr>
        <p:spPr/>
        <p:txBody>
          <a:bodyPr/>
          <a:lstStyle/>
          <a:p>
            <a:fld id="{87FCE144-D5A4-4C71-9FB6-2A256C7E9935}" type="slidenum">
              <a:rPr lang="zh-CN" altLang="en-US" smtClean="0"/>
              <a:t>35</a:t>
            </a:fld>
            <a:endParaRPr lang="zh-CN" altLang="en-US"/>
          </a:p>
        </p:txBody>
      </p:sp>
    </p:spTree>
    <p:extLst>
      <p:ext uri="{BB962C8B-B14F-4D97-AF65-F5344CB8AC3E}">
        <p14:creationId xmlns:p14="http://schemas.microsoft.com/office/powerpoint/2010/main" val="37633164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我们的结构做的就是颠倒假设</a:t>
            </a:r>
          </a:p>
        </p:txBody>
      </p:sp>
      <p:sp>
        <p:nvSpPr>
          <p:cNvPr id="4" name="灯片编号占位符 3"/>
          <p:cNvSpPr>
            <a:spLocks noGrp="1"/>
          </p:cNvSpPr>
          <p:nvPr>
            <p:ph type="sldNum" sz="quarter" idx="5"/>
          </p:nvPr>
        </p:nvSpPr>
        <p:spPr/>
        <p:txBody>
          <a:bodyPr/>
          <a:lstStyle/>
          <a:p>
            <a:fld id="{87FCE144-D5A4-4C71-9FB6-2A256C7E9935}" type="slidenum">
              <a:rPr lang="zh-CN" altLang="en-US" smtClean="0"/>
              <a:t>36</a:t>
            </a:fld>
            <a:endParaRPr lang="zh-CN" altLang="en-US"/>
          </a:p>
        </p:txBody>
      </p:sp>
    </p:spTree>
    <p:extLst>
      <p:ext uri="{BB962C8B-B14F-4D97-AF65-F5344CB8AC3E}">
        <p14:creationId xmlns:p14="http://schemas.microsoft.com/office/powerpoint/2010/main" val="42869581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数据到文本任务的目的是生成人类可读的文本来描述一些给定的结构化数据，从而实现更多的可解释性</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文本生成</a:t>
            </a:r>
            <a:r>
              <a:rPr lang="en-US" altLang="zh-CN"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87FCE144-D5A4-4C71-9FB6-2A256C7E9935}" type="slidenum">
              <a:rPr lang="zh-CN" altLang="en-US" smtClean="0"/>
              <a:t>37</a:t>
            </a:fld>
            <a:endParaRPr lang="zh-CN" altLang="en-US"/>
          </a:p>
        </p:txBody>
      </p:sp>
    </p:spTree>
    <p:extLst>
      <p:ext uri="{BB962C8B-B14F-4D97-AF65-F5344CB8AC3E}">
        <p14:creationId xmlns:p14="http://schemas.microsoft.com/office/powerpoint/2010/main" val="20221557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data to text</a:t>
            </a:r>
            <a:r>
              <a:rPr lang="zh-CN" altLang="en-US" dirty="0"/>
              <a:t>任务</a:t>
            </a:r>
          </a:p>
        </p:txBody>
      </p:sp>
      <p:sp>
        <p:nvSpPr>
          <p:cNvPr id="4" name="灯片编号占位符 3"/>
          <p:cNvSpPr>
            <a:spLocks noGrp="1"/>
          </p:cNvSpPr>
          <p:nvPr>
            <p:ph type="sldNum" sz="quarter" idx="5"/>
          </p:nvPr>
        </p:nvSpPr>
        <p:spPr/>
        <p:txBody>
          <a:bodyPr/>
          <a:lstStyle/>
          <a:p>
            <a:fld id="{87FCE144-D5A4-4C71-9FB6-2A256C7E9935}" type="slidenum">
              <a:rPr lang="zh-CN" altLang="en-US" smtClean="0"/>
              <a:t>38</a:t>
            </a:fld>
            <a:endParaRPr lang="zh-CN" altLang="en-US"/>
          </a:p>
        </p:txBody>
      </p:sp>
    </p:spTree>
    <p:extLst>
      <p:ext uri="{BB962C8B-B14F-4D97-AF65-F5344CB8AC3E}">
        <p14:creationId xmlns:p14="http://schemas.microsoft.com/office/powerpoint/2010/main" val="22289218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如图</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所示，</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帝国的黑格</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、题材、策略视频游戏的生成文本中的某些部分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在加拿大开发”</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在输入的</a:t>
            </a:r>
            <a:r>
              <a:rPr lang="en-US" altLang="zh-CN" sz="1200" b="0" i="0" kern="1200" dirty="0">
                <a:solidFill>
                  <a:schemeClr val="tx1"/>
                </a:solidFill>
                <a:effectLst/>
                <a:latin typeface="+mn-lt"/>
                <a:ea typeface="+mn-ea"/>
                <a:cs typeface="+mn-cs"/>
              </a:rPr>
              <a:t>KB triple</a:t>
            </a:r>
            <a:r>
              <a:rPr lang="zh-CN" altLang="en-US" sz="1200" b="0" i="0" kern="1200" dirty="0">
                <a:solidFill>
                  <a:schemeClr val="tx1"/>
                </a:solidFill>
                <a:effectLst/>
                <a:latin typeface="+mn-lt"/>
                <a:ea typeface="+mn-ea"/>
                <a:cs typeface="+mn-cs"/>
              </a:rPr>
              <a:t>中没有被提及。</a:t>
            </a:r>
            <a:br>
              <a:rPr lang="zh-CN" altLang="en-US" dirty="0"/>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本质上，这是因为在训练集中，这些不相关的文本存在于一些训练样本中。在训练过程中，它误导模型将“在加拿大开发的”文本绑定到一些不相关的</a:t>
            </a:r>
            <a:r>
              <a:rPr lang="en-US" altLang="zh-CN" sz="1200" b="0" i="0" kern="1200" dirty="0">
                <a:solidFill>
                  <a:schemeClr val="tx1"/>
                </a:solidFill>
                <a:effectLst/>
                <a:latin typeface="+mn-lt"/>
                <a:ea typeface="+mn-ea"/>
                <a:cs typeface="+mn-cs"/>
              </a:rPr>
              <a:t>KB</a:t>
            </a:r>
            <a:r>
              <a:rPr lang="zh-CN" altLang="en-US" sz="1200" b="0" i="0" kern="1200" dirty="0">
                <a:solidFill>
                  <a:schemeClr val="tx1"/>
                </a:solidFill>
                <a:effectLst/>
                <a:latin typeface="+mn-lt"/>
                <a:ea typeface="+mn-ea"/>
                <a:cs typeface="+mn-cs"/>
              </a:rPr>
              <a:t>三元组。当测试中存在类似的三元组时，它很容易添加一些过度生成的文本，这些文本实际上与给定的输入数据无关</a:t>
            </a:r>
            <a:endParaRPr lang="zh-CN" altLang="en-US" dirty="0"/>
          </a:p>
        </p:txBody>
      </p:sp>
      <p:sp>
        <p:nvSpPr>
          <p:cNvPr id="4" name="灯片编号占位符 3"/>
          <p:cNvSpPr>
            <a:spLocks noGrp="1"/>
          </p:cNvSpPr>
          <p:nvPr>
            <p:ph type="sldNum" sz="quarter" idx="5"/>
          </p:nvPr>
        </p:nvSpPr>
        <p:spPr/>
        <p:txBody>
          <a:bodyPr/>
          <a:lstStyle/>
          <a:p>
            <a:fld id="{87FCE144-D5A4-4C71-9FB6-2A256C7E9935}" type="slidenum">
              <a:rPr lang="zh-CN" altLang="en-US" smtClean="0"/>
              <a:t>39</a:t>
            </a:fld>
            <a:endParaRPr lang="zh-CN" altLang="en-US"/>
          </a:p>
        </p:txBody>
      </p:sp>
    </p:spTree>
    <p:extLst>
      <p:ext uri="{BB962C8B-B14F-4D97-AF65-F5344CB8AC3E}">
        <p14:creationId xmlns:p14="http://schemas.microsoft.com/office/powerpoint/2010/main" val="1123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作者单位</a:t>
            </a:r>
            <a:endParaRPr lang="en-US" altLang="zh-CN" dirty="0"/>
          </a:p>
          <a:p>
            <a:r>
              <a:rPr lang="zh-CN" altLang="en-US" dirty="0"/>
              <a:t>根据</a:t>
            </a:r>
            <a:r>
              <a:rPr lang="en-US" altLang="zh-CN" dirty="0"/>
              <a:t>explanation</a:t>
            </a:r>
            <a:r>
              <a:rPr lang="zh-CN" altLang="en-US" dirty="0"/>
              <a:t>来进行关系分类</a:t>
            </a:r>
          </a:p>
        </p:txBody>
      </p:sp>
      <p:sp>
        <p:nvSpPr>
          <p:cNvPr id="4" name="灯片编号占位符 3"/>
          <p:cNvSpPr>
            <a:spLocks noGrp="1"/>
          </p:cNvSpPr>
          <p:nvPr>
            <p:ph type="sldNum" sz="quarter" idx="5"/>
          </p:nvPr>
        </p:nvSpPr>
        <p:spPr/>
        <p:txBody>
          <a:bodyPr/>
          <a:lstStyle/>
          <a:p>
            <a:fld id="{87FCE144-D5A4-4C71-9FB6-2A256C7E9935}" type="slidenum">
              <a:rPr lang="zh-CN" altLang="en-US" smtClean="0"/>
              <a:t>4</a:t>
            </a:fld>
            <a:endParaRPr lang="zh-CN" altLang="en-US"/>
          </a:p>
        </p:txBody>
      </p:sp>
    </p:spTree>
    <p:extLst>
      <p:ext uri="{BB962C8B-B14F-4D97-AF65-F5344CB8AC3E}">
        <p14:creationId xmlns:p14="http://schemas.microsoft.com/office/powerpoint/2010/main" val="39505365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模型架构由四部分组成</a:t>
            </a:r>
            <a:endParaRPr lang="en-US" altLang="zh-CN" dirty="0"/>
          </a:p>
          <a:p>
            <a:pPr marL="228600" indent="-228600">
              <a:buAutoNum type="arabicPeriod"/>
            </a:pPr>
            <a:r>
              <a:rPr lang="en-US" altLang="zh-CN" dirty="0"/>
              <a:t>SE</a:t>
            </a:r>
            <a:r>
              <a:rPr lang="zh-CN" altLang="en-US" dirty="0"/>
              <a:t>：用来计算</a:t>
            </a:r>
            <a:r>
              <a:rPr lang="en-US" altLang="zh-CN" dirty="0"/>
              <a:t>K</a:t>
            </a:r>
            <a:r>
              <a:rPr lang="zh-CN" altLang="en-US" dirty="0"/>
              <a:t>对</a:t>
            </a:r>
            <a:r>
              <a:rPr lang="en-US" altLang="zh-CN" dirty="0"/>
              <a:t>T</a:t>
            </a:r>
            <a:r>
              <a:rPr lang="zh-CN" altLang="en-US" dirty="0"/>
              <a:t>中每个单词的支持度。</a:t>
            </a:r>
            <a:endParaRPr lang="en-US" altLang="zh-CN" dirty="0"/>
          </a:p>
          <a:p>
            <a:pPr marL="228600" indent="-228600">
              <a:buAutoNum type="arabicPeriod"/>
            </a:pPr>
            <a:r>
              <a:rPr lang="en-US" altLang="zh-CN" dirty="0"/>
              <a:t>S2SG</a:t>
            </a:r>
            <a:r>
              <a:rPr lang="zh-CN" altLang="en-US" dirty="0"/>
              <a:t>是一个</a:t>
            </a:r>
            <a:r>
              <a:rPr lang="en-US" altLang="zh-CN" dirty="0"/>
              <a:t>transformer</a:t>
            </a:r>
            <a:r>
              <a:rPr lang="zh-CN" altLang="en-US" dirty="0"/>
              <a:t>架构用来生成本文。</a:t>
            </a:r>
            <a:endParaRPr lang="en-US" altLang="zh-CN" dirty="0"/>
          </a:p>
          <a:p>
            <a:pPr marL="228600" indent="-228600">
              <a:buAutoNum type="arabicPeriod"/>
            </a:pPr>
            <a:r>
              <a:rPr lang="en-US" altLang="zh-CN" dirty="0"/>
              <a:t>SA</a:t>
            </a:r>
            <a:r>
              <a:rPr lang="zh-CN" altLang="en-US" dirty="0"/>
              <a:t>用来调节对单词的支持度，主要是为了减少过拟合设计的。</a:t>
            </a:r>
            <a:endParaRPr lang="en-US" altLang="zh-CN" dirty="0"/>
          </a:p>
          <a:p>
            <a:pPr marL="228600" indent="-228600">
              <a:buAutoNum type="arabicPeriod"/>
            </a:pPr>
            <a:r>
              <a:rPr lang="en-US" altLang="zh-CN" dirty="0"/>
              <a:t>RBS</a:t>
            </a:r>
            <a:r>
              <a:rPr lang="zh-CN" altLang="en-US" dirty="0"/>
              <a:t>用来平衡，以防生成的句子中单词不平衡。</a:t>
            </a:r>
          </a:p>
        </p:txBody>
      </p:sp>
      <p:sp>
        <p:nvSpPr>
          <p:cNvPr id="4" name="灯片编号占位符 3"/>
          <p:cNvSpPr>
            <a:spLocks noGrp="1"/>
          </p:cNvSpPr>
          <p:nvPr>
            <p:ph type="sldNum" sz="quarter" idx="5"/>
          </p:nvPr>
        </p:nvSpPr>
        <p:spPr/>
        <p:txBody>
          <a:bodyPr/>
          <a:lstStyle/>
          <a:p>
            <a:fld id="{87FCE144-D5A4-4C71-9FB6-2A256C7E9935}" type="slidenum">
              <a:rPr lang="zh-CN" altLang="en-US" smtClean="0"/>
              <a:t>40</a:t>
            </a:fld>
            <a:endParaRPr lang="zh-CN" altLang="en-US"/>
          </a:p>
        </p:txBody>
      </p:sp>
    </p:spTree>
    <p:extLst>
      <p:ext uri="{BB962C8B-B14F-4D97-AF65-F5344CB8AC3E}">
        <p14:creationId xmlns:p14="http://schemas.microsoft.com/office/powerpoint/2010/main" val="41143953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我们首先对</a:t>
            </a:r>
            <a:r>
              <a:rPr lang="en-US" altLang="zh-CN" sz="1200" b="0" i="0" kern="1200" dirty="0">
                <a:solidFill>
                  <a:schemeClr val="tx1"/>
                </a:solidFill>
                <a:effectLst/>
                <a:latin typeface="+mn-lt"/>
                <a:ea typeface="+mn-ea"/>
                <a:cs typeface="+mn-cs"/>
              </a:rPr>
              <a:t>SE</a:t>
            </a:r>
            <a:r>
              <a:rPr lang="zh-CN" altLang="en-US" sz="1200" b="0" i="0" kern="1200" dirty="0">
                <a:solidFill>
                  <a:schemeClr val="tx1"/>
                </a:solidFill>
                <a:effectLst/>
                <a:latin typeface="+mn-lt"/>
                <a:ea typeface="+mn-ea"/>
                <a:cs typeface="+mn-cs"/>
              </a:rPr>
              <a:t>进行预训练，以估计一个支持向量</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，表示</a:t>
            </a:r>
            <a:r>
              <a:rPr lang="en-US" altLang="zh-CN" sz="1200" b="0" i="0" kern="1200" dirty="0">
                <a:solidFill>
                  <a:schemeClr val="tx1"/>
                </a:solidFill>
                <a:effectLst/>
                <a:latin typeface="+mn-lt"/>
                <a:ea typeface="+mn-ea"/>
                <a:cs typeface="+mn-cs"/>
              </a:rPr>
              <a:t>T</a:t>
            </a:r>
            <a:r>
              <a:rPr lang="zh-CN" altLang="en-US" sz="1200" b="0" i="0" kern="1200" dirty="0">
                <a:solidFill>
                  <a:schemeClr val="tx1"/>
                </a:solidFill>
                <a:effectLst/>
                <a:latin typeface="+mn-lt"/>
                <a:ea typeface="+mn-ea"/>
                <a:cs typeface="+mn-cs"/>
              </a:rPr>
              <a:t>中的每个单词是否描述了</a:t>
            </a:r>
            <a:r>
              <a:rPr lang="en-US" altLang="zh-CN" sz="1200" b="0" i="0" kern="1200" dirty="0">
                <a:solidFill>
                  <a:schemeClr val="tx1"/>
                </a:solidFill>
                <a:effectLst/>
                <a:latin typeface="+mn-lt"/>
                <a:ea typeface="+mn-ea"/>
                <a:cs typeface="+mn-cs"/>
              </a:rPr>
              <a:t>K</a:t>
            </a:r>
            <a:r>
              <a:rPr lang="zh-CN" altLang="en-US" sz="1200" b="0" i="0" kern="1200" dirty="0">
                <a:solidFill>
                  <a:schemeClr val="tx1"/>
                </a:solidFill>
                <a:effectLst/>
                <a:latin typeface="+mn-lt"/>
                <a:ea typeface="+mn-ea"/>
                <a:cs typeface="+mn-cs"/>
              </a:rPr>
              <a:t>中的输入三元组，它采用自我监督机制训练模型，使目标词的得分与负抽样词的得分之间的差距最大。</a:t>
            </a:r>
            <a:endParaRPr lang="zh-CN" altLang="en-US" dirty="0"/>
          </a:p>
        </p:txBody>
      </p:sp>
      <p:sp>
        <p:nvSpPr>
          <p:cNvPr id="4" name="灯片编号占位符 3"/>
          <p:cNvSpPr>
            <a:spLocks noGrp="1"/>
          </p:cNvSpPr>
          <p:nvPr>
            <p:ph type="sldNum" sz="quarter" idx="5"/>
          </p:nvPr>
        </p:nvSpPr>
        <p:spPr/>
        <p:txBody>
          <a:bodyPr/>
          <a:lstStyle/>
          <a:p>
            <a:fld id="{87FCE144-D5A4-4C71-9FB6-2A256C7E9935}" type="slidenum">
              <a:rPr lang="zh-CN" altLang="en-US" smtClean="0"/>
              <a:t>41</a:t>
            </a:fld>
            <a:endParaRPr lang="zh-CN" altLang="en-US"/>
          </a:p>
        </p:txBody>
      </p:sp>
    </p:spTree>
    <p:extLst>
      <p:ext uri="{BB962C8B-B14F-4D97-AF65-F5344CB8AC3E}">
        <p14:creationId xmlns:p14="http://schemas.microsoft.com/office/powerpoint/2010/main" val="31127261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SE</a:t>
            </a:r>
            <a:r>
              <a:rPr lang="zh-CN" altLang="en-US" sz="1200" b="0" i="0" kern="1200" dirty="0">
                <a:solidFill>
                  <a:schemeClr val="tx1"/>
                </a:solidFill>
                <a:effectLst/>
                <a:latin typeface="+mn-lt"/>
                <a:ea typeface="+mn-ea"/>
                <a:cs typeface="+mn-cs"/>
              </a:rPr>
              <a:t>中，</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特征提取：首先对</a:t>
            </a:r>
            <a:r>
              <a:rPr lang="en-US" altLang="zh-CN" sz="1200" b="0" i="0" kern="1200" dirty="0">
                <a:solidFill>
                  <a:schemeClr val="tx1"/>
                </a:solidFill>
                <a:effectLst/>
                <a:latin typeface="+mn-lt"/>
                <a:ea typeface="+mn-ea"/>
                <a:cs typeface="+mn-cs"/>
              </a:rPr>
              <a:t>K’</a:t>
            </a:r>
            <a:r>
              <a:rPr lang="zh-CN" altLang="en-US" sz="1200" b="0" i="0" kern="1200" dirty="0">
                <a:solidFill>
                  <a:schemeClr val="tx1"/>
                </a:solidFill>
                <a:effectLst/>
                <a:latin typeface="+mn-lt"/>
                <a:ea typeface="+mn-ea"/>
                <a:cs typeface="+mn-cs"/>
              </a:rPr>
              <a:t>进行</a:t>
            </a:r>
            <a:r>
              <a:rPr lang="en-US" altLang="zh-CN" sz="1200" b="0" i="0" kern="1200" dirty="0">
                <a:solidFill>
                  <a:schemeClr val="tx1"/>
                </a:solidFill>
                <a:effectLst/>
                <a:latin typeface="+mn-lt"/>
                <a:ea typeface="+mn-ea"/>
                <a:cs typeface="+mn-cs"/>
              </a:rPr>
              <a:t>embedding</a:t>
            </a:r>
            <a:r>
              <a:rPr lang="zh-CN" altLang="en-US" sz="1200" b="0" i="0" kern="1200" dirty="0">
                <a:solidFill>
                  <a:schemeClr val="tx1"/>
                </a:solidFill>
                <a:effectLst/>
                <a:latin typeface="+mn-lt"/>
                <a:ea typeface="+mn-ea"/>
                <a:cs typeface="+mn-cs"/>
              </a:rPr>
              <a:t>，然后送到归一化层，在送到全连接层</a:t>
            </a:r>
            <a:r>
              <a:rPr lang="en-US" altLang="zh-CN" sz="1200" b="0" i="0" kern="1200" dirty="0">
                <a:solidFill>
                  <a:schemeClr val="tx1"/>
                </a:solidFill>
                <a:effectLst/>
                <a:latin typeface="+mn-lt"/>
                <a:ea typeface="+mn-ea"/>
                <a:cs typeface="+mn-cs"/>
              </a:rPr>
              <a:t>+RELU</a:t>
            </a:r>
            <a:r>
              <a:rPr lang="zh-CN" altLang="en-US" sz="1200" b="0" i="0" kern="1200" dirty="0">
                <a:solidFill>
                  <a:schemeClr val="tx1"/>
                </a:solidFill>
                <a:effectLst/>
                <a:latin typeface="+mn-lt"/>
                <a:ea typeface="+mn-ea"/>
                <a:cs typeface="+mn-cs"/>
              </a:rPr>
              <a:t>层</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M </a:t>
            </a:r>
            <a:r>
              <a:rPr lang="en-US" altLang="zh-CN" sz="1200" b="0" i="0" kern="1200" dirty="0" err="1">
                <a:solidFill>
                  <a:schemeClr val="tx1"/>
                </a:solidFill>
                <a:effectLst/>
                <a:latin typeface="+mn-lt"/>
                <a:ea typeface="+mn-ea"/>
                <a:cs typeface="+mn-cs"/>
              </a:rPr>
              <a:t>ij</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表示</a:t>
            </a:r>
            <a:r>
              <a:rPr lang="en-US" altLang="zh-CN" sz="1200" b="0" i="0" kern="1200" dirty="0">
                <a:solidFill>
                  <a:schemeClr val="tx1"/>
                </a:solidFill>
                <a:effectLst/>
                <a:latin typeface="+mn-lt"/>
                <a:ea typeface="+mn-ea"/>
                <a:cs typeface="+mn-cs"/>
              </a:rPr>
              <a:t>K</a:t>
            </a:r>
            <a:r>
              <a:rPr lang="zh-CN" altLang="en-US" sz="1200" b="0" i="0" kern="1200" dirty="0">
                <a:solidFill>
                  <a:schemeClr val="tx1"/>
                </a:solidFill>
                <a:effectLst/>
                <a:latin typeface="+mn-lt"/>
                <a:ea typeface="+mn-ea"/>
                <a:cs typeface="+mn-cs"/>
              </a:rPr>
              <a:t>‘中第</a:t>
            </a:r>
            <a:r>
              <a:rPr lang="en-US" altLang="zh-CN" sz="1200" b="0" i="0" kern="1200" dirty="0" err="1">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个词对</a:t>
            </a:r>
            <a:r>
              <a:rPr lang="en-US" altLang="zh-CN" sz="1200" b="0" i="0" kern="1200" dirty="0">
                <a:solidFill>
                  <a:schemeClr val="tx1"/>
                </a:solidFill>
                <a:effectLst/>
                <a:latin typeface="+mn-lt"/>
                <a:ea typeface="+mn-ea"/>
                <a:cs typeface="+mn-cs"/>
              </a:rPr>
              <a:t>T</a:t>
            </a:r>
            <a:r>
              <a:rPr lang="zh-CN" altLang="en-US" sz="1200" b="0" i="0" kern="1200" dirty="0">
                <a:solidFill>
                  <a:schemeClr val="tx1"/>
                </a:solidFill>
                <a:effectLst/>
                <a:latin typeface="+mn-lt"/>
                <a:ea typeface="+mn-ea"/>
                <a:cs typeface="+mn-cs"/>
              </a:rPr>
              <a:t>中第</a:t>
            </a:r>
            <a:r>
              <a:rPr lang="en-US" altLang="zh-CN" sz="1200" b="0" i="0" kern="1200" dirty="0">
                <a:solidFill>
                  <a:schemeClr val="tx1"/>
                </a:solidFill>
                <a:effectLst/>
                <a:latin typeface="+mn-lt"/>
                <a:ea typeface="+mn-ea"/>
                <a:cs typeface="+mn-cs"/>
              </a:rPr>
              <a:t>j</a:t>
            </a:r>
            <a:r>
              <a:rPr lang="zh-CN" altLang="en-US" sz="1200" b="0" i="0" kern="1200" dirty="0">
                <a:solidFill>
                  <a:schemeClr val="tx1"/>
                </a:solidFill>
                <a:effectLst/>
                <a:latin typeface="+mn-lt"/>
                <a:ea typeface="+mn-ea"/>
                <a:cs typeface="+mn-cs"/>
              </a:rPr>
              <a:t>个词的支持度</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sj</a:t>
            </a:r>
            <a:r>
              <a:rPr lang="zh-CN" altLang="en-US" sz="1200" b="0" i="0" kern="1200" dirty="0">
                <a:solidFill>
                  <a:schemeClr val="tx1"/>
                </a:solidFill>
                <a:effectLst/>
                <a:latin typeface="+mn-lt"/>
                <a:ea typeface="+mn-ea"/>
                <a:cs typeface="+mn-cs"/>
              </a:rPr>
              <a:t>它表示输入</a:t>
            </a:r>
            <a:r>
              <a:rPr lang="en-US" altLang="zh-CN" sz="1200" b="0" i="0" kern="1200" dirty="0">
                <a:solidFill>
                  <a:schemeClr val="tx1"/>
                </a:solidFill>
                <a:effectLst/>
                <a:latin typeface="+mn-lt"/>
                <a:ea typeface="+mn-ea"/>
                <a:cs typeface="+mn-cs"/>
              </a:rPr>
              <a:t>K</a:t>
            </a:r>
            <a:r>
              <a:rPr lang="zh-CN" altLang="en-US" sz="1200" b="0" i="0" kern="1200" dirty="0">
                <a:solidFill>
                  <a:schemeClr val="tx1"/>
                </a:solidFill>
                <a:effectLst/>
                <a:latin typeface="+mn-lt"/>
                <a:ea typeface="+mn-ea"/>
                <a:cs typeface="+mn-cs"/>
              </a:rPr>
              <a:t>‘对第</a:t>
            </a:r>
            <a:r>
              <a:rPr lang="en-US" altLang="zh-CN" sz="1200" b="0" i="0" kern="1200" dirty="0">
                <a:solidFill>
                  <a:schemeClr val="tx1"/>
                </a:solidFill>
                <a:effectLst/>
                <a:latin typeface="+mn-lt"/>
                <a:ea typeface="+mn-ea"/>
                <a:cs typeface="+mn-cs"/>
              </a:rPr>
              <a:t>j</a:t>
            </a:r>
            <a:r>
              <a:rPr lang="zh-CN" altLang="en-US" sz="1200" b="0" i="0" kern="1200" dirty="0">
                <a:solidFill>
                  <a:schemeClr val="tx1"/>
                </a:solidFill>
                <a:effectLst/>
                <a:latin typeface="+mn-lt"/>
                <a:ea typeface="+mn-ea"/>
                <a:cs typeface="+mn-cs"/>
              </a:rPr>
              <a:t>个单词的支持度。</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代表</a:t>
            </a:r>
            <a:r>
              <a:rPr lang="en-US" altLang="zh-CN" sz="1200" b="0" i="0" kern="1200" dirty="0">
                <a:solidFill>
                  <a:schemeClr val="tx1"/>
                </a:solidFill>
                <a:effectLst/>
                <a:latin typeface="+mn-lt"/>
                <a:ea typeface="+mn-ea"/>
                <a:cs typeface="+mn-cs"/>
              </a:rPr>
              <a:t>K’</a:t>
            </a:r>
            <a:r>
              <a:rPr lang="zh-CN" altLang="en-US" sz="1200" b="0" i="0" kern="1200" dirty="0">
                <a:solidFill>
                  <a:schemeClr val="tx1"/>
                </a:solidFill>
                <a:effectLst/>
                <a:latin typeface="+mn-lt"/>
                <a:ea typeface="+mn-ea"/>
                <a:cs typeface="+mn-cs"/>
              </a:rPr>
              <a:t>中对</a:t>
            </a:r>
            <a:r>
              <a:rPr lang="en-US" altLang="zh-CN" sz="1200" b="0" i="0" kern="1200" dirty="0">
                <a:solidFill>
                  <a:schemeClr val="tx1"/>
                </a:solidFill>
                <a:effectLst/>
                <a:latin typeface="+mn-lt"/>
                <a:ea typeface="+mn-ea"/>
                <a:cs typeface="+mn-cs"/>
              </a:rPr>
              <a:t>T</a:t>
            </a:r>
            <a:r>
              <a:rPr lang="zh-CN" altLang="en-US" sz="1200" b="0" i="0" kern="1200" dirty="0">
                <a:solidFill>
                  <a:schemeClr val="tx1"/>
                </a:solidFill>
                <a:effectLst/>
                <a:latin typeface="+mn-lt"/>
                <a:ea typeface="+mn-ea"/>
                <a:cs typeface="+mn-cs"/>
              </a:rPr>
              <a:t>每个单词的支持度。</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损失函数由三部分组成：</a:t>
            </a:r>
            <a:endParaRPr lang="en-US" altLang="zh-CN" sz="1200" b="0" i="0" kern="1200" dirty="0">
              <a:solidFill>
                <a:schemeClr val="tx1"/>
              </a:solidFill>
              <a:effectLst/>
              <a:latin typeface="+mn-lt"/>
              <a:ea typeface="+mn-ea"/>
              <a:cs typeface="+mn-cs"/>
            </a:endParaRPr>
          </a:p>
          <a:p>
            <a:r>
              <a:rPr lang="en-US" altLang="zh-CN" sz="1200" b="0" i="0" u="none" strike="noStrike" kern="1200" baseline="0" dirty="0">
                <a:solidFill>
                  <a:schemeClr val="tx1"/>
                </a:solidFill>
                <a:latin typeface="+mn-lt"/>
                <a:ea typeface="+mn-ea"/>
                <a:cs typeface="+mn-cs"/>
              </a:rPr>
              <a:t>margin loss</a:t>
            </a:r>
            <a:r>
              <a:rPr lang="zh-CN" altLang="en-US" sz="1200" b="0" i="0" u="none" strike="noStrike" kern="1200" baseline="0" dirty="0">
                <a:solidFill>
                  <a:schemeClr val="tx1"/>
                </a:solidFill>
                <a:latin typeface="+mn-lt"/>
                <a:ea typeface="+mn-ea"/>
                <a:cs typeface="+mn-cs"/>
              </a:rPr>
              <a:t>：最大化正负样本的间距</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Word consistent loss</a:t>
            </a:r>
            <a:r>
              <a:rPr lang="zh-CN" altLang="en-US" sz="1200" b="0" i="0" u="none" strike="noStrike" kern="1200" baseline="0" dirty="0">
                <a:solidFill>
                  <a:schemeClr val="tx1"/>
                </a:solidFill>
                <a:latin typeface="+mn-lt"/>
                <a:ea typeface="+mn-ea"/>
                <a:cs typeface="+mn-cs"/>
              </a:rPr>
              <a:t>：“一致损失”是用来使输入知识库中同一词的支持度大于不同词的支持度</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concentration loss</a:t>
            </a:r>
            <a:r>
              <a:rPr lang="zh-CN" altLang="en-US"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effectLst/>
                <a:latin typeface="+mn-lt"/>
                <a:ea typeface="+mn-ea"/>
                <a:cs typeface="+mn-cs"/>
              </a:rPr>
              <a:t>避免</a:t>
            </a:r>
            <a:r>
              <a:rPr lang="en-US" altLang="zh-CN" sz="1200" b="0" i="0" u="none" strike="noStrike" kern="1200" baseline="0" dirty="0">
                <a:solidFill>
                  <a:schemeClr val="tx1"/>
                </a:solidFill>
                <a:effectLst/>
                <a:latin typeface="+mn-lt"/>
                <a:ea typeface="+mn-ea"/>
                <a:cs typeface="+mn-cs"/>
              </a:rPr>
              <a:t>K’</a:t>
            </a:r>
            <a:r>
              <a:rPr lang="zh-CN" altLang="en-US" sz="1200" b="0" i="0" u="none" strike="noStrike" kern="1200" baseline="0" dirty="0">
                <a:solidFill>
                  <a:schemeClr val="tx1"/>
                </a:solidFill>
                <a:effectLst/>
                <a:latin typeface="+mn-lt"/>
                <a:ea typeface="+mn-ea"/>
                <a:cs typeface="+mn-cs"/>
              </a:rPr>
              <a:t>中的一个单词支持</a:t>
            </a:r>
            <a:r>
              <a:rPr lang="en-US" altLang="zh-CN" sz="1200" b="0" i="0" u="none" strike="noStrike" kern="1200" baseline="0" dirty="0">
                <a:solidFill>
                  <a:schemeClr val="tx1"/>
                </a:solidFill>
                <a:effectLst/>
                <a:latin typeface="+mn-lt"/>
                <a:ea typeface="+mn-ea"/>
                <a:cs typeface="+mn-cs"/>
              </a:rPr>
              <a:t>T</a:t>
            </a:r>
            <a:r>
              <a:rPr lang="zh-CN" altLang="en-US" sz="1200" b="0" i="0" u="none" strike="noStrike" kern="1200" baseline="0" dirty="0">
                <a:solidFill>
                  <a:schemeClr val="tx1"/>
                </a:solidFill>
                <a:effectLst/>
                <a:latin typeface="+mn-lt"/>
                <a:ea typeface="+mn-ea"/>
                <a:cs typeface="+mn-cs"/>
              </a:rPr>
              <a:t>中的多个词</a:t>
            </a:r>
            <a:endParaRPr lang="zh-CN" altLang="en-US" dirty="0"/>
          </a:p>
        </p:txBody>
      </p:sp>
      <p:sp>
        <p:nvSpPr>
          <p:cNvPr id="4" name="灯片编号占位符 3"/>
          <p:cNvSpPr>
            <a:spLocks noGrp="1"/>
          </p:cNvSpPr>
          <p:nvPr>
            <p:ph type="sldNum" sz="quarter" idx="5"/>
          </p:nvPr>
        </p:nvSpPr>
        <p:spPr/>
        <p:txBody>
          <a:bodyPr/>
          <a:lstStyle/>
          <a:p>
            <a:fld id="{87FCE144-D5A4-4C71-9FB6-2A256C7E9935}" type="slidenum">
              <a:rPr lang="zh-CN" altLang="en-US" smtClean="0"/>
              <a:t>42</a:t>
            </a:fld>
            <a:endParaRPr lang="zh-CN" altLang="en-US"/>
          </a:p>
        </p:txBody>
      </p:sp>
    </p:spTree>
    <p:extLst>
      <p:ext uri="{BB962C8B-B14F-4D97-AF65-F5344CB8AC3E}">
        <p14:creationId xmlns:p14="http://schemas.microsoft.com/office/powerpoint/2010/main" val="29317117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shifted target text T^  (shift last EOS tag to the beginning)</a:t>
            </a:r>
          </a:p>
          <a:p>
            <a:endParaRPr lang="zh-CN" altLang="en-US" dirty="0"/>
          </a:p>
        </p:txBody>
      </p:sp>
      <p:sp>
        <p:nvSpPr>
          <p:cNvPr id="4" name="灯片编号占位符 3"/>
          <p:cNvSpPr>
            <a:spLocks noGrp="1"/>
          </p:cNvSpPr>
          <p:nvPr>
            <p:ph type="sldNum" sz="quarter" idx="5"/>
          </p:nvPr>
        </p:nvSpPr>
        <p:spPr/>
        <p:txBody>
          <a:bodyPr/>
          <a:lstStyle/>
          <a:p>
            <a:fld id="{87FCE144-D5A4-4C71-9FB6-2A256C7E9935}" type="slidenum">
              <a:rPr lang="zh-CN" altLang="en-US" smtClean="0"/>
              <a:t>43</a:t>
            </a:fld>
            <a:endParaRPr lang="zh-CN" altLang="en-US"/>
          </a:p>
        </p:txBody>
      </p:sp>
    </p:spTree>
    <p:extLst>
      <p:ext uri="{BB962C8B-B14F-4D97-AF65-F5344CB8AC3E}">
        <p14:creationId xmlns:p14="http://schemas.microsoft.com/office/powerpoint/2010/main" val="3122757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支持度调整有三种方法，第一种是</a:t>
            </a:r>
            <a:r>
              <a:rPr lang="en-US" altLang="zh-CN" dirty="0"/>
              <a:t>hard </a:t>
            </a:r>
            <a:r>
              <a:rPr lang="zh-CN" altLang="en-US" dirty="0"/>
              <a:t>调整，直接删除支持度少的单词。</a:t>
            </a:r>
            <a:endParaRPr lang="en-US" altLang="zh-CN" dirty="0"/>
          </a:p>
          <a:p>
            <a:r>
              <a:rPr lang="zh-CN" altLang="en-US" dirty="0"/>
              <a:t>第二种是</a:t>
            </a:r>
            <a:r>
              <a:rPr lang="en-US" altLang="zh-CN" dirty="0"/>
              <a:t>soft match</a:t>
            </a:r>
            <a:r>
              <a:rPr lang="zh-CN" altLang="en-US" dirty="0"/>
              <a:t>，根据</a:t>
            </a:r>
            <a:r>
              <a:rPr lang="en-US" altLang="zh-CN" dirty="0"/>
              <a:t>S2SG</a:t>
            </a:r>
            <a:r>
              <a:rPr lang="zh-CN" altLang="en-US" dirty="0"/>
              <a:t>的结果来调整支持度</a:t>
            </a:r>
            <a:endParaRPr lang="en-US" altLang="zh-CN" dirty="0"/>
          </a:p>
          <a:p>
            <a:r>
              <a:rPr lang="zh-CN" altLang="en-US" dirty="0"/>
              <a:t>第三种，直接将</a:t>
            </a:r>
            <a:r>
              <a:rPr lang="en-US" altLang="zh-CN" dirty="0"/>
              <a:t>SE</a:t>
            </a:r>
            <a:r>
              <a:rPr lang="zh-CN" altLang="en-US" dirty="0"/>
              <a:t>模块替换成</a:t>
            </a:r>
            <a:r>
              <a:rPr lang="en-US" altLang="zh-CN" dirty="0"/>
              <a:t>attention</a:t>
            </a:r>
            <a:r>
              <a:rPr lang="zh-CN" altLang="en-US" dirty="0"/>
              <a:t>，选择权重大的</a:t>
            </a:r>
            <a:r>
              <a:rPr lang="en-US" altLang="zh-CN" dirty="0"/>
              <a:t>attention</a:t>
            </a:r>
            <a:r>
              <a:rPr lang="zh-CN" altLang="en-US" dirty="0"/>
              <a:t>模块作为支持分数。</a:t>
            </a:r>
            <a:r>
              <a:rPr lang="zh-CN" altLang="en-US" sz="1200" b="0" i="0" kern="1200" dirty="0">
                <a:solidFill>
                  <a:schemeClr val="tx1"/>
                </a:solidFill>
                <a:effectLst/>
                <a:latin typeface="+mn-lt"/>
                <a:ea typeface="+mn-ea"/>
                <a:cs typeface="+mn-cs"/>
              </a:rPr>
              <a:t>支持度分数的使用方式与软适配器类似</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在生成步骤中，支持度分数也可以用来帮助重新平衡最终单词的概率分布</a:t>
            </a:r>
            <a:endParaRPr lang="zh-CN" altLang="en-US" dirty="0"/>
          </a:p>
        </p:txBody>
      </p:sp>
      <p:sp>
        <p:nvSpPr>
          <p:cNvPr id="4" name="灯片编号占位符 3"/>
          <p:cNvSpPr>
            <a:spLocks noGrp="1"/>
          </p:cNvSpPr>
          <p:nvPr>
            <p:ph type="sldNum" sz="quarter" idx="5"/>
          </p:nvPr>
        </p:nvSpPr>
        <p:spPr/>
        <p:txBody>
          <a:bodyPr/>
          <a:lstStyle/>
          <a:p>
            <a:fld id="{87FCE144-D5A4-4C71-9FB6-2A256C7E9935}" type="slidenum">
              <a:rPr lang="zh-CN" altLang="en-US" smtClean="0"/>
              <a:t>44</a:t>
            </a:fld>
            <a:endParaRPr lang="zh-CN" altLang="en-US"/>
          </a:p>
        </p:txBody>
      </p:sp>
    </p:spTree>
    <p:extLst>
      <p:ext uri="{BB962C8B-B14F-4D97-AF65-F5344CB8AC3E}">
        <p14:creationId xmlns:p14="http://schemas.microsoft.com/office/powerpoint/2010/main" val="33633691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在传统的束搜索中，它输出一个概率</a:t>
            </a:r>
            <a:r>
              <a:rPr lang="en-US" altLang="zh-CN" sz="1200" b="0" i="0" kern="1200" dirty="0">
                <a:solidFill>
                  <a:schemeClr val="tx1"/>
                </a:solidFill>
                <a:effectLst/>
                <a:latin typeface="+mn-lt"/>
                <a:ea typeface="+mn-ea"/>
                <a:cs typeface="+mn-cs"/>
              </a:rPr>
              <a:t>pb j</a:t>
            </a:r>
            <a:r>
              <a:rPr lang="zh-CN" altLang="en-US" sz="1200" b="0" i="0" kern="1200" dirty="0">
                <a:solidFill>
                  <a:schemeClr val="tx1"/>
                </a:solidFill>
                <a:effectLst/>
                <a:latin typeface="+mn-lt"/>
                <a:ea typeface="+mn-ea"/>
                <a:cs typeface="+mn-cs"/>
              </a:rPr>
              <a:t>对整个词汇表，表示词汇表中每个令牌被选为下一个单词的可能性。</a:t>
            </a:r>
            <a:endParaRPr lang="zh-CN" altLang="en-US" dirty="0"/>
          </a:p>
        </p:txBody>
      </p:sp>
      <p:sp>
        <p:nvSpPr>
          <p:cNvPr id="4" name="灯片编号占位符 3"/>
          <p:cNvSpPr>
            <a:spLocks noGrp="1"/>
          </p:cNvSpPr>
          <p:nvPr>
            <p:ph type="sldNum" sz="quarter" idx="5"/>
          </p:nvPr>
        </p:nvSpPr>
        <p:spPr/>
        <p:txBody>
          <a:bodyPr/>
          <a:lstStyle/>
          <a:p>
            <a:fld id="{87FCE144-D5A4-4C71-9FB6-2A256C7E9935}" type="slidenum">
              <a:rPr lang="zh-CN" altLang="en-US" smtClean="0"/>
              <a:t>45</a:t>
            </a:fld>
            <a:endParaRPr lang="zh-CN" altLang="en-US"/>
          </a:p>
        </p:txBody>
      </p:sp>
    </p:spTree>
    <p:extLst>
      <p:ext uri="{BB962C8B-B14F-4D97-AF65-F5344CB8AC3E}">
        <p14:creationId xmlns:p14="http://schemas.microsoft.com/office/powerpoint/2010/main" val="7283032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在传统的束搜索中，它输出一个概率</a:t>
            </a:r>
            <a:r>
              <a:rPr lang="en-US" altLang="zh-CN" sz="1200" b="0" i="0" kern="1200" dirty="0">
                <a:solidFill>
                  <a:schemeClr val="tx1"/>
                </a:solidFill>
                <a:effectLst/>
                <a:latin typeface="+mn-lt"/>
                <a:ea typeface="+mn-ea"/>
                <a:cs typeface="+mn-cs"/>
              </a:rPr>
              <a:t>pb j</a:t>
            </a:r>
            <a:r>
              <a:rPr lang="zh-CN" altLang="en-US" sz="1200" b="0" i="0" kern="1200" dirty="0">
                <a:solidFill>
                  <a:schemeClr val="tx1"/>
                </a:solidFill>
                <a:effectLst/>
                <a:latin typeface="+mn-lt"/>
                <a:ea typeface="+mn-ea"/>
                <a:cs typeface="+mn-cs"/>
              </a:rPr>
              <a:t>对整个词汇表，表示词汇表中每个令牌被选为下一个单词的可能性。</a:t>
            </a:r>
            <a:endParaRPr lang="zh-CN" altLang="en-US" dirty="0"/>
          </a:p>
        </p:txBody>
      </p:sp>
      <p:sp>
        <p:nvSpPr>
          <p:cNvPr id="4" name="灯片编号占位符 3"/>
          <p:cNvSpPr>
            <a:spLocks noGrp="1"/>
          </p:cNvSpPr>
          <p:nvPr>
            <p:ph type="sldNum" sz="quarter" idx="5"/>
          </p:nvPr>
        </p:nvSpPr>
        <p:spPr/>
        <p:txBody>
          <a:bodyPr/>
          <a:lstStyle/>
          <a:p>
            <a:fld id="{87FCE144-D5A4-4C71-9FB6-2A256C7E9935}" type="slidenum">
              <a:rPr lang="zh-CN" altLang="en-US" smtClean="0"/>
              <a:t>46</a:t>
            </a:fld>
            <a:endParaRPr lang="zh-CN" altLang="en-US"/>
          </a:p>
        </p:txBody>
      </p:sp>
    </p:spTree>
    <p:extLst>
      <p:ext uri="{BB962C8B-B14F-4D97-AF65-F5344CB8AC3E}">
        <p14:creationId xmlns:p14="http://schemas.microsoft.com/office/powerpoint/2010/main" val="23738075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DSG-A </a:t>
            </a:r>
            <a:r>
              <a:rPr lang="zh-CN" altLang="en-US" sz="1200" b="0" i="0" u="none" strike="noStrike" kern="1200" baseline="0" dirty="0">
                <a:solidFill>
                  <a:schemeClr val="tx1"/>
                </a:solidFill>
                <a:latin typeface="+mn-lt"/>
                <a:ea typeface="+mn-ea"/>
                <a:cs typeface="+mn-cs"/>
              </a:rPr>
              <a:t>利用的是</a:t>
            </a:r>
            <a:r>
              <a:rPr lang="en-US" altLang="zh-CN" sz="1200" b="0" i="0" u="none" strike="noStrike" kern="1200" baseline="0" dirty="0">
                <a:solidFill>
                  <a:schemeClr val="tx1"/>
                </a:solidFill>
                <a:latin typeface="+mn-lt"/>
                <a:ea typeface="+mn-ea"/>
                <a:cs typeface="+mn-cs"/>
              </a:rPr>
              <a:t>attention </a:t>
            </a:r>
            <a:r>
              <a:rPr lang="zh-CN" altLang="en-US" sz="1200" b="0" i="0" u="none" strike="noStrike" kern="1200" baseline="0" dirty="0">
                <a:solidFill>
                  <a:schemeClr val="tx1"/>
                </a:solidFill>
                <a:latin typeface="+mn-lt"/>
                <a:ea typeface="+mn-ea"/>
                <a:cs typeface="+mn-cs"/>
              </a:rPr>
              <a:t>的</a:t>
            </a:r>
            <a:r>
              <a:rPr lang="en-US" altLang="zh-CN" sz="1200" b="0" i="0" u="none" strike="noStrike" kern="1200" baseline="0" dirty="0">
                <a:solidFill>
                  <a:schemeClr val="tx1"/>
                </a:solidFill>
                <a:latin typeface="+mn-lt"/>
                <a:ea typeface="+mn-ea"/>
                <a:cs typeface="+mn-cs"/>
              </a:rPr>
              <a:t>adaptor</a:t>
            </a:r>
          </a:p>
          <a:p>
            <a:r>
              <a:rPr lang="en-US" altLang="zh-CN" sz="1200" b="0" i="0" u="none" strike="noStrike" kern="1200" baseline="0" dirty="0">
                <a:solidFill>
                  <a:schemeClr val="tx1"/>
                </a:solidFill>
                <a:latin typeface="+mn-lt"/>
                <a:ea typeface="+mn-ea"/>
                <a:cs typeface="+mn-cs"/>
              </a:rPr>
              <a:t>DSG-H </a:t>
            </a:r>
            <a:r>
              <a:rPr lang="zh-CN" altLang="en-US" sz="1200" b="0" i="0" u="none" strike="noStrike" kern="1200" baseline="0" dirty="0">
                <a:solidFill>
                  <a:schemeClr val="tx1"/>
                </a:solidFill>
                <a:latin typeface="+mn-lt"/>
                <a:ea typeface="+mn-ea"/>
                <a:cs typeface="+mn-cs"/>
              </a:rPr>
              <a:t>用的</a:t>
            </a:r>
            <a:r>
              <a:rPr lang="en-US" altLang="zh-CN" sz="1200" b="0" i="0" u="none" strike="noStrike" kern="1200" baseline="0" dirty="0">
                <a:solidFill>
                  <a:schemeClr val="tx1"/>
                </a:solidFill>
                <a:latin typeface="+mn-lt"/>
                <a:ea typeface="+mn-ea"/>
                <a:cs typeface="+mn-cs"/>
              </a:rPr>
              <a:t>hard adaptor</a:t>
            </a:r>
          </a:p>
          <a:p>
            <a:r>
              <a:rPr lang="en-US" altLang="zh-CN" sz="1200" b="0" i="0" u="none" strike="noStrike" kern="1200" baseline="0" dirty="0">
                <a:solidFill>
                  <a:schemeClr val="tx1"/>
                </a:solidFill>
                <a:latin typeface="+mn-lt"/>
                <a:ea typeface="+mn-ea"/>
                <a:cs typeface="+mn-cs"/>
              </a:rPr>
              <a:t>DSG w/o RBS is an ablation model. </a:t>
            </a:r>
            <a:r>
              <a:rPr lang="zh-CN" altLang="en-US" sz="1200" b="0" i="0" u="none" strike="noStrike" kern="1200" baseline="0" dirty="0">
                <a:solidFill>
                  <a:schemeClr val="tx1"/>
                </a:solidFill>
                <a:latin typeface="+mn-lt"/>
                <a:ea typeface="+mn-ea"/>
                <a:cs typeface="+mn-cs"/>
              </a:rPr>
              <a:t>删除了</a:t>
            </a:r>
            <a:r>
              <a:rPr lang="en-US" altLang="zh-CN" sz="1200" b="0" i="0" u="none" strike="noStrike" kern="1200" baseline="0" dirty="0">
                <a:solidFill>
                  <a:schemeClr val="tx1"/>
                </a:solidFill>
                <a:latin typeface="+mn-lt"/>
                <a:ea typeface="+mn-ea"/>
                <a:cs typeface="+mn-cs"/>
              </a:rPr>
              <a:t>Rebalanced Beam Search</a:t>
            </a:r>
          </a:p>
          <a:p>
            <a:r>
              <a:rPr lang="en-US" altLang="zh-CN" sz="1200" b="0" i="0" u="none" strike="noStrike" kern="1200" baseline="0" dirty="0">
                <a:solidFill>
                  <a:schemeClr val="tx1"/>
                </a:solidFill>
                <a:latin typeface="+mn-lt"/>
                <a:ea typeface="+mn-ea"/>
                <a:cs typeface="+mn-cs"/>
              </a:rPr>
              <a:t>DSG w/o SA is an ablation model without the Supportiveness Adaptor</a:t>
            </a:r>
            <a:endParaRPr lang="zh-CN" altLang="en-US" dirty="0"/>
          </a:p>
        </p:txBody>
      </p:sp>
      <p:sp>
        <p:nvSpPr>
          <p:cNvPr id="4" name="灯片编号占位符 3"/>
          <p:cNvSpPr>
            <a:spLocks noGrp="1"/>
          </p:cNvSpPr>
          <p:nvPr>
            <p:ph type="sldNum" sz="quarter" idx="5"/>
          </p:nvPr>
        </p:nvSpPr>
        <p:spPr/>
        <p:txBody>
          <a:bodyPr/>
          <a:lstStyle/>
          <a:p>
            <a:fld id="{87FCE144-D5A4-4C71-9FB6-2A256C7E9935}" type="slidenum">
              <a:rPr lang="zh-CN" altLang="en-US" smtClean="0"/>
              <a:t>47</a:t>
            </a:fld>
            <a:endParaRPr lang="zh-CN" altLang="en-US"/>
          </a:p>
        </p:txBody>
      </p:sp>
    </p:spTree>
    <p:extLst>
      <p:ext uri="{BB962C8B-B14F-4D97-AF65-F5344CB8AC3E}">
        <p14:creationId xmlns:p14="http://schemas.microsoft.com/office/powerpoint/2010/main" val="21720887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Attention</a:t>
            </a:r>
            <a:r>
              <a:rPr lang="zh-CN" altLang="en-US" sz="1200" b="0" i="0" u="none" strike="noStrike" kern="1200" baseline="0" dirty="0">
                <a:solidFill>
                  <a:schemeClr val="tx1"/>
                </a:solidFill>
                <a:latin typeface="+mn-lt"/>
                <a:ea typeface="+mn-ea"/>
                <a:cs typeface="+mn-cs"/>
              </a:rPr>
              <a:t>和为</a:t>
            </a:r>
            <a:r>
              <a:rPr lang="en-US" altLang="zh-CN" sz="1200" b="0" i="0" u="none" strike="noStrike" kern="1200" baseline="0" dirty="0">
                <a:solidFill>
                  <a:schemeClr val="tx1"/>
                </a:solidFill>
                <a:latin typeface="+mn-lt"/>
                <a:ea typeface="+mn-ea"/>
                <a:cs typeface="+mn-cs"/>
              </a:rPr>
              <a:t>1</a:t>
            </a:r>
            <a:r>
              <a:rPr lang="zh-CN" altLang="en-US" sz="1200" b="0" i="0" u="none" strike="noStrike" kern="1200" baseline="0" dirty="0">
                <a:solidFill>
                  <a:schemeClr val="tx1"/>
                </a:solidFill>
                <a:latin typeface="+mn-lt"/>
                <a:ea typeface="+mn-ea"/>
                <a:cs typeface="+mn-cs"/>
              </a:rPr>
              <a:t>，所以比如文本中一个词和图谱中多个词相似，我们的</a:t>
            </a:r>
            <a:r>
              <a:rPr lang="en-US" altLang="zh-CN" sz="1200" b="0" i="0" u="none" strike="noStrike" kern="1200" baseline="0" dirty="0">
                <a:solidFill>
                  <a:schemeClr val="tx1"/>
                </a:solidFill>
                <a:latin typeface="+mn-lt"/>
                <a:ea typeface="+mn-ea"/>
                <a:cs typeface="+mn-cs"/>
              </a:rPr>
              <a:t>soft</a:t>
            </a:r>
            <a:r>
              <a:rPr lang="zh-CN" altLang="en-US" sz="1200" b="0" i="0" u="none" strike="noStrike" kern="1200" baseline="0" dirty="0">
                <a:solidFill>
                  <a:schemeClr val="tx1"/>
                </a:solidFill>
                <a:latin typeface="+mn-lt"/>
                <a:ea typeface="+mn-ea"/>
                <a:cs typeface="+mn-cs"/>
              </a:rPr>
              <a:t>都会给出较高的支持分数，但是</a:t>
            </a:r>
            <a:r>
              <a:rPr lang="en-US" altLang="zh-CN" sz="1200" b="0" i="0" u="none" strike="noStrike" kern="1200" baseline="0" dirty="0">
                <a:solidFill>
                  <a:schemeClr val="tx1"/>
                </a:solidFill>
                <a:latin typeface="+mn-lt"/>
                <a:ea typeface="+mn-ea"/>
                <a:cs typeface="+mn-cs"/>
              </a:rPr>
              <a:t>attention</a:t>
            </a:r>
            <a:r>
              <a:rPr lang="zh-CN" altLang="en-US" sz="1200" b="0" i="0" u="none" strike="noStrike" kern="1200" baseline="0" dirty="0">
                <a:solidFill>
                  <a:schemeClr val="tx1"/>
                </a:solidFill>
                <a:latin typeface="+mn-lt"/>
                <a:ea typeface="+mn-ea"/>
                <a:cs typeface="+mn-cs"/>
              </a:rPr>
              <a:t>的和为</a:t>
            </a:r>
            <a:r>
              <a:rPr lang="en-US" altLang="zh-CN" sz="1200" b="0" i="0" u="none" strike="noStrike" kern="1200" baseline="0" dirty="0">
                <a:solidFill>
                  <a:schemeClr val="tx1"/>
                </a:solidFill>
                <a:latin typeface="+mn-lt"/>
                <a:ea typeface="+mn-ea"/>
                <a:cs typeface="+mn-cs"/>
              </a:rPr>
              <a:t>1.</a:t>
            </a:r>
            <a:endParaRPr lang="zh-CN" altLang="en-US" dirty="0"/>
          </a:p>
        </p:txBody>
      </p:sp>
      <p:sp>
        <p:nvSpPr>
          <p:cNvPr id="4" name="灯片编号占位符 3"/>
          <p:cNvSpPr>
            <a:spLocks noGrp="1"/>
          </p:cNvSpPr>
          <p:nvPr>
            <p:ph type="sldNum" sz="quarter" idx="5"/>
          </p:nvPr>
        </p:nvSpPr>
        <p:spPr/>
        <p:txBody>
          <a:bodyPr/>
          <a:lstStyle/>
          <a:p>
            <a:fld id="{87FCE144-D5A4-4C71-9FB6-2A256C7E9935}" type="slidenum">
              <a:rPr lang="zh-CN" altLang="en-US" smtClean="0"/>
              <a:t>48</a:t>
            </a:fld>
            <a:endParaRPr lang="zh-CN" altLang="en-US"/>
          </a:p>
        </p:txBody>
      </p:sp>
    </p:spTree>
    <p:extLst>
      <p:ext uri="{BB962C8B-B14F-4D97-AF65-F5344CB8AC3E}">
        <p14:creationId xmlns:p14="http://schemas.microsoft.com/office/powerpoint/2010/main" val="1151086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对于生成的句子，我们首先删除所有停止词，并检查每个剩余词是否出现在给定的输入</a:t>
            </a:r>
            <a:r>
              <a:rPr lang="en-US" altLang="zh-CN" sz="1200" b="0" i="0" kern="1200" dirty="0">
                <a:solidFill>
                  <a:schemeClr val="tx1"/>
                </a:solidFill>
                <a:effectLst/>
                <a:latin typeface="+mn-lt"/>
                <a:ea typeface="+mn-ea"/>
                <a:cs typeface="+mn-cs"/>
              </a:rPr>
              <a:t>KB</a:t>
            </a:r>
            <a:r>
              <a:rPr lang="zh-CN" altLang="en-US" sz="1200" b="0" i="0" kern="1200" dirty="0">
                <a:solidFill>
                  <a:schemeClr val="tx1"/>
                </a:solidFill>
                <a:effectLst/>
                <a:latin typeface="+mn-lt"/>
                <a:ea typeface="+mn-ea"/>
                <a:cs typeface="+mn-cs"/>
              </a:rPr>
              <a:t>三元组中。如果它不包含在</a:t>
            </a:r>
            <a:r>
              <a:rPr lang="en-US" altLang="zh-CN" sz="1200" b="0" i="0" kern="1200" dirty="0">
                <a:solidFill>
                  <a:schemeClr val="tx1"/>
                </a:solidFill>
                <a:effectLst/>
                <a:latin typeface="+mn-lt"/>
                <a:ea typeface="+mn-ea"/>
                <a:cs typeface="+mn-cs"/>
              </a:rPr>
              <a:t>KB</a:t>
            </a:r>
            <a:r>
              <a:rPr lang="zh-CN" altLang="en-US" sz="1200" b="0" i="0" kern="1200" dirty="0">
                <a:solidFill>
                  <a:schemeClr val="tx1"/>
                </a:solidFill>
                <a:effectLst/>
                <a:latin typeface="+mn-lt"/>
                <a:ea typeface="+mn-ea"/>
                <a:cs typeface="+mn-cs"/>
              </a:rPr>
              <a:t>三元组中，我们将把它算作过度生成的单词</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计算过度生成的数量</a:t>
            </a:r>
            <a:endParaRPr lang="zh-CN" altLang="en-US" dirty="0"/>
          </a:p>
        </p:txBody>
      </p:sp>
      <p:sp>
        <p:nvSpPr>
          <p:cNvPr id="4" name="灯片编号占位符 3"/>
          <p:cNvSpPr>
            <a:spLocks noGrp="1"/>
          </p:cNvSpPr>
          <p:nvPr>
            <p:ph type="sldNum" sz="quarter" idx="5"/>
          </p:nvPr>
        </p:nvSpPr>
        <p:spPr/>
        <p:txBody>
          <a:bodyPr/>
          <a:lstStyle/>
          <a:p>
            <a:fld id="{87FCE144-D5A4-4C71-9FB6-2A256C7E9935}" type="slidenum">
              <a:rPr lang="zh-CN" altLang="en-US" smtClean="0"/>
              <a:t>49</a:t>
            </a:fld>
            <a:endParaRPr lang="zh-CN" altLang="en-US"/>
          </a:p>
        </p:txBody>
      </p:sp>
    </p:spTree>
    <p:extLst>
      <p:ext uri="{BB962C8B-B14F-4D97-AF65-F5344CB8AC3E}">
        <p14:creationId xmlns:p14="http://schemas.microsoft.com/office/powerpoint/2010/main" val="3692621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归一化处理：</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All mentions of the words tagged as subject and object in the sentence are replaced</a:t>
            </a:r>
          </a:p>
          <a:p>
            <a:r>
              <a:rPr lang="en-US" altLang="zh-CN" sz="1200" b="0" i="0" u="none" strike="noStrike" kern="1200" baseline="0" dirty="0">
                <a:solidFill>
                  <a:schemeClr val="tx1"/>
                </a:solidFill>
                <a:latin typeface="+mn-lt"/>
                <a:ea typeface="+mn-ea"/>
                <a:cs typeface="+mn-cs"/>
              </a:rPr>
              <a:t>with “SUBJECT” and “OBJECT” respectively.</a:t>
            </a:r>
          </a:p>
          <a:p>
            <a:r>
              <a:rPr lang="en-US" altLang="zh-CN" sz="1200" b="0" i="0" u="none" strike="noStrike" kern="1200" baseline="0" dirty="0">
                <a:solidFill>
                  <a:schemeClr val="tx1"/>
                </a:solidFill>
                <a:latin typeface="+mn-lt"/>
                <a:ea typeface="+mn-ea"/>
                <a:cs typeface="+mn-cs"/>
              </a:rPr>
              <a:t>• All named entities except subject and object entity mentions are replaced with</a:t>
            </a:r>
          </a:p>
          <a:p>
            <a:r>
              <a:rPr lang="en-US" altLang="zh-CN" sz="1200" b="0" i="0" u="none" strike="noStrike" kern="1200" baseline="0" dirty="0">
                <a:solidFill>
                  <a:schemeClr val="tx1"/>
                </a:solidFill>
                <a:latin typeface="+mn-lt"/>
                <a:ea typeface="+mn-ea"/>
                <a:cs typeface="+mn-cs"/>
              </a:rPr>
              <a:t>“ENTITY”.</a:t>
            </a:r>
          </a:p>
          <a:p>
            <a:r>
              <a:rPr lang="en-US" altLang="zh-CN" sz="1200" b="0" i="0" u="none" strike="noStrike" kern="1200" baseline="0" dirty="0">
                <a:solidFill>
                  <a:schemeClr val="tx1"/>
                </a:solidFill>
                <a:latin typeface="+mn-lt"/>
                <a:ea typeface="+mn-ea"/>
                <a:cs typeface="+mn-cs"/>
              </a:rPr>
              <a:t>• All numbers in the sentence are replaced with “NUM”.</a:t>
            </a:r>
          </a:p>
          <a:p>
            <a:r>
              <a:rPr lang="en-US" altLang="zh-CN" sz="1200" b="0" i="0" u="none" strike="noStrike" kern="1200" baseline="0" dirty="0">
                <a:solidFill>
                  <a:schemeClr val="tx1"/>
                </a:solidFill>
                <a:latin typeface="+mn-lt"/>
                <a:ea typeface="+mn-ea"/>
                <a:cs typeface="+mn-cs"/>
              </a:rPr>
              <a:t>• All adjectives expressing nationality (e.g., American, Canadian, etc.) are replaced</a:t>
            </a:r>
          </a:p>
          <a:p>
            <a:r>
              <a:rPr lang="en-US" altLang="zh-CN" sz="1200" b="0" i="0" u="none" strike="noStrike" kern="1200" baseline="0" dirty="0">
                <a:solidFill>
                  <a:schemeClr val="tx1"/>
                </a:solidFill>
                <a:latin typeface="+mn-lt"/>
                <a:ea typeface="+mn-ea"/>
                <a:cs typeface="+mn-cs"/>
              </a:rPr>
              <a:t>with “NAT”.</a:t>
            </a:r>
          </a:p>
          <a:p>
            <a:r>
              <a:rPr lang="en-US" altLang="zh-CN" sz="1200" b="0" i="0" kern="1200" dirty="0" err="1">
                <a:solidFill>
                  <a:schemeClr val="tx1"/>
                </a:solidFill>
                <a:effectLst/>
                <a:latin typeface="+mn-lt"/>
                <a:ea typeface="+mn-ea"/>
                <a:cs typeface="+mn-cs"/>
              </a:rPr>
              <a:t>FastText</a:t>
            </a:r>
            <a:r>
              <a:rPr lang="en-US" altLang="zh-CN" sz="1200" b="0" i="0" kern="1200" dirty="0">
                <a:solidFill>
                  <a:schemeClr val="tx1"/>
                </a:solidFill>
                <a:effectLst/>
                <a:latin typeface="+mn-lt"/>
                <a:ea typeface="+mn-ea"/>
                <a:cs typeface="+mn-cs"/>
              </a:rPr>
              <a:t>[35]</a:t>
            </a:r>
            <a:r>
              <a:rPr lang="zh-CN" altLang="en-US" sz="1200" b="0" i="0" kern="1200" dirty="0">
                <a:solidFill>
                  <a:schemeClr val="tx1"/>
                </a:solidFill>
                <a:effectLst/>
                <a:latin typeface="+mn-lt"/>
                <a:ea typeface="+mn-ea"/>
                <a:cs typeface="+mn-cs"/>
              </a:rPr>
              <a:t>是一个有效学习单词表示和句子分类的库。该工具通过其词向量的平均值来表示文档，并允许在训练期间通过反向传播更新词向量。</a:t>
            </a:r>
            <a:br>
              <a:rPr lang="zh-CN" altLang="en-US" dirty="0"/>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在本论文中，我们使用一个预先训练的</a:t>
            </a:r>
            <a:r>
              <a:rPr lang="en-US" altLang="zh-CN" sz="1200" b="0" i="0" kern="1200" dirty="0" err="1">
                <a:solidFill>
                  <a:schemeClr val="tx1"/>
                </a:solidFill>
                <a:effectLst/>
                <a:latin typeface="+mn-lt"/>
                <a:ea typeface="+mn-ea"/>
                <a:cs typeface="+mn-cs"/>
              </a:rPr>
              <a:t>FastText</a:t>
            </a:r>
            <a:r>
              <a:rPr lang="zh-CN" altLang="en-US" sz="1200" b="0" i="0" kern="1200" dirty="0">
                <a:solidFill>
                  <a:schemeClr val="tx1"/>
                </a:solidFill>
                <a:effectLst/>
                <a:latin typeface="+mn-lt"/>
                <a:ea typeface="+mn-ea"/>
                <a:cs typeface="+mn-cs"/>
              </a:rPr>
              <a:t>模型作为我们的句子嵌入工具。输入是规范化的句子，输出是长度为</a:t>
            </a:r>
            <a:r>
              <a:rPr lang="en-US" altLang="zh-CN" sz="1200" b="0" i="0" kern="1200" dirty="0">
                <a:solidFill>
                  <a:schemeClr val="tx1"/>
                </a:solidFill>
                <a:effectLst/>
                <a:latin typeface="+mn-lt"/>
                <a:ea typeface="+mn-ea"/>
                <a:cs typeface="+mn-cs"/>
              </a:rPr>
              <a:t>300</a:t>
            </a:r>
            <a:r>
              <a:rPr lang="zh-CN" altLang="en-US" sz="1200" b="0" i="0" kern="1200" dirty="0">
                <a:solidFill>
                  <a:schemeClr val="tx1"/>
                </a:solidFill>
                <a:effectLst/>
                <a:latin typeface="+mn-lt"/>
                <a:ea typeface="+mn-ea"/>
                <a:cs typeface="+mn-cs"/>
              </a:rPr>
              <a:t>的向量。</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已知实体类型有助于关系提取，因为它们可以立即过滤出候选关系</a:t>
            </a:r>
            <a:r>
              <a:rPr lang="en-US" altLang="zh-CN" sz="1200" b="0" i="0" kern="1200" dirty="0">
                <a:solidFill>
                  <a:schemeClr val="tx1"/>
                </a:solidFill>
                <a:effectLst/>
                <a:latin typeface="+mn-lt"/>
                <a:ea typeface="+mn-ea"/>
                <a:cs typeface="+mn-cs"/>
              </a:rPr>
              <a:t>[48]</a:t>
            </a:r>
            <a:r>
              <a:rPr lang="zh-CN" altLang="en-US" sz="1200" b="0" i="0" kern="1200" dirty="0">
                <a:solidFill>
                  <a:schemeClr val="tx1"/>
                </a:solidFill>
                <a:effectLst/>
                <a:latin typeface="+mn-lt"/>
                <a:ea typeface="+mn-ea"/>
                <a:cs typeface="+mn-cs"/>
              </a:rPr>
              <a:t>。因此，我们使用</a:t>
            </a:r>
            <a:r>
              <a:rPr lang="en-US" altLang="zh-CN" sz="1200" b="0" i="0" kern="1200" dirty="0">
                <a:solidFill>
                  <a:schemeClr val="tx1"/>
                </a:solidFill>
                <a:effectLst/>
                <a:latin typeface="+mn-lt"/>
                <a:ea typeface="+mn-ea"/>
                <a:cs typeface="+mn-cs"/>
              </a:rPr>
              <a:t>FIGER[1]</a:t>
            </a:r>
            <a:r>
              <a:rPr lang="zh-CN" altLang="en-US" sz="1200" b="0" i="0" kern="1200" dirty="0">
                <a:solidFill>
                  <a:schemeClr val="tx1"/>
                </a:solidFill>
                <a:effectLst/>
                <a:latin typeface="+mn-lt"/>
                <a:ea typeface="+mn-ea"/>
                <a:cs typeface="+mn-cs"/>
              </a:rPr>
              <a:t>方法提取句子中实体的细粒度类型，该方法提供了</a:t>
            </a:r>
            <a:r>
              <a:rPr lang="en-US" altLang="zh-CN" sz="1200" b="0" i="0" kern="1200" dirty="0">
                <a:solidFill>
                  <a:schemeClr val="tx1"/>
                </a:solidFill>
                <a:effectLst/>
                <a:latin typeface="+mn-lt"/>
                <a:ea typeface="+mn-ea"/>
                <a:cs typeface="+mn-cs"/>
              </a:rPr>
              <a:t>112</a:t>
            </a:r>
            <a:r>
              <a:rPr lang="zh-CN" altLang="en-US" sz="1200" b="0" i="0" kern="1200" dirty="0">
                <a:solidFill>
                  <a:schemeClr val="tx1"/>
                </a:solidFill>
                <a:effectLst/>
                <a:latin typeface="+mn-lt"/>
                <a:ea typeface="+mn-ea"/>
                <a:cs typeface="+mn-cs"/>
              </a:rPr>
              <a:t>种类型。为了比较，我们也使用标准的</a:t>
            </a:r>
            <a:r>
              <a:rPr lang="en-US" altLang="zh-CN" sz="1200" b="0" i="0" kern="1200" dirty="0">
                <a:solidFill>
                  <a:schemeClr val="tx1"/>
                </a:solidFill>
                <a:effectLst/>
                <a:latin typeface="+mn-lt"/>
                <a:ea typeface="+mn-ea"/>
                <a:cs typeface="+mn-cs"/>
              </a:rPr>
              <a:t>Stanford NER</a:t>
            </a:r>
            <a:r>
              <a:rPr lang="zh-CN" altLang="en-US" sz="1200" b="0" i="0" kern="1200" dirty="0">
                <a:solidFill>
                  <a:schemeClr val="tx1"/>
                </a:solidFill>
                <a:effectLst/>
                <a:latin typeface="+mn-lt"/>
                <a:ea typeface="+mn-ea"/>
                <a:cs typeface="+mn-cs"/>
              </a:rPr>
              <a:t>类型分类器进行实验，并对结果进行比较。</a:t>
            </a:r>
            <a:endParaRPr lang="zh-CN" altLang="en-US" dirty="0"/>
          </a:p>
        </p:txBody>
      </p:sp>
      <p:sp>
        <p:nvSpPr>
          <p:cNvPr id="4" name="灯片编号占位符 3"/>
          <p:cNvSpPr>
            <a:spLocks noGrp="1"/>
          </p:cNvSpPr>
          <p:nvPr>
            <p:ph type="sldNum" sz="quarter" idx="5"/>
          </p:nvPr>
        </p:nvSpPr>
        <p:spPr/>
        <p:txBody>
          <a:bodyPr/>
          <a:lstStyle/>
          <a:p>
            <a:fld id="{87FCE144-D5A4-4C71-9FB6-2A256C7E9935}" type="slidenum">
              <a:rPr lang="zh-CN" altLang="en-US" smtClean="0"/>
              <a:t>5</a:t>
            </a:fld>
            <a:endParaRPr lang="zh-CN" altLang="en-US"/>
          </a:p>
        </p:txBody>
      </p:sp>
    </p:spTree>
    <p:extLst>
      <p:ext uri="{BB962C8B-B14F-4D97-AF65-F5344CB8AC3E}">
        <p14:creationId xmlns:p14="http://schemas.microsoft.com/office/powerpoint/2010/main" val="20498738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Attention</a:t>
            </a:r>
            <a:r>
              <a:rPr lang="zh-CN" altLang="en-US" sz="1200" b="0" i="0" u="none" strike="noStrike" kern="1200" baseline="0" dirty="0">
                <a:solidFill>
                  <a:schemeClr val="tx1"/>
                </a:solidFill>
                <a:latin typeface="+mn-lt"/>
                <a:ea typeface="+mn-ea"/>
                <a:cs typeface="+mn-cs"/>
              </a:rPr>
              <a:t>和为</a:t>
            </a:r>
            <a:r>
              <a:rPr lang="en-US" altLang="zh-CN" sz="1200" b="0" i="0" u="none" strike="noStrike" kern="1200" baseline="0" dirty="0">
                <a:solidFill>
                  <a:schemeClr val="tx1"/>
                </a:solidFill>
                <a:latin typeface="+mn-lt"/>
                <a:ea typeface="+mn-ea"/>
                <a:cs typeface="+mn-cs"/>
              </a:rPr>
              <a:t>1</a:t>
            </a:r>
            <a:r>
              <a:rPr lang="zh-CN" altLang="en-US" sz="1200" b="0" i="0" u="none" strike="noStrike" kern="1200" baseline="0" dirty="0">
                <a:solidFill>
                  <a:schemeClr val="tx1"/>
                </a:solidFill>
                <a:latin typeface="+mn-lt"/>
                <a:ea typeface="+mn-ea"/>
                <a:cs typeface="+mn-cs"/>
              </a:rPr>
              <a:t>，所以比如文本中一个词和图谱中多个词相似，我们的</a:t>
            </a:r>
            <a:r>
              <a:rPr lang="en-US" altLang="zh-CN" sz="1200" b="0" i="0" u="none" strike="noStrike" kern="1200" baseline="0" dirty="0">
                <a:solidFill>
                  <a:schemeClr val="tx1"/>
                </a:solidFill>
                <a:latin typeface="+mn-lt"/>
                <a:ea typeface="+mn-ea"/>
                <a:cs typeface="+mn-cs"/>
              </a:rPr>
              <a:t>soft</a:t>
            </a:r>
            <a:r>
              <a:rPr lang="zh-CN" altLang="en-US" sz="1200" b="0" i="0" u="none" strike="noStrike" kern="1200" baseline="0" dirty="0">
                <a:solidFill>
                  <a:schemeClr val="tx1"/>
                </a:solidFill>
                <a:latin typeface="+mn-lt"/>
                <a:ea typeface="+mn-ea"/>
                <a:cs typeface="+mn-cs"/>
              </a:rPr>
              <a:t>都会给出较高的支持分数，但是</a:t>
            </a:r>
            <a:r>
              <a:rPr lang="en-US" altLang="zh-CN" sz="1200" b="0" i="0" u="none" strike="noStrike" kern="1200" baseline="0" dirty="0">
                <a:solidFill>
                  <a:schemeClr val="tx1"/>
                </a:solidFill>
                <a:latin typeface="+mn-lt"/>
                <a:ea typeface="+mn-ea"/>
                <a:cs typeface="+mn-cs"/>
              </a:rPr>
              <a:t>attention</a:t>
            </a:r>
            <a:r>
              <a:rPr lang="zh-CN" altLang="en-US" sz="1200" b="0" i="0" u="none" strike="noStrike" kern="1200" baseline="0" dirty="0">
                <a:solidFill>
                  <a:schemeClr val="tx1"/>
                </a:solidFill>
                <a:latin typeface="+mn-lt"/>
                <a:ea typeface="+mn-ea"/>
                <a:cs typeface="+mn-cs"/>
              </a:rPr>
              <a:t>的和为</a:t>
            </a:r>
            <a:r>
              <a:rPr lang="en-US" altLang="zh-CN" sz="1200" b="0" i="0" u="none" strike="noStrike" kern="1200" baseline="0" dirty="0">
                <a:solidFill>
                  <a:schemeClr val="tx1"/>
                </a:solidFill>
                <a:latin typeface="+mn-lt"/>
                <a:ea typeface="+mn-ea"/>
                <a:cs typeface="+mn-cs"/>
              </a:rPr>
              <a:t>1.</a:t>
            </a:r>
            <a:endParaRPr lang="zh-CN" altLang="en-US" dirty="0"/>
          </a:p>
        </p:txBody>
      </p:sp>
      <p:sp>
        <p:nvSpPr>
          <p:cNvPr id="4" name="灯片编号占位符 3"/>
          <p:cNvSpPr>
            <a:spLocks noGrp="1"/>
          </p:cNvSpPr>
          <p:nvPr>
            <p:ph type="sldNum" sz="quarter" idx="5"/>
          </p:nvPr>
        </p:nvSpPr>
        <p:spPr/>
        <p:txBody>
          <a:bodyPr/>
          <a:lstStyle/>
          <a:p>
            <a:fld id="{87FCE144-D5A4-4C71-9FB6-2A256C7E9935}" type="slidenum">
              <a:rPr lang="zh-CN" altLang="en-US" smtClean="0"/>
              <a:t>50</a:t>
            </a:fld>
            <a:endParaRPr lang="zh-CN" altLang="en-US"/>
          </a:p>
        </p:txBody>
      </p:sp>
    </p:spTree>
    <p:extLst>
      <p:ext uri="{BB962C8B-B14F-4D97-AF65-F5344CB8AC3E}">
        <p14:creationId xmlns:p14="http://schemas.microsoft.com/office/powerpoint/2010/main" val="33721899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用的是现成的</a:t>
            </a:r>
            <a:r>
              <a:rPr lang="en-US" altLang="zh-CN" dirty="0"/>
              <a:t>parsing</a:t>
            </a:r>
            <a:endParaRPr lang="zh-CN" altLang="en-US" dirty="0"/>
          </a:p>
        </p:txBody>
      </p:sp>
      <p:sp>
        <p:nvSpPr>
          <p:cNvPr id="4" name="灯片编号占位符 3"/>
          <p:cNvSpPr>
            <a:spLocks noGrp="1"/>
          </p:cNvSpPr>
          <p:nvPr>
            <p:ph type="sldNum" sz="quarter" idx="5"/>
          </p:nvPr>
        </p:nvSpPr>
        <p:spPr/>
        <p:txBody>
          <a:bodyPr/>
          <a:lstStyle/>
          <a:p>
            <a:fld id="{87FCE144-D5A4-4C71-9FB6-2A256C7E9935}" type="slidenum">
              <a:rPr lang="zh-CN" altLang="en-US" smtClean="0"/>
              <a:t>51</a:t>
            </a:fld>
            <a:endParaRPr lang="zh-CN" altLang="en-US"/>
          </a:p>
        </p:txBody>
      </p:sp>
    </p:spTree>
    <p:extLst>
      <p:ext uri="{BB962C8B-B14F-4D97-AF65-F5344CB8AC3E}">
        <p14:creationId xmlns:p14="http://schemas.microsoft.com/office/powerpoint/2010/main" val="2425175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归一化处理：</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All mentions of the words tagged as subject and object in the sentence are replaced</a:t>
            </a:r>
          </a:p>
          <a:p>
            <a:r>
              <a:rPr lang="en-US" altLang="zh-CN" sz="1200" b="0" i="0" u="none" strike="noStrike" kern="1200" baseline="0" dirty="0">
                <a:solidFill>
                  <a:schemeClr val="tx1"/>
                </a:solidFill>
                <a:latin typeface="+mn-lt"/>
                <a:ea typeface="+mn-ea"/>
                <a:cs typeface="+mn-cs"/>
              </a:rPr>
              <a:t>with “SUBJECT” and “OBJECT” respectively.</a:t>
            </a:r>
          </a:p>
          <a:p>
            <a:r>
              <a:rPr lang="en-US" altLang="zh-CN" sz="1200" b="0" i="0" u="none" strike="noStrike" kern="1200" baseline="0" dirty="0">
                <a:solidFill>
                  <a:schemeClr val="tx1"/>
                </a:solidFill>
                <a:latin typeface="+mn-lt"/>
                <a:ea typeface="+mn-ea"/>
                <a:cs typeface="+mn-cs"/>
              </a:rPr>
              <a:t>• All named entities except subject and object entity mentions are replaced with</a:t>
            </a:r>
          </a:p>
          <a:p>
            <a:r>
              <a:rPr lang="en-US" altLang="zh-CN" sz="1200" b="0" i="0" u="none" strike="noStrike" kern="1200" baseline="0" dirty="0">
                <a:solidFill>
                  <a:schemeClr val="tx1"/>
                </a:solidFill>
                <a:latin typeface="+mn-lt"/>
                <a:ea typeface="+mn-ea"/>
                <a:cs typeface="+mn-cs"/>
              </a:rPr>
              <a:t>“ENTITY”.</a:t>
            </a:r>
          </a:p>
          <a:p>
            <a:r>
              <a:rPr lang="en-US" altLang="zh-CN" sz="1200" b="0" i="0" u="none" strike="noStrike" kern="1200" baseline="0" dirty="0">
                <a:solidFill>
                  <a:schemeClr val="tx1"/>
                </a:solidFill>
                <a:latin typeface="+mn-lt"/>
                <a:ea typeface="+mn-ea"/>
                <a:cs typeface="+mn-cs"/>
              </a:rPr>
              <a:t>• All numbers in the sentence are replaced with “NUM”.</a:t>
            </a:r>
          </a:p>
          <a:p>
            <a:r>
              <a:rPr lang="en-US" altLang="zh-CN" sz="1200" b="0" i="0" u="none" strike="noStrike" kern="1200" baseline="0" dirty="0">
                <a:solidFill>
                  <a:schemeClr val="tx1"/>
                </a:solidFill>
                <a:latin typeface="+mn-lt"/>
                <a:ea typeface="+mn-ea"/>
                <a:cs typeface="+mn-cs"/>
              </a:rPr>
              <a:t>• All adjectives expressing nationality (e.g., American, Canadian, etc.) are replaced</a:t>
            </a:r>
          </a:p>
          <a:p>
            <a:r>
              <a:rPr lang="en-US" altLang="zh-CN" sz="1200" b="0" i="0" u="none" strike="noStrike" kern="1200" baseline="0" dirty="0">
                <a:solidFill>
                  <a:schemeClr val="tx1"/>
                </a:solidFill>
                <a:latin typeface="+mn-lt"/>
                <a:ea typeface="+mn-ea"/>
                <a:cs typeface="+mn-cs"/>
              </a:rPr>
              <a:t>with “NAT”.</a:t>
            </a:r>
          </a:p>
          <a:p>
            <a:r>
              <a:rPr lang="en-US" altLang="zh-CN" sz="1200" b="0" i="0" kern="1200" dirty="0" err="1">
                <a:solidFill>
                  <a:schemeClr val="tx1"/>
                </a:solidFill>
                <a:effectLst/>
                <a:latin typeface="+mn-lt"/>
                <a:ea typeface="+mn-ea"/>
                <a:cs typeface="+mn-cs"/>
              </a:rPr>
              <a:t>FastText</a:t>
            </a:r>
            <a:r>
              <a:rPr lang="en-US" altLang="zh-CN" sz="1200" b="0" i="0" kern="1200" dirty="0">
                <a:solidFill>
                  <a:schemeClr val="tx1"/>
                </a:solidFill>
                <a:effectLst/>
                <a:latin typeface="+mn-lt"/>
                <a:ea typeface="+mn-ea"/>
                <a:cs typeface="+mn-cs"/>
              </a:rPr>
              <a:t>[35]</a:t>
            </a:r>
            <a:r>
              <a:rPr lang="zh-CN" altLang="en-US" sz="1200" b="0" i="0" kern="1200" dirty="0">
                <a:solidFill>
                  <a:schemeClr val="tx1"/>
                </a:solidFill>
                <a:effectLst/>
                <a:latin typeface="+mn-lt"/>
                <a:ea typeface="+mn-ea"/>
                <a:cs typeface="+mn-cs"/>
              </a:rPr>
              <a:t>是一个有效学习单词表示和句子分类的库。该工具通过其词向量的平均值来表示文档，并允许在训练期间通过反向传播更新词向量。</a:t>
            </a:r>
            <a:br>
              <a:rPr lang="zh-CN" altLang="en-US" dirty="0"/>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在本论文中，我们使用一个预先训练的</a:t>
            </a:r>
            <a:r>
              <a:rPr lang="en-US" altLang="zh-CN" sz="1200" b="0" i="0" kern="1200" dirty="0" err="1">
                <a:solidFill>
                  <a:schemeClr val="tx1"/>
                </a:solidFill>
                <a:effectLst/>
                <a:latin typeface="+mn-lt"/>
                <a:ea typeface="+mn-ea"/>
                <a:cs typeface="+mn-cs"/>
              </a:rPr>
              <a:t>FastText</a:t>
            </a:r>
            <a:r>
              <a:rPr lang="zh-CN" altLang="en-US" sz="1200" b="0" i="0" kern="1200" dirty="0">
                <a:solidFill>
                  <a:schemeClr val="tx1"/>
                </a:solidFill>
                <a:effectLst/>
                <a:latin typeface="+mn-lt"/>
                <a:ea typeface="+mn-ea"/>
                <a:cs typeface="+mn-cs"/>
              </a:rPr>
              <a:t>模型作为我们的句子嵌入工具。输入是规范化的句子，输出是长度为</a:t>
            </a:r>
            <a:r>
              <a:rPr lang="en-US" altLang="zh-CN" sz="1200" b="0" i="0" kern="1200" dirty="0">
                <a:solidFill>
                  <a:schemeClr val="tx1"/>
                </a:solidFill>
                <a:effectLst/>
                <a:latin typeface="+mn-lt"/>
                <a:ea typeface="+mn-ea"/>
                <a:cs typeface="+mn-cs"/>
              </a:rPr>
              <a:t>300</a:t>
            </a:r>
            <a:r>
              <a:rPr lang="zh-CN" altLang="en-US" sz="1200" b="0" i="0" kern="1200" dirty="0">
                <a:solidFill>
                  <a:schemeClr val="tx1"/>
                </a:solidFill>
                <a:effectLst/>
                <a:latin typeface="+mn-lt"/>
                <a:ea typeface="+mn-ea"/>
                <a:cs typeface="+mn-cs"/>
              </a:rPr>
              <a:t>的向量。</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已知实体类型有助于关系提取，因为它们可以立即过滤出候选关系</a:t>
            </a:r>
            <a:r>
              <a:rPr lang="en-US" altLang="zh-CN" sz="1200" b="0" i="0" kern="1200" dirty="0">
                <a:solidFill>
                  <a:schemeClr val="tx1"/>
                </a:solidFill>
                <a:effectLst/>
                <a:latin typeface="+mn-lt"/>
                <a:ea typeface="+mn-ea"/>
                <a:cs typeface="+mn-cs"/>
              </a:rPr>
              <a:t>[48]</a:t>
            </a:r>
            <a:r>
              <a:rPr lang="zh-CN" altLang="en-US" sz="1200" b="0" i="0" kern="1200" dirty="0">
                <a:solidFill>
                  <a:schemeClr val="tx1"/>
                </a:solidFill>
                <a:effectLst/>
                <a:latin typeface="+mn-lt"/>
                <a:ea typeface="+mn-ea"/>
                <a:cs typeface="+mn-cs"/>
              </a:rPr>
              <a:t>。因此，我们使用</a:t>
            </a:r>
            <a:r>
              <a:rPr lang="en-US" altLang="zh-CN" sz="1200" b="0" i="0" kern="1200" dirty="0">
                <a:solidFill>
                  <a:schemeClr val="tx1"/>
                </a:solidFill>
                <a:effectLst/>
                <a:latin typeface="+mn-lt"/>
                <a:ea typeface="+mn-ea"/>
                <a:cs typeface="+mn-cs"/>
              </a:rPr>
              <a:t>FIGER[1]</a:t>
            </a:r>
            <a:r>
              <a:rPr lang="zh-CN" altLang="en-US" sz="1200" b="0" i="0" kern="1200" dirty="0">
                <a:solidFill>
                  <a:schemeClr val="tx1"/>
                </a:solidFill>
                <a:effectLst/>
                <a:latin typeface="+mn-lt"/>
                <a:ea typeface="+mn-ea"/>
                <a:cs typeface="+mn-cs"/>
              </a:rPr>
              <a:t>方法提取句子中实体的细粒度类型，该方法提供了</a:t>
            </a:r>
            <a:r>
              <a:rPr lang="en-US" altLang="zh-CN" sz="1200" b="0" i="0" kern="1200" dirty="0">
                <a:solidFill>
                  <a:schemeClr val="tx1"/>
                </a:solidFill>
                <a:effectLst/>
                <a:latin typeface="+mn-lt"/>
                <a:ea typeface="+mn-ea"/>
                <a:cs typeface="+mn-cs"/>
              </a:rPr>
              <a:t>112</a:t>
            </a:r>
            <a:r>
              <a:rPr lang="zh-CN" altLang="en-US" sz="1200" b="0" i="0" kern="1200" dirty="0">
                <a:solidFill>
                  <a:schemeClr val="tx1"/>
                </a:solidFill>
                <a:effectLst/>
                <a:latin typeface="+mn-lt"/>
                <a:ea typeface="+mn-ea"/>
                <a:cs typeface="+mn-cs"/>
              </a:rPr>
              <a:t>种类型。为了比较，我们也使用标准的</a:t>
            </a:r>
            <a:r>
              <a:rPr lang="en-US" altLang="zh-CN" sz="1200" b="0" i="0" kern="1200" dirty="0">
                <a:solidFill>
                  <a:schemeClr val="tx1"/>
                </a:solidFill>
                <a:effectLst/>
                <a:latin typeface="+mn-lt"/>
                <a:ea typeface="+mn-ea"/>
                <a:cs typeface="+mn-cs"/>
              </a:rPr>
              <a:t>Stanford NER</a:t>
            </a:r>
            <a:r>
              <a:rPr lang="zh-CN" altLang="en-US" sz="1200" b="0" i="0" kern="1200" dirty="0">
                <a:solidFill>
                  <a:schemeClr val="tx1"/>
                </a:solidFill>
                <a:effectLst/>
                <a:latin typeface="+mn-lt"/>
                <a:ea typeface="+mn-ea"/>
                <a:cs typeface="+mn-cs"/>
              </a:rPr>
              <a:t>类型分类器进行实验，并对结果进行比较。</a:t>
            </a:r>
            <a:endParaRPr lang="zh-CN" altLang="en-US" dirty="0"/>
          </a:p>
        </p:txBody>
      </p:sp>
      <p:sp>
        <p:nvSpPr>
          <p:cNvPr id="4" name="灯片编号占位符 3"/>
          <p:cNvSpPr>
            <a:spLocks noGrp="1"/>
          </p:cNvSpPr>
          <p:nvPr>
            <p:ph type="sldNum" sz="quarter" idx="5"/>
          </p:nvPr>
        </p:nvSpPr>
        <p:spPr/>
        <p:txBody>
          <a:bodyPr/>
          <a:lstStyle/>
          <a:p>
            <a:fld id="{87FCE144-D5A4-4C71-9FB6-2A256C7E9935}" type="slidenum">
              <a:rPr lang="zh-CN" altLang="en-US" smtClean="0"/>
              <a:t>6</a:t>
            </a:fld>
            <a:endParaRPr lang="zh-CN" altLang="en-US"/>
          </a:p>
        </p:txBody>
      </p:sp>
    </p:spTree>
    <p:extLst>
      <p:ext uri="{BB962C8B-B14F-4D97-AF65-F5344CB8AC3E}">
        <p14:creationId xmlns:p14="http://schemas.microsoft.com/office/powerpoint/2010/main" val="2525856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归一化处理：</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All mentions of the words tagged as subject and object in the sentence are replaced</a:t>
            </a:r>
          </a:p>
          <a:p>
            <a:r>
              <a:rPr lang="en-US" altLang="zh-CN" sz="1200" b="0" i="0" u="none" strike="noStrike" kern="1200" baseline="0" dirty="0">
                <a:solidFill>
                  <a:schemeClr val="tx1"/>
                </a:solidFill>
                <a:latin typeface="+mn-lt"/>
                <a:ea typeface="+mn-ea"/>
                <a:cs typeface="+mn-cs"/>
              </a:rPr>
              <a:t>with “SUBJECT” and “OBJECT” respectively.</a:t>
            </a:r>
          </a:p>
          <a:p>
            <a:r>
              <a:rPr lang="en-US" altLang="zh-CN" sz="1200" b="0" i="0" u="none" strike="noStrike" kern="1200" baseline="0" dirty="0">
                <a:solidFill>
                  <a:schemeClr val="tx1"/>
                </a:solidFill>
                <a:latin typeface="+mn-lt"/>
                <a:ea typeface="+mn-ea"/>
                <a:cs typeface="+mn-cs"/>
              </a:rPr>
              <a:t>• All named entities except subject and object entity mentions are replaced with</a:t>
            </a:r>
          </a:p>
          <a:p>
            <a:r>
              <a:rPr lang="en-US" altLang="zh-CN" sz="1200" b="0" i="0" u="none" strike="noStrike" kern="1200" baseline="0" dirty="0">
                <a:solidFill>
                  <a:schemeClr val="tx1"/>
                </a:solidFill>
                <a:latin typeface="+mn-lt"/>
                <a:ea typeface="+mn-ea"/>
                <a:cs typeface="+mn-cs"/>
              </a:rPr>
              <a:t>“ENTITY”.</a:t>
            </a:r>
          </a:p>
          <a:p>
            <a:r>
              <a:rPr lang="en-US" altLang="zh-CN" sz="1200" b="0" i="0" u="none" strike="noStrike" kern="1200" baseline="0" dirty="0">
                <a:solidFill>
                  <a:schemeClr val="tx1"/>
                </a:solidFill>
                <a:latin typeface="+mn-lt"/>
                <a:ea typeface="+mn-ea"/>
                <a:cs typeface="+mn-cs"/>
              </a:rPr>
              <a:t>• All numbers in the sentence are replaced with “NUM”.</a:t>
            </a:r>
          </a:p>
          <a:p>
            <a:r>
              <a:rPr lang="en-US" altLang="zh-CN" sz="1200" b="0" i="0" u="none" strike="noStrike" kern="1200" baseline="0" dirty="0">
                <a:solidFill>
                  <a:schemeClr val="tx1"/>
                </a:solidFill>
                <a:latin typeface="+mn-lt"/>
                <a:ea typeface="+mn-ea"/>
                <a:cs typeface="+mn-cs"/>
              </a:rPr>
              <a:t>• All adjectives expressing nationality (e.g., American, Canadian, etc.) are replaced</a:t>
            </a:r>
          </a:p>
          <a:p>
            <a:r>
              <a:rPr lang="en-US" altLang="zh-CN" sz="1200" b="0" i="0" u="none" strike="noStrike" kern="1200" baseline="0" dirty="0">
                <a:solidFill>
                  <a:schemeClr val="tx1"/>
                </a:solidFill>
                <a:latin typeface="+mn-lt"/>
                <a:ea typeface="+mn-ea"/>
                <a:cs typeface="+mn-cs"/>
              </a:rPr>
              <a:t>with “NAT”.</a:t>
            </a:r>
          </a:p>
          <a:p>
            <a:r>
              <a:rPr lang="en-US" altLang="zh-CN" sz="1200" b="0" i="0" kern="1200" dirty="0" err="1">
                <a:solidFill>
                  <a:schemeClr val="tx1"/>
                </a:solidFill>
                <a:effectLst/>
                <a:latin typeface="+mn-lt"/>
                <a:ea typeface="+mn-ea"/>
                <a:cs typeface="+mn-cs"/>
              </a:rPr>
              <a:t>FastText</a:t>
            </a:r>
            <a:r>
              <a:rPr lang="en-US" altLang="zh-CN" sz="1200" b="0" i="0" kern="1200" dirty="0">
                <a:solidFill>
                  <a:schemeClr val="tx1"/>
                </a:solidFill>
                <a:effectLst/>
                <a:latin typeface="+mn-lt"/>
                <a:ea typeface="+mn-ea"/>
                <a:cs typeface="+mn-cs"/>
              </a:rPr>
              <a:t>[35]</a:t>
            </a:r>
            <a:r>
              <a:rPr lang="zh-CN" altLang="en-US" sz="1200" b="0" i="0" kern="1200" dirty="0">
                <a:solidFill>
                  <a:schemeClr val="tx1"/>
                </a:solidFill>
                <a:effectLst/>
                <a:latin typeface="+mn-lt"/>
                <a:ea typeface="+mn-ea"/>
                <a:cs typeface="+mn-cs"/>
              </a:rPr>
              <a:t>是一个有效学习单词表示和句子分类的库。该工具通过其词向量的平均值来表示文档，并允许在训练期间通过反向传播更新词向量。</a:t>
            </a:r>
            <a:br>
              <a:rPr lang="zh-CN" altLang="en-US" dirty="0"/>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在本论文中，我们使用一个预先训练的</a:t>
            </a:r>
            <a:r>
              <a:rPr lang="en-US" altLang="zh-CN" sz="1200" b="0" i="0" kern="1200" dirty="0" err="1">
                <a:solidFill>
                  <a:schemeClr val="tx1"/>
                </a:solidFill>
                <a:effectLst/>
                <a:latin typeface="+mn-lt"/>
                <a:ea typeface="+mn-ea"/>
                <a:cs typeface="+mn-cs"/>
              </a:rPr>
              <a:t>FastText</a:t>
            </a:r>
            <a:r>
              <a:rPr lang="zh-CN" altLang="en-US" sz="1200" b="0" i="0" kern="1200" dirty="0">
                <a:solidFill>
                  <a:schemeClr val="tx1"/>
                </a:solidFill>
                <a:effectLst/>
                <a:latin typeface="+mn-lt"/>
                <a:ea typeface="+mn-ea"/>
                <a:cs typeface="+mn-cs"/>
              </a:rPr>
              <a:t>模型作为我们的句子嵌入工具。输入是规范化的句子，输出是长度为</a:t>
            </a:r>
            <a:r>
              <a:rPr lang="en-US" altLang="zh-CN" sz="1200" b="0" i="0" kern="1200" dirty="0">
                <a:solidFill>
                  <a:schemeClr val="tx1"/>
                </a:solidFill>
                <a:effectLst/>
                <a:latin typeface="+mn-lt"/>
                <a:ea typeface="+mn-ea"/>
                <a:cs typeface="+mn-cs"/>
              </a:rPr>
              <a:t>300</a:t>
            </a:r>
            <a:r>
              <a:rPr lang="zh-CN" altLang="en-US" sz="1200" b="0" i="0" kern="1200" dirty="0">
                <a:solidFill>
                  <a:schemeClr val="tx1"/>
                </a:solidFill>
                <a:effectLst/>
                <a:latin typeface="+mn-lt"/>
                <a:ea typeface="+mn-ea"/>
                <a:cs typeface="+mn-cs"/>
              </a:rPr>
              <a:t>的向量。</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已知实体类型有助于关系提取，因为它们可以立即过滤出候选关系</a:t>
            </a:r>
            <a:r>
              <a:rPr lang="en-US" altLang="zh-CN" sz="1200" b="0" i="0" kern="1200" dirty="0">
                <a:solidFill>
                  <a:schemeClr val="tx1"/>
                </a:solidFill>
                <a:effectLst/>
                <a:latin typeface="+mn-lt"/>
                <a:ea typeface="+mn-ea"/>
                <a:cs typeface="+mn-cs"/>
              </a:rPr>
              <a:t>[48]</a:t>
            </a:r>
            <a:r>
              <a:rPr lang="zh-CN" altLang="en-US" sz="1200" b="0" i="0" kern="1200" dirty="0">
                <a:solidFill>
                  <a:schemeClr val="tx1"/>
                </a:solidFill>
                <a:effectLst/>
                <a:latin typeface="+mn-lt"/>
                <a:ea typeface="+mn-ea"/>
                <a:cs typeface="+mn-cs"/>
              </a:rPr>
              <a:t>。因此，我们使用</a:t>
            </a:r>
            <a:r>
              <a:rPr lang="en-US" altLang="zh-CN" sz="1200" b="0" i="0" kern="1200" dirty="0">
                <a:solidFill>
                  <a:schemeClr val="tx1"/>
                </a:solidFill>
                <a:effectLst/>
                <a:latin typeface="+mn-lt"/>
                <a:ea typeface="+mn-ea"/>
                <a:cs typeface="+mn-cs"/>
              </a:rPr>
              <a:t>FIGER[1]</a:t>
            </a:r>
            <a:r>
              <a:rPr lang="zh-CN" altLang="en-US" sz="1200" b="0" i="0" kern="1200" dirty="0">
                <a:solidFill>
                  <a:schemeClr val="tx1"/>
                </a:solidFill>
                <a:effectLst/>
                <a:latin typeface="+mn-lt"/>
                <a:ea typeface="+mn-ea"/>
                <a:cs typeface="+mn-cs"/>
              </a:rPr>
              <a:t>方法提取句子中实体的细粒度类型，该方法提供了</a:t>
            </a:r>
            <a:r>
              <a:rPr lang="en-US" altLang="zh-CN" sz="1200" b="0" i="0" kern="1200" dirty="0">
                <a:solidFill>
                  <a:schemeClr val="tx1"/>
                </a:solidFill>
                <a:effectLst/>
                <a:latin typeface="+mn-lt"/>
                <a:ea typeface="+mn-ea"/>
                <a:cs typeface="+mn-cs"/>
              </a:rPr>
              <a:t>112</a:t>
            </a:r>
            <a:r>
              <a:rPr lang="zh-CN" altLang="en-US" sz="1200" b="0" i="0" kern="1200" dirty="0">
                <a:solidFill>
                  <a:schemeClr val="tx1"/>
                </a:solidFill>
                <a:effectLst/>
                <a:latin typeface="+mn-lt"/>
                <a:ea typeface="+mn-ea"/>
                <a:cs typeface="+mn-cs"/>
              </a:rPr>
              <a:t>种类型。为了比较，我们也使用标准的</a:t>
            </a:r>
            <a:r>
              <a:rPr lang="en-US" altLang="zh-CN" sz="1200" b="0" i="0" kern="1200" dirty="0">
                <a:solidFill>
                  <a:schemeClr val="tx1"/>
                </a:solidFill>
                <a:effectLst/>
                <a:latin typeface="+mn-lt"/>
                <a:ea typeface="+mn-ea"/>
                <a:cs typeface="+mn-cs"/>
              </a:rPr>
              <a:t>Stanford NER</a:t>
            </a:r>
            <a:r>
              <a:rPr lang="zh-CN" altLang="en-US" sz="1200" b="0" i="0" kern="1200" dirty="0">
                <a:solidFill>
                  <a:schemeClr val="tx1"/>
                </a:solidFill>
                <a:effectLst/>
                <a:latin typeface="+mn-lt"/>
                <a:ea typeface="+mn-ea"/>
                <a:cs typeface="+mn-cs"/>
              </a:rPr>
              <a:t>类型分类器进行实验，并对结果进行比较。</a:t>
            </a:r>
            <a:endParaRPr lang="zh-CN" altLang="en-US" dirty="0"/>
          </a:p>
        </p:txBody>
      </p:sp>
      <p:sp>
        <p:nvSpPr>
          <p:cNvPr id="4" name="灯片编号占位符 3"/>
          <p:cNvSpPr>
            <a:spLocks noGrp="1"/>
          </p:cNvSpPr>
          <p:nvPr>
            <p:ph type="sldNum" sz="quarter" idx="5"/>
          </p:nvPr>
        </p:nvSpPr>
        <p:spPr/>
        <p:txBody>
          <a:bodyPr/>
          <a:lstStyle/>
          <a:p>
            <a:fld id="{87FCE144-D5A4-4C71-9FB6-2A256C7E9935}" type="slidenum">
              <a:rPr lang="zh-CN" altLang="en-US" smtClean="0"/>
              <a:t>7</a:t>
            </a:fld>
            <a:endParaRPr lang="zh-CN" altLang="en-US"/>
          </a:p>
        </p:txBody>
      </p:sp>
    </p:spTree>
    <p:extLst>
      <p:ext uri="{BB962C8B-B14F-4D97-AF65-F5344CB8AC3E}">
        <p14:creationId xmlns:p14="http://schemas.microsoft.com/office/powerpoint/2010/main" val="1785935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我们的结构做的就是颠倒假设</a:t>
            </a:r>
          </a:p>
        </p:txBody>
      </p:sp>
      <p:sp>
        <p:nvSpPr>
          <p:cNvPr id="4" name="灯片编号占位符 3"/>
          <p:cNvSpPr>
            <a:spLocks noGrp="1"/>
          </p:cNvSpPr>
          <p:nvPr>
            <p:ph type="sldNum" sz="quarter" idx="5"/>
          </p:nvPr>
        </p:nvSpPr>
        <p:spPr/>
        <p:txBody>
          <a:bodyPr/>
          <a:lstStyle/>
          <a:p>
            <a:fld id="{87FCE144-D5A4-4C71-9FB6-2A256C7E9935}" type="slidenum">
              <a:rPr lang="zh-CN" altLang="en-US" smtClean="0"/>
              <a:t>8</a:t>
            </a:fld>
            <a:endParaRPr lang="zh-CN" altLang="en-US"/>
          </a:p>
        </p:txBody>
      </p:sp>
    </p:spTree>
    <p:extLst>
      <p:ext uri="{BB962C8B-B14F-4D97-AF65-F5344CB8AC3E}">
        <p14:creationId xmlns:p14="http://schemas.microsoft.com/office/powerpoint/2010/main" val="3106107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归一化处理：</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All mentions of the words tagged as subject and object in the sentence are replaced</a:t>
            </a:r>
          </a:p>
          <a:p>
            <a:r>
              <a:rPr lang="en-US" altLang="zh-CN" sz="1200" b="0" i="0" u="none" strike="noStrike" kern="1200" baseline="0" dirty="0">
                <a:solidFill>
                  <a:schemeClr val="tx1"/>
                </a:solidFill>
                <a:latin typeface="+mn-lt"/>
                <a:ea typeface="+mn-ea"/>
                <a:cs typeface="+mn-cs"/>
              </a:rPr>
              <a:t>with “SUBJECT” and “OBJECT” respectively.</a:t>
            </a:r>
          </a:p>
          <a:p>
            <a:r>
              <a:rPr lang="en-US" altLang="zh-CN" sz="1200" b="0" i="0" u="none" strike="noStrike" kern="1200" baseline="0" dirty="0">
                <a:solidFill>
                  <a:schemeClr val="tx1"/>
                </a:solidFill>
                <a:latin typeface="+mn-lt"/>
                <a:ea typeface="+mn-ea"/>
                <a:cs typeface="+mn-cs"/>
              </a:rPr>
              <a:t>• All named entities except subject and object entity mentions are replaced with</a:t>
            </a:r>
          </a:p>
          <a:p>
            <a:r>
              <a:rPr lang="en-US" altLang="zh-CN" sz="1200" b="0" i="0" u="none" strike="noStrike" kern="1200" baseline="0" dirty="0">
                <a:solidFill>
                  <a:schemeClr val="tx1"/>
                </a:solidFill>
                <a:latin typeface="+mn-lt"/>
                <a:ea typeface="+mn-ea"/>
                <a:cs typeface="+mn-cs"/>
              </a:rPr>
              <a:t>“ENTITY”.</a:t>
            </a:r>
          </a:p>
          <a:p>
            <a:r>
              <a:rPr lang="en-US" altLang="zh-CN" sz="1200" b="0" i="0" u="none" strike="noStrike" kern="1200" baseline="0" dirty="0">
                <a:solidFill>
                  <a:schemeClr val="tx1"/>
                </a:solidFill>
                <a:latin typeface="+mn-lt"/>
                <a:ea typeface="+mn-ea"/>
                <a:cs typeface="+mn-cs"/>
              </a:rPr>
              <a:t>• All numbers in the sentence are replaced with “NUM”.</a:t>
            </a:r>
          </a:p>
          <a:p>
            <a:r>
              <a:rPr lang="en-US" altLang="zh-CN" sz="1200" b="0" i="0" u="none" strike="noStrike" kern="1200" baseline="0" dirty="0">
                <a:solidFill>
                  <a:schemeClr val="tx1"/>
                </a:solidFill>
                <a:latin typeface="+mn-lt"/>
                <a:ea typeface="+mn-ea"/>
                <a:cs typeface="+mn-cs"/>
              </a:rPr>
              <a:t>• All adjectives expressing nationality (e.g., American, Canadian, etc.) are replaced</a:t>
            </a:r>
          </a:p>
          <a:p>
            <a:r>
              <a:rPr lang="en-US" altLang="zh-CN" sz="1200" b="0" i="0" u="none" strike="noStrike" kern="1200" baseline="0" dirty="0">
                <a:solidFill>
                  <a:schemeClr val="tx1"/>
                </a:solidFill>
                <a:latin typeface="+mn-lt"/>
                <a:ea typeface="+mn-ea"/>
                <a:cs typeface="+mn-cs"/>
              </a:rPr>
              <a:t>with “NAT”.</a:t>
            </a:r>
          </a:p>
          <a:p>
            <a:r>
              <a:rPr lang="en-US" altLang="zh-CN" sz="1200" b="0" i="0" kern="1200" dirty="0" err="1">
                <a:solidFill>
                  <a:schemeClr val="tx1"/>
                </a:solidFill>
                <a:effectLst/>
                <a:latin typeface="+mn-lt"/>
                <a:ea typeface="+mn-ea"/>
                <a:cs typeface="+mn-cs"/>
              </a:rPr>
              <a:t>FastText</a:t>
            </a:r>
            <a:r>
              <a:rPr lang="en-US" altLang="zh-CN" sz="1200" b="0" i="0" kern="1200" dirty="0">
                <a:solidFill>
                  <a:schemeClr val="tx1"/>
                </a:solidFill>
                <a:effectLst/>
                <a:latin typeface="+mn-lt"/>
                <a:ea typeface="+mn-ea"/>
                <a:cs typeface="+mn-cs"/>
              </a:rPr>
              <a:t>[35]</a:t>
            </a:r>
            <a:r>
              <a:rPr lang="zh-CN" altLang="en-US" sz="1200" b="0" i="0" kern="1200" dirty="0">
                <a:solidFill>
                  <a:schemeClr val="tx1"/>
                </a:solidFill>
                <a:effectLst/>
                <a:latin typeface="+mn-lt"/>
                <a:ea typeface="+mn-ea"/>
                <a:cs typeface="+mn-cs"/>
              </a:rPr>
              <a:t>是一个有效学习单词表示和句子分类的库。该工具通过其词向量的平均值来表示文档，并允许在训练期间通过反向传播更新词向量。</a:t>
            </a:r>
            <a:br>
              <a:rPr lang="zh-CN" altLang="en-US" dirty="0"/>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在本论文中，我们使用一个预先训练的</a:t>
            </a:r>
            <a:r>
              <a:rPr lang="en-US" altLang="zh-CN" sz="1200" b="0" i="0" kern="1200" dirty="0" err="1">
                <a:solidFill>
                  <a:schemeClr val="tx1"/>
                </a:solidFill>
                <a:effectLst/>
                <a:latin typeface="+mn-lt"/>
                <a:ea typeface="+mn-ea"/>
                <a:cs typeface="+mn-cs"/>
              </a:rPr>
              <a:t>FastText</a:t>
            </a:r>
            <a:r>
              <a:rPr lang="zh-CN" altLang="en-US" sz="1200" b="0" i="0" kern="1200" dirty="0">
                <a:solidFill>
                  <a:schemeClr val="tx1"/>
                </a:solidFill>
                <a:effectLst/>
                <a:latin typeface="+mn-lt"/>
                <a:ea typeface="+mn-ea"/>
                <a:cs typeface="+mn-cs"/>
              </a:rPr>
              <a:t>模型作为我们的句子嵌入工具。输入是规范化的句子，输出是长度为</a:t>
            </a:r>
            <a:r>
              <a:rPr lang="en-US" altLang="zh-CN" sz="1200" b="0" i="0" kern="1200" dirty="0">
                <a:solidFill>
                  <a:schemeClr val="tx1"/>
                </a:solidFill>
                <a:effectLst/>
                <a:latin typeface="+mn-lt"/>
                <a:ea typeface="+mn-ea"/>
                <a:cs typeface="+mn-cs"/>
              </a:rPr>
              <a:t>300</a:t>
            </a:r>
            <a:r>
              <a:rPr lang="zh-CN" altLang="en-US" sz="1200" b="0" i="0" kern="1200" dirty="0">
                <a:solidFill>
                  <a:schemeClr val="tx1"/>
                </a:solidFill>
                <a:effectLst/>
                <a:latin typeface="+mn-lt"/>
                <a:ea typeface="+mn-ea"/>
                <a:cs typeface="+mn-cs"/>
              </a:rPr>
              <a:t>的向量。</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已知实体类型有助于关系提取，因为它们可以立即过滤出候选关系</a:t>
            </a:r>
            <a:r>
              <a:rPr lang="en-US" altLang="zh-CN" sz="1200" b="0" i="0" kern="1200" dirty="0">
                <a:solidFill>
                  <a:schemeClr val="tx1"/>
                </a:solidFill>
                <a:effectLst/>
                <a:latin typeface="+mn-lt"/>
                <a:ea typeface="+mn-ea"/>
                <a:cs typeface="+mn-cs"/>
              </a:rPr>
              <a:t>[48]</a:t>
            </a:r>
            <a:r>
              <a:rPr lang="zh-CN" altLang="en-US" sz="1200" b="0" i="0" kern="1200" dirty="0">
                <a:solidFill>
                  <a:schemeClr val="tx1"/>
                </a:solidFill>
                <a:effectLst/>
                <a:latin typeface="+mn-lt"/>
                <a:ea typeface="+mn-ea"/>
                <a:cs typeface="+mn-cs"/>
              </a:rPr>
              <a:t>。因此，我们使用</a:t>
            </a:r>
            <a:r>
              <a:rPr lang="en-US" altLang="zh-CN" sz="1200" b="0" i="0" kern="1200" dirty="0">
                <a:solidFill>
                  <a:schemeClr val="tx1"/>
                </a:solidFill>
                <a:effectLst/>
                <a:latin typeface="+mn-lt"/>
                <a:ea typeface="+mn-ea"/>
                <a:cs typeface="+mn-cs"/>
              </a:rPr>
              <a:t>FIGER[1]</a:t>
            </a:r>
            <a:r>
              <a:rPr lang="zh-CN" altLang="en-US" sz="1200" b="0" i="0" kern="1200" dirty="0">
                <a:solidFill>
                  <a:schemeClr val="tx1"/>
                </a:solidFill>
                <a:effectLst/>
                <a:latin typeface="+mn-lt"/>
                <a:ea typeface="+mn-ea"/>
                <a:cs typeface="+mn-cs"/>
              </a:rPr>
              <a:t>方法提取句子中实体的细粒度类型，该方法提供了</a:t>
            </a:r>
            <a:r>
              <a:rPr lang="en-US" altLang="zh-CN" sz="1200" b="0" i="0" kern="1200" dirty="0">
                <a:solidFill>
                  <a:schemeClr val="tx1"/>
                </a:solidFill>
                <a:effectLst/>
                <a:latin typeface="+mn-lt"/>
                <a:ea typeface="+mn-ea"/>
                <a:cs typeface="+mn-cs"/>
              </a:rPr>
              <a:t>112</a:t>
            </a:r>
            <a:r>
              <a:rPr lang="zh-CN" altLang="en-US" sz="1200" b="0" i="0" kern="1200" dirty="0">
                <a:solidFill>
                  <a:schemeClr val="tx1"/>
                </a:solidFill>
                <a:effectLst/>
                <a:latin typeface="+mn-lt"/>
                <a:ea typeface="+mn-ea"/>
                <a:cs typeface="+mn-cs"/>
              </a:rPr>
              <a:t>种类型。为了比较，我们也使用标准的</a:t>
            </a:r>
            <a:r>
              <a:rPr lang="en-US" altLang="zh-CN" sz="1200" b="0" i="0" kern="1200" dirty="0">
                <a:solidFill>
                  <a:schemeClr val="tx1"/>
                </a:solidFill>
                <a:effectLst/>
                <a:latin typeface="+mn-lt"/>
                <a:ea typeface="+mn-ea"/>
                <a:cs typeface="+mn-cs"/>
              </a:rPr>
              <a:t>Stanford NER</a:t>
            </a:r>
            <a:r>
              <a:rPr lang="zh-CN" altLang="en-US" sz="1200" b="0" i="0" kern="1200" dirty="0">
                <a:solidFill>
                  <a:schemeClr val="tx1"/>
                </a:solidFill>
                <a:effectLst/>
                <a:latin typeface="+mn-lt"/>
                <a:ea typeface="+mn-ea"/>
                <a:cs typeface="+mn-cs"/>
              </a:rPr>
              <a:t>类型分类器进行实验，并对结果进行比较。</a:t>
            </a:r>
            <a:endParaRPr lang="zh-CN" altLang="en-US" dirty="0"/>
          </a:p>
        </p:txBody>
      </p:sp>
      <p:sp>
        <p:nvSpPr>
          <p:cNvPr id="4" name="灯片编号占位符 3"/>
          <p:cNvSpPr>
            <a:spLocks noGrp="1"/>
          </p:cNvSpPr>
          <p:nvPr>
            <p:ph type="sldNum" sz="quarter" idx="5"/>
          </p:nvPr>
        </p:nvSpPr>
        <p:spPr/>
        <p:txBody>
          <a:bodyPr/>
          <a:lstStyle/>
          <a:p>
            <a:fld id="{87FCE144-D5A4-4C71-9FB6-2A256C7E9935}" type="slidenum">
              <a:rPr lang="zh-CN" altLang="en-US" smtClean="0"/>
              <a:t>9</a:t>
            </a:fld>
            <a:endParaRPr lang="zh-CN" altLang="en-US"/>
          </a:p>
        </p:txBody>
      </p:sp>
    </p:spTree>
    <p:extLst>
      <p:ext uri="{BB962C8B-B14F-4D97-AF65-F5344CB8AC3E}">
        <p14:creationId xmlns:p14="http://schemas.microsoft.com/office/powerpoint/2010/main" val="1971171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8219931" y="-26811"/>
            <a:ext cx="6650134" cy="1169035"/>
          </a:xfrm>
        </p:spPr>
        <p:txBody>
          <a:bodyPr lIns="0" tIns="0" rIns="0" bIns="0"/>
          <a:lstStyle>
            <a:lvl1pPr>
              <a:defRPr sz="7500" b="0" i="0">
                <a:solidFill>
                  <a:srgbClr val="24242E"/>
                </a:solidFill>
                <a:latin typeface="Gill Sans MT"/>
                <a:cs typeface="Gill Sans MT"/>
              </a:defRPr>
            </a:lvl1pPr>
          </a:lstStyle>
          <a:p>
            <a:endParaRPr dirty="0"/>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3/8/2021</a:t>
            </a:fld>
            <a:endParaRPr lang="en-US"/>
          </a:p>
        </p:txBody>
      </p:sp>
      <p:sp>
        <p:nvSpPr>
          <p:cNvPr id="6" name="Holder 6"/>
          <p:cNvSpPr>
            <a:spLocks noGrp="1"/>
          </p:cNvSpPr>
          <p:nvPr>
            <p:ph type="sldNum" sz="quarter" idx="7"/>
          </p:nvPr>
        </p:nvSpPr>
        <p:spPr/>
        <p:txBody>
          <a:bodyPr lIns="0" tIns="0" rIns="0" bIns="0"/>
          <a:lstStyle>
            <a:lvl1pPr>
              <a:defRPr sz="2300" b="0" i="0">
                <a:solidFill>
                  <a:srgbClr val="0433FF"/>
                </a:solidFill>
                <a:latin typeface="Gill Sans MT"/>
                <a:cs typeface="Gill Sans MT"/>
              </a:defRPr>
            </a:lvl1pPr>
          </a:lstStyle>
          <a:p>
            <a:pPr marL="38100">
              <a:lnSpc>
                <a:spcPts val="2680"/>
              </a:lnSpc>
            </a:pPr>
            <a:fld id="{81D60167-4931-47E6-BA6A-407CBD079E47}" type="slidenum">
              <a:rPr dirty="0"/>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444168-92A4-4746-AE11-2C083C3730A3}"/>
              </a:ext>
            </a:extLst>
          </p:cNvPr>
          <p:cNvSpPr>
            <a:spLocks noGrp="1"/>
          </p:cNvSpPr>
          <p:nvPr>
            <p:ph type="title"/>
          </p:nvPr>
        </p:nvSpPr>
        <p:spPr>
          <a:xfrm>
            <a:off x="1382713" y="601663"/>
            <a:ext cx="17338675" cy="2185987"/>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C33BDC1-7DD3-4FC8-B6A3-AEDDF422BC16}"/>
              </a:ext>
            </a:extLst>
          </p:cNvPr>
          <p:cNvSpPr>
            <a:spLocks noGrp="1"/>
          </p:cNvSpPr>
          <p:nvPr>
            <p:ph type="dt" sz="half" idx="10"/>
          </p:nvPr>
        </p:nvSpPr>
        <p:spPr/>
        <p:txBody>
          <a:bodyPr/>
          <a:lstStyle/>
          <a:p>
            <a:fld id="{B3328C4D-91F9-488C-85A3-8B8806C416B2}" type="datetimeFigureOut">
              <a:rPr lang="zh-CN" altLang="en-US" smtClean="0"/>
              <a:t>2021/3/8</a:t>
            </a:fld>
            <a:endParaRPr lang="zh-CN" altLang="en-US"/>
          </a:p>
        </p:txBody>
      </p:sp>
      <p:sp>
        <p:nvSpPr>
          <p:cNvPr id="4" name="页脚占位符 3">
            <a:extLst>
              <a:ext uri="{FF2B5EF4-FFF2-40B4-BE49-F238E27FC236}">
                <a16:creationId xmlns:a16="http://schemas.microsoft.com/office/drawing/2014/main" id="{2FF56CBA-7569-4B5B-A2B9-C9CDEF72637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EF73B29-0E7D-48A4-95B3-D07D9328A4D6}"/>
              </a:ext>
            </a:extLst>
          </p:cNvPr>
          <p:cNvSpPr>
            <a:spLocks noGrp="1"/>
          </p:cNvSpPr>
          <p:nvPr>
            <p:ph type="sldNum" sz="quarter" idx="12"/>
          </p:nvPr>
        </p:nvSpPr>
        <p:spPr/>
        <p:txBody>
          <a:bodyPr/>
          <a:lstStyle/>
          <a:p>
            <a:fld id="{38AD220C-78D0-4980-B12A-D8979685A82B}" type="slidenum">
              <a:rPr lang="zh-CN" altLang="en-US" smtClean="0"/>
              <a:t>‹#›</a:t>
            </a:fld>
            <a:endParaRPr lang="zh-CN" altLang="en-US"/>
          </a:p>
        </p:txBody>
      </p:sp>
    </p:spTree>
    <p:extLst>
      <p:ext uri="{BB962C8B-B14F-4D97-AF65-F5344CB8AC3E}">
        <p14:creationId xmlns:p14="http://schemas.microsoft.com/office/powerpoint/2010/main" val="732489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428851E-B889-44C9-A332-DDD9F00D4780}"/>
              </a:ext>
            </a:extLst>
          </p:cNvPr>
          <p:cNvSpPr>
            <a:spLocks noGrp="1"/>
          </p:cNvSpPr>
          <p:nvPr>
            <p:ph type="dt" sz="half" idx="10"/>
          </p:nvPr>
        </p:nvSpPr>
        <p:spPr/>
        <p:txBody>
          <a:bodyPr/>
          <a:lstStyle/>
          <a:p>
            <a:fld id="{B3328C4D-91F9-488C-85A3-8B8806C416B2}" type="datetimeFigureOut">
              <a:rPr lang="zh-CN" altLang="en-US" smtClean="0"/>
              <a:t>2021/3/8</a:t>
            </a:fld>
            <a:endParaRPr lang="zh-CN" altLang="en-US"/>
          </a:p>
        </p:txBody>
      </p:sp>
      <p:sp>
        <p:nvSpPr>
          <p:cNvPr id="3" name="页脚占位符 2">
            <a:extLst>
              <a:ext uri="{FF2B5EF4-FFF2-40B4-BE49-F238E27FC236}">
                <a16:creationId xmlns:a16="http://schemas.microsoft.com/office/drawing/2014/main" id="{19011520-A40F-40E2-BB12-216E5C4B87D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94B03D6-A6A1-4ACB-9681-AE5250D0BAF2}"/>
              </a:ext>
            </a:extLst>
          </p:cNvPr>
          <p:cNvSpPr>
            <a:spLocks noGrp="1"/>
          </p:cNvSpPr>
          <p:nvPr>
            <p:ph type="sldNum" sz="quarter" idx="12"/>
          </p:nvPr>
        </p:nvSpPr>
        <p:spPr/>
        <p:txBody>
          <a:bodyPr/>
          <a:lstStyle/>
          <a:p>
            <a:fld id="{38AD220C-78D0-4980-B12A-D8979685A82B}" type="slidenum">
              <a:rPr lang="zh-CN" altLang="en-US" smtClean="0"/>
              <a:t>‹#›</a:t>
            </a:fld>
            <a:endParaRPr lang="zh-CN" altLang="en-US"/>
          </a:p>
        </p:txBody>
      </p:sp>
    </p:spTree>
    <p:extLst>
      <p:ext uri="{BB962C8B-B14F-4D97-AF65-F5344CB8AC3E}">
        <p14:creationId xmlns:p14="http://schemas.microsoft.com/office/powerpoint/2010/main" val="3522134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376AE-4ACC-4428-9907-F66F4B62F15E}"/>
              </a:ext>
            </a:extLst>
          </p:cNvPr>
          <p:cNvSpPr>
            <a:spLocks noGrp="1"/>
          </p:cNvSpPr>
          <p:nvPr>
            <p:ph type="title"/>
          </p:nvPr>
        </p:nvSpPr>
        <p:spPr>
          <a:xfrm>
            <a:off x="1384300" y="754063"/>
            <a:ext cx="6484938" cy="2638425"/>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CB0EB2B-2384-4251-A6CC-78200E6236A7}"/>
              </a:ext>
            </a:extLst>
          </p:cNvPr>
          <p:cNvSpPr>
            <a:spLocks noGrp="1"/>
          </p:cNvSpPr>
          <p:nvPr>
            <p:ph idx="1"/>
          </p:nvPr>
        </p:nvSpPr>
        <p:spPr>
          <a:xfrm>
            <a:off x="8547100" y="1628775"/>
            <a:ext cx="10177463" cy="80359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9E1CD30-C143-4A47-91FA-FD1F68F31FD4}"/>
              </a:ext>
            </a:extLst>
          </p:cNvPr>
          <p:cNvSpPr>
            <a:spLocks noGrp="1"/>
          </p:cNvSpPr>
          <p:nvPr>
            <p:ph type="body" sz="half" idx="2"/>
          </p:nvPr>
        </p:nvSpPr>
        <p:spPr>
          <a:xfrm>
            <a:off x="1384300" y="3392488"/>
            <a:ext cx="6484938" cy="628650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F1C6087-96DB-408E-8E30-A797F888733C}"/>
              </a:ext>
            </a:extLst>
          </p:cNvPr>
          <p:cNvSpPr>
            <a:spLocks noGrp="1"/>
          </p:cNvSpPr>
          <p:nvPr>
            <p:ph type="dt" sz="half" idx="10"/>
          </p:nvPr>
        </p:nvSpPr>
        <p:spPr/>
        <p:txBody>
          <a:bodyPr/>
          <a:lstStyle/>
          <a:p>
            <a:fld id="{B3328C4D-91F9-488C-85A3-8B8806C416B2}" type="datetimeFigureOut">
              <a:rPr lang="zh-CN" altLang="en-US" smtClean="0"/>
              <a:t>2021/3/8</a:t>
            </a:fld>
            <a:endParaRPr lang="zh-CN" altLang="en-US"/>
          </a:p>
        </p:txBody>
      </p:sp>
      <p:sp>
        <p:nvSpPr>
          <p:cNvPr id="6" name="页脚占位符 5">
            <a:extLst>
              <a:ext uri="{FF2B5EF4-FFF2-40B4-BE49-F238E27FC236}">
                <a16:creationId xmlns:a16="http://schemas.microsoft.com/office/drawing/2014/main" id="{38E53EF9-19A8-41B6-B647-C5D3CEAF3F9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CFD5463-3E0E-418F-B164-2390048B0F23}"/>
              </a:ext>
            </a:extLst>
          </p:cNvPr>
          <p:cNvSpPr>
            <a:spLocks noGrp="1"/>
          </p:cNvSpPr>
          <p:nvPr>
            <p:ph type="sldNum" sz="quarter" idx="12"/>
          </p:nvPr>
        </p:nvSpPr>
        <p:spPr/>
        <p:txBody>
          <a:bodyPr/>
          <a:lstStyle/>
          <a:p>
            <a:fld id="{38AD220C-78D0-4980-B12A-D8979685A82B}" type="slidenum">
              <a:rPr lang="zh-CN" altLang="en-US" smtClean="0"/>
              <a:t>‹#›</a:t>
            </a:fld>
            <a:endParaRPr lang="zh-CN" altLang="en-US"/>
          </a:p>
        </p:txBody>
      </p:sp>
    </p:spTree>
    <p:extLst>
      <p:ext uri="{BB962C8B-B14F-4D97-AF65-F5344CB8AC3E}">
        <p14:creationId xmlns:p14="http://schemas.microsoft.com/office/powerpoint/2010/main" val="2722076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62C0B8-6184-4553-AA66-21BC7F03DF26}"/>
              </a:ext>
            </a:extLst>
          </p:cNvPr>
          <p:cNvSpPr>
            <a:spLocks noGrp="1"/>
          </p:cNvSpPr>
          <p:nvPr>
            <p:ph type="title"/>
          </p:nvPr>
        </p:nvSpPr>
        <p:spPr>
          <a:xfrm>
            <a:off x="1384300" y="754063"/>
            <a:ext cx="6484938" cy="2638425"/>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1C6C7F1-868A-439B-8C45-2B05851E6D68}"/>
              </a:ext>
            </a:extLst>
          </p:cNvPr>
          <p:cNvSpPr>
            <a:spLocks noGrp="1"/>
          </p:cNvSpPr>
          <p:nvPr>
            <p:ph type="pic" idx="1"/>
          </p:nvPr>
        </p:nvSpPr>
        <p:spPr>
          <a:xfrm>
            <a:off x="8547100" y="1628775"/>
            <a:ext cx="10177463" cy="80359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49520FA-76FF-4B89-9E7E-0A6BF0E8D2CF}"/>
              </a:ext>
            </a:extLst>
          </p:cNvPr>
          <p:cNvSpPr>
            <a:spLocks noGrp="1"/>
          </p:cNvSpPr>
          <p:nvPr>
            <p:ph type="body" sz="half" idx="2"/>
          </p:nvPr>
        </p:nvSpPr>
        <p:spPr>
          <a:xfrm>
            <a:off x="1384300" y="3392488"/>
            <a:ext cx="6484938" cy="628650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271C839-03EF-4082-A3DC-5AB1494BB07F}"/>
              </a:ext>
            </a:extLst>
          </p:cNvPr>
          <p:cNvSpPr>
            <a:spLocks noGrp="1"/>
          </p:cNvSpPr>
          <p:nvPr>
            <p:ph type="dt" sz="half" idx="10"/>
          </p:nvPr>
        </p:nvSpPr>
        <p:spPr/>
        <p:txBody>
          <a:bodyPr/>
          <a:lstStyle/>
          <a:p>
            <a:fld id="{B3328C4D-91F9-488C-85A3-8B8806C416B2}" type="datetimeFigureOut">
              <a:rPr lang="zh-CN" altLang="en-US" smtClean="0"/>
              <a:t>2021/3/8</a:t>
            </a:fld>
            <a:endParaRPr lang="zh-CN" altLang="en-US"/>
          </a:p>
        </p:txBody>
      </p:sp>
      <p:sp>
        <p:nvSpPr>
          <p:cNvPr id="6" name="页脚占位符 5">
            <a:extLst>
              <a:ext uri="{FF2B5EF4-FFF2-40B4-BE49-F238E27FC236}">
                <a16:creationId xmlns:a16="http://schemas.microsoft.com/office/drawing/2014/main" id="{C8A213D7-D6B9-4DBC-9BB7-F0647F527B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69F59DF-5DC7-4BF3-B7B5-301FCAE183B0}"/>
              </a:ext>
            </a:extLst>
          </p:cNvPr>
          <p:cNvSpPr>
            <a:spLocks noGrp="1"/>
          </p:cNvSpPr>
          <p:nvPr>
            <p:ph type="sldNum" sz="quarter" idx="12"/>
          </p:nvPr>
        </p:nvSpPr>
        <p:spPr/>
        <p:txBody>
          <a:bodyPr/>
          <a:lstStyle/>
          <a:p>
            <a:fld id="{38AD220C-78D0-4980-B12A-D8979685A82B}" type="slidenum">
              <a:rPr lang="zh-CN" altLang="en-US" smtClean="0"/>
              <a:t>‹#›</a:t>
            </a:fld>
            <a:endParaRPr lang="zh-CN" altLang="en-US"/>
          </a:p>
        </p:txBody>
      </p:sp>
    </p:spTree>
    <p:extLst>
      <p:ext uri="{BB962C8B-B14F-4D97-AF65-F5344CB8AC3E}">
        <p14:creationId xmlns:p14="http://schemas.microsoft.com/office/powerpoint/2010/main" val="4146935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0253E-560A-437D-8613-EF1465E32151}"/>
              </a:ext>
            </a:extLst>
          </p:cNvPr>
          <p:cNvSpPr>
            <a:spLocks noGrp="1"/>
          </p:cNvSpPr>
          <p:nvPr>
            <p:ph type="title"/>
          </p:nvPr>
        </p:nvSpPr>
        <p:spPr>
          <a:xfrm>
            <a:off x="1382713" y="601663"/>
            <a:ext cx="17338675" cy="2185987"/>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6D1E788-D63B-4EE2-9474-C4ADEFAE2CDF}"/>
              </a:ext>
            </a:extLst>
          </p:cNvPr>
          <p:cNvSpPr>
            <a:spLocks noGrp="1"/>
          </p:cNvSpPr>
          <p:nvPr>
            <p:ph type="body" orient="vert" idx="1"/>
          </p:nvPr>
        </p:nvSpPr>
        <p:spPr>
          <a:xfrm>
            <a:off x="1382713" y="3009900"/>
            <a:ext cx="17338675" cy="717708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6586C40-73B4-4848-960D-D3A0F93F852F}"/>
              </a:ext>
            </a:extLst>
          </p:cNvPr>
          <p:cNvSpPr>
            <a:spLocks noGrp="1"/>
          </p:cNvSpPr>
          <p:nvPr>
            <p:ph type="dt" sz="half" idx="10"/>
          </p:nvPr>
        </p:nvSpPr>
        <p:spPr/>
        <p:txBody>
          <a:bodyPr/>
          <a:lstStyle/>
          <a:p>
            <a:fld id="{B3328C4D-91F9-488C-85A3-8B8806C416B2}" type="datetimeFigureOut">
              <a:rPr lang="zh-CN" altLang="en-US" smtClean="0"/>
              <a:t>2021/3/8</a:t>
            </a:fld>
            <a:endParaRPr lang="zh-CN" altLang="en-US"/>
          </a:p>
        </p:txBody>
      </p:sp>
      <p:sp>
        <p:nvSpPr>
          <p:cNvPr id="5" name="页脚占位符 4">
            <a:extLst>
              <a:ext uri="{FF2B5EF4-FFF2-40B4-BE49-F238E27FC236}">
                <a16:creationId xmlns:a16="http://schemas.microsoft.com/office/drawing/2014/main" id="{344C0AE0-9C58-4945-AFC4-7B64B2FE2C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735FBB-5BA4-44DB-A9AC-C93D3CC8AF38}"/>
              </a:ext>
            </a:extLst>
          </p:cNvPr>
          <p:cNvSpPr>
            <a:spLocks noGrp="1"/>
          </p:cNvSpPr>
          <p:nvPr>
            <p:ph type="sldNum" sz="quarter" idx="12"/>
          </p:nvPr>
        </p:nvSpPr>
        <p:spPr/>
        <p:txBody>
          <a:bodyPr/>
          <a:lstStyle/>
          <a:p>
            <a:fld id="{38AD220C-78D0-4980-B12A-D8979685A82B}" type="slidenum">
              <a:rPr lang="zh-CN" altLang="en-US" smtClean="0"/>
              <a:t>‹#›</a:t>
            </a:fld>
            <a:endParaRPr lang="zh-CN" altLang="en-US"/>
          </a:p>
        </p:txBody>
      </p:sp>
    </p:spTree>
    <p:extLst>
      <p:ext uri="{BB962C8B-B14F-4D97-AF65-F5344CB8AC3E}">
        <p14:creationId xmlns:p14="http://schemas.microsoft.com/office/powerpoint/2010/main" val="36796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12AD541-0AD8-495A-9945-050A5AC9B779}"/>
              </a:ext>
            </a:extLst>
          </p:cNvPr>
          <p:cNvSpPr>
            <a:spLocks noGrp="1"/>
          </p:cNvSpPr>
          <p:nvPr>
            <p:ph type="title" orient="vert"/>
          </p:nvPr>
        </p:nvSpPr>
        <p:spPr>
          <a:xfrm>
            <a:off x="14387513" y="601663"/>
            <a:ext cx="4333875" cy="9585325"/>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12FB376-F42B-4E63-8D09-2B56F6A9371E}"/>
              </a:ext>
            </a:extLst>
          </p:cNvPr>
          <p:cNvSpPr>
            <a:spLocks noGrp="1"/>
          </p:cNvSpPr>
          <p:nvPr>
            <p:ph type="body" orient="vert" idx="1"/>
          </p:nvPr>
        </p:nvSpPr>
        <p:spPr>
          <a:xfrm>
            <a:off x="1382713" y="601663"/>
            <a:ext cx="12852400" cy="9585325"/>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89136B9-B2FB-4DBA-8272-4C4B5C11FBBB}"/>
              </a:ext>
            </a:extLst>
          </p:cNvPr>
          <p:cNvSpPr>
            <a:spLocks noGrp="1"/>
          </p:cNvSpPr>
          <p:nvPr>
            <p:ph type="dt" sz="half" idx="10"/>
          </p:nvPr>
        </p:nvSpPr>
        <p:spPr/>
        <p:txBody>
          <a:bodyPr/>
          <a:lstStyle/>
          <a:p>
            <a:fld id="{B3328C4D-91F9-488C-85A3-8B8806C416B2}" type="datetimeFigureOut">
              <a:rPr lang="zh-CN" altLang="en-US" smtClean="0"/>
              <a:t>2021/3/8</a:t>
            </a:fld>
            <a:endParaRPr lang="zh-CN" altLang="en-US"/>
          </a:p>
        </p:txBody>
      </p:sp>
      <p:sp>
        <p:nvSpPr>
          <p:cNvPr id="5" name="页脚占位符 4">
            <a:extLst>
              <a:ext uri="{FF2B5EF4-FFF2-40B4-BE49-F238E27FC236}">
                <a16:creationId xmlns:a16="http://schemas.microsoft.com/office/drawing/2014/main" id="{BE4D730C-31B2-4C30-919E-51E8B0D50C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B33112-8543-4AA4-97CB-6CBF08D42761}"/>
              </a:ext>
            </a:extLst>
          </p:cNvPr>
          <p:cNvSpPr>
            <a:spLocks noGrp="1"/>
          </p:cNvSpPr>
          <p:nvPr>
            <p:ph type="sldNum" sz="quarter" idx="12"/>
          </p:nvPr>
        </p:nvSpPr>
        <p:spPr/>
        <p:txBody>
          <a:bodyPr/>
          <a:lstStyle/>
          <a:p>
            <a:fld id="{38AD220C-78D0-4980-B12A-D8979685A82B}" type="slidenum">
              <a:rPr lang="zh-CN" altLang="en-US" smtClean="0"/>
              <a:t>‹#›</a:t>
            </a:fld>
            <a:endParaRPr lang="zh-CN" altLang="en-US"/>
          </a:p>
        </p:txBody>
      </p:sp>
    </p:spTree>
    <p:extLst>
      <p:ext uri="{BB962C8B-B14F-4D97-AF65-F5344CB8AC3E}">
        <p14:creationId xmlns:p14="http://schemas.microsoft.com/office/powerpoint/2010/main" val="2779655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4AF184-D54F-4203-B354-45F198CDA653}"/>
              </a:ext>
            </a:extLst>
          </p:cNvPr>
          <p:cNvSpPr>
            <a:spLocks noGrp="1"/>
          </p:cNvSpPr>
          <p:nvPr>
            <p:ph type="title"/>
          </p:nvPr>
        </p:nvSpPr>
        <p:spPr>
          <a:xfrm>
            <a:off x="1382713" y="601663"/>
            <a:ext cx="17338675" cy="2185987"/>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E8EABB8-2223-46CF-8D01-61FD0AECBED8}"/>
              </a:ext>
            </a:extLst>
          </p:cNvPr>
          <p:cNvSpPr>
            <a:spLocks noGrp="1"/>
          </p:cNvSpPr>
          <p:nvPr>
            <p:ph type="dt" sz="half" idx="10"/>
          </p:nvPr>
        </p:nvSpPr>
        <p:spPr/>
        <p:txBody>
          <a:bodyPr/>
          <a:lstStyle/>
          <a:p>
            <a:fld id="{B3328C4D-91F9-488C-85A3-8B8806C416B2}" type="datetimeFigureOut">
              <a:rPr lang="zh-CN" altLang="en-US" smtClean="0"/>
              <a:t>2021/3/8</a:t>
            </a:fld>
            <a:endParaRPr lang="zh-CN" altLang="en-US"/>
          </a:p>
        </p:txBody>
      </p:sp>
      <p:sp>
        <p:nvSpPr>
          <p:cNvPr id="4" name="页脚占位符 3">
            <a:extLst>
              <a:ext uri="{FF2B5EF4-FFF2-40B4-BE49-F238E27FC236}">
                <a16:creationId xmlns:a16="http://schemas.microsoft.com/office/drawing/2014/main" id="{6D3411A9-B068-4EE7-BF05-4C466C65EB7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36C1807-5651-4DE8-BF20-4509EDB6F8D6}"/>
              </a:ext>
            </a:extLst>
          </p:cNvPr>
          <p:cNvSpPr>
            <a:spLocks noGrp="1"/>
          </p:cNvSpPr>
          <p:nvPr>
            <p:ph type="sldNum" sz="quarter" idx="12"/>
          </p:nvPr>
        </p:nvSpPr>
        <p:spPr/>
        <p:txBody>
          <a:bodyPr/>
          <a:lstStyle/>
          <a:p>
            <a:fld id="{38AD220C-78D0-4980-B12A-D8979685A82B}" type="slidenum">
              <a:rPr lang="zh-CN" altLang="en-US" smtClean="0"/>
              <a:t>‹#›</a:t>
            </a:fld>
            <a:endParaRPr lang="zh-CN" altLang="en-US"/>
          </a:p>
        </p:txBody>
      </p:sp>
    </p:spTree>
    <p:extLst>
      <p:ext uri="{BB962C8B-B14F-4D97-AF65-F5344CB8AC3E}">
        <p14:creationId xmlns:p14="http://schemas.microsoft.com/office/powerpoint/2010/main" val="1504807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500" b="0" i="0">
                <a:solidFill>
                  <a:srgbClr val="24242E"/>
                </a:solidFill>
                <a:latin typeface="Gill Sans MT"/>
                <a:cs typeface="Gill Sans MT"/>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3/8/2021</a:t>
            </a:fld>
            <a:endParaRPr lang="en-US"/>
          </a:p>
        </p:txBody>
      </p:sp>
      <p:sp>
        <p:nvSpPr>
          <p:cNvPr id="7" name="Holder 7"/>
          <p:cNvSpPr>
            <a:spLocks noGrp="1"/>
          </p:cNvSpPr>
          <p:nvPr>
            <p:ph type="sldNum" sz="quarter" idx="7"/>
          </p:nvPr>
        </p:nvSpPr>
        <p:spPr/>
        <p:txBody>
          <a:bodyPr lIns="0" tIns="0" rIns="0" bIns="0"/>
          <a:lstStyle>
            <a:lvl1pPr>
              <a:defRPr sz="2300" b="0" i="0">
                <a:solidFill>
                  <a:srgbClr val="0433FF"/>
                </a:solidFill>
                <a:latin typeface="Gill Sans MT"/>
                <a:cs typeface="Gill Sans MT"/>
              </a:defRPr>
            </a:lvl1pPr>
          </a:lstStyle>
          <a:p>
            <a:pPr marL="38100">
              <a:lnSpc>
                <a:spcPts val="268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500" b="0" i="0">
                <a:solidFill>
                  <a:srgbClr val="24242E"/>
                </a:solidFill>
                <a:latin typeface="Gill Sans MT"/>
                <a:cs typeface="Gill Sans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3/8/2021</a:t>
            </a:fld>
            <a:endParaRPr lang="en-US"/>
          </a:p>
        </p:txBody>
      </p:sp>
      <p:sp>
        <p:nvSpPr>
          <p:cNvPr id="5" name="Holder 5"/>
          <p:cNvSpPr>
            <a:spLocks noGrp="1"/>
          </p:cNvSpPr>
          <p:nvPr>
            <p:ph type="sldNum" sz="quarter" idx="7"/>
          </p:nvPr>
        </p:nvSpPr>
        <p:spPr/>
        <p:txBody>
          <a:bodyPr lIns="0" tIns="0" rIns="0" bIns="0"/>
          <a:lstStyle>
            <a:lvl1pPr>
              <a:defRPr sz="2300" b="0" i="0">
                <a:solidFill>
                  <a:srgbClr val="0433FF"/>
                </a:solidFill>
                <a:latin typeface="Gill Sans MT"/>
                <a:cs typeface="Gill Sans MT"/>
              </a:defRPr>
            </a:lvl1pPr>
          </a:lstStyle>
          <a:p>
            <a:pPr marL="38100">
              <a:lnSpc>
                <a:spcPts val="268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lank">
    <p:bg>
      <p:bgRef idx="1001">
        <a:schemeClr val="bg1"/>
      </p:bgRef>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3/8/2021</a:t>
            </a:fld>
            <a:endParaRPr lang="en-US"/>
          </a:p>
        </p:txBody>
      </p:sp>
      <p:sp>
        <p:nvSpPr>
          <p:cNvPr id="4" name="Holder 4"/>
          <p:cNvSpPr>
            <a:spLocks noGrp="1"/>
          </p:cNvSpPr>
          <p:nvPr>
            <p:ph type="sldNum" sz="quarter" idx="7"/>
          </p:nvPr>
        </p:nvSpPr>
        <p:spPr/>
        <p:txBody>
          <a:bodyPr lIns="0" tIns="0" rIns="0" bIns="0"/>
          <a:lstStyle>
            <a:lvl1pPr>
              <a:defRPr sz="2300" b="0" i="0">
                <a:solidFill>
                  <a:srgbClr val="0433FF"/>
                </a:solidFill>
                <a:latin typeface="Gill Sans MT"/>
                <a:cs typeface="Gill Sans MT"/>
              </a:defRPr>
            </a:lvl1pPr>
          </a:lstStyle>
          <a:p>
            <a:pPr marL="38100">
              <a:lnSpc>
                <a:spcPts val="2680"/>
              </a:lnSpc>
            </a:pPr>
            <a:fld id="{81D60167-4931-47E6-BA6A-407CBD079E47}" type="slidenum">
              <a:rPr dirty="0"/>
              <a:t>‹#›</a:t>
            </a:fld>
            <a:endParaRPr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986336-4BDE-4B89-A174-E4ECF48D2C1F}"/>
              </a:ext>
            </a:extLst>
          </p:cNvPr>
          <p:cNvSpPr>
            <a:spLocks noGrp="1"/>
          </p:cNvSpPr>
          <p:nvPr>
            <p:ph type="ctrTitle"/>
          </p:nvPr>
        </p:nvSpPr>
        <p:spPr>
          <a:xfrm>
            <a:off x="2513013" y="1851025"/>
            <a:ext cx="15078075" cy="39370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F48C3A3-8613-4268-B3A5-FD7B9C3831E4}"/>
              </a:ext>
            </a:extLst>
          </p:cNvPr>
          <p:cNvSpPr>
            <a:spLocks noGrp="1"/>
          </p:cNvSpPr>
          <p:nvPr>
            <p:ph type="subTitle" idx="1"/>
          </p:nvPr>
        </p:nvSpPr>
        <p:spPr>
          <a:xfrm>
            <a:off x="2513013" y="5940425"/>
            <a:ext cx="15078075" cy="2730500"/>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E6511CD-5A5C-4117-81E6-95EF2E1406F9}"/>
              </a:ext>
            </a:extLst>
          </p:cNvPr>
          <p:cNvSpPr>
            <a:spLocks noGrp="1"/>
          </p:cNvSpPr>
          <p:nvPr>
            <p:ph type="dt" sz="half" idx="10"/>
          </p:nvPr>
        </p:nvSpPr>
        <p:spPr/>
        <p:txBody>
          <a:bodyPr/>
          <a:lstStyle/>
          <a:p>
            <a:fld id="{B3328C4D-91F9-488C-85A3-8B8806C416B2}" type="datetimeFigureOut">
              <a:rPr lang="zh-CN" altLang="en-US" smtClean="0"/>
              <a:t>2021/3/8</a:t>
            </a:fld>
            <a:endParaRPr lang="zh-CN" altLang="en-US"/>
          </a:p>
        </p:txBody>
      </p:sp>
      <p:sp>
        <p:nvSpPr>
          <p:cNvPr id="5" name="页脚占位符 4">
            <a:extLst>
              <a:ext uri="{FF2B5EF4-FFF2-40B4-BE49-F238E27FC236}">
                <a16:creationId xmlns:a16="http://schemas.microsoft.com/office/drawing/2014/main" id="{E4FDD281-9E48-4E53-9891-31B4D43160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7311BD-B05B-49A0-B692-E17026212015}"/>
              </a:ext>
            </a:extLst>
          </p:cNvPr>
          <p:cNvSpPr>
            <a:spLocks noGrp="1"/>
          </p:cNvSpPr>
          <p:nvPr>
            <p:ph type="sldNum" sz="quarter" idx="12"/>
          </p:nvPr>
        </p:nvSpPr>
        <p:spPr/>
        <p:txBody>
          <a:bodyPr/>
          <a:lstStyle/>
          <a:p>
            <a:fld id="{38AD220C-78D0-4980-B12A-D8979685A82B}" type="slidenum">
              <a:rPr lang="zh-CN" altLang="en-US" smtClean="0"/>
              <a:t>‹#›</a:t>
            </a:fld>
            <a:endParaRPr lang="zh-CN" altLang="en-US"/>
          </a:p>
        </p:txBody>
      </p:sp>
    </p:spTree>
    <p:extLst>
      <p:ext uri="{BB962C8B-B14F-4D97-AF65-F5344CB8AC3E}">
        <p14:creationId xmlns:p14="http://schemas.microsoft.com/office/powerpoint/2010/main" val="744062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A22DF-D70E-4929-8B0C-9FD5BC21BD52}"/>
              </a:ext>
            </a:extLst>
          </p:cNvPr>
          <p:cNvSpPr>
            <a:spLocks noGrp="1"/>
          </p:cNvSpPr>
          <p:nvPr>
            <p:ph type="title"/>
          </p:nvPr>
        </p:nvSpPr>
        <p:spPr>
          <a:xfrm>
            <a:off x="1382713" y="601663"/>
            <a:ext cx="17338675" cy="2185987"/>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54A8D5A-45B9-43D7-A650-FCF6D8FAD889}"/>
              </a:ext>
            </a:extLst>
          </p:cNvPr>
          <p:cNvSpPr>
            <a:spLocks noGrp="1"/>
          </p:cNvSpPr>
          <p:nvPr>
            <p:ph idx="1"/>
          </p:nvPr>
        </p:nvSpPr>
        <p:spPr>
          <a:xfrm>
            <a:off x="1382713" y="3009900"/>
            <a:ext cx="17338675" cy="71770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C7B2A65-E88A-46BF-B7E3-55B1A066C03A}"/>
              </a:ext>
            </a:extLst>
          </p:cNvPr>
          <p:cNvSpPr>
            <a:spLocks noGrp="1"/>
          </p:cNvSpPr>
          <p:nvPr>
            <p:ph type="dt" sz="half" idx="10"/>
          </p:nvPr>
        </p:nvSpPr>
        <p:spPr/>
        <p:txBody>
          <a:bodyPr/>
          <a:lstStyle/>
          <a:p>
            <a:fld id="{B3328C4D-91F9-488C-85A3-8B8806C416B2}" type="datetimeFigureOut">
              <a:rPr lang="zh-CN" altLang="en-US" smtClean="0"/>
              <a:t>2021/3/8</a:t>
            </a:fld>
            <a:endParaRPr lang="zh-CN" altLang="en-US"/>
          </a:p>
        </p:txBody>
      </p:sp>
      <p:sp>
        <p:nvSpPr>
          <p:cNvPr id="5" name="页脚占位符 4">
            <a:extLst>
              <a:ext uri="{FF2B5EF4-FFF2-40B4-BE49-F238E27FC236}">
                <a16:creationId xmlns:a16="http://schemas.microsoft.com/office/drawing/2014/main" id="{A59B36C8-292F-4B00-B0DB-B978AA7322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7D7B84-CCE9-454C-8CF9-144F4EAC29E6}"/>
              </a:ext>
            </a:extLst>
          </p:cNvPr>
          <p:cNvSpPr>
            <a:spLocks noGrp="1"/>
          </p:cNvSpPr>
          <p:nvPr>
            <p:ph type="sldNum" sz="quarter" idx="12"/>
          </p:nvPr>
        </p:nvSpPr>
        <p:spPr/>
        <p:txBody>
          <a:bodyPr/>
          <a:lstStyle/>
          <a:p>
            <a:fld id="{38AD220C-78D0-4980-B12A-D8979685A82B}" type="slidenum">
              <a:rPr lang="zh-CN" altLang="en-US" smtClean="0"/>
              <a:t>‹#›</a:t>
            </a:fld>
            <a:endParaRPr lang="zh-CN" altLang="en-US"/>
          </a:p>
        </p:txBody>
      </p:sp>
    </p:spTree>
    <p:extLst>
      <p:ext uri="{BB962C8B-B14F-4D97-AF65-F5344CB8AC3E}">
        <p14:creationId xmlns:p14="http://schemas.microsoft.com/office/powerpoint/2010/main" val="619890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9FA6E3-D9F0-4C94-B4C6-79D465EE707C}"/>
              </a:ext>
            </a:extLst>
          </p:cNvPr>
          <p:cNvSpPr>
            <a:spLocks noGrp="1"/>
          </p:cNvSpPr>
          <p:nvPr>
            <p:ph type="title"/>
          </p:nvPr>
        </p:nvSpPr>
        <p:spPr>
          <a:xfrm>
            <a:off x="1371600" y="2819400"/>
            <a:ext cx="17340263" cy="4703763"/>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4E768DC-0FA8-4A41-80A5-6B4741C9040F}"/>
              </a:ext>
            </a:extLst>
          </p:cNvPr>
          <p:cNvSpPr>
            <a:spLocks noGrp="1"/>
          </p:cNvSpPr>
          <p:nvPr>
            <p:ph type="body" idx="1"/>
          </p:nvPr>
        </p:nvSpPr>
        <p:spPr>
          <a:xfrm>
            <a:off x="1371600" y="7567613"/>
            <a:ext cx="17340263" cy="2474912"/>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70078EC-A9BC-4D40-9710-E03434A08B6A}"/>
              </a:ext>
            </a:extLst>
          </p:cNvPr>
          <p:cNvSpPr>
            <a:spLocks noGrp="1"/>
          </p:cNvSpPr>
          <p:nvPr>
            <p:ph type="dt" sz="half" idx="10"/>
          </p:nvPr>
        </p:nvSpPr>
        <p:spPr/>
        <p:txBody>
          <a:bodyPr/>
          <a:lstStyle/>
          <a:p>
            <a:fld id="{B3328C4D-91F9-488C-85A3-8B8806C416B2}" type="datetimeFigureOut">
              <a:rPr lang="zh-CN" altLang="en-US" smtClean="0"/>
              <a:t>2021/3/8</a:t>
            </a:fld>
            <a:endParaRPr lang="zh-CN" altLang="en-US"/>
          </a:p>
        </p:txBody>
      </p:sp>
      <p:sp>
        <p:nvSpPr>
          <p:cNvPr id="5" name="页脚占位符 4">
            <a:extLst>
              <a:ext uri="{FF2B5EF4-FFF2-40B4-BE49-F238E27FC236}">
                <a16:creationId xmlns:a16="http://schemas.microsoft.com/office/drawing/2014/main" id="{6801C01A-0D29-4936-A13A-B083149EF2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94C64E-3500-4D56-B3EB-AFF0C1B49A7F}"/>
              </a:ext>
            </a:extLst>
          </p:cNvPr>
          <p:cNvSpPr>
            <a:spLocks noGrp="1"/>
          </p:cNvSpPr>
          <p:nvPr>
            <p:ph type="sldNum" sz="quarter" idx="12"/>
          </p:nvPr>
        </p:nvSpPr>
        <p:spPr/>
        <p:txBody>
          <a:bodyPr/>
          <a:lstStyle/>
          <a:p>
            <a:fld id="{38AD220C-78D0-4980-B12A-D8979685A82B}" type="slidenum">
              <a:rPr lang="zh-CN" altLang="en-US" smtClean="0"/>
              <a:t>‹#›</a:t>
            </a:fld>
            <a:endParaRPr lang="zh-CN" altLang="en-US"/>
          </a:p>
        </p:txBody>
      </p:sp>
    </p:spTree>
    <p:extLst>
      <p:ext uri="{BB962C8B-B14F-4D97-AF65-F5344CB8AC3E}">
        <p14:creationId xmlns:p14="http://schemas.microsoft.com/office/powerpoint/2010/main" val="1141209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889F9-ECB7-40A8-B499-EC810DF3AE47}"/>
              </a:ext>
            </a:extLst>
          </p:cNvPr>
          <p:cNvSpPr>
            <a:spLocks noGrp="1"/>
          </p:cNvSpPr>
          <p:nvPr>
            <p:ph type="title"/>
          </p:nvPr>
        </p:nvSpPr>
        <p:spPr>
          <a:xfrm>
            <a:off x="1382713" y="601663"/>
            <a:ext cx="17338675" cy="2185987"/>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73EA3B7-9001-40A2-95F4-4141F5663227}"/>
              </a:ext>
            </a:extLst>
          </p:cNvPr>
          <p:cNvSpPr>
            <a:spLocks noGrp="1"/>
          </p:cNvSpPr>
          <p:nvPr>
            <p:ph sz="half" idx="1"/>
          </p:nvPr>
        </p:nvSpPr>
        <p:spPr>
          <a:xfrm>
            <a:off x="1382713" y="3009900"/>
            <a:ext cx="8593137" cy="71770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039BBEB-1CF9-4A1D-8889-5EC5EBCF6020}"/>
              </a:ext>
            </a:extLst>
          </p:cNvPr>
          <p:cNvSpPr>
            <a:spLocks noGrp="1"/>
          </p:cNvSpPr>
          <p:nvPr>
            <p:ph sz="half" idx="2"/>
          </p:nvPr>
        </p:nvSpPr>
        <p:spPr>
          <a:xfrm>
            <a:off x="10128250" y="3009900"/>
            <a:ext cx="8593138" cy="71770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00F9C39-D6CC-469F-A644-6B02D8BE4CC6}"/>
              </a:ext>
            </a:extLst>
          </p:cNvPr>
          <p:cNvSpPr>
            <a:spLocks noGrp="1"/>
          </p:cNvSpPr>
          <p:nvPr>
            <p:ph type="dt" sz="half" idx="10"/>
          </p:nvPr>
        </p:nvSpPr>
        <p:spPr/>
        <p:txBody>
          <a:bodyPr/>
          <a:lstStyle/>
          <a:p>
            <a:fld id="{B3328C4D-91F9-488C-85A3-8B8806C416B2}" type="datetimeFigureOut">
              <a:rPr lang="zh-CN" altLang="en-US" smtClean="0"/>
              <a:t>2021/3/8</a:t>
            </a:fld>
            <a:endParaRPr lang="zh-CN" altLang="en-US"/>
          </a:p>
        </p:txBody>
      </p:sp>
      <p:sp>
        <p:nvSpPr>
          <p:cNvPr id="6" name="页脚占位符 5">
            <a:extLst>
              <a:ext uri="{FF2B5EF4-FFF2-40B4-BE49-F238E27FC236}">
                <a16:creationId xmlns:a16="http://schemas.microsoft.com/office/drawing/2014/main" id="{91971DDF-D9B3-421F-A77D-6B71470611A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282D20F-86F8-41A3-BB76-A37F3320ED06}"/>
              </a:ext>
            </a:extLst>
          </p:cNvPr>
          <p:cNvSpPr>
            <a:spLocks noGrp="1"/>
          </p:cNvSpPr>
          <p:nvPr>
            <p:ph type="sldNum" sz="quarter" idx="12"/>
          </p:nvPr>
        </p:nvSpPr>
        <p:spPr/>
        <p:txBody>
          <a:bodyPr/>
          <a:lstStyle/>
          <a:p>
            <a:fld id="{38AD220C-78D0-4980-B12A-D8979685A82B}" type="slidenum">
              <a:rPr lang="zh-CN" altLang="en-US" smtClean="0"/>
              <a:t>‹#›</a:t>
            </a:fld>
            <a:endParaRPr lang="zh-CN" altLang="en-US"/>
          </a:p>
        </p:txBody>
      </p:sp>
    </p:spTree>
    <p:extLst>
      <p:ext uri="{BB962C8B-B14F-4D97-AF65-F5344CB8AC3E}">
        <p14:creationId xmlns:p14="http://schemas.microsoft.com/office/powerpoint/2010/main" val="3949622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EAD46F-ED54-4DFA-9592-9751EF87A758}"/>
              </a:ext>
            </a:extLst>
          </p:cNvPr>
          <p:cNvSpPr>
            <a:spLocks noGrp="1"/>
          </p:cNvSpPr>
          <p:nvPr>
            <p:ph type="title"/>
          </p:nvPr>
        </p:nvSpPr>
        <p:spPr>
          <a:xfrm>
            <a:off x="1384300" y="601663"/>
            <a:ext cx="17340263" cy="2185987"/>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5F6B351-0A11-46CC-BAA6-20226100AECE}"/>
              </a:ext>
            </a:extLst>
          </p:cNvPr>
          <p:cNvSpPr>
            <a:spLocks noGrp="1"/>
          </p:cNvSpPr>
          <p:nvPr>
            <p:ph type="body" idx="1"/>
          </p:nvPr>
        </p:nvSpPr>
        <p:spPr>
          <a:xfrm>
            <a:off x="1384300" y="2771775"/>
            <a:ext cx="8505825" cy="13589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07C4EFC-8E47-4574-B3EA-2255B2D8AEC3}"/>
              </a:ext>
            </a:extLst>
          </p:cNvPr>
          <p:cNvSpPr>
            <a:spLocks noGrp="1"/>
          </p:cNvSpPr>
          <p:nvPr>
            <p:ph sz="half" idx="2"/>
          </p:nvPr>
        </p:nvSpPr>
        <p:spPr>
          <a:xfrm>
            <a:off x="1384300" y="4130675"/>
            <a:ext cx="8505825" cy="607695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6D27A40-E18D-4F8F-B727-22EB717A8FB9}"/>
              </a:ext>
            </a:extLst>
          </p:cNvPr>
          <p:cNvSpPr>
            <a:spLocks noGrp="1"/>
          </p:cNvSpPr>
          <p:nvPr>
            <p:ph type="body" sz="quarter" idx="3"/>
          </p:nvPr>
        </p:nvSpPr>
        <p:spPr>
          <a:xfrm>
            <a:off x="10177463" y="2771775"/>
            <a:ext cx="8547100" cy="13589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8B30DC1-0154-484D-83E1-448854FDA0A0}"/>
              </a:ext>
            </a:extLst>
          </p:cNvPr>
          <p:cNvSpPr>
            <a:spLocks noGrp="1"/>
          </p:cNvSpPr>
          <p:nvPr>
            <p:ph sz="quarter" idx="4"/>
          </p:nvPr>
        </p:nvSpPr>
        <p:spPr>
          <a:xfrm>
            <a:off x="10177463" y="4130675"/>
            <a:ext cx="8547100" cy="607695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F1990A1-6A12-4A19-AEC5-F65543785C24}"/>
              </a:ext>
            </a:extLst>
          </p:cNvPr>
          <p:cNvSpPr>
            <a:spLocks noGrp="1"/>
          </p:cNvSpPr>
          <p:nvPr>
            <p:ph type="dt" sz="half" idx="10"/>
          </p:nvPr>
        </p:nvSpPr>
        <p:spPr/>
        <p:txBody>
          <a:bodyPr/>
          <a:lstStyle/>
          <a:p>
            <a:fld id="{B3328C4D-91F9-488C-85A3-8B8806C416B2}" type="datetimeFigureOut">
              <a:rPr lang="zh-CN" altLang="en-US" smtClean="0"/>
              <a:t>2021/3/8</a:t>
            </a:fld>
            <a:endParaRPr lang="zh-CN" altLang="en-US"/>
          </a:p>
        </p:txBody>
      </p:sp>
      <p:sp>
        <p:nvSpPr>
          <p:cNvPr id="8" name="页脚占位符 7">
            <a:extLst>
              <a:ext uri="{FF2B5EF4-FFF2-40B4-BE49-F238E27FC236}">
                <a16:creationId xmlns:a16="http://schemas.microsoft.com/office/drawing/2014/main" id="{72B240D5-FAE8-4553-8D90-439D5DF52F4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19E8297-5D6F-4BAC-908F-2784757FC0BA}"/>
              </a:ext>
            </a:extLst>
          </p:cNvPr>
          <p:cNvSpPr>
            <a:spLocks noGrp="1"/>
          </p:cNvSpPr>
          <p:nvPr>
            <p:ph type="sldNum" sz="quarter" idx="12"/>
          </p:nvPr>
        </p:nvSpPr>
        <p:spPr/>
        <p:txBody>
          <a:bodyPr/>
          <a:lstStyle/>
          <a:p>
            <a:fld id="{38AD220C-78D0-4980-B12A-D8979685A82B}" type="slidenum">
              <a:rPr lang="zh-CN" altLang="en-US" smtClean="0"/>
              <a:t>‹#›</a:t>
            </a:fld>
            <a:endParaRPr lang="zh-CN" altLang="en-US"/>
          </a:p>
        </p:txBody>
      </p:sp>
    </p:spTree>
    <p:extLst>
      <p:ext uri="{BB962C8B-B14F-4D97-AF65-F5344CB8AC3E}">
        <p14:creationId xmlns:p14="http://schemas.microsoft.com/office/powerpoint/2010/main" val="15660966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0104100" cy="1502410"/>
          </a:xfrm>
          <a:custGeom>
            <a:avLst/>
            <a:gdLst/>
            <a:ahLst/>
            <a:cxnLst/>
            <a:rect l="l" t="t" r="r" b="b"/>
            <a:pathLst>
              <a:path w="20104100" h="1502410">
                <a:moveTo>
                  <a:pt x="0" y="0"/>
                </a:moveTo>
                <a:lnTo>
                  <a:pt x="0" y="1501917"/>
                </a:lnTo>
                <a:lnTo>
                  <a:pt x="20104099" y="1501917"/>
                </a:lnTo>
                <a:lnTo>
                  <a:pt x="20104099" y="0"/>
                </a:lnTo>
                <a:lnTo>
                  <a:pt x="0" y="0"/>
                </a:lnTo>
                <a:close/>
              </a:path>
            </a:pathLst>
          </a:custGeom>
          <a:solidFill>
            <a:srgbClr val="D4D4FF"/>
          </a:solidFill>
        </p:spPr>
        <p:txBody>
          <a:bodyPr wrap="square" lIns="0" tIns="0" rIns="0" bIns="0" rtlCol="0"/>
          <a:lstStyle/>
          <a:p>
            <a:endParaRPr/>
          </a:p>
        </p:txBody>
      </p:sp>
      <p:sp>
        <p:nvSpPr>
          <p:cNvPr id="2" name="Holder 2"/>
          <p:cNvSpPr>
            <a:spLocks noGrp="1"/>
          </p:cNvSpPr>
          <p:nvPr>
            <p:ph type="title"/>
          </p:nvPr>
        </p:nvSpPr>
        <p:spPr>
          <a:xfrm>
            <a:off x="8219931" y="-26811"/>
            <a:ext cx="3664237" cy="1169035"/>
          </a:xfrm>
          <a:prstGeom prst="rect">
            <a:avLst/>
          </a:prstGeom>
        </p:spPr>
        <p:txBody>
          <a:bodyPr wrap="square" lIns="0" tIns="0" rIns="0" bIns="0">
            <a:spAutoFit/>
          </a:bodyPr>
          <a:lstStyle>
            <a:lvl1pPr>
              <a:defRPr sz="7500" b="0" i="0">
                <a:solidFill>
                  <a:srgbClr val="24242E"/>
                </a:solidFill>
                <a:latin typeface="Gill Sans MT"/>
                <a:cs typeface="Gill Sans MT"/>
              </a:defRPr>
            </a:lvl1pPr>
          </a:lstStyle>
          <a:p>
            <a:endParaRPr/>
          </a:p>
        </p:txBody>
      </p:sp>
      <p:sp>
        <p:nvSpPr>
          <p:cNvPr id="3" name="Holder 3"/>
          <p:cNvSpPr>
            <a:spLocks noGrp="1"/>
          </p:cNvSpPr>
          <p:nvPr>
            <p:ph type="body" idx="1"/>
          </p:nvPr>
        </p:nvSpPr>
        <p:spPr>
          <a:xfrm>
            <a:off x="5258705" y="3442622"/>
            <a:ext cx="9611360" cy="830997"/>
          </a:xfrm>
          <a:prstGeom prst="rect">
            <a:avLst/>
          </a:prstGeom>
        </p:spPr>
        <p:txBody>
          <a:bodyPr wrap="square" lIns="0" tIns="0" rIns="0" bIns="0">
            <a:spAutoFit/>
          </a:bodyPr>
          <a:lstStyle>
            <a:lvl1pPr>
              <a:defRPr b="0" i="0">
                <a:solidFill>
                  <a:schemeClr val="tx1"/>
                </a:solidFill>
              </a:defRPr>
            </a:lvl1pPr>
          </a:lstStyle>
          <a:p>
            <a:endParaRPr lang="en-US" altLang="zh-CN" dirty="0"/>
          </a:p>
          <a:p>
            <a:endParaRPr lang="en-US" altLang="zh-CN" dirty="0"/>
          </a:p>
          <a:p>
            <a:endParaRPr dirty="0"/>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3/8/2021</a:t>
            </a:fld>
            <a:endParaRPr lang="en-US"/>
          </a:p>
        </p:txBody>
      </p:sp>
      <p:sp>
        <p:nvSpPr>
          <p:cNvPr id="6" name="Holder 6"/>
          <p:cNvSpPr>
            <a:spLocks noGrp="1"/>
          </p:cNvSpPr>
          <p:nvPr>
            <p:ph type="sldNum" sz="quarter" idx="7"/>
          </p:nvPr>
        </p:nvSpPr>
        <p:spPr>
          <a:xfrm>
            <a:off x="17089818" y="10753006"/>
            <a:ext cx="369569" cy="362584"/>
          </a:xfrm>
          <a:prstGeom prst="rect">
            <a:avLst/>
          </a:prstGeom>
        </p:spPr>
        <p:txBody>
          <a:bodyPr wrap="square" lIns="0" tIns="0" rIns="0" bIns="0">
            <a:spAutoFit/>
          </a:bodyPr>
          <a:lstStyle>
            <a:lvl1pPr>
              <a:defRPr sz="2300" b="0" i="0">
                <a:solidFill>
                  <a:srgbClr val="0433FF"/>
                </a:solidFill>
                <a:latin typeface="Gill Sans MT"/>
                <a:cs typeface="Gill Sans MT"/>
              </a:defRPr>
            </a:lvl1pPr>
          </a:lstStyle>
          <a:p>
            <a:pPr marL="38100">
              <a:lnSpc>
                <a:spcPts val="268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7" r:id="rId5"/>
  </p:sldLayoutIdLst>
  <p:txStyles>
    <p:titleStyle>
      <a:lvl1pPr>
        <a:defRPr>
          <a:latin typeface="+mj-lt"/>
          <a:ea typeface="+mj-ea"/>
          <a:cs typeface="+mj-cs"/>
        </a:defRPr>
      </a:lvl1pPr>
    </p:titleStyle>
    <p:bodyStyle>
      <a:lvl1pPr marL="285750" indent="-285750">
        <a:buClr>
          <a:srgbClr val="0000FF"/>
        </a:buClr>
        <a:buSzPct val="150000"/>
        <a:buFont typeface="Arial" panose="020B0604020202020204" pitchFamily="34" charset="0"/>
        <a:buChar char="•"/>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7AB4DCF-6E8E-4360-96BB-2B8A7A896A78}"/>
              </a:ext>
            </a:extLst>
          </p:cNvPr>
          <p:cNvSpPr>
            <a:spLocks noGrp="1"/>
          </p:cNvSpPr>
          <p:nvPr>
            <p:ph type="dt" sz="half" idx="2"/>
          </p:nvPr>
        </p:nvSpPr>
        <p:spPr>
          <a:xfrm>
            <a:off x="1382713" y="10482263"/>
            <a:ext cx="4522787" cy="601662"/>
          </a:xfrm>
          <a:prstGeom prst="rect">
            <a:avLst/>
          </a:prstGeom>
        </p:spPr>
        <p:txBody>
          <a:bodyPr vert="horz" lIns="91440" tIns="45720" rIns="91440" bIns="45720" rtlCol="0" anchor="ctr"/>
          <a:lstStyle>
            <a:lvl1pPr algn="l">
              <a:defRPr sz="1200">
                <a:solidFill>
                  <a:schemeClr val="tx1">
                    <a:tint val="75000"/>
                  </a:schemeClr>
                </a:solidFill>
              </a:defRPr>
            </a:lvl1pPr>
          </a:lstStyle>
          <a:p>
            <a:fld id="{B3328C4D-91F9-488C-85A3-8B8806C416B2}" type="datetimeFigureOut">
              <a:rPr lang="zh-CN" altLang="en-US" smtClean="0"/>
              <a:t>2021/3/8</a:t>
            </a:fld>
            <a:endParaRPr lang="zh-CN" altLang="en-US"/>
          </a:p>
        </p:txBody>
      </p:sp>
      <p:sp>
        <p:nvSpPr>
          <p:cNvPr id="5" name="页脚占位符 4">
            <a:extLst>
              <a:ext uri="{FF2B5EF4-FFF2-40B4-BE49-F238E27FC236}">
                <a16:creationId xmlns:a16="http://schemas.microsoft.com/office/drawing/2014/main" id="{8E7C3955-372E-4A42-B040-372BC644E8F6}"/>
              </a:ext>
            </a:extLst>
          </p:cNvPr>
          <p:cNvSpPr>
            <a:spLocks noGrp="1"/>
          </p:cNvSpPr>
          <p:nvPr>
            <p:ph type="ftr" sz="quarter" idx="3"/>
          </p:nvPr>
        </p:nvSpPr>
        <p:spPr>
          <a:xfrm>
            <a:off x="6659563" y="10482263"/>
            <a:ext cx="6784975" cy="60166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F62AF44-5C46-4C03-B9F6-9B21F921994F}"/>
              </a:ext>
            </a:extLst>
          </p:cNvPr>
          <p:cNvSpPr>
            <a:spLocks noGrp="1"/>
          </p:cNvSpPr>
          <p:nvPr>
            <p:ph type="sldNum" sz="quarter" idx="4"/>
          </p:nvPr>
        </p:nvSpPr>
        <p:spPr>
          <a:xfrm>
            <a:off x="14198600" y="10482263"/>
            <a:ext cx="4522788" cy="601662"/>
          </a:xfrm>
          <a:prstGeom prst="rect">
            <a:avLst/>
          </a:prstGeom>
        </p:spPr>
        <p:txBody>
          <a:bodyPr vert="horz" lIns="91440" tIns="45720" rIns="91440" bIns="45720" rtlCol="0" anchor="ctr"/>
          <a:lstStyle>
            <a:lvl1pPr algn="r">
              <a:defRPr sz="1200">
                <a:solidFill>
                  <a:schemeClr val="tx1">
                    <a:tint val="75000"/>
                  </a:schemeClr>
                </a:solidFill>
              </a:defRPr>
            </a:lvl1pPr>
          </a:lstStyle>
          <a:p>
            <a:fld id="{38AD220C-78D0-4980-B12A-D8979685A82B}" type="slidenum">
              <a:rPr lang="zh-CN" altLang="en-US" smtClean="0"/>
              <a:t>‹#›</a:t>
            </a:fld>
            <a:endParaRPr lang="zh-CN" altLang="en-US"/>
          </a:p>
        </p:txBody>
      </p:sp>
      <p:sp>
        <p:nvSpPr>
          <p:cNvPr id="7" name="矩形 6">
            <a:extLst>
              <a:ext uri="{FF2B5EF4-FFF2-40B4-BE49-F238E27FC236}">
                <a16:creationId xmlns:a16="http://schemas.microsoft.com/office/drawing/2014/main" id="{D49937AE-67D9-4D2C-8CD0-DD04149BC9A1}"/>
              </a:ext>
            </a:extLst>
          </p:cNvPr>
          <p:cNvSpPr/>
          <p:nvPr userDrawn="1"/>
        </p:nvSpPr>
        <p:spPr>
          <a:xfrm>
            <a:off x="3422650" y="2759075"/>
            <a:ext cx="12801600" cy="4876800"/>
          </a:xfrm>
          <a:prstGeom prst="rect">
            <a:avLst/>
          </a:prstGeom>
          <a:solidFill>
            <a:srgbClr val="D4D4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1452080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2.png"/><Relationship Id="rId7" Type="http://schemas.openxmlformats.org/officeDocument/2006/relationships/image" Target="../media/image45.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180.png"/></Relationships>
</file>

<file path=ppt/slides/_rels/slide42.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2.png"/><Relationship Id="rId7" Type="http://schemas.openxmlformats.org/officeDocument/2006/relationships/image" Target="../media/image50.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2.png"/></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57.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42.png"/></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84250" y="6282344"/>
            <a:ext cx="18135600" cy="2276777"/>
          </a:xfrm>
          <a:prstGeom prst="rect">
            <a:avLst/>
          </a:prstGeom>
        </p:spPr>
        <p:txBody>
          <a:bodyPr vert="horz" wrap="square" lIns="0" tIns="12700" rIns="0" bIns="0" rtlCol="0">
            <a:spAutoFit/>
          </a:bodyPr>
          <a:lstStyle/>
          <a:p>
            <a:pPr algn="ctr">
              <a:lnSpc>
                <a:spcPct val="125000"/>
              </a:lnSpc>
              <a:spcBef>
                <a:spcPts val="100"/>
              </a:spcBef>
            </a:pPr>
            <a:r>
              <a:rPr lang="zh-CN" altLang="en-US" sz="4000" b="1" dirty="0">
                <a:latin typeface="Microsoft JhengHei UI"/>
                <a:cs typeface="Microsoft JhengHei UI"/>
              </a:rPr>
              <a:t>高怡</a:t>
            </a:r>
            <a:endParaRPr lang="en-US" altLang="zh-CN" sz="4000" b="1" dirty="0">
              <a:latin typeface="Microsoft JhengHei UI"/>
              <a:cs typeface="Microsoft JhengHei UI"/>
            </a:endParaRPr>
          </a:p>
          <a:p>
            <a:pPr algn="ctr">
              <a:lnSpc>
                <a:spcPct val="125000"/>
              </a:lnSpc>
              <a:spcBef>
                <a:spcPts val="100"/>
              </a:spcBef>
            </a:pPr>
            <a:r>
              <a:rPr lang="en-US" altLang="zh-CN" sz="4000" dirty="0">
                <a:latin typeface="Gill Sans MT" panose="020B0502020104020203" pitchFamily="34" charset="0"/>
                <a:cs typeface="Microsoft JhengHei UI"/>
              </a:rPr>
              <a:t>51205901034</a:t>
            </a:r>
          </a:p>
          <a:p>
            <a:pPr algn="ctr">
              <a:lnSpc>
                <a:spcPct val="125000"/>
              </a:lnSpc>
              <a:spcBef>
                <a:spcPts val="100"/>
              </a:spcBef>
            </a:pPr>
            <a:r>
              <a:rPr lang="en-US" altLang="zh-CN" sz="4000" i="1" dirty="0">
                <a:latin typeface="Gill Sans MT" panose="020B0502020104020203" pitchFamily="34" charset="0"/>
                <a:cs typeface="Microsoft JhengHei UI"/>
              </a:rPr>
              <a:t>gaoyi@stu.ecnu.edu.cn</a:t>
            </a:r>
            <a:endParaRPr sz="4000" i="1" dirty="0">
              <a:latin typeface="Gill Sans MT" panose="020B0502020104020203" pitchFamily="34" charset="0"/>
              <a:cs typeface="Microsoft JhengHei UI"/>
            </a:endParaRPr>
          </a:p>
        </p:txBody>
      </p:sp>
      <p:sp>
        <p:nvSpPr>
          <p:cNvPr id="3" name="object 3"/>
          <p:cNvSpPr txBox="1">
            <a:spLocks noGrp="1"/>
          </p:cNvSpPr>
          <p:nvPr>
            <p:ph type="title"/>
          </p:nvPr>
        </p:nvSpPr>
        <p:spPr>
          <a:xfrm>
            <a:off x="2279650" y="1997646"/>
            <a:ext cx="16230599" cy="4284698"/>
          </a:xfrm>
          <a:prstGeom prst="rect">
            <a:avLst/>
          </a:prstGeom>
          <a:solidFill>
            <a:srgbClr val="D4D4FF"/>
          </a:solidFill>
        </p:spPr>
        <p:txBody>
          <a:bodyPr vert="horz" wrap="square" lIns="0" tIns="58419" rIns="0" bIns="0" rtlCol="0">
            <a:spAutoFit/>
          </a:bodyPr>
          <a:lstStyle/>
          <a:p>
            <a:pPr algn="ctr">
              <a:lnSpc>
                <a:spcPct val="125000"/>
              </a:lnSpc>
              <a:spcBef>
                <a:spcPts val="100"/>
              </a:spcBef>
            </a:pPr>
            <a:r>
              <a:rPr lang="en-US" sz="8050" spc="-5" dirty="0"/>
              <a:t>     </a:t>
            </a:r>
            <a:br>
              <a:rPr lang="en-US" sz="8050" spc="-5" dirty="0"/>
            </a:br>
            <a:r>
              <a:rPr lang="en-US" sz="6600" spc="-5" dirty="0"/>
              <a:t>Explanation</a:t>
            </a:r>
            <a:br>
              <a:rPr lang="en-US" altLang="zh-CN" sz="6600" spc="-5" dirty="0"/>
            </a:br>
            <a:endParaRPr sz="8050" dirty="0"/>
          </a:p>
        </p:txBody>
      </p:sp>
      <p:sp>
        <p:nvSpPr>
          <p:cNvPr id="4" name="object 4">
            <a:extLst>
              <a:ext uri="{FF2B5EF4-FFF2-40B4-BE49-F238E27FC236}">
                <a16:creationId xmlns:a16="http://schemas.microsoft.com/office/drawing/2014/main" id="{0E0E720E-DDE0-4B69-A2D8-50A7469FB811}"/>
              </a:ext>
            </a:extLst>
          </p:cNvPr>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1</a:t>
            </a:fld>
            <a:endParaRPr sz="2300" dirty="0">
              <a:latin typeface="Gill Sans MT"/>
              <a:cs typeface="Gill Sans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06ED52-9F9C-420C-AE13-4EF6B69CDC09}"/>
              </a:ext>
            </a:extLst>
          </p:cNvPr>
          <p:cNvSpPr>
            <a:spLocks noGrp="1"/>
          </p:cNvSpPr>
          <p:nvPr>
            <p:ph type="title"/>
          </p:nvPr>
        </p:nvSpPr>
        <p:spPr>
          <a:xfrm>
            <a:off x="7156450" y="136034"/>
            <a:ext cx="4953000" cy="1185686"/>
          </a:xfrm>
        </p:spPr>
        <p:txBody>
          <a:bodyPr/>
          <a:lstStyle/>
          <a:p>
            <a:r>
              <a:rPr lang="en-US" altLang="zh-CN" dirty="0" err="1"/>
              <a:t>Babblelabel</a:t>
            </a:r>
            <a:r>
              <a:rPr lang="en-US" altLang="zh-CN" dirty="0"/>
              <a:t> </a:t>
            </a:r>
            <a:endParaRPr lang="zh-CN" altLang="en-US" dirty="0"/>
          </a:p>
        </p:txBody>
      </p:sp>
      <p:pic>
        <p:nvPicPr>
          <p:cNvPr id="4" name="图片 3">
            <a:extLst>
              <a:ext uri="{FF2B5EF4-FFF2-40B4-BE49-F238E27FC236}">
                <a16:creationId xmlns:a16="http://schemas.microsoft.com/office/drawing/2014/main" id="{EE06968F-7349-48EE-AC0F-F62ED2DDE3A7}"/>
              </a:ext>
            </a:extLst>
          </p:cNvPr>
          <p:cNvPicPr>
            <a:picLocks noChangeAspect="1"/>
          </p:cNvPicPr>
          <p:nvPr/>
        </p:nvPicPr>
        <p:blipFill>
          <a:blip r:embed="rId3"/>
          <a:stretch>
            <a:fillRect/>
          </a:stretch>
        </p:blipFill>
        <p:spPr>
          <a:xfrm>
            <a:off x="1687138" y="2759075"/>
            <a:ext cx="17127912" cy="7536768"/>
          </a:xfrm>
          <a:prstGeom prst="rect">
            <a:avLst/>
          </a:prstGeom>
        </p:spPr>
      </p:pic>
    </p:spTree>
    <p:extLst>
      <p:ext uri="{BB962C8B-B14F-4D97-AF65-F5344CB8AC3E}">
        <p14:creationId xmlns:p14="http://schemas.microsoft.com/office/powerpoint/2010/main" val="501709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06ED52-9F9C-420C-AE13-4EF6B69CDC09}"/>
              </a:ext>
            </a:extLst>
          </p:cNvPr>
          <p:cNvSpPr>
            <a:spLocks noGrp="1"/>
          </p:cNvSpPr>
          <p:nvPr>
            <p:ph type="title"/>
          </p:nvPr>
        </p:nvSpPr>
        <p:spPr>
          <a:xfrm>
            <a:off x="5213350" y="51445"/>
            <a:ext cx="9677400" cy="1251441"/>
          </a:xfrm>
        </p:spPr>
        <p:txBody>
          <a:bodyPr/>
          <a:lstStyle/>
          <a:p>
            <a:pPr algn="ctr"/>
            <a:r>
              <a:rPr lang="en-US" altLang="zh-CN" dirty="0"/>
              <a:t>Explanation Generation  </a:t>
            </a:r>
            <a:endParaRPr lang="zh-CN" altLang="en-US" dirty="0"/>
          </a:p>
        </p:txBody>
      </p:sp>
      <p:pic>
        <p:nvPicPr>
          <p:cNvPr id="3" name="图片 2">
            <a:extLst>
              <a:ext uri="{FF2B5EF4-FFF2-40B4-BE49-F238E27FC236}">
                <a16:creationId xmlns:a16="http://schemas.microsoft.com/office/drawing/2014/main" id="{E1712F90-3AC4-4609-91AC-080542AD4AB1}"/>
              </a:ext>
            </a:extLst>
          </p:cNvPr>
          <p:cNvPicPr>
            <a:picLocks noChangeAspect="1"/>
          </p:cNvPicPr>
          <p:nvPr/>
        </p:nvPicPr>
        <p:blipFill>
          <a:blip r:embed="rId3"/>
          <a:stretch>
            <a:fillRect/>
          </a:stretch>
        </p:blipFill>
        <p:spPr>
          <a:xfrm>
            <a:off x="1898650" y="1788346"/>
            <a:ext cx="15468600" cy="9469559"/>
          </a:xfrm>
          <a:prstGeom prst="rect">
            <a:avLst/>
          </a:prstGeom>
        </p:spPr>
      </p:pic>
    </p:spTree>
    <p:extLst>
      <p:ext uri="{BB962C8B-B14F-4D97-AF65-F5344CB8AC3E}">
        <p14:creationId xmlns:p14="http://schemas.microsoft.com/office/powerpoint/2010/main" val="473441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06ED52-9F9C-420C-AE13-4EF6B69CDC09}"/>
              </a:ext>
            </a:extLst>
          </p:cNvPr>
          <p:cNvSpPr>
            <a:spLocks noGrp="1"/>
          </p:cNvSpPr>
          <p:nvPr>
            <p:ph type="title"/>
          </p:nvPr>
        </p:nvSpPr>
        <p:spPr>
          <a:xfrm>
            <a:off x="6927850" y="185032"/>
            <a:ext cx="7467600" cy="3462486"/>
          </a:xfrm>
        </p:spPr>
        <p:txBody>
          <a:bodyPr/>
          <a:lstStyle/>
          <a:p>
            <a:r>
              <a:rPr lang="en-US" altLang="zh-CN" dirty="0"/>
              <a:t>Shortest path</a:t>
            </a:r>
            <a:br>
              <a:rPr lang="en-US" altLang="zh-CN" dirty="0"/>
            </a:br>
            <a:r>
              <a:rPr lang="en-US" altLang="zh-CN" dirty="0"/>
              <a:t>  </a:t>
            </a:r>
            <a:endParaRPr lang="zh-CN" altLang="en-US" dirty="0"/>
          </a:p>
        </p:txBody>
      </p:sp>
      <p:pic>
        <p:nvPicPr>
          <p:cNvPr id="3" name="图片 2">
            <a:extLst>
              <a:ext uri="{FF2B5EF4-FFF2-40B4-BE49-F238E27FC236}">
                <a16:creationId xmlns:a16="http://schemas.microsoft.com/office/drawing/2014/main" id="{3106E5F7-C905-4334-A8C4-2A8585F780DE}"/>
              </a:ext>
            </a:extLst>
          </p:cNvPr>
          <p:cNvPicPr>
            <a:picLocks noChangeAspect="1"/>
          </p:cNvPicPr>
          <p:nvPr/>
        </p:nvPicPr>
        <p:blipFill>
          <a:blip r:embed="rId3"/>
          <a:stretch>
            <a:fillRect/>
          </a:stretch>
        </p:blipFill>
        <p:spPr>
          <a:xfrm>
            <a:off x="1974849" y="5925840"/>
            <a:ext cx="12579143" cy="4605635"/>
          </a:xfrm>
          <a:prstGeom prst="rect">
            <a:avLst/>
          </a:prstGeom>
        </p:spPr>
      </p:pic>
      <p:pic>
        <p:nvPicPr>
          <p:cNvPr id="5" name="图片 4">
            <a:extLst>
              <a:ext uri="{FF2B5EF4-FFF2-40B4-BE49-F238E27FC236}">
                <a16:creationId xmlns:a16="http://schemas.microsoft.com/office/drawing/2014/main" id="{EEDE3ACE-00FA-43B9-8B3E-82B827B7CC19}"/>
              </a:ext>
            </a:extLst>
          </p:cNvPr>
          <p:cNvPicPr>
            <a:picLocks noChangeAspect="1"/>
          </p:cNvPicPr>
          <p:nvPr/>
        </p:nvPicPr>
        <p:blipFill>
          <a:blip r:embed="rId4"/>
          <a:stretch>
            <a:fillRect/>
          </a:stretch>
        </p:blipFill>
        <p:spPr>
          <a:xfrm>
            <a:off x="2279650" y="1642580"/>
            <a:ext cx="13266603" cy="3962400"/>
          </a:xfrm>
          <a:prstGeom prst="rect">
            <a:avLst/>
          </a:prstGeom>
        </p:spPr>
      </p:pic>
    </p:spTree>
    <p:extLst>
      <p:ext uri="{BB962C8B-B14F-4D97-AF65-F5344CB8AC3E}">
        <p14:creationId xmlns:p14="http://schemas.microsoft.com/office/powerpoint/2010/main" val="3193816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FABAD-46A3-4EB6-963F-FDF7C17A36AB}"/>
              </a:ext>
            </a:extLst>
          </p:cNvPr>
          <p:cNvSpPr>
            <a:spLocks noGrp="1"/>
          </p:cNvSpPr>
          <p:nvPr>
            <p:ph type="title"/>
          </p:nvPr>
        </p:nvSpPr>
        <p:spPr>
          <a:xfrm>
            <a:off x="5574470" y="168275"/>
            <a:ext cx="8955160" cy="1143000"/>
          </a:xfrm>
        </p:spPr>
        <p:txBody>
          <a:bodyPr/>
          <a:lstStyle/>
          <a:p>
            <a:pPr algn="ctr"/>
            <a:r>
              <a:rPr lang="en-US" altLang="zh-CN" dirty="0"/>
              <a:t>Trigger </a:t>
            </a:r>
            <a:endParaRPr lang="zh-CN" altLang="en-US" dirty="0"/>
          </a:p>
        </p:txBody>
      </p:sp>
      <p:sp>
        <p:nvSpPr>
          <p:cNvPr id="4" name="object 4">
            <a:extLst>
              <a:ext uri="{FF2B5EF4-FFF2-40B4-BE49-F238E27FC236}">
                <a16:creationId xmlns:a16="http://schemas.microsoft.com/office/drawing/2014/main" id="{C922DA26-BF30-4F78-B16A-526CE7E5E687}"/>
              </a:ext>
            </a:extLst>
          </p:cNvPr>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13</a:t>
            </a:fld>
            <a:endParaRPr sz="2300" dirty="0">
              <a:latin typeface="Gill Sans MT"/>
              <a:cs typeface="Gill Sans MT"/>
            </a:endParaRPr>
          </a:p>
        </p:txBody>
      </p:sp>
      <p:sp>
        <p:nvSpPr>
          <p:cNvPr id="6" name="文本框 5">
            <a:extLst>
              <a:ext uri="{FF2B5EF4-FFF2-40B4-BE49-F238E27FC236}">
                <a16:creationId xmlns:a16="http://schemas.microsoft.com/office/drawing/2014/main" id="{554DBD00-4672-4738-A3D7-CDE337B9BDE7}"/>
              </a:ext>
            </a:extLst>
          </p:cNvPr>
          <p:cNvSpPr txBox="1"/>
          <p:nvPr/>
        </p:nvSpPr>
        <p:spPr>
          <a:xfrm>
            <a:off x="603250" y="1616075"/>
            <a:ext cx="19659600" cy="1830501"/>
          </a:xfrm>
          <a:prstGeom prst="rect">
            <a:avLst/>
          </a:prstGeom>
          <a:noFill/>
        </p:spPr>
        <p:txBody>
          <a:bodyPr wrap="square" rtlCol="0">
            <a:spAutoFit/>
          </a:bodyPr>
          <a:lstStyle/>
          <a:p>
            <a:pPr marL="571500" indent="-571500">
              <a:lnSpc>
                <a:spcPct val="150000"/>
              </a:lnSpc>
              <a:buClr>
                <a:srgbClr val="0000FF"/>
              </a:buClr>
              <a:buFont typeface="Wingdings" panose="05000000000000000000" pitchFamily="2" charset="2"/>
              <a:buChar char="l"/>
            </a:pPr>
            <a:r>
              <a:rPr lang="en-US" altLang="zh-CN" sz="4000" dirty="0">
                <a:latin typeface="Gill Sans MT" panose="020B0502020104020203" pitchFamily="34" charset="0"/>
              </a:rPr>
              <a:t>Trigger words can be </a:t>
            </a:r>
            <a:r>
              <a:rPr lang="en-US" altLang="zh-CN" sz="4000" dirty="0">
                <a:solidFill>
                  <a:srgbClr val="FF0000"/>
                </a:solidFill>
                <a:latin typeface="Gill Sans MT" panose="020B0502020104020203" pitchFamily="34" charset="0"/>
              </a:rPr>
              <a:t>defined by user </a:t>
            </a:r>
            <a:r>
              <a:rPr lang="en-US" altLang="zh-CN" sz="4000" dirty="0">
                <a:latin typeface="Gill Sans MT" panose="020B0502020104020203" pitchFamily="34" charset="0"/>
              </a:rPr>
              <a:t>or collected from the training data </a:t>
            </a:r>
            <a:r>
              <a:rPr lang="en-US" altLang="zh-CN" sz="4000" dirty="0">
                <a:solidFill>
                  <a:srgbClr val="FF0000"/>
                </a:solidFill>
                <a:latin typeface="Gill Sans MT" panose="020B0502020104020203" pitchFamily="34" charset="0"/>
              </a:rPr>
              <a:t>automatically</a:t>
            </a:r>
          </a:p>
          <a:p>
            <a:pPr marL="571500" indent="-571500">
              <a:lnSpc>
                <a:spcPct val="150000"/>
              </a:lnSpc>
              <a:buClr>
                <a:srgbClr val="0000FF"/>
              </a:buClr>
              <a:buFont typeface="Wingdings" panose="05000000000000000000" pitchFamily="2" charset="2"/>
              <a:buChar char="l"/>
            </a:pPr>
            <a:endParaRPr lang="en-US" altLang="zh-CN" sz="4000" dirty="0">
              <a:solidFill>
                <a:srgbClr val="FF0000"/>
              </a:solidFill>
              <a:latin typeface="Gill Sans MT" panose="020B0502020104020203" pitchFamily="34" charset="0"/>
            </a:endParaRPr>
          </a:p>
        </p:txBody>
      </p:sp>
      <p:pic>
        <p:nvPicPr>
          <p:cNvPr id="7" name="图片 6">
            <a:extLst>
              <a:ext uri="{FF2B5EF4-FFF2-40B4-BE49-F238E27FC236}">
                <a16:creationId xmlns:a16="http://schemas.microsoft.com/office/drawing/2014/main" id="{34C33128-D800-4706-9CD8-428A95A862DF}"/>
              </a:ext>
            </a:extLst>
          </p:cNvPr>
          <p:cNvPicPr>
            <a:picLocks noChangeAspect="1"/>
          </p:cNvPicPr>
          <p:nvPr/>
        </p:nvPicPr>
        <p:blipFill rotWithShape="1">
          <a:blip r:embed="rId3"/>
          <a:srcRect r="1320" b="18132"/>
          <a:stretch/>
        </p:blipFill>
        <p:spPr>
          <a:xfrm>
            <a:off x="2191217" y="2835275"/>
            <a:ext cx="15264465" cy="7752529"/>
          </a:xfrm>
          <a:prstGeom prst="rect">
            <a:avLst/>
          </a:prstGeom>
        </p:spPr>
      </p:pic>
    </p:spTree>
    <p:extLst>
      <p:ext uri="{BB962C8B-B14F-4D97-AF65-F5344CB8AC3E}">
        <p14:creationId xmlns:p14="http://schemas.microsoft.com/office/powerpoint/2010/main" val="102732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06ED52-9F9C-420C-AE13-4EF6B69CDC09}"/>
              </a:ext>
            </a:extLst>
          </p:cNvPr>
          <p:cNvSpPr>
            <a:spLocks noGrp="1"/>
          </p:cNvSpPr>
          <p:nvPr>
            <p:ph type="title"/>
          </p:nvPr>
        </p:nvSpPr>
        <p:spPr>
          <a:xfrm>
            <a:off x="7156450" y="136034"/>
            <a:ext cx="4953000" cy="1154162"/>
          </a:xfrm>
        </p:spPr>
        <p:txBody>
          <a:bodyPr/>
          <a:lstStyle/>
          <a:p>
            <a:pPr algn="ctr"/>
            <a:r>
              <a:rPr lang="en-US" altLang="zh-CN" dirty="0"/>
              <a:t>Filter  </a:t>
            </a:r>
            <a:endParaRPr lang="zh-CN" altLang="en-US" dirty="0"/>
          </a:p>
        </p:txBody>
      </p:sp>
      <p:sp>
        <p:nvSpPr>
          <p:cNvPr id="6" name="文本框 5">
            <a:extLst>
              <a:ext uri="{FF2B5EF4-FFF2-40B4-BE49-F238E27FC236}">
                <a16:creationId xmlns:a16="http://schemas.microsoft.com/office/drawing/2014/main" id="{E4AF7327-B322-4D99-B939-B1F19EDA24AC}"/>
              </a:ext>
            </a:extLst>
          </p:cNvPr>
          <p:cNvSpPr txBox="1"/>
          <p:nvPr/>
        </p:nvSpPr>
        <p:spPr>
          <a:xfrm>
            <a:off x="527050" y="1692275"/>
            <a:ext cx="19126200" cy="7082645"/>
          </a:xfrm>
          <a:prstGeom prst="rect">
            <a:avLst/>
          </a:prstGeom>
          <a:noFill/>
        </p:spPr>
        <p:txBody>
          <a:bodyPr wrap="square" rtlCol="0">
            <a:spAutoFit/>
          </a:bodyPr>
          <a:lstStyle/>
          <a:p>
            <a:pPr>
              <a:lnSpc>
                <a:spcPct val="150000"/>
              </a:lnSpc>
              <a:buClr>
                <a:srgbClr val="0000FF"/>
              </a:buClr>
              <a:buSzPct val="100000"/>
            </a:pPr>
            <a:r>
              <a:rPr lang="en-US" altLang="zh-CN" sz="4400" dirty="0">
                <a:latin typeface="Gill Sans MT" panose="020B0502020104020203" pitchFamily="34" charset="0"/>
              </a:rPr>
              <a:t>Entity names are replaced with the token ENTITY</a:t>
            </a:r>
          </a:p>
          <a:p>
            <a:pPr marL="742950" indent="-742950">
              <a:lnSpc>
                <a:spcPct val="150000"/>
              </a:lnSpc>
              <a:buClr>
                <a:srgbClr val="0000FF"/>
              </a:buClr>
              <a:buSzPct val="100000"/>
              <a:buFont typeface="+mj-lt"/>
              <a:buAutoNum type="arabicPeriod"/>
            </a:pPr>
            <a:r>
              <a:rPr lang="en-US" altLang="zh-CN" sz="4400" dirty="0">
                <a:latin typeface="Gill Sans MT" panose="020B0502020104020203" pitchFamily="34" charset="0"/>
              </a:rPr>
              <a:t>Remove sentences when there is no node between SUBJECT and OBJECT</a:t>
            </a:r>
          </a:p>
          <a:p>
            <a:pPr marL="742950" indent="-742950">
              <a:lnSpc>
                <a:spcPct val="150000"/>
              </a:lnSpc>
              <a:buClr>
                <a:srgbClr val="0000FF"/>
              </a:buClr>
              <a:buSzPct val="100000"/>
              <a:buFont typeface="+mj-lt"/>
              <a:buAutoNum type="arabicPeriod"/>
            </a:pPr>
            <a:endParaRPr lang="en-US" altLang="zh-CN" sz="4400" dirty="0">
              <a:latin typeface="Gill Sans MT" panose="020B0502020104020203" pitchFamily="34" charset="0"/>
            </a:endParaRPr>
          </a:p>
          <a:p>
            <a:pPr marL="742950" indent="-742950">
              <a:lnSpc>
                <a:spcPct val="150000"/>
              </a:lnSpc>
              <a:buClr>
                <a:srgbClr val="0000FF"/>
              </a:buClr>
              <a:buSzPct val="100000"/>
              <a:buFont typeface="+mj-lt"/>
              <a:buAutoNum type="arabicPeriod"/>
            </a:pPr>
            <a:r>
              <a:rPr lang="en-US" altLang="zh-CN" sz="4400" dirty="0">
                <a:latin typeface="Gill Sans MT" panose="020B0502020104020203" pitchFamily="34" charset="0"/>
              </a:rPr>
              <a:t>Remove sentences that have trigger words from the negative relation sets</a:t>
            </a:r>
          </a:p>
          <a:p>
            <a:pPr marL="742950" indent="-742950">
              <a:lnSpc>
                <a:spcPct val="150000"/>
              </a:lnSpc>
              <a:buClr>
                <a:srgbClr val="0000FF"/>
              </a:buClr>
              <a:buSzPct val="100000"/>
              <a:buFont typeface="+mj-lt"/>
              <a:buAutoNum type="arabicPeriod"/>
            </a:pPr>
            <a:endParaRPr lang="en-US" altLang="zh-CN" sz="4400" dirty="0">
              <a:latin typeface="Gill Sans MT" panose="020B0502020104020203" pitchFamily="34" charset="0"/>
            </a:endParaRPr>
          </a:p>
          <a:p>
            <a:pPr marL="742950" indent="-742950">
              <a:lnSpc>
                <a:spcPct val="150000"/>
              </a:lnSpc>
              <a:buClr>
                <a:srgbClr val="0000FF"/>
              </a:buClr>
              <a:buSzPct val="100000"/>
              <a:buFont typeface="+mj-lt"/>
              <a:buAutoNum type="arabicPeriod"/>
            </a:pPr>
            <a:endParaRPr lang="en-US" altLang="zh-CN" sz="4400" dirty="0">
              <a:latin typeface="Gill Sans MT" panose="020B0502020104020203" pitchFamily="34" charset="0"/>
            </a:endParaRPr>
          </a:p>
          <a:p>
            <a:pPr marL="742950" indent="-742950">
              <a:lnSpc>
                <a:spcPct val="150000"/>
              </a:lnSpc>
              <a:buClr>
                <a:srgbClr val="0000FF"/>
              </a:buClr>
              <a:buSzPct val="100000"/>
              <a:buFont typeface="Wingdings" panose="05000000000000000000" pitchFamily="2" charset="2"/>
              <a:buChar char="l"/>
            </a:pPr>
            <a:endParaRPr lang="zh-CN" altLang="en-US" sz="4400" dirty="0">
              <a:latin typeface="Gill Sans MT" panose="020B0502020104020203" pitchFamily="34" charset="0"/>
            </a:endParaRPr>
          </a:p>
        </p:txBody>
      </p:sp>
      <p:pic>
        <p:nvPicPr>
          <p:cNvPr id="7" name="图片 6">
            <a:extLst>
              <a:ext uri="{FF2B5EF4-FFF2-40B4-BE49-F238E27FC236}">
                <a16:creationId xmlns:a16="http://schemas.microsoft.com/office/drawing/2014/main" id="{D3AF7A6A-E05E-4D86-A2E0-CE662424181A}"/>
              </a:ext>
            </a:extLst>
          </p:cNvPr>
          <p:cNvPicPr>
            <a:picLocks noChangeAspect="1"/>
          </p:cNvPicPr>
          <p:nvPr/>
        </p:nvPicPr>
        <p:blipFill>
          <a:blip r:embed="rId3">
            <a:duotone>
              <a:prstClr val="black"/>
              <a:schemeClr val="accent1">
                <a:tint val="45000"/>
                <a:satMod val="400000"/>
              </a:schemeClr>
            </a:duotone>
          </a:blip>
          <a:stretch>
            <a:fillRect/>
          </a:stretch>
        </p:blipFill>
        <p:spPr>
          <a:xfrm>
            <a:off x="2965450" y="5890213"/>
            <a:ext cx="11201400" cy="1706759"/>
          </a:xfrm>
          <a:prstGeom prst="rect">
            <a:avLst/>
          </a:prstGeom>
        </p:spPr>
      </p:pic>
      <p:pic>
        <p:nvPicPr>
          <p:cNvPr id="8" name="图片 7">
            <a:extLst>
              <a:ext uri="{FF2B5EF4-FFF2-40B4-BE49-F238E27FC236}">
                <a16:creationId xmlns:a16="http://schemas.microsoft.com/office/drawing/2014/main" id="{E0C7EB33-A849-4063-AA50-5FD28DC1EC61}"/>
              </a:ext>
            </a:extLst>
          </p:cNvPr>
          <p:cNvPicPr>
            <a:picLocks noChangeAspect="1"/>
          </p:cNvPicPr>
          <p:nvPr/>
        </p:nvPicPr>
        <p:blipFill>
          <a:blip r:embed="rId4">
            <a:duotone>
              <a:prstClr val="black"/>
              <a:schemeClr val="accent1">
                <a:tint val="45000"/>
                <a:satMod val="400000"/>
              </a:schemeClr>
            </a:duotone>
          </a:blip>
          <a:stretch>
            <a:fillRect/>
          </a:stretch>
        </p:blipFill>
        <p:spPr>
          <a:xfrm>
            <a:off x="2279650" y="3902075"/>
            <a:ext cx="14779005" cy="685800"/>
          </a:xfrm>
          <a:prstGeom prst="rect">
            <a:avLst/>
          </a:prstGeom>
        </p:spPr>
      </p:pic>
    </p:spTree>
    <p:extLst>
      <p:ext uri="{BB962C8B-B14F-4D97-AF65-F5344CB8AC3E}">
        <p14:creationId xmlns:p14="http://schemas.microsoft.com/office/powerpoint/2010/main" val="2708854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06ED52-9F9C-420C-AE13-4EF6B69CDC09}"/>
              </a:ext>
            </a:extLst>
          </p:cNvPr>
          <p:cNvSpPr>
            <a:spLocks noGrp="1"/>
          </p:cNvSpPr>
          <p:nvPr>
            <p:ph type="title"/>
          </p:nvPr>
        </p:nvSpPr>
        <p:spPr>
          <a:xfrm>
            <a:off x="7156450" y="136034"/>
            <a:ext cx="4953000" cy="1154162"/>
          </a:xfrm>
        </p:spPr>
        <p:txBody>
          <a:bodyPr/>
          <a:lstStyle/>
          <a:p>
            <a:pPr algn="ctr"/>
            <a:r>
              <a:rPr lang="en-US" altLang="zh-CN" dirty="0"/>
              <a:t>Filter  </a:t>
            </a:r>
            <a:endParaRPr lang="zh-CN" altLang="en-US" dirty="0"/>
          </a:p>
        </p:txBody>
      </p:sp>
      <p:sp>
        <p:nvSpPr>
          <p:cNvPr id="6" name="文本框 5">
            <a:extLst>
              <a:ext uri="{FF2B5EF4-FFF2-40B4-BE49-F238E27FC236}">
                <a16:creationId xmlns:a16="http://schemas.microsoft.com/office/drawing/2014/main" id="{E4AF7327-B322-4D99-B939-B1F19EDA24AC}"/>
              </a:ext>
            </a:extLst>
          </p:cNvPr>
          <p:cNvSpPr txBox="1"/>
          <p:nvPr/>
        </p:nvSpPr>
        <p:spPr>
          <a:xfrm>
            <a:off x="527050" y="1692275"/>
            <a:ext cx="19126200" cy="3019994"/>
          </a:xfrm>
          <a:prstGeom prst="rect">
            <a:avLst/>
          </a:prstGeom>
          <a:noFill/>
        </p:spPr>
        <p:txBody>
          <a:bodyPr wrap="square" rtlCol="0">
            <a:spAutoFit/>
          </a:bodyPr>
          <a:lstStyle/>
          <a:p>
            <a:pPr>
              <a:lnSpc>
                <a:spcPct val="150000"/>
              </a:lnSpc>
              <a:buClr>
                <a:srgbClr val="0000FF"/>
              </a:buClr>
              <a:buSzPct val="100000"/>
            </a:pPr>
            <a:r>
              <a:rPr lang="en-US" altLang="zh-CN" sz="4400" dirty="0">
                <a:solidFill>
                  <a:srgbClr val="0000FF"/>
                </a:solidFill>
                <a:latin typeface="Gill Sans MT" panose="020B0502020104020203" pitchFamily="34" charset="0"/>
              </a:rPr>
              <a:t>3. </a:t>
            </a:r>
            <a:r>
              <a:rPr lang="en-US" altLang="zh-CN" sz="4400" dirty="0">
                <a:latin typeface="Gill Sans MT" panose="020B0502020104020203" pitchFamily="34" charset="0"/>
              </a:rPr>
              <a:t>Remove sentences when a trigger word of negative relations appears as a sibling</a:t>
            </a:r>
          </a:p>
          <a:p>
            <a:pPr>
              <a:lnSpc>
                <a:spcPct val="150000"/>
              </a:lnSpc>
              <a:buClr>
                <a:srgbClr val="0000FF"/>
              </a:buClr>
              <a:buSzPct val="100000"/>
            </a:pPr>
            <a:r>
              <a:rPr lang="en-US" altLang="zh-CN" sz="4400" dirty="0">
                <a:latin typeface="Gill Sans MT" panose="020B0502020104020203" pitchFamily="34" charset="0"/>
              </a:rPr>
              <a:t>of either the SUBJECT or OBJECT in the parse tree</a:t>
            </a:r>
          </a:p>
          <a:p>
            <a:pPr marL="742950" indent="-742950">
              <a:lnSpc>
                <a:spcPct val="150000"/>
              </a:lnSpc>
              <a:buClr>
                <a:srgbClr val="0000FF"/>
              </a:buClr>
              <a:buSzPct val="100000"/>
              <a:buFont typeface="Wingdings" panose="05000000000000000000" pitchFamily="2" charset="2"/>
              <a:buChar char="l"/>
            </a:pPr>
            <a:endParaRPr lang="zh-CN" altLang="en-US" sz="4400" dirty="0">
              <a:latin typeface="Gill Sans MT" panose="020B0502020104020203" pitchFamily="34" charset="0"/>
            </a:endParaRPr>
          </a:p>
        </p:txBody>
      </p:sp>
      <p:pic>
        <p:nvPicPr>
          <p:cNvPr id="4" name="图片 3">
            <a:extLst>
              <a:ext uri="{FF2B5EF4-FFF2-40B4-BE49-F238E27FC236}">
                <a16:creationId xmlns:a16="http://schemas.microsoft.com/office/drawing/2014/main" id="{C09C1167-B435-4E6C-BA02-42BFB713BA8B}"/>
              </a:ext>
            </a:extLst>
          </p:cNvPr>
          <p:cNvPicPr>
            <a:picLocks noChangeAspect="1"/>
          </p:cNvPicPr>
          <p:nvPr/>
        </p:nvPicPr>
        <p:blipFill>
          <a:blip r:embed="rId3">
            <a:duotone>
              <a:prstClr val="black"/>
              <a:schemeClr val="accent1">
                <a:tint val="45000"/>
                <a:satMod val="400000"/>
              </a:schemeClr>
            </a:duotone>
          </a:blip>
          <a:stretch>
            <a:fillRect/>
          </a:stretch>
        </p:blipFill>
        <p:spPr>
          <a:xfrm>
            <a:off x="1898650" y="4283075"/>
            <a:ext cx="13817376" cy="3505200"/>
          </a:xfrm>
          <a:prstGeom prst="rect">
            <a:avLst/>
          </a:prstGeom>
        </p:spPr>
      </p:pic>
    </p:spTree>
    <p:extLst>
      <p:ext uri="{BB962C8B-B14F-4D97-AF65-F5344CB8AC3E}">
        <p14:creationId xmlns:p14="http://schemas.microsoft.com/office/powerpoint/2010/main" val="3666547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06ED52-9F9C-420C-AE13-4EF6B69CDC09}"/>
              </a:ext>
            </a:extLst>
          </p:cNvPr>
          <p:cNvSpPr>
            <a:spLocks noGrp="1"/>
          </p:cNvSpPr>
          <p:nvPr>
            <p:ph type="title"/>
          </p:nvPr>
        </p:nvSpPr>
        <p:spPr>
          <a:xfrm>
            <a:off x="5213350" y="51445"/>
            <a:ext cx="9677400" cy="1251441"/>
          </a:xfrm>
        </p:spPr>
        <p:txBody>
          <a:bodyPr/>
          <a:lstStyle/>
          <a:p>
            <a:pPr algn="ctr"/>
            <a:r>
              <a:rPr lang="en-US" altLang="zh-CN" dirty="0"/>
              <a:t>Explanation Generation  </a:t>
            </a:r>
            <a:endParaRPr lang="zh-CN" altLang="en-US" dirty="0"/>
          </a:p>
        </p:txBody>
      </p:sp>
      <p:pic>
        <p:nvPicPr>
          <p:cNvPr id="4" name="图片 3">
            <a:extLst>
              <a:ext uri="{FF2B5EF4-FFF2-40B4-BE49-F238E27FC236}">
                <a16:creationId xmlns:a16="http://schemas.microsoft.com/office/drawing/2014/main" id="{8B8690DB-9F07-4D5C-8160-7D487F42F289}"/>
              </a:ext>
            </a:extLst>
          </p:cNvPr>
          <p:cNvPicPr>
            <a:picLocks noChangeAspect="1"/>
          </p:cNvPicPr>
          <p:nvPr/>
        </p:nvPicPr>
        <p:blipFill>
          <a:blip r:embed="rId3">
            <a:duotone>
              <a:prstClr val="black"/>
              <a:schemeClr val="accent1">
                <a:tint val="45000"/>
                <a:satMod val="400000"/>
              </a:schemeClr>
            </a:duotone>
          </a:blip>
          <a:stretch>
            <a:fillRect/>
          </a:stretch>
        </p:blipFill>
        <p:spPr>
          <a:xfrm>
            <a:off x="2736850" y="1768475"/>
            <a:ext cx="14257881" cy="762000"/>
          </a:xfrm>
          <a:prstGeom prst="rect">
            <a:avLst/>
          </a:prstGeom>
        </p:spPr>
      </p:pic>
      <p:pic>
        <p:nvPicPr>
          <p:cNvPr id="5" name="图片 4">
            <a:extLst>
              <a:ext uri="{FF2B5EF4-FFF2-40B4-BE49-F238E27FC236}">
                <a16:creationId xmlns:a16="http://schemas.microsoft.com/office/drawing/2014/main" id="{88948B48-33B8-47CF-842D-58A222239274}"/>
              </a:ext>
            </a:extLst>
          </p:cNvPr>
          <p:cNvPicPr>
            <a:picLocks noChangeAspect="1"/>
          </p:cNvPicPr>
          <p:nvPr/>
        </p:nvPicPr>
        <p:blipFill>
          <a:blip r:embed="rId4">
            <a:duotone>
              <a:prstClr val="black"/>
              <a:schemeClr val="accent1">
                <a:tint val="45000"/>
                <a:satMod val="400000"/>
              </a:schemeClr>
            </a:duotone>
          </a:blip>
          <a:stretch>
            <a:fillRect/>
          </a:stretch>
        </p:blipFill>
        <p:spPr>
          <a:xfrm>
            <a:off x="2736851" y="2530475"/>
            <a:ext cx="14257880" cy="3834762"/>
          </a:xfrm>
          <a:prstGeom prst="rect">
            <a:avLst/>
          </a:prstGeom>
        </p:spPr>
      </p:pic>
      <p:pic>
        <p:nvPicPr>
          <p:cNvPr id="6" name="图片 5">
            <a:extLst>
              <a:ext uri="{FF2B5EF4-FFF2-40B4-BE49-F238E27FC236}">
                <a16:creationId xmlns:a16="http://schemas.microsoft.com/office/drawing/2014/main" id="{56B2408D-0D10-4D4D-B9BF-2199003EFCF7}"/>
              </a:ext>
            </a:extLst>
          </p:cNvPr>
          <p:cNvPicPr>
            <a:picLocks noChangeAspect="1"/>
          </p:cNvPicPr>
          <p:nvPr/>
        </p:nvPicPr>
        <p:blipFill>
          <a:blip r:embed="rId5">
            <a:duotone>
              <a:prstClr val="black"/>
              <a:schemeClr val="accent1">
                <a:tint val="45000"/>
                <a:satMod val="400000"/>
              </a:schemeClr>
            </a:duotone>
          </a:blip>
          <a:stretch>
            <a:fillRect/>
          </a:stretch>
        </p:blipFill>
        <p:spPr>
          <a:xfrm>
            <a:off x="2736850" y="6492875"/>
            <a:ext cx="9982200" cy="4211004"/>
          </a:xfrm>
          <a:prstGeom prst="rect">
            <a:avLst/>
          </a:prstGeom>
        </p:spPr>
      </p:pic>
    </p:spTree>
    <p:extLst>
      <p:ext uri="{BB962C8B-B14F-4D97-AF65-F5344CB8AC3E}">
        <p14:creationId xmlns:p14="http://schemas.microsoft.com/office/powerpoint/2010/main" val="2118459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06ED52-9F9C-420C-AE13-4EF6B69CDC09}"/>
              </a:ext>
            </a:extLst>
          </p:cNvPr>
          <p:cNvSpPr>
            <a:spLocks noGrp="1"/>
          </p:cNvSpPr>
          <p:nvPr>
            <p:ph type="title"/>
          </p:nvPr>
        </p:nvSpPr>
        <p:spPr>
          <a:xfrm>
            <a:off x="5213350" y="51445"/>
            <a:ext cx="9677400" cy="1336030"/>
          </a:xfrm>
        </p:spPr>
        <p:txBody>
          <a:bodyPr/>
          <a:lstStyle/>
          <a:p>
            <a:pPr algn="ctr"/>
            <a:r>
              <a:rPr lang="en-US" altLang="zh-CN" dirty="0"/>
              <a:t>Experiment</a:t>
            </a:r>
            <a:br>
              <a:rPr lang="en-US" altLang="zh-CN" dirty="0"/>
            </a:br>
            <a:endParaRPr lang="zh-CN" altLang="en-US" dirty="0"/>
          </a:p>
        </p:txBody>
      </p:sp>
      <p:pic>
        <p:nvPicPr>
          <p:cNvPr id="7" name="图片 6">
            <a:extLst>
              <a:ext uri="{FF2B5EF4-FFF2-40B4-BE49-F238E27FC236}">
                <a16:creationId xmlns:a16="http://schemas.microsoft.com/office/drawing/2014/main" id="{23FFCAA7-4A67-4604-AD33-B482FEBF2FBC}"/>
              </a:ext>
            </a:extLst>
          </p:cNvPr>
          <p:cNvPicPr>
            <a:picLocks noChangeAspect="1"/>
          </p:cNvPicPr>
          <p:nvPr/>
        </p:nvPicPr>
        <p:blipFill rotWithShape="1">
          <a:blip r:embed="rId3"/>
          <a:srcRect b="11288"/>
          <a:stretch/>
        </p:blipFill>
        <p:spPr>
          <a:xfrm>
            <a:off x="3117850" y="2759074"/>
            <a:ext cx="13792200" cy="7607415"/>
          </a:xfrm>
          <a:prstGeom prst="rect">
            <a:avLst/>
          </a:prstGeom>
        </p:spPr>
      </p:pic>
    </p:spTree>
    <p:extLst>
      <p:ext uri="{BB962C8B-B14F-4D97-AF65-F5344CB8AC3E}">
        <p14:creationId xmlns:p14="http://schemas.microsoft.com/office/powerpoint/2010/main" val="735734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27E488B-5E21-45E3-9B30-CEDE868835A2}"/>
              </a:ext>
            </a:extLst>
          </p:cNvPr>
          <p:cNvSpPr/>
          <p:nvPr/>
        </p:nvSpPr>
        <p:spPr>
          <a:xfrm>
            <a:off x="2355850" y="2606675"/>
            <a:ext cx="15392400" cy="3429000"/>
          </a:xfrm>
          <a:prstGeom prst="rect">
            <a:avLst/>
          </a:prstGeom>
          <a:solidFill>
            <a:srgbClr val="D4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solidFill>
                  <a:schemeClr val="tx1"/>
                </a:solidFill>
                <a:latin typeface="Gill Sans MT" panose="020B0502020104020203" pitchFamily="34" charset="0"/>
              </a:rPr>
              <a:t>[ACL20] Relation Extraction with Explanation</a:t>
            </a:r>
          </a:p>
        </p:txBody>
      </p:sp>
      <p:sp>
        <p:nvSpPr>
          <p:cNvPr id="4" name="object 4">
            <a:extLst>
              <a:ext uri="{FF2B5EF4-FFF2-40B4-BE49-F238E27FC236}">
                <a16:creationId xmlns:a16="http://schemas.microsoft.com/office/drawing/2014/main" id="{89A68B52-230B-4291-8D4D-0C3DB26E7E44}"/>
              </a:ext>
            </a:extLst>
          </p:cNvPr>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18</a:t>
            </a:fld>
            <a:endParaRPr sz="2300" dirty="0">
              <a:latin typeface="Gill Sans MT"/>
              <a:cs typeface="Gill Sans MT"/>
            </a:endParaRPr>
          </a:p>
        </p:txBody>
      </p:sp>
      <p:sp>
        <p:nvSpPr>
          <p:cNvPr id="7" name="矩形 6">
            <a:extLst>
              <a:ext uri="{FF2B5EF4-FFF2-40B4-BE49-F238E27FC236}">
                <a16:creationId xmlns:a16="http://schemas.microsoft.com/office/drawing/2014/main" id="{3D06EA6D-762B-492D-8902-0DB9A2945D91}"/>
              </a:ext>
            </a:extLst>
          </p:cNvPr>
          <p:cNvSpPr/>
          <p:nvPr/>
        </p:nvSpPr>
        <p:spPr>
          <a:xfrm>
            <a:off x="0" y="0"/>
            <a:ext cx="20104100" cy="15060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E7D22496-F4BF-41DD-B04D-CE729DE68C2E}"/>
              </a:ext>
            </a:extLst>
          </p:cNvPr>
          <p:cNvPicPr>
            <a:picLocks noChangeAspect="1"/>
          </p:cNvPicPr>
          <p:nvPr/>
        </p:nvPicPr>
        <p:blipFill>
          <a:blip r:embed="rId3"/>
          <a:stretch>
            <a:fillRect/>
          </a:stretch>
        </p:blipFill>
        <p:spPr>
          <a:xfrm>
            <a:off x="5052050" y="6201257"/>
            <a:ext cx="10000000" cy="1438095"/>
          </a:xfrm>
          <a:prstGeom prst="rect">
            <a:avLst/>
          </a:prstGeom>
        </p:spPr>
      </p:pic>
    </p:spTree>
    <p:extLst>
      <p:ext uri="{BB962C8B-B14F-4D97-AF65-F5344CB8AC3E}">
        <p14:creationId xmlns:p14="http://schemas.microsoft.com/office/powerpoint/2010/main" val="3900774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FABAD-46A3-4EB6-963F-FDF7C17A36AB}"/>
              </a:ext>
            </a:extLst>
          </p:cNvPr>
          <p:cNvSpPr>
            <a:spLocks noGrp="1"/>
          </p:cNvSpPr>
          <p:nvPr>
            <p:ph type="title"/>
          </p:nvPr>
        </p:nvSpPr>
        <p:spPr>
          <a:xfrm>
            <a:off x="5574470" y="168275"/>
            <a:ext cx="8955160" cy="1143000"/>
          </a:xfrm>
        </p:spPr>
        <p:txBody>
          <a:bodyPr/>
          <a:lstStyle/>
          <a:p>
            <a:pPr algn="ctr"/>
            <a:r>
              <a:rPr lang="en-US" altLang="zh-CN" dirty="0"/>
              <a:t>Motivation </a:t>
            </a:r>
            <a:endParaRPr lang="zh-CN" altLang="en-US" dirty="0"/>
          </a:p>
        </p:txBody>
      </p:sp>
      <p:sp>
        <p:nvSpPr>
          <p:cNvPr id="4" name="object 4">
            <a:extLst>
              <a:ext uri="{FF2B5EF4-FFF2-40B4-BE49-F238E27FC236}">
                <a16:creationId xmlns:a16="http://schemas.microsoft.com/office/drawing/2014/main" id="{C922DA26-BF30-4F78-B16A-526CE7E5E687}"/>
              </a:ext>
            </a:extLst>
          </p:cNvPr>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19</a:t>
            </a:fld>
            <a:endParaRPr sz="2300" dirty="0">
              <a:latin typeface="Gill Sans MT"/>
              <a:cs typeface="Gill Sans MT"/>
            </a:endParaRPr>
          </a:p>
        </p:txBody>
      </p:sp>
      <p:sp>
        <p:nvSpPr>
          <p:cNvPr id="6" name="文本框 5">
            <a:extLst>
              <a:ext uri="{FF2B5EF4-FFF2-40B4-BE49-F238E27FC236}">
                <a16:creationId xmlns:a16="http://schemas.microsoft.com/office/drawing/2014/main" id="{554DBD00-4672-4738-A3D7-CDE337B9BDE7}"/>
              </a:ext>
            </a:extLst>
          </p:cNvPr>
          <p:cNvSpPr txBox="1"/>
          <p:nvPr/>
        </p:nvSpPr>
        <p:spPr>
          <a:xfrm>
            <a:off x="1974850" y="2900844"/>
            <a:ext cx="17145000" cy="2753831"/>
          </a:xfrm>
          <a:prstGeom prst="rect">
            <a:avLst/>
          </a:prstGeom>
          <a:noFill/>
        </p:spPr>
        <p:txBody>
          <a:bodyPr wrap="square" rtlCol="0">
            <a:spAutoFit/>
          </a:bodyPr>
          <a:lstStyle/>
          <a:p>
            <a:pPr marL="571500" indent="-571500">
              <a:lnSpc>
                <a:spcPct val="150000"/>
              </a:lnSpc>
              <a:buClr>
                <a:srgbClr val="0000FF"/>
              </a:buClr>
              <a:buFont typeface="Wingdings" panose="05000000000000000000" pitchFamily="2" charset="2"/>
              <a:buChar char="l"/>
            </a:pPr>
            <a:r>
              <a:rPr lang="en-US" altLang="zh-CN" sz="4000" dirty="0">
                <a:latin typeface="Gill Sans MT" panose="020B0502020104020203" pitchFamily="34" charset="0"/>
              </a:rPr>
              <a:t>Distant </a:t>
            </a:r>
            <a:r>
              <a:rPr lang="en-US" altLang="zh-CN" sz="4000" dirty="0" err="1">
                <a:latin typeface="Gill Sans MT" panose="020B0502020104020203" pitchFamily="34" charset="0"/>
              </a:rPr>
              <a:t>supersion</a:t>
            </a:r>
            <a:r>
              <a:rPr lang="en-US" altLang="zh-CN" sz="4000" dirty="0">
                <a:latin typeface="Gill Sans MT" panose="020B0502020104020203" pitchFamily="34" charset="0"/>
              </a:rPr>
              <a:t> </a:t>
            </a:r>
          </a:p>
          <a:p>
            <a:pPr marL="571500" indent="-571500">
              <a:lnSpc>
                <a:spcPct val="150000"/>
              </a:lnSpc>
              <a:buClr>
                <a:srgbClr val="0000FF"/>
              </a:buClr>
              <a:buFont typeface="Wingdings" panose="05000000000000000000" pitchFamily="2" charset="2"/>
              <a:buChar char="l"/>
            </a:pPr>
            <a:r>
              <a:rPr lang="en-US" altLang="zh-CN" sz="4000" dirty="0">
                <a:latin typeface="Gill Sans MT" panose="020B0502020104020203" pitchFamily="34" charset="0"/>
              </a:rPr>
              <a:t>Learning importance weights for the sentences         </a:t>
            </a:r>
            <a:r>
              <a:rPr lang="en-US" altLang="zh-CN" sz="4000" dirty="0" err="1">
                <a:latin typeface="Gill Sans MT" panose="020B0502020104020203" pitchFamily="34" charset="0"/>
              </a:rPr>
              <a:t>Accuarcy</a:t>
            </a:r>
            <a:endParaRPr lang="en-US" altLang="zh-CN" sz="4000" dirty="0">
              <a:latin typeface="Gill Sans MT" panose="020B0502020104020203" pitchFamily="34" charset="0"/>
            </a:endParaRPr>
          </a:p>
          <a:p>
            <a:pPr marL="571500" indent="-571500">
              <a:lnSpc>
                <a:spcPct val="150000"/>
              </a:lnSpc>
              <a:buClr>
                <a:srgbClr val="0000FF"/>
              </a:buClr>
              <a:buFont typeface="Wingdings" panose="05000000000000000000" pitchFamily="2" charset="2"/>
              <a:buChar char="l"/>
            </a:pPr>
            <a:r>
              <a:rPr lang="en-US" altLang="zh-CN" sz="4000" dirty="0" err="1">
                <a:latin typeface="Gill Sans MT" panose="020B0502020104020203" pitchFamily="34" charset="0"/>
              </a:rPr>
              <a:t>Explainability</a:t>
            </a:r>
            <a:endParaRPr lang="en-US" altLang="zh-CN" sz="4000" dirty="0">
              <a:latin typeface="Gill Sans MT" panose="020B0502020104020203" pitchFamily="34" charset="0"/>
            </a:endParaRPr>
          </a:p>
        </p:txBody>
      </p:sp>
      <p:sp>
        <p:nvSpPr>
          <p:cNvPr id="3" name="箭头: 右 2">
            <a:extLst>
              <a:ext uri="{FF2B5EF4-FFF2-40B4-BE49-F238E27FC236}">
                <a16:creationId xmlns:a16="http://schemas.microsoft.com/office/drawing/2014/main" id="{FE6CF214-CFF5-467E-9395-1C8D9AC1CB98}"/>
              </a:ext>
            </a:extLst>
          </p:cNvPr>
          <p:cNvSpPr/>
          <p:nvPr/>
        </p:nvSpPr>
        <p:spPr>
          <a:xfrm>
            <a:off x="12490450" y="4277759"/>
            <a:ext cx="685800" cy="381000"/>
          </a:xfrm>
          <a:prstGeom prst="right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90697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06ED52-9F9C-420C-AE13-4EF6B69CDC09}"/>
              </a:ext>
            </a:extLst>
          </p:cNvPr>
          <p:cNvSpPr>
            <a:spLocks noGrp="1"/>
          </p:cNvSpPr>
          <p:nvPr>
            <p:ph type="title"/>
          </p:nvPr>
        </p:nvSpPr>
        <p:spPr>
          <a:xfrm>
            <a:off x="7156450" y="136034"/>
            <a:ext cx="4953000" cy="1154162"/>
          </a:xfrm>
        </p:spPr>
        <p:txBody>
          <a:bodyPr/>
          <a:lstStyle/>
          <a:p>
            <a:pPr algn="ctr"/>
            <a:r>
              <a:rPr lang="en-US" altLang="zh-CN" dirty="0"/>
              <a:t>Introduction </a:t>
            </a:r>
            <a:endParaRPr lang="zh-CN" altLang="en-US" dirty="0"/>
          </a:p>
        </p:txBody>
      </p:sp>
      <p:sp>
        <p:nvSpPr>
          <p:cNvPr id="6" name="文本框 5">
            <a:extLst>
              <a:ext uri="{FF2B5EF4-FFF2-40B4-BE49-F238E27FC236}">
                <a16:creationId xmlns:a16="http://schemas.microsoft.com/office/drawing/2014/main" id="{E4AF7327-B322-4D99-B939-B1F19EDA24AC}"/>
              </a:ext>
            </a:extLst>
          </p:cNvPr>
          <p:cNvSpPr txBox="1"/>
          <p:nvPr/>
        </p:nvSpPr>
        <p:spPr>
          <a:xfrm>
            <a:off x="1898650" y="1692275"/>
            <a:ext cx="14173200" cy="10129632"/>
          </a:xfrm>
          <a:prstGeom prst="rect">
            <a:avLst/>
          </a:prstGeom>
          <a:noFill/>
        </p:spPr>
        <p:txBody>
          <a:bodyPr wrap="square" rtlCol="0">
            <a:spAutoFit/>
          </a:bodyPr>
          <a:lstStyle/>
          <a:p>
            <a:pPr>
              <a:lnSpc>
                <a:spcPct val="150000"/>
              </a:lnSpc>
              <a:buClr>
                <a:srgbClr val="0000FF"/>
              </a:buClr>
              <a:buSzPct val="100000"/>
            </a:pPr>
            <a:r>
              <a:rPr lang="en-US" altLang="zh-CN" sz="4400" dirty="0">
                <a:latin typeface="Gill Sans MT" panose="020B0502020104020203" pitchFamily="34" charset="0"/>
              </a:rPr>
              <a:t>Explanations are used downstream in three ways:</a:t>
            </a:r>
          </a:p>
          <a:p>
            <a:pPr marL="742950" indent="-742950">
              <a:lnSpc>
                <a:spcPct val="150000"/>
              </a:lnSpc>
              <a:buClr>
                <a:srgbClr val="0000FF"/>
              </a:buClr>
              <a:buSzPct val="100000"/>
              <a:buFont typeface="+mj-lt"/>
              <a:buAutoNum type="arabicPeriod"/>
            </a:pPr>
            <a:r>
              <a:rPr lang="en-US" altLang="zh-CN" sz="4400" dirty="0">
                <a:latin typeface="Gill Sans MT" panose="020B0502020104020203" pitchFamily="34" charset="0"/>
              </a:rPr>
              <a:t>As data augmentation</a:t>
            </a:r>
          </a:p>
          <a:p>
            <a:pPr marL="1200150" lvl="1" indent="-742950">
              <a:lnSpc>
                <a:spcPct val="150000"/>
              </a:lnSpc>
              <a:buClr>
                <a:srgbClr val="0000FF"/>
              </a:buClr>
              <a:buSzPct val="100000"/>
              <a:buFont typeface="+mj-lt"/>
              <a:buAutoNum type="alphaLcPeriod"/>
            </a:pPr>
            <a:r>
              <a:rPr lang="en-US" altLang="zh-CN" sz="4400" dirty="0">
                <a:latin typeface="Gill Sans MT" panose="020B0502020104020203" pitchFamily="34" charset="0"/>
              </a:rPr>
              <a:t>Highlight </a:t>
            </a:r>
          </a:p>
          <a:p>
            <a:pPr marL="1200150" lvl="1" indent="-742950">
              <a:lnSpc>
                <a:spcPct val="150000"/>
              </a:lnSpc>
              <a:buClr>
                <a:srgbClr val="0000FF"/>
              </a:buClr>
              <a:buSzPct val="100000"/>
              <a:buFont typeface="+mj-lt"/>
              <a:buAutoNum type="alphaLcPeriod"/>
            </a:pPr>
            <a:r>
              <a:rPr lang="en-US" altLang="zh-CN" sz="4400" dirty="0">
                <a:latin typeface="Gill Sans MT" panose="020B0502020104020203" pitchFamily="34" charset="0"/>
              </a:rPr>
              <a:t>Structured</a:t>
            </a:r>
          </a:p>
          <a:p>
            <a:pPr marL="1200150" lvl="1" indent="-742950">
              <a:lnSpc>
                <a:spcPct val="150000"/>
              </a:lnSpc>
              <a:buClr>
                <a:srgbClr val="0000FF"/>
              </a:buClr>
              <a:buSzPct val="100000"/>
              <a:buFont typeface="+mj-lt"/>
              <a:buAutoNum type="alphaLcPeriod"/>
            </a:pPr>
            <a:r>
              <a:rPr lang="en-US" altLang="zh-CN" sz="4400" dirty="0">
                <a:latin typeface="Gill Sans MT" panose="020B0502020104020203" pitchFamily="34" charset="0"/>
              </a:rPr>
              <a:t>free-text</a:t>
            </a:r>
          </a:p>
          <a:p>
            <a:pPr marL="742950" indent="-742950">
              <a:lnSpc>
                <a:spcPct val="150000"/>
              </a:lnSpc>
              <a:buClr>
                <a:srgbClr val="0000FF"/>
              </a:buClr>
              <a:buSzPct val="100000"/>
              <a:buFont typeface="+mj-lt"/>
              <a:buAutoNum type="arabicPeriod"/>
            </a:pPr>
            <a:r>
              <a:rPr lang="en-US" altLang="zh-CN" sz="4400" dirty="0">
                <a:latin typeface="Gill Sans MT" panose="020B0502020104020203" pitchFamily="34" charset="0"/>
              </a:rPr>
              <a:t>As explanations for predictions</a:t>
            </a:r>
          </a:p>
          <a:p>
            <a:pPr marL="742950" indent="-742950">
              <a:lnSpc>
                <a:spcPct val="150000"/>
              </a:lnSpc>
              <a:buClr>
                <a:srgbClr val="0000FF"/>
              </a:buClr>
              <a:buSzPct val="100000"/>
              <a:buFont typeface="+mj-lt"/>
              <a:buAutoNum type="arabicPeriod"/>
            </a:pPr>
            <a:r>
              <a:rPr lang="en-US" altLang="zh-CN" sz="4400" dirty="0">
                <a:latin typeface="Gill Sans MT" panose="020B0502020104020203" pitchFamily="34" charset="0"/>
              </a:rPr>
              <a:t>As means to evaluate explanations</a:t>
            </a:r>
          </a:p>
          <a:p>
            <a:pPr marL="742950" indent="-742950">
              <a:lnSpc>
                <a:spcPct val="150000"/>
              </a:lnSpc>
              <a:buClr>
                <a:srgbClr val="0000FF"/>
              </a:buClr>
              <a:buSzPct val="100000"/>
              <a:buFont typeface="+mj-lt"/>
              <a:buAutoNum type="arabicPeriod"/>
            </a:pPr>
            <a:endParaRPr lang="en-US" altLang="zh-CN" sz="4400" dirty="0">
              <a:latin typeface="Gill Sans MT" panose="020B0502020104020203" pitchFamily="34" charset="0"/>
            </a:endParaRPr>
          </a:p>
          <a:p>
            <a:pPr marL="742950" indent="-742950">
              <a:lnSpc>
                <a:spcPct val="150000"/>
              </a:lnSpc>
              <a:buClr>
                <a:srgbClr val="0000FF"/>
              </a:buClr>
              <a:buSzPct val="100000"/>
              <a:buFont typeface="+mj-lt"/>
              <a:buAutoNum type="arabicPeriod"/>
            </a:pPr>
            <a:endParaRPr lang="en-US" altLang="zh-CN" sz="4400" dirty="0">
              <a:latin typeface="Gill Sans MT" panose="020B0502020104020203" pitchFamily="34" charset="0"/>
            </a:endParaRPr>
          </a:p>
          <a:p>
            <a:pPr marL="742950" indent="-742950">
              <a:lnSpc>
                <a:spcPct val="150000"/>
              </a:lnSpc>
              <a:buClr>
                <a:srgbClr val="0000FF"/>
              </a:buClr>
              <a:buSzPct val="100000"/>
              <a:buFont typeface="Wingdings" panose="05000000000000000000" pitchFamily="2" charset="2"/>
              <a:buChar char="l"/>
            </a:pPr>
            <a:endParaRPr lang="zh-CN" altLang="en-US" sz="4400" dirty="0">
              <a:latin typeface="Gill Sans MT" panose="020B0502020104020203" pitchFamily="34" charset="0"/>
            </a:endParaRPr>
          </a:p>
        </p:txBody>
      </p:sp>
    </p:spTree>
    <p:extLst>
      <p:ext uri="{BB962C8B-B14F-4D97-AF65-F5344CB8AC3E}">
        <p14:creationId xmlns:p14="http://schemas.microsoft.com/office/powerpoint/2010/main" val="1843676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FABAD-46A3-4EB6-963F-FDF7C17A36AB}"/>
              </a:ext>
            </a:extLst>
          </p:cNvPr>
          <p:cNvSpPr>
            <a:spLocks noGrp="1"/>
          </p:cNvSpPr>
          <p:nvPr>
            <p:ph type="title"/>
          </p:nvPr>
        </p:nvSpPr>
        <p:spPr>
          <a:xfrm>
            <a:off x="7192890" y="168275"/>
            <a:ext cx="5718319" cy="1154162"/>
          </a:xfrm>
        </p:spPr>
        <p:txBody>
          <a:bodyPr/>
          <a:lstStyle/>
          <a:p>
            <a:pPr algn="ctr"/>
            <a:r>
              <a:rPr lang="en-US" altLang="zh-CN" dirty="0"/>
              <a:t>Baseline   </a:t>
            </a:r>
            <a:endParaRPr lang="zh-CN" altLang="en-US" dirty="0"/>
          </a:p>
        </p:txBody>
      </p:sp>
      <p:sp>
        <p:nvSpPr>
          <p:cNvPr id="4" name="object 4">
            <a:extLst>
              <a:ext uri="{FF2B5EF4-FFF2-40B4-BE49-F238E27FC236}">
                <a16:creationId xmlns:a16="http://schemas.microsoft.com/office/drawing/2014/main" id="{C922DA26-BF30-4F78-B16A-526CE7E5E687}"/>
              </a:ext>
            </a:extLst>
          </p:cNvPr>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20</a:t>
            </a:fld>
            <a:endParaRPr sz="2300" dirty="0">
              <a:latin typeface="Gill Sans MT"/>
              <a:cs typeface="Gill Sans MT"/>
            </a:endParaRPr>
          </a:p>
        </p:txBody>
      </p:sp>
      <p:sp>
        <p:nvSpPr>
          <p:cNvPr id="6" name="文本框 5">
            <a:extLst>
              <a:ext uri="{FF2B5EF4-FFF2-40B4-BE49-F238E27FC236}">
                <a16:creationId xmlns:a16="http://schemas.microsoft.com/office/drawing/2014/main" id="{554DBD00-4672-4738-A3D7-CDE337B9BDE7}"/>
              </a:ext>
            </a:extLst>
          </p:cNvPr>
          <p:cNvSpPr txBox="1"/>
          <p:nvPr/>
        </p:nvSpPr>
        <p:spPr>
          <a:xfrm>
            <a:off x="374650" y="1768475"/>
            <a:ext cx="17145000" cy="5051319"/>
          </a:xfrm>
          <a:prstGeom prst="rect">
            <a:avLst/>
          </a:prstGeom>
          <a:noFill/>
        </p:spPr>
        <p:txBody>
          <a:bodyPr wrap="square" rtlCol="0">
            <a:spAutoFit/>
          </a:bodyPr>
          <a:lstStyle/>
          <a:p>
            <a:pPr marL="571500" indent="-571500">
              <a:lnSpc>
                <a:spcPct val="150000"/>
              </a:lnSpc>
              <a:buClr>
                <a:srgbClr val="0000FF"/>
              </a:buClr>
              <a:buFont typeface="Wingdings" panose="05000000000000000000" pitchFamily="2" charset="2"/>
              <a:buChar char="l"/>
            </a:pPr>
            <a:r>
              <a:rPr lang="en-US" altLang="zh-CN" sz="4400" dirty="0" err="1">
                <a:latin typeface="Gill Sans MT" panose="020B0502020104020203" pitchFamily="34" charset="0"/>
              </a:rPr>
              <a:t>DirectSup</a:t>
            </a:r>
            <a:endParaRPr lang="en-US" altLang="zh-CN" sz="4400" dirty="0">
              <a:latin typeface="Gill Sans MT" panose="020B0502020104020203" pitchFamily="34" charset="0"/>
            </a:endParaRPr>
          </a:p>
          <a:p>
            <a:pPr marL="1028700" lvl="1" indent="-571500">
              <a:lnSpc>
                <a:spcPct val="150000"/>
              </a:lnSpc>
              <a:buClr>
                <a:srgbClr val="0000FF"/>
              </a:buClr>
              <a:buFont typeface="Wingdings" panose="05000000000000000000" pitchFamily="2" charset="2"/>
              <a:buChar char="Ø"/>
            </a:pPr>
            <a:r>
              <a:rPr lang="en-US" altLang="zh-CN" sz="4400" dirty="0">
                <a:latin typeface="Gill Sans MT" panose="020B0502020104020203" pitchFamily="34" charset="0"/>
              </a:rPr>
              <a:t>Encoder</a:t>
            </a:r>
            <a:r>
              <a:rPr lang="zh-CN" altLang="en-US" sz="4400" dirty="0">
                <a:latin typeface="Gill Sans MT" panose="020B0502020104020203" pitchFamily="34" charset="0"/>
              </a:rPr>
              <a:t>：</a:t>
            </a:r>
            <a:r>
              <a:rPr lang="en-US" altLang="zh-CN" sz="4400" dirty="0">
                <a:latin typeface="Gill Sans MT" panose="020B0502020104020203" pitchFamily="34" charset="0"/>
              </a:rPr>
              <a:t>CNN</a:t>
            </a:r>
            <a:r>
              <a:rPr lang="zh-CN" altLang="en-US" sz="4400" dirty="0">
                <a:latin typeface="Gill Sans MT" panose="020B0502020104020203" pitchFamily="34" charset="0"/>
              </a:rPr>
              <a:t>，</a:t>
            </a:r>
            <a:r>
              <a:rPr lang="en-US" altLang="zh-CN" sz="4400" dirty="0">
                <a:latin typeface="Gill Sans MT" panose="020B0502020104020203" pitchFamily="34" charset="0"/>
              </a:rPr>
              <a:t>assigns an importance weight for each sentence</a:t>
            </a:r>
          </a:p>
          <a:p>
            <a:pPr>
              <a:lnSpc>
                <a:spcPct val="150000"/>
              </a:lnSpc>
              <a:buClr>
                <a:srgbClr val="0000FF"/>
              </a:buClr>
            </a:pPr>
            <a:endParaRPr lang="en-US" altLang="zh-CN" sz="4400" dirty="0">
              <a:latin typeface="Gill Sans MT" panose="020B0502020104020203" pitchFamily="34" charset="0"/>
            </a:endParaRPr>
          </a:p>
          <a:p>
            <a:pPr marL="571500" indent="-571500">
              <a:lnSpc>
                <a:spcPct val="150000"/>
              </a:lnSpc>
              <a:buClr>
                <a:srgbClr val="0000FF"/>
              </a:buClr>
              <a:buFont typeface="Wingdings" panose="05000000000000000000" pitchFamily="2" charset="2"/>
              <a:buChar char="l"/>
            </a:pPr>
            <a:r>
              <a:rPr lang="en-US" altLang="zh-CN" sz="4400" dirty="0" err="1">
                <a:latin typeface="Gill Sans MT" panose="020B0502020104020203" pitchFamily="34" charset="0"/>
              </a:rPr>
              <a:t>CNNs+ATT</a:t>
            </a:r>
            <a:endParaRPr lang="en-US" altLang="zh-CN" sz="4400" dirty="0">
              <a:latin typeface="Gill Sans MT" panose="020B0502020104020203" pitchFamily="34" charset="0"/>
            </a:endParaRPr>
          </a:p>
          <a:p>
            <a:pPr marL="1028700" lvl="1" indent="-571500">
              <a:lnSpc>
                <a:spcPct val="150000"/>
              </a:lnSpc>
              <a:buClr>
                <a:srgbClr val="0000FF"/>
              </a:buClr>
              <a:buFont typeface="Wingdings" panose="05000000000000000000" pitchFamily="2" charset="2"/>
              <a:buChar char="Ø"/>
            </a:pPr>
            <a:r>
              <a:rPr lang="en-US" altLang="zh-CN" sz="4400" dirty="0">
                <a:latin typeface="Gill Sans MT" panose="020B0502020104020203" pitchFamily="34" charset="0"/>
              </a:rPr>
              <a:t>Encoder</a:t>
            </a:r>
            <a:r>
              <a:rPr lang="zh-CN" altLang="en-US" sz="4400" dirty="0">
                <a:latin typeface="Gill Sans MT" panose="020B0502020104020203" pitchFamily="34" charset="0"/>
              </a:rPr>
              <a:t>：</a:t>
            </a:r>
            <a:r>
              <a:rPr lang="en-US" altLang="zh-CN" sz="4400" dirty="0">
                <a:latin typeface="Gill Sans MT" panose="020B0502020104020203" pitchFamily="34" charset="0"/>
              </a:rPr>
              <a:t>CNN </a:t>
            </a:r>
          </a:p>
        </p:txBody>
      </p:sp>
      <p:pic>
        <p:nvPicPr>
          <p:cNvPr id="3" name="图片 2">
            <a:extLst>
              <a:ext uri="{FF2B5EF4-FFF2-40B4-BE49-F238E27FC236}">
                <a16:creationId xmlns:a16="http://schemas.microsoft.com/office/drawing/2014/main" id="{72EF26A5-9082-4B86-845F-F6A3020FE188}"/>
              </a:ext>
            </a:extLst>
          </p:cNvPr>
          <p:cNvPicPr>
            <a:picLocks noChangeAspect="1"/>
          </p:cNvPicPr>
          <p:nvPr/>
        </p:nvPicPr>
        <p:blipFill>
          <a:blip r:embed="rId3"/>
          <a:stretch>
            <a:fillRect/>
          </a:stretch>
        </p:blipFill>
        <p:spPr>
          <a:xfrm>
            <a:off x="1136650" y="3957486"/>
            <a:ext cx="8213562" cy="849678"/>
          </a:xfrm>
          <a:prstGeom prst="rect">
            <a:avLst/>
          </a:prstGeom>
        </p:spPr>
      </p:pic>
      <p:pic>
        <p:nvPicPr>
          <p:cNvPr id="5" name="图片 4">
            <a:extLst>
              <a:ext uri="{FF2B5EF4-FFF2-40B4-BE49-F238E27FC236}">
                <a16:creationId xmlns:a16="http://schemas.microsoft.com/office/drawing/2014/main" id="{3360F14A-C1FD-47F5-8AF9-8B69C8C2C566}"/>
              </a:ext>
            </a:extLst>
          </p:cNvPr>
          <p:cNvPicPr>
            <a:picLocks noChangeAspect="1"/>
          </p:cNvPicPr>
          <p:nvPr/>
        </p:nvPicPr>
        <p:blipFill>
          <a:blip r:embed="rId4"/>
          <a:stretch>
            <a:fillRect/>
          </a:stretch>
        </p:blipFill>
        <p:spPr>
          <a:xfrm>
            <a:off x="10150521" y="4030237"/>
            <a:ext cx="5521375" cy="704176"/>
          </a:xfrm>
          <a:prstGeom prst="rect">
            <a:avLst/>
          </a:prstGeom>
        </p:spPr>
      </p:pic>
      <p:pic>
        <p:nvPicPr>
          <p:cNvPr id="7" name="图片 6">
            <a:extLst>
              <a:ext uri="{FF2B5EF4-FFF2-40B4-BE49-F238E27FC236}">
                <a16:creationId xmlns:a16="http://schemas.microsoft.com/office/drawing/2014/main" id="{10145DF0-411A-4F66-9067-E0A8AF75B942}"/>
              </a:ext>
            </a:extLst>
          </p:cNvPr>
          <p:cNvPicPr>
            <a:picLocks noChangeAspect="1"/>
          </p:cNvPicPr>
          <p:nvPr/>
        </p:nvPicPr>
        <p:blipFill>
          <a:blip r:embed="rId5"/>
          <a:stretch>
            <a:fillRect/>
          </a:stretch>
        </p:blipFill>
        <p:spPr>
          <a:xfrm>
            <a:off x="1136650" y="6996175"/>
            <a:ext cx="4953000" cy="1335292"/>
          </a:xfrm>
          <a:prstGeom prst="rect">
            <a:avLst/>
          </a:prstGeom>
        </p:spPr>
      </p:pic>
      <p:pic>
        <p:nvPicPr>
          <p:cNvPr id="8" name="图片 7">
            <a:extLst>
              <a:ext uri="{FF2B5EF4-FFF2-40B4-BE49-F238E27FC236}">
                <a16:creationId xmlns:a16="http://schemas.microsoft.com/office/drawing/2014/main" id="{5A8DDC9D-DA3E-402A-A666-D341FB69B3C6}"/>
              </a:ext>
            </a:extLst>
          </p:cNvPr>
          <p:cNvPicPr>
            <a:picLocks noChangeAspect="1"/>
          </p:cNvPicPr>
          <p:nvPr/>
        </p:nvPicPr>
        <p:blipFill>
          <a:blip r:embed="rId6"/>
          <a:stretch>
            <a:fillRect/>
          </a:stretch>
        </p:blipFill>
        <p:spPr>
          <a:xfrm>
            <a:off x="6673676" y="6856739"/>
            <a:ext cx="3375071" cy="1614164"/>
          </a:xfrm>
          <a:prstGeom prst="rect">
            <a:avLst/>
          </a:prstGeom>
        </p:spPr>
      </p:pic>
      <p:pic>
        <p:nvPicPr>
          <p:cNvPr id="9" name="图片 8">
            <a:extLst>
              <a:ext uri="{FF2B5EF4-FFF2-40B4-BE49-F238E27FC236}">
                <a16:creationId xmlns:a16="http://schemas.microsoft.com/office/drawing/2014/main" id="{223646E6-2026-49F5-B8CF-BE5A8AFA21DD}"/>
              </a:ext>
            </a:extLst>
          </p:cNvPr>
          <p:cNvPicPr>
            <a:picLocks noChangeAspect="1"/>
          </p:cNvPicPr>
          <p:nvPr/>
        </p:nvPicPr>
        <p:blipFill>
          <a:blip r:embed="rId7"/>
          <a:stretch>
            <a:fillRect/>
          </a:stretch>
        </p:blipFill>
        <p:spPr>
          <a:xfrm>
            <a:off x="1136650" y="9039920"/>
            <a:ext cx="6065638" cy="850170"/>
          </a:xfrm>
          <a:prstGeom prst="rect">
            <a:avLst/>
          </a:prstGeom>
        </p:spPr>
      </p:pic>
    </p:spTree>
    <p:extLst>
      <p:ext uri="{BB962C8B-B14F-4D97-AF65-F5344CB8AC3E}">
        <p14:creationId xmlns:p14="http://schemas.microsoft.com/office/powerpoint/2010/main" val="1298210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FABAD-46A3-4EB6-963F-FDF7C17A36AB}"/>
              </a:ext>
            </a:extLst>
          </p:cNvPr>
          <p:cNvSpPr>
            <a:spLocks noGrp="1"/>
          </p:cNvSpPr>
          <p:nvPr>
            <p:ph type="title"/>
          </p:nvPr>
        </p:nvSpPr>
        <p:spPr>
          <a:xfrm>
            <a:off x="4872841" y="232981"/>
            <a:ext cx="10555360" cy="1154162"/>
          </a:xfrm>
        </p:spPr>
        <p:txBody>
          <a:bodyPr/>
          <a:lstStyle/>
          <a:p>
            <a:pPr algn="ctr"/>
            <a:r>
              <a:rPr lang="en-US" altLang="zh-CN" dirty="0"/>
              <a:t>Baseline</a:t>
            </a:r>
            <a:endParaRPr lang="zh-CN" altLang="en-US" dirty="0"/>
          </a:p>
        </p:txBody>
      </p:sp>
      <p:sp>
        <p:nvSpPr>
          <p:cNvPr id="4" name="object 4">
            <a:extLst>
              <a:ext uri="{FF2B5EF4-FFF2-40B4-BE49-F238E27FC236}">
                <a16:creationId xmlns:a16="http://schemas.microsoft.com/office/drawing/2014/main" id="{C922DA26-BF30-4F78-B16A-526CE7E5E687}"/>
              </a:ext>
            </a:extLst>
          </p:cNvPr>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21</a:t>
            </a:fld>
            <a:endParaRPr sz="2300" dirty="0">
              <a:latin typeface="Gill Sans MT"/>
              <a:cs typeface="Gill Sans MT"/>
            </a:endParaRPr>
          </a:p>
        </p:txBody>
      </p:sp>
      <p:sp>
        <p:nvSpPr>
          <p:cNvPr id="6" name="文本框 5">
            <a:extLst>
              <a:ext uri="{FF2B5EF4-FFF2-40B4-BE49-F238E27FC236}">
                <a16:creationId xmlns:a16="http://schemas.microsoft.com/office/drawing/2014/main" id="{554DBD00-4672-4738-A3D7-CDE337B9BDE7}"/>
              </a:ext>
            </a:extLst>
          </p:cNvPr>
          <p:cNvSpPr txBox="1"/>
          <p:nvPr/>
        </p:nvSpPr>
        <p:spPr>
          <a:xfrm>
            <a:off x="374650" y="1768475"/>
            <a:ext cx="17145000" cy="5051319"/>
          </a:xfrm>
          <a:prstGeom prst="rect">
            <a:avLst/>
          </a:prstGeom>
          <a:noFill/>
        </p:spPr>
        <p:txBody>
          <a:bodyPr wrap="square" rtlCol="0">
            <a:spAutoFit/>
          </a:bodyPr>
          <a:lstStyle/>
          <a:p>
            <a:pPr marL="571500" indent="-571500">
              <a:lnSpc>
                <a:spcPct val="150000"/>
              </a:lnSpc>
              <a:buClr>
                <a:srgbClr val="0000FF"/>
              </a:buClr>
              <a:buFont typeface="Wingdings" panose="05000000000000000000" pitchFamily="2" charset="2"/>
              <a:buChar char="l"/>
            </a:pPr>
            <a:r>
              <a:rPr lang="en-US" altLang="zh-CN" sz="4400" dirty="0" err="1">
                <a:latin typeface="Gill Sans MT" panose="020B0502020104020203" pitchFamily="34" charset="0"/>
              </a:rPr>
              <a:t>DirectSup</a:t>
            </a:r>
            <a:endParaRPr lang="en-US" altLang="zh-CN" sz="4400" dirty="0">
              <a:latin typeface="Gill Sans MT" panose="020B0502020104020203" pitchFamily="34" charset="0"/>
            </a:endParaRPr>
          </a:p>
          <a:p>
            <a:pPr marL="571500" indent="-571500">
              <a:lnSpc>
                <a:spcPct val="150000"/>
              </a:lnSpc>
              <a:buClr>
                <a:srgbClr val="0000FF"/>
              </a:buClr>
              <a:buFont typeface="Wingdings" panose="05000000000000000000" pitchFamily="2" charset="2"/>
              <a:buChar char="l"/>
            </a:pPr>
            <a:r>
              <a:rPr lang="en-US" altLang="zh-CN" sz="4400" dirty="0" err="1">
                <a:latin typeface="Gill Sans MT" panose="020B0502020104020203" pitchFamily="34" charset="0"/>
              </a:rPr>
              <a:t>CNNs+ATT</a:t>
            </a:r>
            <a:endParaRPr lang="en-US" altLang="zh-CN" sz="4400" dirty="0">
              <a:latin typeface="Gill Sans MT" panose="020B0502020104020203" pitchFamily="34" charset="0"/>
            </a:endParaRPr>
          </a:p>
          <a:p>
            <a:pPr marL="571500" indent="-571500">
              <a:lnSpc>
                <a:spcPct val="150000"/>
              </a:lnSpc>
              <a:buClr>
                <a:srgbClr val="0000FF"/>
              </a:buClr>
              <a:buFont typeface="Wingdings" panose="05000000000000000000" pitchFamily="2" charset="2"/>
              <a:buChar char="l"/>
            </a:pPr>
            <a:r>
              <a:rPr lang="en-US" altLang="zh-CN" sz="4400" dirty="0">
                <a:latin typeface="Gill Sans MT" panose="020B0502020104020203" pitchFamily="34" charset="0"/>
              </a:rPr>
              <a:t>Entity embedding</a:t>
            </a:r>
          </a:p>
          <a:p>
            <a:pPr marL="1028700" lvl="1" indent="-571500">
              <a:lnSpc>
                <a:spcPct val="150000"/>
              </a:lnSpc>
              <a:buClr>
                <a:srgbClr val="0000FF"/>
              </a:buClr>
              <a:buFont typeface="Wingdings" panose="05000000000000000000" pitchFamily="2" charset="2"/>
              <a:buChar char="l"/>
            </a:pPr>
            <a:r>
              <a:rPr lang="en-US" altLang="zh-CN" sz="4400" dirty="0">
                <a:latin typeface="Gill Sans MT" panose="020B0502020104020203" pitchFamily="34" charset="0"/>
              </a:rPr>
              <a:t>Skip-gram word</a:t>
            </a:r>
            <a:r>
              <a:rPr lang="zh-CN" altLang="en-US" sz="4400" dirty="0">
                <a:latin typeface="Gill Sans MT" panose="020B0502020104020203" pitchFamily="34" charset="0"/>
              </a:rPr>
              <a:t> </a:t>
            </a:r>
            <a:r>
              <a:rPr lang="en-US" altLang="zh-CN" sz="4400" dirty="0">
                <a:latin typeface="Gill Sans MT" panose="020B0502020104020203" pitchFamily="34" charset="0"/>
              </a:rPr>
              <a:t>embedding</a:t>
            </a:r>
          </a:p>
          <a:p>
            <a:pPr marL="1028700" lvl="1" indent="-571500">
              <a:lnSpc>
                <a:spcPct val="150000"/>
              </a:lnSpc>
              <a:buClr>
                <a:srgbClr val="0000FF"/>
              </a:buClr>
              <a:buFont typeface="Wingdings" panose="05000000000000000000" pitchFamily="2" charset="2"/>
              <a:buChar char="l"/>
            </a:pPr>
            <a:endParaRPr lang="en-US" altLang="zh-CN" sz="4400" dirty="0">
              <a:latin typeface="Gill Sans MT" panose="020B0502020104020203" pitchFamily="34" charset="0"/>
            </a:endParaRPr>
          </a:p>
        </p:txBody>
      </p:sp>
    </p:spTree>
    <p:extLst>
      <p:ext uri="{BB962C8B-B14F-4D97-AF65-F5344CB8AC3E}">
        <p14:creationId xmlns:p14="http://schemas.microsoft.com/office/powerpoint/2010/main" val="2711151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FABAD-46A3-4EB6-963F-FDF7C17A36AB}"/>
              </a:ext>
            </a:extLst>
          </p:cNvPr>
          <p:cNvSpPr>
            <a:spLocks noGrp="1"/>
          </p:cNvSpPr>
          <p:nvPr>
            <p:ph type="title"/>
          </p:nvPr>
        </p:nvSpPr>
        <p:spPr>
          <a:xfrm>
            <a:off x="4872841" y="232981"/>
            <a:ext cx="10555360" cy="1250985"/>
          </a:xfrm>
        </p:spPr>
        <p:txBody>
          <a:bodyPr/>
          <a:lstStyle/>
          <a:p>
            <a:pPr algn="ctr"/>
            <a:r>
              <a:rPr lang="en-US" altLang="zh-CN" dirty="0"/>
              <a:t>Explanation Mechanisms   </a:t>
            </a:r>
            <a:endParaRPr lang="zh-CN" altLang="en-US" dirty="0"/>
          </a:p>
        </p:txBody>
      </p:sp>
      <p:sp>
        <p:nvSpPr>
          <p:cNvPr id="4" name="object 4">
            <a:extLst>
              <a:ext uri="{FF2B5EF4-FFF2-40B4-BE49-F238E27FC236}">
                <a16:creationId xmlns:a16="http://schemas.microsoft.com/office/drawing/2014/main" id="{C922DA26-BF30-4F78-B16A-526CE7E5E687}"/>
              </a:ext>
            </a:extLst>
          </p:cNvPr>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22</a:t>
            </a:fld>
            <a:endParaRPr sz="2300" dirty="0">
              <a:latin typeface="Gill Sans MT"/>
              <a:cs typeface="Gill Sans MT"/>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554DBD00-4672-4738-A3D7-CDE337B9BDE7}"/>
                  </a:ext>
                </a:extLst>
              </p:cNvPr>
              <p:cNvSpPr txBox="1"/>
              <p:nvPr/>
            </p:nvSpPr>
            <p:spPr>
              <a:xfrm>
                <a:off x="374650" y="1768475"/>
                <a:ext cx="17145000" cy="4128181"/>
              </a:xfrm>
              <a:prstGeom prst="rect">
                <a:avLst/>
              </a:prstGeom>
              <a:noFill/>
            </p:spPr>
            <p:txBody>
              <a:bodyPr wrap="square" rtlCol="0">
                <a:spAutoFit/>
              </a:bodyPr>
              <a:lstStyle/>
              <a:p>
                <a:pPr marL="571500" indent="-571500">
                  <a:lnSpc>
                    <a:spcPct val="150000"/>
                  </a:lnSpc>
                  <a:buClr>
                    <a:srgbClr val="0000FF"/>
                  </a:buClr>
                  <a:buFont typeface="Wingdings" panose="05000000000000000000" pitchFamily="2" charset="2"/>
                  <a:buChar char="l"/>
                </a:pPr>
                <a:r>
                  <a:rPr lang="en-US" altLang="zh-CN" sz="4400" dirty="0">
                    <a:latin typeface="Gill Sans MT" panose="020B0502020104020203" pitchFamily="34" charset="0"/>
                  </a:rPr>
                  <a:t>Importance weights </a:t>
                </a:r>
                <a14:m>
                  <m:oMath xmlns:m="http://schemas.openxmlformats.org/officeDocument/2006/math">
                    <m:r>
                      <a:rPr lang="zh-CN" altLang="en-US" sz="4400" i="1" smtClean="0">
                        <a:solidFill>
                          <a:srgbClr val="FF0000"/>
                        </a:solidFill>
                        <a:latin typeface="Cambria Math" panose="02040503050406030204" pitchFamily="18" charset="0"/>
                      </a:rPr>
                      <m:t>𝛼</m:t>
                    </m:r>
                  </m:oMath>
                </a14:m>
                <a:endParaRPr lang="en-US" altLang="zh-CN" sz="4400" dirty="0">
                  <a:latin typeface="Gill Sans MT" panose="020B0502020104020203" pitchFamily="34" charset="0"/>
                </a:endParaRPr>
              </a:p>
              <a:p>
                <a:pPr marL="571500" indent="-571500">
                  <a:lnSpc>
                    <a:spcPct val="150000"/>
                  </a:lnSpc>
                  <a:buClr>
                    <a:srgbClr val="0000FF"/>
                  </a:buClr>
                  <a:buFont typeface="Wingdings" panose="05000000000000000000" pitchFamily="2" charset="2"/>
                  <a:buChar char="l"/>
                </a:pPr>
                <a14:m>
                  <m:oMath xmlns:m="http://schemas.openxmlformats.org/officeDocument/2006/math">
                    <m:sSub>
                      <m:sSubPr>
                        <m:ctrlPr>
                          <a:rPr lang="en-US" altLang="zh-CN" sz="4400" i="1" smtClean="0">
                            <a:solidFill>
                              <a:srgbClr val="FF0000"/>
                            </a:solidFill>
                            <a:latin typeface="Cambria Math" panose="02040503050406030204" pitchFamily="18" charset="0"/>
                          </a:rPr>
                        </m:ctrlPr>
                      </m:sSubPr>
                      <m:e>
                        <m:r>
                          <a:rPr lang="en-US" altLang="zh-CN" sz="4400" b="0" i="1" smtClean="0">
                            <a:solidFill>
                              <a:srgbClr val="FF0000"/>
                            </a:solidFill>
                            <a:latin typeface="Cambria Math" panose="02040503050406030204" pitchFamily="18" charset="0"/>
                          </a:rPr>
                          <m:t>𝑆</m:t>
                        </m:r>
                      </m:e>
                      <m:sub>
                        <m:sSub>
                          <m:sSubPr>
                            <m:ctrlPr>
                              <a:rPr lang="en-US" altLang="zh-CN" sz="4400" i="1" smtClean="0">
                                <a:solidFill>
                                  <a:srgbClr val="FF0000"/>
                                </a:solidFill>
                                <a:latin typeface="Cambria Math" panose="02040503050406030204" pitchFamily="18" charset="0"/>
                              </a:rPr>
                            </m:ctrlPr>
                          </m:sSubPr>
                          <m:e>
                            <m:r>
                              <a:rPr lang="en-US" altLang="zh-CN" sz="4400" b="0" i="1" smtClean="0">
                                <a:solidFill>
                                  <a:srgbClr val="FF0000"/>
                                </a:solidFill>
                                <a:latin typeface="Cambria Math" panose="02040503050406030204" pitchFamily="18" charset="0"/>
                              </a:rPr>
                              <m:t>𝑥</m:t>
                            </m:r>
                          </m:e>
                          <m:sub>
                            <m:r>
                              <a:rPr lang="en-US" altLang="zh-CN" sz="4400" b="0" i="1" smtClean="0">
                                <a:solidFill>
                                  <a:srgbClr val="FF0000"/>
                                </a:solidFill>
                                <a:latin typeface="Cambria Math" panose="02040503050406030204" pitchFamily="18" charset="0"/>
                              </a:rPr>
                              <m:t>𝑛</m:t>
                            </m:r>
                          </m:sub>
                        </m:sSub>
                        <m:r>
                          <a:rPr lang="en-US" altLang="zh-CN" sz="4400" b="0" i="1" smtClean="0">
                            <a:solidFill>
                              <a:srgbClr val="FF0000"/>
                            </a:solidFill>
                            <a:latin typeface="Cambria Math" panose="02040503050406030204" pitchFamily="18" charset="0"/>
                          </a:rPr>
                          <m:t>,</m:t>
                        </m:r>
                        <m:r>
                          <a:rPr lang="en-US" altLang="zh-CN" sz="4400" b="0" i="1" smtClean="0">
                            <a:solidFill>
                              <a:srgbClr val="FF0000"/>
                            </a:solidFill>
                            <a:latin typeface="Cambria Math" panose="02040503050406030204" pitchFamily="18" charset="0"/>
                          </a:rPr>
                          <m:t>𝑘</m:t>
                        </m:r>
                      </m:sub>
                    </m:sSub>
                    <m:r>
                      <a:rPr lang="en-US" altLang="zh-CN" sz="4400" b="0" i="1" smtClean="0">
                        <a:latin typeface="Cambria Math" panose="02040503050406030204" pitchFamily="18" charset="0"/>
                      </a:rPr>
                      <m:t>:</m:t>
                    </m:r>
                  </m:oMath>
                </a14:m>
                <a:r>
                  <a:rPr lang="en-US" altLang="zh-CN" sz="4400" dirty="0">
                    <a:latin typeface="Gill Sans MT" panose="020B0502020104020203" pitchFamily="34" charset="0"/>
                  </a:rPr>
                  <a:t> saliency of sentence </a:t>
                </a:r>
                <a14:m>
                  <m:oMath xmlns:m="http://schemas.openxmlformats.org/officeDocument/2006/math">
                    <m:r>
                      <a:rPr lang="en-US" altLang="zh-CN" sz="4400" i="1" dirty="0" smtClean="0">
                        <a:latin typeface="Cambria Math" panose="02040503050406030204" pitchFamily="18" charset="0"/>
                      </a:rPr>
                      <m:t>𝑛</m:t>
                    </m:r>
                  </m:oMath>
                </a14:m>
                <a:r>
                  <a:rPr lang="en-US" altLang="zh-CN" sz="4400" dirty="0">
                    <a:latin typeface="Gill Sans MT" panose="020B0502020104020203" pitchFamily="34" charset="0"/>
                  </a:rPr>
                  <a:t> for relation </a:t>
                </a:r>
                <a14:m>
                  <m:oMath xmlns:m="http://schemas.openxmlformats.org/officeDocument/2006/math">
                    <m:r>
                      <a:rPr lang="en-US" altLang="zh-CN" sz="4400" i="1" dirty="0" smtClean="0">
                        <a:latin typeface="Cambria Math" panose="02040503050406030204" pitchFamily="18" charset="0"/>
                      </a:rPr>
                      <m:t>𝑘</m:t>
                    </m:r>
                  </m:oMath>
                </a14:m>
                <a:endParaRPr lang="en-US" altLang="zh-CN" sz="4400" dirty="0">
                  <a:latin typeface="Gill Sans MT" panose="020B0502020104020203" pitchFamily="34" charset="0"/>
                </a:endParaRPr>
              </a:p>
              <a:p>
                <a:pPr marL="1028700" lvl="1" indent="-571500">
                  <a:lnSpc>
                    <a:spcPct val="150000"/>
                  </a:lnSpc>
                  <a:buClr>
                    <a:srgbClr val="0000FF"/>
                  </a:buClr>
                  <a:buFont typeface="Wingdings" panose="05000000000000000000" pitchFamily="2" charset="2"/>
                  <a:buChar char="Ø"/>
                </a:pPr>
                <a14:m>
                  <m:oMath xmlns:m="http://schemas.openxmlformats.org/officeDocument/2006/math">
                    <m:sSub>
                      <m:sSubPr>
                        <m:ctrlPr>
                          <a:rPr lang="en-US" altLang="zh-CN" sz="4400" i="1" smtClean="0">
                            <a:latin typeface="Cambria Math" panose="02040503050406030204" pitchFamily="18" charset="0"/>
                          </a:rPr>
                        </m:ctrlPr>
                      </m:sSubPr>
                      <m:e>
                        <m:r>
                          <a:rPr lang="en-US" altLang="zh-CN" sz="4400" b="0" i="1" smtClean="0">
                            <a:latin typeface="Cambria Math" panose="02040503050406030204" pitchFamily="18" charset="0"/>
                          </a:rPr>
                          <m:t>𝑜</m:t>
                        </m:r>
                      </m:e>
                      <m:sub>
                        <m:r>
                          <a:rPr lang="en-US" altLang="zh-CN" sz="4400" b="0" i="1" smtClean="0">
                            <a:latin typeface="Cambria Math" panose="02040503050406030204" pitchFamily="18" charset="0"/>
                          </a:rPr>
                          <m:t>𝑘</m:t>
                        </m:r>
                      </m:sub>
                    </m:sSub>
                    <m:r>
                      <a:rPr lang="zh-CN" altLang="en-US" sz="4400" i="1">
                        <a:latin typeface="Cambria Math" panose="02040503050406030204" pitchFamily="18" charset="0"/>
                      </a:rPr>
                      <m:t>：</m:t>
                    </m:r>
                  </m:oMath>
                </a14:m>
                <a:r>
                  <a:rPr lang="en-US" altLang="zh-CN" sz="4400" dirty="0">
                    <a:latin typeface="Gill Sans MT" panose="020B0502020104020203" pitchFamily="34" charset="0"/>
                  </a:rPr>
                  <a:t>the logit score of the model for a relation k</a:t>
                </a:r>
              </a:p>
              <a:p>
                <a:pPr marL="1028700" lvl="1" indent="-571500">
                  <a:lnSpc>
                    <a:spcPct val="150000"/>
                  </a:lnSpc>
                  <a:buClr>
                    <a:srgbClr val="0000FF"/>
                  </a:buClr>
                  <a:buFont typeface="Wingdings" panose="05000000000000000000" pitchFamily="2" charset="2"/>
                  <a:buChar char="Ø"/>
                </a:pPr>
                <a:endParaRPr lang="en-US" altLang="zh-CN" sz="4400" dirty="0">
                  <a:latin typeface="Gill Sans MT" panose="020B0502020104020203" pitchFamily="34" charset="0"/>
                </a:endParaRPr>
              </a:p>
            </p:txBody>
          </p:sp>
        </mc:Choice>
        <mc:Fallback xmlns="">
          <p:sp>
            <p:nvSpPr>
              <p:cNvPr id="6" name="文本框 5">
                <a:extLst>
                  <a:ext uri="{FF2B5EF4-FFF2-40B4-BE49-F238E27FC236}">
                    <a16:creationId xmlns:a16="http://schemas.microsoft.com/office/drawing/2014/main" id="{554DBD00-4672-4738-A3D7-CDE337B9BDE7}"/>
                  </a:ext>
                </a:extLst>
              </p:cNvPr>
              <p:cNvSpPr txBox="1">
                <a:spLocks noRot="1" noChangeAspect="1" noMove="1" noResize="1" noEditPoints="1" noAdjustHandles="1" noChangeArrowheads="1" noChangeShapeType="1" noTextEdit="1"/>
              </p:cNvSpPr>
              <p:nvPr/>
            </p:nvSpPr>
            <p:spPr>
              <a:xfrm>
                <a:off x="374650" y="1768475"/>
                <a:ext cx="17145000" cy="4128181"/>
              </a:xfrm>
              <a:prstGeom prst="rect">
                <a:avLst/>
              </a:prstGeom>
              <a:blipFill>
                <a:blip r:embed="rId3"/>
                <a:stretch>
                  <a:fillRect l="-1280"/>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92D32EF3-A83A-405D-9992-A7AE0242F85F}"/>
              </a:ext>
            </a:extLst>
          </p:cNvPr>
          <p:cNvPicPr>
            <a:picLocks noChangeAspect="1"/>
          </p:cNvPicPr>
          <p:nvPr/>
        </p:nvPicPr>
        <p:blipFill rotWithShape="1">
          <a:blip r:embed="rId4"/>
          <a:srcRect/>
          <a:stretch/>
        </p:blipFill>
        <p:spPr>
          <a:xfrm>
            <a:off x="1407985" y="5291106"/>
            <a:ext cx="3464602" cy="793972"/>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2A11A53-7285-4AD8-996C-863FDE98F630}"/>
                  </a:ext>
                </a:extLst>
              </p:cNvPr>
              <p:cNvSpPr txBox="1"/>
              <p:nvPr/>
            </p:nvSpPr>
            <p:spPr>
              <a:xfrm>
                <a:off x="365252" y="5896656"/>
                <a:ext cx="17145000" cy="4128181"/>
              </a:xfrm>
              <a:prstGeom prst="rect">
                <a:avLst/>
              </a:prstGeom>
              <a:noFill/>
            </p:spPr>
            <p:txBody>
              <a:bodyPr wrap="square" rtlCol="0">
                <a:spAutoFit/>
              </a:bodyPr>
              <a:lstStyle/>
              <a:p>
                <a:pPr marL="571500" indent="-571500">
                  <a:lnSpc>
                    <a:spcPct val="150000"/>
                  </a:lnSpc>
                  <a:buClr>
                    <a:srgbClr val="0000FF"/>
                  </a:buClr>
                  <a:buFont typeface="Wingdings" panose="05000000000000000000" pitchFamily="2" charset="2"/>
                  <a:buChar char="l"/>
                </a:pPr>
                <a:r>
                  <a:rPr lang="en-US" altLang="zh-CN" sz="4400" dirty="0">
                    <a:solidFill>
                      <a:srgbClr val="FF0000"/>
                    </a:solidFill>
                    <a:latin typeface="Gill Sans MT" panose="020B0502020104020203" pitchFamily="34" charset="0"/>
                  </a:rPr>
                  <a:t>Gradient </a:t>
                </a:r>
                <a14:m>
                  <m:oMath xmlns:m="http://schemas.openxmlformats.org/officeDocument/2006/math">
                    <m:r>
                      <a:rPr lang="en-US" altLang="zh-CN" sz="4400" i="1" dirty="0" smtClean="0">
                        <a:solidFill>
                          <a:srgbClr val="FF0000"/>
                        </a:solidFill>
                        <a:latin typeface="Cambria Math" panose="02040503050406030204" pitchFamily="18" charset="0"/>
                        <a:ea typeface="Cambria Math" panose="02040503050406030204" pitchFamily="18" charset="0"/>
                      </a:rPr>
                      <m:t>×</m:t>
                    </m:r>
                  </m:oMath>
                </a14:m>
                <a:r>
                  <a:rPr lang="en-US" altLang="zh-CN" sz="4400" dirty="0">
                    <a:solidFill>
                      <a:srgbClr val="FF0000"/>
                    </a:solidFill>
                    <a:latin typeface="Gill Sans MT" panose="020B0502020104020203" pitchFamily="34" charset="0"/>
                  </a:rPr>
                  <a:t> input</a:t>
                </a:r>
                <a:r>
                  <a:rPr lang="en-US" altLang="zh-CN" sz="4400" dirty="0">
                    <a:solidFill>
                      <a:srgbClr val="FF0000"/>
                    </a:solidFill>
                  </a:rPr>
                  <a:t> </a:t>
                </a:r>
                <a14:m>
                  <m:oMath xmlns:m="http://schemas.openxmlformats.org/officeDocument/2006/math">
                    <m:sSub>
                      <m:sSubPr>
                        <m:ctrlPr>
                          <a:rPr lang="en-US" altLang="zh-CN" sz="4400" i="1">
                            <a:solidFill>
                              <a:srgbClr val="FF0000"/>
                            </a:solidFill>
                            <a:latin typeface="Cambria Math" panose="02040503050406030204" pitchFamily="18" charset="0"/>
                          </a:rPr>
                        </m:ctrlPr>
                      </m:sSubPr>
                      <m:e>
                        <m:r>
                          <a:rPr lang="en-US" altLang="zh-CN" sz="4400" b="0" i="1" smtClean="0">
                            <a:solidFill>
                              <a:srgbClr val="FF0000"/>
                            </a:solidFill>
                            <a:latin typeface="Cambria Math" panose="02040503050406030204" pitchFamily="18" charset="0"/>
                          </a:rPr>
                          <m:t>𝐺𝐼</m:t>
                        </m:r>
                      </m:e>
                      <m:sub>
                        <m:sSub>
                          <m:sSubPr>
                            <m:ctrlPr>
                              <a:rPr lang="en-US" altLang="zh-CN" sz="4400" i="1">
                                <a:solidFill>
                                  <a:srgbClr val="FF0000"/>
                                </a:solidFill>
                                <a:latin typeface="Cambria Math" panose="02040503050406030204" pitchFamily="18" charset="0"/>
                              </a:rPr>
                            </m:ctrlPr>
                          </m:sSubPr>
                          <m:e>
                            <m:r>
                              <a:rPr lang="en-US" altLang="zh-CN" sz="4400" i="1">
                                <a:solidFill>
                                  <a:srgbClr val="FF0000"/>
                                </a:solidFill>
                                <a:latin typeface="Cambria Math" panose="02040503050406030204" pitchFamily="18" charset="0"/>
                              </a:rPr>
                              <m:t>𝑥</m:t>
                            </m:r>
                          </m:e>
                          <m:sub>
                            <m:r>
                              <a:rPr lang="en-US" altLang="zh-CN" sz="4400" i="1">
                                <a:solidFill>
                                  <a:srgbClr val="FF0000"/>
                                </a:solidFill>
                                <a:latin typeface="Cambria Math" panose="02040503050406030204" pitchFamily="18" charset="0"/>
                              </a:rPr>
                              <m:t>𝑛</m:t>
                            </m:r>
                          </m:sub>
                        </m:sSub>
                        <m:r>
                          <a:rPr lang="en-US" altLang="zh-CN" sz="4400" i="1">
                            <a:solidFill>
                              <a:srgbClr val="FF0000"/>
                            </a:solidFill>
                            <a:latin typeface="Cambria Math" panose="02040503050406030204" pitchFamily="18" charset="0"/>
                          </a:rPr>
                          <m:t>,</m:t>
                        </m:r>
                        <m:r>
                          <a:rPr lang="en-US" altLang="zh-CN" sz="4400" i="1">
                            <a:solidFill>
                              <a:srgbClr val="FF0000"/>
                            </a:solidFill>
                            <a:latin typeface="Cambria Math" panose="02040503050406030204" pitchFamily="18" charset="0"/>
                          </a:rPr>
                          <m:t>𝑘</m:t>
                        </m:r>
                      </m:sub>
                    </m:sSub>
                    <m:r>
                      <a:rPr lang="en-US" altLang="zh-CN" sz="4400" i="1">
                        <a:latin typeface="Cambria Math" panose="02040503050406030204" pitchFamily="18" charset="0"/>
                      </a:rPr>
                      <m:t> </m:t>
                    </m:r>
                    <m:r>
                      <a:rPr lang="zh-CN" altLang="en-US" sz="4400" i="1" smtClean="0">
                        <a:latin typeface="Cambria Math" panose="02040503050406030204" pitchFamily="18" charset="0"/>
                      </a:rPr>
                      <m:t>：</m:t>
                    </m:r>
                  </m:oMath>
                </a14:m>
                <a:endParaRPr lang="en-US" altLang="zh-CN" sz="4400" dirty="0">
                  <a:latin typeface="Gill Sans MT" panose="020B0502020104020203" pitchFamily="34" charset="0"/>
                </a:endParaRPr>
              </a:p>
              <a:p>
                <a:pPr marL="571500" indent="-571500">
                  <a:lnSpc>
                    <a:spcPct val="150000"/>
                  </a:lnSpc>
                  <a:buClr>
                    <a:srgbClr val="0000FF"/>
                  </a:buClr>
                  <a:buFont typeface="Wingdings" panose="05000000000000000000" pitchFamily="2" charset="2"/>
                  <a:buChar char="l"/>
                </a:pPr>
                <a:r>
                  <a:rPr lang="en-US" altLang="zh-CN" sz="4400" dirty="0">
                    <a:solidFill>
                      <a:srgbClr val="FF0000"/>
                    </a:solidFill>
                    <a:latin typeface="Gill Sans MT" panose="020B0502020104020203" pitchFamily="34" charset="0"/>
                  </a:rPr>
                  <a:t>Leave One Out (loo)</a:t>
                </a:r>
                <a:r>
                  <a:rPr lang="en-US" altLang="zh-CN" sz="4400" dirty="0">
                    <a:latin typeface="Gill Sans MT" panose="020B0502020104020203" pitchFamily="34" charset="0"/>
                  </a:rPr>
                  <a:t>:</a:t>
                </a:r>
              </a:p>
              <a:p>
                <a:pPr marL="571500" indent="-571500">
                  <a:lnSpc>
                    <a:spcPct val="150000"/>
                  </a:lnSpc>
                  <a:buClr>
                    <a:srgbClr val="0000FF"/>
                  </a:buClr>
                  <a:buFont typeface="Wingdings" panose="05000000000000000000" pitchFamily="2" charset="2"/>
                  <a:buChar char="l"/>
                </a:pPr>
                <a:endParaRPr lang="en-US" altLang="zh-CN" sz="4400" dirty="0">
                  <a:latin typeface="Gill Sans MT" panose="020B0502020104020203" pitchFamily="34" charset="0"/>
                </a:endParaRPr>
              </a:p>
              <a:p>
                <a:pPr marL="1028700" lvl="1" indent="-571500">
                  <a:lnSpc>
                    <a:spcPct val="150000"/>
                  </a:lnSpc>
                  <a:buClr>
                    <a:srgbClr val="0000FF"/>
                  </a:buClr>
                  <a:buFont typeface="Wingdings" panose="05000000000000000000" pitchFamily="2" charset="2"/>
                  <a:buChar char="Ø"/>
                </a:pPr>
                <a:endParaRPr lang="en-US" altLang="zh-CN" sz="4400" dirty="0">
                  <a:latin typeface="Gill Sans MT" panose="020B0502020104020203" pitchFamily="34" charset="0"/>
                </a:endParaRPr>
              </a:p>
            </p:txBody>
          </p:sp>
        </mc:Choice>
        <mc:Fallback xmlns="">
          <p:sp>
            <p:nvSpPr>
              <p:cNvPr id="7" name="文本框 6">
                <a:extLst>
                  <a:ext uri="{FF2B5EF4-FFF2-40B4-BE49-F238E27FC236}">
                    <a16:creationId xmlns:a16="http://schemas.microsoft.com/office/drawing/2014/main" id="{E2A11A53-7285-4AD8-996C-863FDE98F630}"/>
                  </a:ext>
                </a:extLst>
              </p:cNvPr>
              <p:cNvSpPr txBox="1">
                <a:spLocks noRot="1" noChangeAspect="1" noMove="1" noResize="1" noEditPoints="1" noAdjustHandles="1" noChangeArrowheads="1" noChangeShapeType="1" noTextEdit="1"/>
              </p:cNvSpPr>
              <p:nvPr/>
            </p:nvSpPr>
            <p:spPr>
              <a:xfrm>
                <a:off x="365252" y="5896656"/>
                <a:ext cx="17145000" cy="4128181"/>
              </a:xfrm>
              <a:prstGeom prst="rect">
                <a:avLst/>
              </a:prstGeom>
              <a:blipFill>
                <a:blip r:embed="rId5"/>
                <a:stretch>
                  <a:fillRect l="-1316"/>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11C175D3-1E98-48F5-ACD7-55A79D1AC0CF}"/>
              </a:ext>
            </a:extLst>
          </p:cNvPr>
          <p:cNvPicPr>
            <a:picLocks noChangeAspect="1"/>
          </p:cNvPicPr>
          <p:nvPr/>
        </p:nvPicPr>
        <p:blipFill>
          <a:blip r:embed="rId6"/>
          <a:stretch>
            <a:fillRect/>
          </a:stretch>
        </p:blipFill>
        <p:spPr>
          <a:xfrm>
            <a:off x="6775450" y="6181389"/>
            <a:ext cx="3733800" cy="822122"/>
          </a:xfrm>
          <a:prstGeom prst="rect">
            <a:avLst/>
          </a:prstGeom>
        </p:spPr>
      </p:pic>
      <p:pic>
        <p:nvPicPr>
          <p:cNvPr id="9" name="图片 8">
            <a:extLst>
              <a:ext uri="{FF2B5EF4-FFF2-40B4-BE49-F238E27FC236}">
                <a16:creationId xmlns:a16="http://schemas.microsoft.com/office/drawing/2014/main" id="{18EAA1D8-9F13-4DE7-AE5E-FE89AA63F6CE}"/>
              </a:ext>
            </a:extLst>
          </p:cNvPr>
          <p:cNvPicPr>
            <a:picLocks noChangeAspect="1"/>
          </p:cNvPicPr>
          <p:nvPr/>
        </p:nvPicPr>
        <p:blipFill>
          <a:blip r:embed="rId7"/>
          <a:stretch>
            <a:fillRect/>
          </a:stretch>
        </p:blipFill>
        <p:spPr>
          <a:xfrm>
            <a:off x="6318250" y="7282845"/>
            <a:ext cx="5056340" cy="652431"/>
          </a:xfrm>
          <a:prstGeom prst="rect">
            <a:avLst/>
          </a:prstGeom>
        </p:spPr>
      </p:pic>
    </p:spTree>
    <p:extLst>
      <p:ext uri="{BB962C8B-B14F-4D97-AF65-F5344CB8AC3E}">
        <p14:creationId xmlns:p14="http://schemas.microsoft.com/office/powerpoint/2010/main" val="3302654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FABAD-46A3-4EB6-963F-FDF7C17A36AB}"/>
              </a:ext>
            </a:extLst>
          </p:cNvPr>
          <p:cNvSpPr>
            <a:spLocks noGrp="1"/>
          </p:cNvSpPr>
          <p:nvPr>
            <p:ph type="title"/>
          </p:nvPr>
        </p:nvSpPr>
        <p:spPr>
          <a:xfrm>
            <a:off x="4872841" y="232981"/>
            <a:ext cx="10555360" cy="1154162"/>
          </a:xfrm>
        </p:spPr>
        <p:txBody>
          <a:bodyPr/>
          <a:lstStyle/>
          <a:p>
            <a:pPr algn="ctr"/>
            <a:r>
              <a:rPr lang="en-US" altLang="zh-CN" dirty="0"/>
              <a:t>Methods</a:t>
            </a:r>
            <a:endParaRPr lang="zh-CN" altLang="en-US" dirty="0"/>
          </a:p>
        </p:txBody>
      </p:sp>
      <p:sp>
        <p:nvSpPr>
          <p:cNvPr id="4" name="object 4">
            <a:extLst>
              <a:ext uri="{FF2B5EF4-FFF2-40B4-BE49-F238E27FC236}">
                <a16:creationId xmlns:a16="http://schemas.microsoft.com/office/drawing/2014/main" id="{C922DA26-BF30-4F78-B16A-526CE7E5E687}"/>
              </a:ext>
            </a:extLst>
          </p:cNvPr>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23</a:t>
            </a:fld>
            <a:endParaRPr sz="2300" dirty="0">
              <a:latin typeface="Gill Sans MT"/>
              <a:cs typeface="Gill Sans MT"/>
            </a:endParaRPr>
          </a:p>
        </p:txBody>
      </p:sp>
      <p:sp>
        <p:nvSpPr>
          <p:cNvPr id="6" name="文本框 5">
            <a:extLst>
              <a:ext uri="{FF2B5EF4-FFF2-40B4-BE49-F238E27FC236}">
                <a16:creationId xmlns:a16="http://schemas.microsoft.com/office/drawing/2014/main" id="{554DBD00-4672-4738-A3D7-CDE337B9BDE7}"/>
              </a:ext>
            </a:extLst>
          </p:cNvPr>
          <p:cNvSpPr txBox="1"/>
          <p:nvPr/>
        </p:nvSpPr>
        <p:spPr>
          <a:xfrm>
            <a:off x="374650" y="1768475"/>
            <a:ext cx="17145000" cy="6066982"/>
          </a:xfrm>
          <a:prstGeom prst="rect">
            <a:avLst/>
          </a:prstGeom>
          <a:noFill/>
        </p:spPr>
        <p:txBody>
          <a:bodyPr wrap="square" rtlCol="0">
            <a:spAutoFit/>
          </a:bodyPr>
          <a:lstStyle/>
          <a:p>
            <a:pPr marL="571500" indent="-571500">
              <a:lnSpc>
                <a:spcPct val="150000"/>
              </a:lnSpc>
              <a:buClr>
                <a:srgbClr val="0000FF"/>
              </a:buClr>
              <a:buFont typeface="Wingdings" panose="05000000000000000000" pitchFamily="2" charset="2"/>
              <a:buChar char="l"/>
            </a:pPr>
            <a:r>
              <a:rPr lang="en-US" altLang="zh-CN" sz="4400" dirty="0">
                <a:solidFill>
                  <a:srgbClr val="FF0000"/>
                </a:solidFill>
                <a:latin typeface="Gill Sans MT" panose="020B0502020104020203" pitchFamily="34" charset="0"/>
              </a:rPr>
              <a:t>Sentence representation</a:t>
            </a:r>
            <a:r>
              <a:rPr lang="zh-CN" altLang="en-US" sz="4400" dirty="0">
                <a:solidFill>
                  <a:srgbClr val="FF0000"/>
                </a:solidFill>
                <a:latin typeface="Gill Sans MT" panose="020B0502020104020203" pitchFamily="34" charset="0"/>
              </a:rPr>
              <a:t>：</a:t>
            </a:r>
            <a:r>
              <a:rPr lang="en-US" altLang="zh-CN" sz="4400" dirty="0">
                <a:latin typeface="Gill Sans MT" panose="020B0502020104020203" pitchFamily="34" charset="0"/>
              </a:rPr>
              <a:t>replace the entity mentions with their Fine-Grained Entity Types(FGET)</a:t>
            </a:r>
          </a:p>
          <a:p>
            <a:pPr marL="571500" indent="-571500">
              <a:lnSpc>
                <a:spcPct val="150000"/>
              </a:lnSpc>
              <a:buClr>
                <a:srgbClr val="0000FF"/>
              </a:buClr>
              <a:buFont typeface="Wingdings" panose="05000000000000000000" pitchFamily="2" charset="2"/>
              <a:buChar char="l"/>
            </a:pPr>
            <a:r>
              <a:rPr lang="en-US" altLang="zh-CN" sz="4400" dirty="0">
                <a:latin typeface="Gill Sans MT" panose="020B0502020104020203" pitchFamily="34" charset="0"/>
              </a:rPr>
              <a:t>Automatically generate “</a:t>
            </a:r>
            <a:r>
              <a:rPr lang="en-US" altLang="zh-CN" sz="4400" dirty="0">
                <a:solidFill>
                  <a:srgbClr val="FF0000"/>
                </a:solidFill>
                <a:latin typeface="Gill Sans MT" panose="020B0502020104020203" pitchFamily="34" charset="0"/>
              </a:rPr>
              <a:t>distractor</a:t>
            </a:r>
            <a:r>
              <a:rPr lang="en-US" altLang="zh-CN" sz="4400" dirty="0">
                <a:latin typeface="Gill Sans MT" panose="020B0502020104020203" pitchFamily="34" charset="0"/>
              </a:rPr>
              <a:t>” sentences</a:t>
            </a:r>
          </a:p>
          <a:p>
            <a:pPr marL="1028700" lvl="1" indent="-571500">
              <a:lnSpc>
                <a:spcPct val="150000"/>
              </a:lnSpc>
              <a:buClr>
                <a:srgbClr val="0000FF"/>
              </a:buClr>
              <a:buFont typeface="Wingdings" panose="05000000000000000000" pitchFamily="2" charset="2"/>
              <a:buChar char="Ø"/>
            </a:pPr>
            <a:r>
              <a:rPr lang="en-US" altLang="zh-CN" sz="4400" dirty="0">
                <a:latin typeface="Gill Sans MT" panose="020B0502020104020203" pitchFamily="34" charset="0"/>
              </a:rPr>
              <a:t>Belong to a bag that have </a:t>
            </a:r>
            <a:r>
              <a:rPr lang="en-US" altLang="zh-CN" sz="4400" dirty="0">
                <a:solidFill>
                  <a:srgbClr val="0000FF"/>
                </a:solidFill>
                <a:latin typeface="Gill Sans MT" panose="020B0502020104020203" pitchFamily="34" charset="0"/>
              </a:rPr>
              <a:t>same entities</a:t>
            </a:r>
          </a:p>
          <a:p>
            <a:pPr marL="1028700" lvl="1" indent="-571500">
              <a:lnSpc>
                <a:spcPct val="150000"/>
              </a:lnSpc>
              <a:buClr>
                <a:srgbClr val="0000FF"/>
              </a:buClr>
              <a:buFont typeface="Wingdings" panose="05000000000000000000" pitchFamily="2" charset="2"/>
              <a:buChar char="Ø"/>
            </a:pPr>
            <a:r>
              <a:rPr lang="en-US" altLang="zh-CN" sz="4400" dirty="0" err="1">
                <a:latin typeface="Gill Sans MT" panose="020B0502020104020203" pitchFamily="34" charset="0"/>
              </a:rPr>
              <a:t>Differnent</a:t>
            </a:r>
            <a:r>
              <a:rPr lang="en-US" altLang="zh-CN" sz="4400" dirty="0">
                <a:latin typeface="Gill Sans MT" panose="020B0502020104020203" pitchFamily="34" charset="0"/>
              </a:rPr>
              <a:t> relation label</a:t>
            </a:r>
          </a:p>
          <a:p>
            <a:pPr marL="1028700" lvl="1" indent="-571500">
              <a:lnSpc>
                <a:spcPct val="150000"/>
              </a:lnSpc>
              <a:buClr>
                <a:srgbClr val="0000FF"/>
              </a:buClr>
              <a:buFont typeface="Wingdings" panose="05000000000000000000" pitchFamily="2" charset="2"/>
              <a:buChar char="Ø"/>
            </a:pPr>
            <a:r>
              <a:rPr lang="en-US" altLang="zh-CN" sz="4400" dirty="0">
                <a:latin typeface="Gill Sans MT" panose="020B0502020104020203" pitchFamily="34" charset="0"/>
              </a:rPr>
              <a:t>Otherwise random</a:t>
            </a:r>
          </a:p>
        </p:txBody>
      </p:sp>
    </p:spTree>
    <p:extLst>
      <p:ext uri="{BB962C8B-B14F-4D97-AF65-F5344CB8AC3E}">
        <p14:creationId xmlns:p14="http://schemas.microsoft.com/office/powerpoint/2010/main" val="1695314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FABAD-46A3-4EB6-963F-FDF7C17A36AB}"/>
              </a:ext>
            </a:extLst>
          </p:cNvPr>
          <p:cNvSpPr>
            <a:spLocks noGrp="1"/>
          </p:cNvSpPr>
          <p:nvPr>
            <p:ph type="title"/>
          </p:nvPr>
        </p:nvSpPr>
        <p:spPr>
          <a:xfrm>
            <a:off x="4872841" y="232981"/>
            <a:ext cx="10555360" cy="1154162"/>
          </a:xfrm>
        </p:spPr>
        <p:txBody>
          <a:bodyPr/>
          <a:lstStyle/>
          <a:p>
            <a:pPr algn="ctr"/>
            <a:r>
              <a:rPr lang="en-US" altLang="zh-CN" dirty="0"/>
              <a:t>Experiment</a:t>
            </a:r>
            <a:endParaRPr lang="zh-CN" altLang="en-US" dirty="0"/>
          </a:p>
        </p:txBody>
      </p:sp>
      <p:sp>
        <p:nvSpPr>
          <p:cNvPr id="4" name="object 4">
            <a:extLst>
              <a:ext uri="{FF2B5EF4-FFF2-40B4-BE49-F238E27FC236}">
                <a16:creationId xmlns:a16="http://schemas.microsoft.com/office/drawing/2014/main" id="{C922DA26-BF30-4F78-B16A-526CE7E5E687}"/>
              </a:ext>
            </a:extLst>
          </p:cNvPr>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24</a:t>
            </a:fld>
            <a:endParaRPr sz="2300" dirty="0">
              <a:latin typeface="Gill Sans MT"/>
              <a:cs typeface="Gill Sans MT"/>
            </a:endParaRPr>
          </a:p>
        </p:txBody>
      </p:sp>
      <p:sp>
        <p:nvSpPr>
          <p:cNvPr id="6" name="文本框 5">
            <a:extLst>
              <a:ext uri="{FF2B5EF4-FFF2-40B4-BE49-F238E27FC236}">
                <a16:creationId xmlns:a16="http://schemas.microsoft.com/office/drawing/2014/main" id="{554DBD00-4672-4738-A3D7-CDE337B9BDE7}"/>
              </a:ext>
            </a:extLst>
          </p:cNvPr>
          <p:cNvSpPr txBox="1"/>
          <p:nvPr/>
        </p:nvSpPr>
        <p:spPr>
          <a:xfrm>
            <a:off x="374650" y="1768475"/>
            <a:ext cx="17145000" cy="981294"/>
          </a:xfrm>
          <a:prstGeom prst="rect">
            <a:avLst/>
          </a:prstGeom>
          <a:noFill/>
        </p:spPr>
        <p:txBody>
          <a:bodyPr wrap="square" rtlCol="0">
            <a:spAutoFit/>
          </a:bodyPr>
          <a:lstStyle/>
          <a:p>
            <a:pPr marL="571500" indent="-571500">
              <a:lnSpc>
                <a:spcPct val="150000"/>
              </a:lnSpc>
              <a:buClr>
                <a:srgbClr val="0000FF"/>
              </a:buClr>
              <a:buFont typeface="Wingdings" panose="05000000000000000000" pitchFamily="2" charset="2"/>
              <a:buChar char="l"/>
            </a:pPr>
            <a:r>
              <a:rPr lang="en-US" altLang="zh-CN" sz="4400" dirty="0">
                <a:latin typeface="Gill Sans MT" panose="020B0502020104020203" pitchFamily="34" charset="0"/>
              </a:rPr>
              <a:t>Dataset</a:t>
            </a:r>
            <a:r>
              <a:rPr lang="zh-CN" altLang="en-US" sz="4400" dirty="0">
                <a:latin typeface="Gill Sans MT" panose="020B0502020104020203" pitchFamily="34" charset="0"/>
              </a:rPr>
              <a:t>：</a:t>
            </a:r>
            <a:r>
              <a:rPr lang="en-US" altLang="zh-CN" sz="4400" dirty="0">
                <a:latin typeface="Gill Sans MT" panose="020B0502020104020203" pitchFamily="34" charset="0"/>
              </a:rPr>
              <a:t>modified FB-NYT dataset</a:t>
            </a:r>
          </a:p>
        </p:txBody>
      </p:sp>
      <p:pic>
        <p:nvPicPr>
          <p:cNvPr id="3" name="图片 2">
            <a:extLst>
              <a:ext uri="{FF2B5EF4-FFF2-40B4-BE49-F238E27FC236}">
                <a16:creationId xmlns:a16="http://schemas.microsoft.com/office/drawing/2014/main" id="{CDE75EED-E68B-49A2-844C-A2117A967DF8}"/>
              </a:ext>
            </a:extLst>
          </p:cNvPr>
          <p:cNvPicPr>
            <a:picLocks noChangeAspect="1"/>
          </p:cNvPicPr>
          <p:nvPr/>
        </p:nvPicPr>
        <p:blipFill>
          <a:blip r:embed="rId3"/>
          <a:stretch>
            <a:fillRect/>
          </a:stretch>
        </p:blipFill>
        <p:spPr>
          <a:xfrm>
            <a:off x="831850" y="4016375"/>
            <a:ext cx="7722148" cy="3276600"/>
          </a:xfrm>
          <a:prstGeom prst="rect">
            <a:avLst/>
          </a:prstGeom>
        </p:spPr>
      </p:pic>
      <p:pic>
        <p:nvPicPr>
          <p:cNvPr id="5" name="图片 4">
            <a:extLst>
              <a:ext uri="{FF2B5EF4-FFF2-40B4-BE49-F238E27FC236}">
                <a16:creationId xmlns:a16="http://schemas.microsoft.com/office/drawing/2014/main" id="{17E3A6D7-603F-48ED-B82B-56149B45A829}"/>
              </a:ext>
            </a:extLst>
          </p:cNvPr>
          <p:cNvPicPr>
            <a:picLocks noChangeAspect="1"/>
          </p:cNvPicPr>
          <p:nvPr/>
        </p:nvPicPr>
        <p:blipFill>
          <a:blip r:embed="rId4"/>
          <a:stretch>
            <a:fillRect/>
          </a:stretch>
        </p:blipFill>
        <p:spPr>
          <a:xfrm>
            <a:off x="9604501" y="3119659"/>
            <a:ext cx="7722147" cy="6270721"/>
          </a:xfrm>
          <a:prstGeom prst="rect">
            <a:avLst/>
          </a:prstGeom>
        </p:spPr>
      </p:pic>
    </p:spTree>
    <p:extLst>
      <p:ext uri="{BB962C8B-B14F-4D97-AF65-F5344CB8AC3E}">
        <p14:creationId xmlns:p14="http://schemas.microsoft.com/office/powerpoint/2010/main" val="3279050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FABAD-46A3-4EB6-963F-FDF7C17A36AB}"/>
              </a:ext>
            </a:extLst>
          </p:cNvPr>
          <p:cNvSpPr>
            <a:spLocks noGrp="1"/>
          </p:cNvSpPr>
          <p:nvPr>
            <p:ph type="title"/>
          </p:nvPr>
        </p:nvSpPr>
        <p:spPr>
          <a:xfrm>
            <a:off x="4872841" y="232981"/>
            <a:ext cx="10555360" cy="1154162"/>
          </a:xfrm>
        </p:spPr>
        <p:txBody>
          <a:bodyPr/>
          <a:lstStyle/>
          <a:p>
            <a:pPr algn="ctr"/>
            <a:r>
              <a:rPr lang="en-US" altLang="zh-CN" dirty="0"/>
              <a:t>Experiment</a:t>
            </a:r>
            <a:endParaRPr lang="zh-CN" altLang="en-US" dirty="0"/>
          </a:p>
        </p:txBody>
      </p:sp>
      <p:sp>
        <p:nvSpPr>
          <p:cNvPr id="4" name="object 4">
            <a:extLst>
              <a:ext uri="{FF2B5EF4-FFF2-40B4-BE49-F238E27FC236}">
                <a16:creationId xmlns:a16="http://schemas.microsoft.com/office/drawing/2014/main" id="{C922DA26-BF30-4F78-B16A-526CE7E5E687}"/>
              </a:ext>
            </a:extLst>
          </p:cNvPr>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25</a:t>
            </a:fld>
            <a:endParaRPr sz="2300" dirty="0">
              <a:latin typeface="Gill Sans MT"/>
              <a:cs typeface="Gill Sans MT"/>
            </a:endParaRPr>
          </a:p>
        </p:txBody>
      </p:sp>
      <p:sp>
        <p:nvSpPr>
          <p:cNvPr id="6" name="文本框 5">
            <a:extLst>
              <a:ext uri="{FF2B5EF4-FFF2-40B4-BE49-F238E27FC236}">
                <a16:creationId xmlns:a16="http://schemas.microsoft.com/office/drawing/2014/main" id="{554DBD00-4672-4738-A3D7-CDE337B9BDE7}"/>
              </a:ext>
            </a:extLst>
          </p:cNvPr>
          <p:cNvSpPr txBox="1"/>
          <p:nvPr/>
        </p:nvSpPr>
        <p:spPr>
          <a:xfrm>
            <a:off x="374650" y="1768475"/>
            <a:ext cx="17145000" cy="981294"/>
          </a:xfrm>
          <a:prstGeom prst="rect">
            <a:avLst/>
          </a:prstGeom>
          <a:noFill/>
        </p:spPr>
        <p:txBody>
          <a:bodyPr wrap="square" rtlCol="0">
            <a:spAutoFit/>
          </a:bodyPr>
          <a:lstStyle/>
          <a:p>
            <a:pPr marL="571500" indent="-571500">
              <a:lnSpc>
                <a:spcPct val="150000"/>
              </a:lnSpc>
              <a:buClr>
                <a:srgbClr val="0000FF"/>
              </a:buClr>
              <a:buFont typeface="Wingdings" panose="05000000000000000000" pitchFamily="2" charset="2"/>
              <a:buChar char="l"/>
            </a:pPr>
            <a:r>
              <a:rPr lang="en-US" altLang="zh-CN" sz="4400" dirty="0">
                <a:latin typeface="Gill Sans MT" panose="020B0502020104020203" pitchFamily="34" charset="0"/>
              </a:rPr>
              <a:t>Dataset</a:t>
            </a:r>
            <a:r>
              <a:rPr lang="zh-CN" altLang="en-US" sz="4400" dirty="0">
                <a:latin typeface="Gill Sans MT" panose="020B0502020104020203" pitchFamily="34" charset="0"/>
              </a:rPr>
              <a:t>：</a:t>
            </a:r>
            <a:r>
              <a:rPr lang="en-US" altLang="zh-CN" sz="4400" dirty="0">
                <a:latin typeface="Gill Sans MT" panose="020B0502020104020203" pitchFamily="34" charset="0"/>
              </a:rPr>
              <a:t>modified FB-NYT dataset</a:t>
            </a:r>
          </a:p>
        </p:txBody>
      </p:sp>
      <p:pic>
        <p:nvPicPr>
          <p:cNvPr id="8" name="图片 7">
            <a:extLst>
              <a:ext uri="{FF2B5EF4-FFF2-40B4-BE49-F238E27FC236}">
                <a16:creationId xmlns:a16="http://schemas.microsoft.com/office/drawing/2014/main" id="{2EF9ED1A-7BE3-4CCD-AA1C-951127535FA3}"/>
              </a:ext>
            </a:extLst>
          </p:cNvPr>
          <p:cNvPicPr>
            <a:picLocks noChangeAspect="1"/>
          </p:cNvPicPr>
          <p:nvPr/>
        </p:nvPicPr>
        <p:blipFill>
          <a:blip r:embed="rId3"/>
          <a:stretch>
            <a:fillRect/>
          </a:stretch>
        </p:blipFill>
        <p:spPr>
          <a:xfrm>
            <a:off x="527050" y="3366426"/>
            <a:ext cx="18440400" cy="6006301"/>
          </a:xfrm>
          <a:prstGeom prst="rect">
            <a:avLst/>
          </a:prstGeom>
        </p:spPr>
      </p:pic>
    </p:spTree>
    <p:extLst>
      <p:ext uri="{BB962C8B-B14F-4D97-AF65-F5344CB8AC3E}">
        <p14:creationId xmlns:p14="http://schemas.microsoft.com/office/powerpoint/2010/main" val="3054844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27E488B-5E21-45E3-9B30-CEDE868835A2}"/>
              </a:ext>
            </a:extLst>
          </p:cNvPr>
          <p:cNvSpPr/>
          <p:nvPr/>
        </p:nvSpPr>
        <p:spPr>
          <a:xfrm>
            <a:off x="2355850" y="2606675"/>
            <a:ext cx="15392400" cy="3429000"/>
          </a:xfrm>
          <a:prstGeom prst="rect">
            <a:avLst/>
          </a:prstGeom>
          <a:solidFill>
            <a:srgbClr val="D4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solidFill>
                  <a:schemeClr val="tx1"/>
                </a:solidFill>
                <a:latin typeface="Gill Sans MT" panose="020B0502020104020203" pitchFamily="34" charset="0"/>
              </a:rPr>
              <a:t>[ACL20] Make Up Your Mind! Adversarial Generation of Inconsistent Natural Language Explanations</a:t>
            </a:r>
          </a:p>
        </p:txBody>
      </p:sp>
      <p:sp>
        <p:nvSpPr>
          <p:cNvPr id="4" name="object 4">
            <a:extLst>
              <a:ext uri="{FF2B5EF4-FFF2-40B4-BE49-F238E27FC236}">
                <a16:creationId xmlns:a16="http://schemas.microsoft.com/office/drawing/2014/main" id="{89A68B52-230B-4291-8D4D-0C3DB26E7E44}"/>
              </a:ext>
            </a:extLst>
          </p:cNvPr>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26</a:t>
            </a:fld>
            <a:endParaRPr sz="2300" dirty="0">
              <a:latin typeface="Gill Sans MT"/>
              <a:cs typeface="Gill Sans MT"/>
            </a:endParaRPr>
          </a:p>
        </p:txBody>
      </p:sp>
      <p:sp>
        <p:nvSpPr>
          <p:cNvPr id="7" name="矩形 6">
            <a:extLst>
              <a:ext uri="{FF2B5EF4-FFF2-40B4-BE49-F238E27FC236}">
                <a16:creationId xmlns:a16="http://schemas.microsoft.com/office/drawing/2014/main" id="{3D06EA6D-762B-492D-8902-0DB9A2945D91}"/>
              </a:ext>
            </a:extLst>
          </p:cNvPr>
          <p:cNvSpPr/>
          <p:nvPr/>
        </p:nvSpPr>
        <p:spPr>
          <a:xfrm>
            <a:off x="0" y="0"/>
            <a:ext cx="20104100" cy="15060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F315F9A0-2AAE-4319-9842-273E5BAA9307}"/>
              </a:ext>
            </a:extLst>
          </p:cNvPr>
          <p:cNvPicPr>
            <a:picLocks noChangeAspect="1"/>
          </p:cNvPicPr>
          <p:nvPr/>
        </p:nvPicPr>
        <p:blipFill>
          <a:blip r:embed="rId3"/>
          <a:stretch>
            <a:fillRect/>
          </a:stretch>
        </p:blipFill>
        <p:spPr>
          <a:xfrm>
            <a:off x="4619392" y="6145719"/>
            <a:ext cx="10865316" cy="1981200"/>
          </a:xfrm>
          <a:prstGeom prst="rect">
            <a:avLst/>
          </a:prstGeom>
        </p:spPr>
      </p:pic>
    </p:spTree>
    <p:extLst>
      <p:ext uri="{BB962C8B-B14F-4D97-AF65-F5344CB8AC3E}">
        <p14:creationId xmlns:p14="http://schemas.microsoft.com/office/powerpoint/2010/main" val="2080161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59B68-663D-4260-93D6-A75EF191CC73}"/>
              </a:ext>
            </a:extLst>
          </p:cNvPr>
          <p:cNvSpPr>
            <a:spLocks noGrp="1"/>
          </p:cNvSpPr>
          <p:nvPr>
            <p:ph type="title"/>
          </p:nvPr>
        </p:nvSpPr>
        <p:spPr>
          <a:xfrm>
            <a:off x="7371521" y="36576"/>
            <a:ext cx="5373760" cy="1154162"/>
          </a:xfrm>
        </p:spPr>
        <p:txBody>
          <a:bodyPr/>
          <a:lstStyle/>
          <a:p>
            <a:r>
              <a:rPr lang="en-US" altLang="zh-CN" dirty="0"/>
              <a:t>Problem</a:t>
            </a:r>
            <a:endParaRPr lang="zh-CN" altLang="en-US" dirty="0"/>
          </a:p>
        </p:txBody>
      </p:sp>
      <p:sp>
        <p:nvSpPr>
          <p:cNvPr id="4" name="文本框 3">
            <a:extLst>
              <a:ext uri="{FF2B5EF4-FFF2-40B4-BE49-F238E27FC236}">
                <a16:creationId xmlns:a16="http://schemas.microsoft.com/office/drawing/2014/main" id="{65012A85-8BE9-4789-BC60-2FC47B517827}"/>
              </a:ext>
            </a:extLst>
          </p:cNvPr>
          <p:cNvSpPr txBox="1"/>
          <p:nvPr/>
        </p:nvSpPr>
        <p:spPr>
          <a:xfrm>
            <a:off x="0" y="1772320"/>
            <a:ext cx="10058401" cy="988669"/>
          </a:xfrm>
          <a:prstGeom prst="rect">
            <a:avLst/>
          </a:prstGeom>
          <a:noFill/>
        </p:spPr>
        <p:txBody>
          <a:bodyPr wrap="square" rtlCol="0">
            <a:spAutoFit/>
          </a:bodyPr>
          <a:lstStyle/>
          <a:p>
            <a:pPr marL="742950" indent="-742950">
              <a:lnSpc>
                <a:spcPct val="150000"/>
              </a:lnSpc>
              <a:buClr>
                <a:srgbClr val="0000FF"/>
              </a:buClr>
              <a:buFont typeface="Wingdings" panose="05000000000000000000" pitchFamily="2" charset="2"/>
              <a:buChar char="l"/>
            </a:pPr>
            <a:r>
              <a:rPr lang="en-US" altLang="zh-CN" sz="4400" dirty="0">
                <a:latin typeface="Gill Sans MT" panose="020B0502020104020203" pitchFamily="34" charset="0"/>
              </a:rPr>
              <a:t>Inconsistent</a:t>
            </a:r>
          </a:p>
        </p:txBody>
      </p:sp>
      <p:sp>
        <p:nvSpPr>
          <p:cNvPr id="6" name="object 4">
            <a:extLst>
              <a:ext uri="{FF2B5EF4-FFF2-40B4-BE49-F238E27FC236}">
                <a16:creationId xmlns:a16="http://schemas.microsoft.com/office/drawing/2014/main" id="{914AEEB3-535E-4A37-A153-312B4E3D4303}"/>
              </a:ext>
            </a:extLst>
          </p:cNvPr>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27</a:t>
            </a:fld>
            <a:endParaRPr sz="2300" dirty="0">
              <a:latin typeface="Gill Sans MT"/>
              <a:cs typeface="Gill Sans MT"/>
            </a:endParaRPr>
          </a:p>
        </p:txBody>
      </p:sp>
      <p:sp>
        <p:nvSpPr>
          <p:cNvPr id="10" name="文本框 9">
            <a:extLst>
              <a:ext uri="{FF2B5EF4-FFF2-40B4-BE49-F238E27FC236}">
                <a16:creationId xmlns:a16="http://schemas.microsoft.com/office/drawing/2014/main" id="{0F821696-5119-472A-9EE0-F1F941F05855}"/>
              </a:ext>
            </a:extLst>
          </p:cNvPr>
          <p:cNvSpPr txBox="1"/>
          <p:nvPr/>
        </p:nvSpPr>
        <p:spPr>
          <a:xfrm>
            <a:off x="1239081" y="3342571"/>
            <a:ext cx="13080168" cy="3012620"/>
          </a:xfrm>
          <a:prstGeom prst="rect">
            <a:avLst/>
          </a:prstGeom>
          <a:solidFill>
            <a:srgbClr val="FDD7F5"/>
          </a:solidFill>
        </p:spPr>
        <p:txBody>
          <a:bodyPr wrap="square" rtlCol="0">
            <a:spAutoFit/>
          </a:bodyPr>
          <a:lstStyle/>
          <a:p>
            <a:pPr>
              <a:lnSpc>
                <a:spcPct val="150000"/>
              </a:lnSpc>
              <a:buClr>
                <a:srgbClr val="0000FF"/>
              </a:buClr>
            </a:pPr>
            <a:r>
              <a:rPr lang="en-US" altLang="zh-CN" sz="4400" dirty="0">
                <a:latin typeface="Gill Sans MT" panose="020B0502020104020203" pitchFamily="34" charset="0"/>
              </a:rPr>
              <a:t>Question</a:t>
            </a:r>
            <a:r>
              <a:rPr lang="zh-CN" altLang="en-US" sz="4400" dirty="0">
                <a:latin typeface="Gill Sans MT" panose="020B0502020104020203" pitchFamily="34" charset="0"/>
              </a:rPr>
              <a:t>：</a:t>
            </a:r>
            <a:r>
              <a:rPr lang="en-US" altLang="zh-CN" sz="4400" dirty="0">
                <a:latin typeface="Gill Sans MT" panose="020B0502020104020203" pitchFamily="34" charset="0"/>
              </a:rPr>
              <a:t>Is there an animal in the image?”</a:t>
            </a:r>
          </a:p>
          <a:p>
            <a:pPr>
              <a:lnSpc>
                <a:spcPct val="150000"/>
              </a:lnSpc>
              <a:buClr>
                <a:srgbClr val="0000FF"/>
              </a:buClr>
            </a:pPr>
            <a:r>
              <a:rPr lang="en-US" altLang="zh-CN" sz="4400" dirty="0">
                <a:latin typeface="Gill Sans MT" panose="020B0502020104020203" pitchFamily="34" charset="0"/>
              </a:rPr>
              <a:t>Answer</a:t>
            </a:r>
            <a:r>
              <a:rPr lang="zh-CN" altLang="en-US" sz="4400" dirty="0">
                <a:latin typeface="Gill Sans MT" panose="020B0502020104020203" pitchFamily="34" charset="0"/>
              </a:rPr>
              <a:t>： </a:t>
            </a:r>
            <a:r>
              <a:rPr lang="en-US" altLang="zh-CN" sz="4400" dirty="0">
                <a:latin typeface="Gill Sans MT" panose="020B0502020104020203" pitchFamily="34" charset="0"/>
              </a:rPr>
              <a:t>Yes</a:t>
            </a:r>
          </a:p>
          <a:p>
            <a:pPr>
              <a:lnSpc>
                <a:spcPct val="150000"/>
              </a:lnSpc>
              <a:buClr>
                <a:srgbClr val="0000FF"/>
              </a:buClr>
            </a:pPr>
            <a:r>
              <a:rPr lang="en-US" altLang="zh-CN" sz="4400" dirty="0">
                <a:latin typeface="Gill Sans MT" panose="020B0502020104020203" pitchFamily="34" charset="0"/>
              </a:rPr>
              <a:t>Explanation</a:t>
            </a:r>
            <a:r>
              <a:rPr lang="zh-CN" altLang="en-US" sz="4400" dirty="0">
                <a:latin typeface="Gill Sans MT" panose="020B0502020104020203" pitchFamily="34" charset="0"/>
              </a:rPr>
              <a:t>：</a:t>
            </a:r>
            <a:r>
              <a:rPr lang="en-US" altLang="zh-CN" sz="4400" dirty="0">
                <a:latin typeface="Gill Sans MT" panose="020B0502020104020203" pitchFamily="34" charset="0"/>
              </a:rPr>
              <a:t>Because there is a dog in the image.</a:t>
            </a:r>
            <a:endParaRPr lang="en-US" altLang="zh-CN" sz="4400" dirty="0">
              <a:highlight>
                <a:srgbClr val="D4D4FF"/>
              </a:highlight>
              <a:latin typeface="Gill Sans MT" panose="020B0502020104020203" pitchFamily="34" charset="0"/>
            </a:endParaRPr>
          </a:p>
        </p:txBody>
      </p:sp>
      <p:sp>
        <p:nvSpPr>
          <p:cNvPr id="9" name="文本框 8">
            <a:extLst>
              <a:ext uri="{FF2B5EF4-FFF2-40B4-BE49-F238E27FC236}">
                <a16:creationId xmlns:a16="http://schemas.microsoft.com/office/drawing/2014/main" id="{63BA0F89-74F6-47C2-B300-ECC57A200E12}"/>
              </a:ext>
            </a:extLst>
          </p:cNvPr>
          <p:cNvSpPr txBox="1"/>
          <p:nvPr/>
        </p:nvSpPr>
        <p:spPr>
          <a:xfrm>
            <a:off x="1239080" y="6936773"/>
            <a:ext cx="13080169" cy="3012620"/>
          </a:xfrm>
          <a:prstGeom prst="rect">
            <a:avLst/>
          </a:prstGeom>
          <a:solidFill>
            <a:srgbClr val="FFFFCC"/>
          </a:solidFill>
        </p:spPr>
        <p:txBody>
          <a:bodyPr wrap="square" rtlCol="0">
            <a:spAutoFit/>
          </a:bodyPr>
          <a:lstStyle/>
          <a:p>
            <a:pPr>
              <a:lnSpc>
                <a:spcPct val="150000"/>
              </a:lnSpc>
              <a:buClr>
                <a:srgbClr val="0000FF"/>
              </a:buClr>
            </a:pPr>
            <a:r>
              <a:rPr lang="en-US" altLang="zh-CN" sz="4400" dirty="0">
                <a:latin typeface="Gill Sans MT" panose="020B0502020104020203" pitchFamily="34" charset="0"/>
              </a:rPr>
              <a:t>Question</a:t>
            </a:r>
            <a:r>
              <a:rPr lang="zh-CN" altLang="en-US" sz="4400" dirty="0">
                <a:latin typeface="Gill Sans MT" panose="020B0502020104020203" pitchFamily="34" charset="0"/>
              </a:rPr>
              <a:t>：</a:t>
            </a:r>
            <a:r>
              <a:rPr lang="en-US" altLang="zh-CN" sz="4400" dirty="0">
                <a:latin typeface="Gill Sans MT" panose="020B0502020104020203" pitchFamily="34" charset="0"/>
              </a:rPr>
              <a:t>Can you see a Husky in the image?</a:t>
            </a:r>
          </a:p>
          <a:p>
            <a:pPr>
              <a:lnSpc>
                <a:spcPct val="150000"/>
              </a:lnSpc>
              <a:buClr>
                <a:srgbClr val="0000FF"/>
              </a:buClr>
            </a:pPr>
            <a:r>
              <a:rPr lang="en-US" altLang="zh-CN" sz="4400" dirty="0">
                <a:latin typeface="Gill Sans MT" panose="020B0502020104020203" pitchFamily="34" charset="0"/>
              </a:rPr>
              <a:t>Answer</a:t>
            </a:r>
            <a:r>
              <a:rPr lang="zh-CN" altLang="en-US" sz="4400" dirty="0">
                <a:latin typeface="Gill Sans MT" panose="020B0502020104020203" pitchFamily="34" charset="0"/>
              </a:rPr>
              <a:t>： </a:t>
            </a:r>
            <a:r>
              <a:rPr lang="en-US" altLang="zh-CN" sz="4400" dirty="0">
                <a:latin typeface="Gill Sans MT" panose="020B0502020104020203" pitchFamily="34" charset="0"/>
              </a:rPr>
              <a:t>No</a:t>
            </a:r>
          </a:p>
          <a:p>
            <a:pPr>
              <a:lnSpc>
                <a:spcPct val="150000"/>
              </a:lnSpc>
              <a:buClr>
                <a:srgbClr val="0000FF"/>
              </a:buClr>
            </a:pPr>
            <a:r>
              <a:rPr lang="en-US" altLang="zh-CN" sz="4400" dirty="0">
                <a:latin typeface="Gill Sans MT" panose="020B0502020104020203" pitchFamily="34" charset="0"/>
              </a:rPr>
              <a:t>Explanation</a:t>
            </a:r>
            <a:r>
              <a:rPr lang="zh-CN" altLang="en-US" sz="4400" dirty="0">
                <a:latin typeface="Gill Sans MT" panose="020B0502020104020203" pitchFamily="34" charset="0"/>
              </a:rPr>
              <a:t>：</a:t>
            </a:r>
            <a:r>
              <a:rPr lang="en-US" altLang="zh-CN" sz="4400" dirty="0">
                <a:latin typeface="Gill Sans MT" panose="020B0502020104020203" pitchFamily="34" charset="0"/>
              </a:rPr>
              <a:t>Because there is no dog in the image.</a:t>
            </a:r>
            <a:endParaRPr lang="en-US" altLang="zh-CN" sz="4400" dirty="0">
              <a:highlight>
                <a:srgbClr val="D4D4FF"/>
              </a:highlight>
              <a:latin typeface="Gill Sans MT" panose="020B0502020104020203" pitchFamily="34" charset="0"/>
            </a:endParaRPr>
          </a:p>
        </p:txBody>
      </p:sp>
    </p:spTree>
    <p:extLst>
      <p:ext uri="{BB962C8B-B14F-4D97-AF65-F5344CB8AC3E}">
        <p14:creationId xmlns:p14="http://schemas.microsoft.com/office/powerpoint/2010/main" val="1903372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FABAD-46A3-4EB6-963F-FDF7C17A36AB}"/>
              </a:ext>
            </a:extLst>
          </p:cNvPr>
          <p:cNvSpPr>
            <a:spLocks noGrp="1"/>
          </p:cNvSpPr>
          <p:nvPr>
            <p:ph type="title"/>
          </p:nvPr>
        </p:nvSpPr>
        <p:spPr>
          <a:xfrm>
            <a:off x="7192890" y="6731"/>
            <a:ext cx="5718319" cy="1154162"/>
          </a:xfrm>
        </p:spPr>
        <p:txBody>
          <a:bodyPr/>
          <a:lstStyle/>
          <a:p>
            <a:pPr algn="ctr"/>
            <a:r>
              <a:rPr lang="en-US" altLang="zh-CN" dirty="0"/>
              <a:t>Terms </a:t>
            </a:r>
            <a:endParaRPr lang="zh-CN" altLang="en-US" dirty="0"/>
          </a:p>
        </p:txBody>
      </p:sp>
      <p:sp>
        <p:nvSpPr>
          <p:cNvPr id="4" name="object 4">
            <a:extLst>
              <a:ext uri="{FF2B5EF4-FFF2-40B4-BE49-F238E27FC236}">
                <a16:creationId xmlns:a16="http://schemas.microsoft.com/office/drawing/2014/main" id="{C922DA26-BF30-4F78-B16A-526CE7E5E687}"/>
              </a:ext>
            </a:extLst>
          </p:cNvPr>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28</a:t>
            </a:fld>
            <a:endParaRPr sz="2300" dirty="0">
              <a:latin typeface="Gill Sans MT"/>
              <a:cs typeface="Gill Sans MT"/>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18807015-E1A9-41E4-B31D-FA2F9A658CB7}"/>
                  </a:ext>
                </a:extLst>
              </p:cNvPr>
              <p:cNvSpPr txBox="1"/>
              <p:nvPr/>
            </p:nvSpPr>
            <p:spPr>
              <a:xfrm>
                <a:off x="527050" y="2225675"/>
                <a:ext cx="18053050" cy="6066982"/>
              </a:xfrm>
              <a:prstGeom prst="rect">
                <a:avLst/>
              </a:prstGeom>
              <a:noFill/>
            </p:spPr>
            <p:txBody>
              <a:bodyPr wrap="square" rtlCol="0">
                <a:spAutoFit/>
              </a:bodyPr>
              <a:lstStyle/>
              <a:p>
                <a:pPr marL="742950" indent="-742950">
                  <a:lnSpc>
                    <a:spcPct val="150000"/>
                  </a:lnSpc>
                  <a:buClr>
                    <a:srgbClr val="0000FF"/>
                  </a:buClr>
                  <a:buFont typeface="Wingdings" panose="05000000000000000000" pitchFamily="2" charset="2"/>
                  <a:buChar char="l"/>
                </a:pPr>
                <a:r>
                  <a:rPr lang="en-US" altLang="zh-CN" sz="4400" dirty="0">
                    <a:latin typeface="Gill Sans MT" panose="020B0502020104020203" pitchFamily="34" charset="0"/>
                  </a:rPr>
                  <a:t>Model </a:t>
                </a:r>
                <a14:m>
                  <m:oMath xmlns:m="http://schemas.openxmlformats.org/officeDocument/2006/math">
                    <m:r>
                      <a:rPr lang="en-US" altLang="zh-CN" sz="4400" i="1" dirty="0" smtClean="0">
                        <a:latin typeface="Cambria Math" panose="02040503050406030204" pitchFamily="18" charset="0"/>
                      </a:rPr>
                      <m:t>𝑚</m:t>
                    </m:r>
                  </m:oMath>
                </a14:m>
                <a:r>
                  <a:rPr lang="zh-CN" altLang="en-US" sz="4400" dirty="0">
                    <a:latin typeface="Gill Sans MT" panose="020B0502020104020203" pitchFamily="34" charset="0"/>
                  </a:rPr>
                  <a:t>：</a:t>
                </a:r>
                <a:r>
                  <a:rPr lang="en-US" altLang="zh-CN" sz="4400" dirty="0">
                    <a:latin typeface="Gill Sans MT" panose="020B0502020104020203" pitchFamily="34" charset="0"/>
                  </a:rPr>
                  <a:t>produce predictions and natural language explanations</a:t>
                </a:r>
              </a:p>
              <a:p>
                <a:pPr marL="742950" indent="-742950">
                  <a:lnSpc>
                    <a:spcPct val="150000"/>
                  </a:lnSpc>
                  <a:buClr>
                    <a:srgbClr val="0000FF"/>
                  </a:buClr>
                  <a:buFont typeface="Wingdings" panose="05000000000000000000" pitchFamily="2" charset="2"/>
                  <a:buChar char="l"/>
                </a:pPr>
                <a14:m>
                  <m:oMath xmlns:m="http://schemas.openxmlformats.org/officeDocument/2006/math">
                    <m:sSub>
                      <m:sSubPr>
                        <m:ctrlPr>
                          <a:rPr lang="en-US" altLang="zh-CN" sz="4400" i="1" dirty="0" smtClean="0">
                            <a:latin typeface="Cambria Math" panose="02040503050406030204" pitchFamily="18" charset="0"/>
                          </a:rPr>
                        </m:ctrlPr>
                      </m:sSubPr>
                      <m:e>
                        <m:r>
                          <a:rPr lang="en-US" altLang="zh-CN" sz="4400" b="0" i="1" dirty="0" smtClean="0">
                            <a:latin typeface="Cambria Math" panose="02040503050406030204" pitchFamily="18" charset="0"/>
                          </a:rPr>
                          <m:t>𝑒</m:t>
                        </m:r>
                      </m:e>
                      <m:sub>
                        <m:r>
                          <a:rPr lang="en-US" altLang="zh-CN" sz="4400" b="0" i="1" dirty="0" smtClean="0">
                            <a:latin typeface="Cambria Math" panose="02040503050406030204" pitchFamily="18" charset="0"/>
                          </a:rPr>
                          <m:t>𝑚</m:t>
                        </m:r>
                      </m:sub>
                    </m:sSub>
                    <m:d>
                      <m:dPr>
                        <m:ctrlPr>
                          <a:rPr lang="en-US" altLang="zh-CN" sz="4400" b="0" i="1" dirty="0" smtClean="0">
                            <a:latin typeface="Cambria Math" panose="02040503050406030204" pitchFamily="18" charset="0"/>
                          </a:rPr>
                        </m:ctrlPr>
                      </m:dPr>
                      <m:e>
                        <m:r>
                          <a:rPr lang="en-US" altLang="zh-CN" sz="4400" b="0" i="1" dirty="0" smtClean="0">
                            <a:latin typeface="Cambria Math" panose="02040503050406030204" pitchFamily="18" charset="0"/>
                          </a:rPr>
                          <m:t>𝑥</m:t>
                        </m:r>
                      </m:e>
                    </m:d>
                    <m:r>
                      <a:rPr lang="zh-CN" altLang="en-US" sz="4400" i="1" dirty="0">
                        <a:latin typeface="Cambria Math" panose="02040503050406030204" pitchFamily="18" charset="0"/>
                      </a:rPr>
                      <m:t>：</m:t>
                    </m:r>
                  </m:oMath>
                </a14:m>
                <a:r>
                  <a:rPr lang="en-US" altLang="zh-CN" sz="4400" dirty="0">
                    <a:latin typeface="Gill Sans MT" panose="020B0502020104020203" pitchFamily="34" charset="0"/>
                  </a:rPr>
                  <a:t>explanation produced for </a:t>
                </a:r>
                <a14:m>
                  <m:oMath xmlns:m="http://schemas.openxmlformats.org/officeDocument/2006/math">
                    <m:r>
                      <a:rPr lang="en-US" altLang="zh-CN" sz="4400" i="1" dirty="0" smtClean="0">
                        <a:latin typeface="Cambria Math" panose="02040503050406030204" pitchFamily="18" charset="0"/>
                      </a:rPr>
                      <m:t>𝑥</m:t>
                    </m:r>
                  </m:oMath>
                </a14:m>
                <a:endParaRPr lang="en-US" altLang="zh-CN" sz="4400" dirty="0">
                  <a:latin typeface="Gill Sans MT" panose="020B0502020104020203" pitchFamily="34" charset="0"/>
                </a:endParaRPr>
              </a:p>
              <a:p>
                <a:pPr marL="742950" indent="-742950">
                  <a:lnSpc>
                    <a:spcPct val="150000"/>
                  </a:lnSpc>
                  <a:buClr>
                    <a:srgbClr val="0000FF"/>
                  </a:buClr>
                  <a:buFont typeface="Wingdings" panose="05000000000000000000" pitchFamily="2" charset="2"/>
                  <a:buChar char="l"/>
                </a:pPr>
                <a:r>
                  <a:rPr lang="en-US" altLang="zh-CN" sz="4400" dirty="0">
                    <a:latin typeface="Gill Sans MT" panose="020B0502020104020203" pitchFamily="34" charset="0"/>
                  </a:rPr>
                  <a:t>Object</a:t>
                </a:r>
                <a:r>
                  <a:rPr lang="zh-CN" altLang="en-US" sz="4400" dirty="0">
                    <a:latin typeface="Gill Sans MT" panose="020B0502020104020203" pitchFamily="34" charset="0"/>
                  </a:rPr>
                  <a:t>：</a:t>
                </a:r>
                <a:r>
                  <a:rPr lang="en-US" altLang="zh-CN" sz="4400" dirty="0">
                    <a:latin typeface="Gill Sans MT" panose="020B0502020104020203" pitchFamily="34" charset="0"/>
                  </a:rPr>
                  <a:t> generate inputs</a:t>
                </a:r>
                <a:r>
                  <a:rPr lang="en-US" altLang="zh-CN" sz="4400" i="1" dirty="0">
                    <a:latin typeface="Gill Sans MT" panose="020B0502020104020203" pitchFamily="34" charset="0"/>
                  </a:rPr>
                  <a:t> </a:t>
                </a:r>
                <a14:m>
                  <m:oMath xmlns:m="http://schemas.openxmlformats.org/officeDocument/2006/math">
                    <m:acc>
                      <m:accPr>
                        <m:chr m:val="̂"/>
                        <m:ctrlPr>
                          <a:rPr lang="en-US" altLang="zh-CN" sz="4400" i="1">
                            <a:latin typeface="Cambria Math" panose="02040503050406030204" pitchFamily="18" charset="0"/>
                          </a:rPr>
                        </m:ctrlPr>
                      </m:accPr>
                      <m:e>
                        <m:r>
                          <a:rPr lang="en-US" altLang="zh-CN" sz="4400" i="1">
                            <a:latin typeface="Cambria Math" panose="02040503050406030204" pitchFamily="18" charset="0"/>
                          </a:rPr>
                          <m:t>𝑥</m:t>
                        </m:r>
                      </m:e>
                    </m:acc>
                  </m:oMath>
                </a14:m>
                <a:r>
                  <a:rPr lang="en-US" altLang="zh-CN" sz="4400" i="1" dirty="0">
                    <a:latin typeface="Gill Sans MT" panose="020B0502020104020203" pitchFamily="34" charset="0"/>
                  </a:rPr>
                  <a:t> </a:t>
                </a:r>
                <a:r>
                  <a:rPr lang="en-US" altLang="zh-CN" sz="4400" dirty="0">
                    <a:latin typeface="Gill Sans MT" panose="020B0502020104020203" pitchFamily="34" charset="0"/>
                  </a:rPr>
                  <a:t>that produce </a:t>
                </a:r>
                <a:r>
                  <a:rPr lang="en-US" altLang="zh-CN" sz="4400" dirty="0">
                    <a:solidFill>
                      <a:srgbClr val="0000FF"/>
                    </a:solidFill>
                    <a:latin typeface="Gill Sans MT" panose="020B0502020104020203" pitchFamily="34" charset="0"/>
                  </a:rPr>
                  <a:t>inconsistent</a:t>
                </a:r>
                <a:r>
                  <a:rPr lang="en-US" altLang="zh-CN" sz="4400" dirty="0">
                    <a:latin typeface="Gill Sans MT" panose="020B0502020104020203" pitchFamily="34" charset="0"/>
                  </a:rPr>
                  <a:t> explanation with </a:t>
                </a:r>
                <a14:m>
                  <m:oMath xmlns:m="http://schemas.openxmlformats.org/officeDocument/2006/math">
                    <m:r>
                      <a:rPr lang="en-US" altLang="zh-CN" sz="4400" i="1" dirty="0" smtClean="0">
                        <a:latin typeface="Cambria Math" panose="02040503050406030204" pitchFamily="18" charset="0"/>
                      </a:rPr>
                      <m:t>𝑥</m:t>
                    </m:r>
                  </m:oMath>
                </a14:m>
                <a:endParaRPr lang="en-US" altLang="zh-CN" sz="4400" dirty="0">
                  <a:latin typeface="Gill Sans MT" panose="020B0502020104020203" pitchFamily="34" charset="0"/>
                </a:endParaRPr>
              </a:p>
              <a:p>
                <a:pPr marL="742950" indent="-742950">
                  <a:lnSpc>
                    <a:spcPct val="150000"/>
                  </a:lnSpc>
                  <a:buClr>
                    <a:srgbClr val="0000FF"/>
                  </a:buClr>
                  <a:buFont typeface="Wingdings" panose="05000000000000000000" pitchFamily="2" charset="2"/>
                  <a:buChar char="l"/>
                </a:pPr>
                <a:r>
                  <a:rPr lang="en-US" altLang="zh-CN" sz="4400" dirty="0">
                    <a:latin typeface="Gill Sans MT" panose="020B0502020104020203" pitchFamily="34" charset="0"/>
                  </a:rPr>
                  <a:t>Approach</a:t>
                </a:r>
                <a:r>
                  <a:rPr lang="zh-CN" altLang="en-US" sz="4400" dirty="0">
                    <a:latin typeface="Gill Sans MT" panose="020B0502020104020203" pitchFamily="34" charset="0"/>
                  </a:rPr>
                  <a:t>：</a:t>
                </a:r>
                <a:endParaRPr lang="en-US" altLang="zh-CN" sz="4400" dirty="0">
                  <a:latin typeface="Gill Sans MT" panose="020B0502020104020203" pitchFamily="34" charset="0"/>
                </a:endParaRPr>
              </a:p>
              <a:p>
                <a:pPr marL="1200150" lvl="1" indent="-742950">
                  <a:lnSpc>
                    <a:spcPct val="150000"/>
                  </a:lnSpc>
                  <a:buClr>
                    <a:srgbClr val="0000FF"/>
                  </a:buClr>
                  <a:buFont typeface="+mj-lt"/>
                  <a:buAutoNum type="arabicPeriod"/>
                </a:pPr>
                <a:r>
                  <a:rPr lang="en-US" altLang="zh-CN" sz="4400" dirty="0">
                    <a:latin typeface="Gill Sans MT" panose="020B0502020104020203" pitchFamily="34" charset="0"/>
                  </a:rPr>
                  <a:t>Create a list of </a:t>
                </a:r>
                <a:r>
                  <a:rPr lang="en-US" altLang="zh-CN" sz="4400" dirty="0">
                    <a:solidFill>
                      <a:srgbClr val="0000FF"/>
                    </a:solidFill>
                    <a:latin typeface="Gill Sans MT" panose="020B0502020104020203" pitchFamily="34" charset="0"/>
                  </a:rPr>
                  <a:t>inconsistent</a:t>
                </a:r>
                <a:r>
                  <a:rPr lang="en-US" altLang="zh-CN" sz="4400" dirty="0">
                    <a:latin typeface="Gill Sans MT" panose="020B0502020104020203" pitchFamily="34" charset="0"/>
                  </a:rPr>
                  <a:t> explanations for </a:t>
                </a:r>
                <a14:m>
                  <m:oMath xmlns:m="http://schemas.openxmlformats.org/officeDocument/2006/math">
                    <m:r>
                      <a:rPr lang="en-US" altLang="zh-CN" sz="4400" i="1" dirty="0">
                        <a:latin typeface="Cambria Math" panose="02040503050406030204" pitchFamily="18" charset="0"/>
                      </a:rPr>
                      <m:t>𝑥</m:t>
                    </m:r>
                  </m:oMath>
                </a14:m>
                <a:endParaRPr lang="en-US" altLang="zh-CN" sz="4400" dirty="0">
                  <a:latin typeface="Gill Sans MT" panose="020B0502020104020203" pitchFamily="34" charset="0"/>
                </a:endParaRPr>
              </a:p>
              <a:p>
                <a:pPr marL="1200150" lvl="1" indent="-742950">
                  <a:lnSpc>
                    <a:spcPct val="150000"/>
                  </a:lnSpc>
                  <a:buClr>
                    <a:srgbClr val="0000FF"/>
                  </a:buClr>
                  <a:buFont typeface="+mj-lt"/>
                  <a:buAutoNum type="arabicPeriod"/>
                </a:pPr>
                <a:r>
                  <a:rPr lang="en-US" altLang="zh-CN" sz="4400" dirty="0">
                    <a:latin typeface="Gill Sans MT" panose="020B0502020104020203" pitchFamily="34" charset="0"/>
                  </a:rPr>
                  <a:t>Find an input for every explanation in </a:t>
                </a:r>
                <a:r>
                  <a:rPr lang="en-US" altLang="zh-CN" sz="4400" dirty="0">
                    <a:solidFill>
                      <a:srgbClr val="0000FF"/>
                    </a:solidFill>
                    <a:latin typeface="Gill Sans MT" panose="020B0502020104020203" pitchFamily="34" charset="0"/>
                  </a:rPr>
                  <a:t>1</a:t>
                </a:r>
              </a:p>
            </p:txBody>
          </p:sp>
        </mc:Choice>
        <mc:Fallback xmlns="">
          <p:sp>
            <p:nvSpPr>
              <p:cNvPr id="8" name="文本框 7">
                <a:extLst>
                  <a:ext uri="{FF2B5EF4-FFF2-40B4-BE49-F238E27FC236}">
                    <a16:creationId xmlns:a16="http://schemas.microsoft.com/office/drawing/2014/main" id="{18807015-E1A9-41E4-B31D-FA2F9A658CB7}"/>
                  </a:ext>
                </a:extLst>
              </p:cNvPr>
              <p:cNvSpPr txBox="1">
                <a:spLocks noRot="1" noChangeAspect="1" noMove="1" noResize="1" noEditPoints="1" noAdjustHandles="1" noChangeArrowheads="1" noChangeShapeType="1" noTextEdit="1"/>
              </p:cNvSpPr>
              <p:nvPr/>
            </p:nvSpPr>
            <p:spPr>
              <a:xfrm>
                <a:off x="527050" y="2225675"/>
                <a:ext cx="18053050" cy="6066982"/>
              </a:xfrm>
              <a:prstGeom prst="rect">
                <a:avLst/>
              </a:prstGeom>
              <a:blipFill>
                <a:blip r:embed="rId3"/>
                <a:stretch>
                  <a:fillRect l="-1215" b="-55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01034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FABAD-46A3-4EB6-963F-FDF7C17A36AB}"/>
              </a:ext>
            </a:extLst>
          </p:cNvPr>
          <p:cNvSpPr>
            <a:spLocks noGrp="1"/>
          </p:cNvSpPr>
          <p:nvPr>
            <p:ph type="title"/>
          </p:nvPr>
        </p:nvSpPr>
        <p:spPr>
          <a:xfrm>
            <a:off x="2332795" y="92075"/>
            <a:ext cx="14441560" cy="1456944"/>
          </a:xfrm>
        </p:spPr>
        <p:txBody>
          <a:bodyPr/>
          <a:lstStyle/>
          <a:p>
            <a:pPr algn="ctr"/>
            <a:r>
              <a:rPr lang="en-US" altLang="zh-CN" dirty="0"/>
              <a:t>Context-dependent inconsistencies </a:t>
            </a:r>
            <a:endParaRPr lang="zh-CN" altLang="en-US" dirty="0"/>
          </a:p>
        </p:txBody>
      </p:sp>
      <p:sp>
        <p:nvSpPr>
          <p:cNvPr id="4" name="object 4">
            <a:extLst>
              <a:ext uri="{FF2B5EF4-FFF2-40B4-BE49-F238E27FC236}">
                <a16:creationId xmlns:a16="http://schemas.microsoft.com/office/drawing/2014/main" id="{C922DA26-BF30-4F78-B16A-526CE7E5E687}"/>
              </a:ext>
            </a:extLst>
          </p:cNvPr>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29</a:t>
            </a:fld>
            <a:endParaRPr sz="2300" dirty="0">
              <a:latin typeface="Gill Sans MT"/>
              <a:cs typeface="Gill Sans MT"/>
            </a:endParaRPr>
          </a:p>
        </p:txBody>
      </p:sp>
      <p:sp>
        <p:nvSpPr>
          <p:cNvPr id="5" name="文本框 4">
            <a:extLst>
              <a:ext uri="{FF2B5EF4-FFF2-40B4-BE49-F238E27FC236}">
                <a16:creationId xmlns:a16="http://schemas.microsoft.com/office/drawing/2014/main" id="{B0B313CB-1672-4310-8E4B-C810FC29529E}"/>
              </a:ext>
            </a:extLst>
          </p:cNvPr>
          <p:cNvSpPr txBox="1"/>
          <p:nvPr/>
        </p:nvSpPr>
        <p:spPr>
          <a:xfrm>
            <a:off x="1239081" y="3342571"/>
            <a:ext cx="13080168" cy="3012620"/>
          </a:xfrm>
          <a:prstGeom prst="rect">
            <a:avLst/>
          </a:prstGeom>
          <a:solidFill>
            <a:srgbClr val="FDD7F5"/>
          </a:solidFill>
        </p:spPr>
        <p:txBody>
          <a:bodyPr wrap="square" rtlCol="0">
            <a:spAutoFit/>
          </a:bodyPr>
          <a:lstStyle/>
          <a:p>
            <a:pPr>
              <a:lnSpc>
                <a:spcPct val="150000"/>
              </a:lnSpc>
              <a:buClr>
                <a:srgbClr val="0000FF"/>
              </a:buClr>
            </a:pPr>
            <a:r>
              <a:rPr lang="en-US" altLang="zh-CN" sz="4400" dirty="0">
                <a:latin typeface="Gill Sans MT" panose="020B0502020104020203" pitchFamily="34" charset="0"/>
              </a:rPr>
              <a:t>Question</a:t>
            </a:r>
            <a:r>
              <a:rPr lang="zh-CN" altLang="en-US" sz="4400" dirty="0">
                <a:latin typeface="Gill Sans MT" panose="020B0502020104020203" pitchFamily="34" charset="0"/>
              </a:rPr>
              <a:t>：</a:t>
            </a:r>
            <a:r>
              <a:rPr lang="en-US" altLang="zh-CN" sz="4400" dirty="0">
                <a:latin typeface="Gill Sans MT" panose="020B0502020104020203" pitchFamily="34" charset="0"/>
              </a:rPr>
              <a:t>Is there an animal in the image?”</a:t>
            </a:r>
          </a:p>
          <a:p>
            <a:pPr>
              <a:lnSpc>
                <a:spcPct val="150000"/>
              </a:lnSpc>
              <a:buClr>
                <a:srgbClr val="0000FF"/>
              </a:buClr>
            </a:pPr>
            <a:r>
              <a:rPr lang="en-US" altLang="zh-CN" sz="4400" dirty="0">
                <a:latin typeface="Gill Sans MT" panose="020B0502020104020203" pitchFamily="34" charset="0"/>
              </a:rPr>
              <a:t>Answer</a:t>
            </a:r>
            <a:r>
              <a:rPr lang="zh-CN" altLang="en-US" sz="4400" dirty="0">
                <a:latin typeface="Gill Sans MT" panose="020B0502020104020203" pitchFamily="34" charset="0"/>
              </a:rPr>
              <a:t>： </a:t>
            </a:r>
            <a:r>
              <a:rPr lang="en-US" altLang="zh-CN" sz="4400" dirty="0">
                <a:latin typeface="Gill Sans MT" panose="020B0502020104020203" pitchFamily="34" charset="0"/>
              </a:rPr>
              <a:t>Yes</a:t>
            </a:r>
          </a:p>
          <a:p>
            <a:pPr>
              <a:lnSpc>
                <a:spcPct val="150000"/>
              </a:lnSpc>
              <a:buClr>
                <a:srgbClr val="0000FF"/>
              </a:buClr>
            </a:pPr>
            <a:r>
              <a:rPr lang="en-US" altLang="zh-CN" sz="4400" dirty="0">
                <a:latin typeface="Gill Sans MT" panose="020B0502020104020203" pitchFamily="34" charset="0"/>
              </a:rPr>
              <a:t>Explanation</a:t>
            </a:r>
            <a:r>
              <a:rPr lang="zh-CN" altLang="en-US" sz="4400" dirty="0">
                <a:latin typeface="Gill Sans MT" panose="020B0502020104020203" pitchFamily="34" charset="0"/>
              </a:rPr>
              <a:t>：</a:t>
            </a:r>
            <a:r>
              <a:rPr lang="en-US" altLang="zh-CN" sz="4400" dirty="0">
                <a:latin typeface="Gill Sans MT" panose="020B0502020104020203" pitchFamily="34" charset="0"/>
              </a:rPr>
              <a:t>Because there is a dog in the image.</a:t>
            </a:r>
            <a:endParaRPr lang="en-US" altLang="zh-CN" sz="4400" dirty="0">
              <a:highlight>
                <a:srgbClr val="D4D4FF"/>
              </a:highlight>
              <a:latin typeface="Gill Sans MT" panose="020B0502020104020203" pitchFamily="34" charset="0"/>
            </a:endParaRPr>
          </a:p>
        </p:txBody>
      </p:sp>
      <p:sp>
        <p:nvSpPr>
          <p:cNvPr id="6" name="文本框 5">
            <a:extLst>
              <a:ext uri="{FF2B5EF4-FFF2-40B4-BE49-F238E27FC236}">
                <a16:creationId xmlns:a16="http://schemas.microsoft.com/office/drawing/2014/main" id="{21D6DEE2-8BB4-44C9-A288-715ECC5365FC}"/>
              </a:ext>
            </a:extLst>
          </p:cNvPr>
          <p:cNvSpPr txBox="1"/>
          <p:nvPr/>
        </p:nvSpPr>
        <p:spPr>
          <a:xfrm>
            <a:off x="1239080" y="6936773"/>
            <a:ext cx="13080169" cy="3012620"/>
          </a:xfrm>
          <a:prstGeom prst="rect">
            <a:avLst/>
          </a:prstGeom>
          <a:solidFill>
            <a:srgbClr val="FFFFCC"/>
          </a:solidFill>
        </p:spPr>
        <p:txBody>
          <a:bodyPr wrap="square" rtlCol="0">
            <a:spAutoFit/>
          </a:bodyPr>
          <a:lstStyle/>
          <a:p>
            <a:pPr>
              <a:lnSpc>
                <a:spcPct val="150000"/>
              </a:lnSpc>
              <a:buClr>
                <a:srgbClr val="0000FF"/>
              </a:buClr>
            </a:pPr>
            <a:r>
              <a:rPr lang="en-US" altLang="zh-CN" sz="4400" dirty="0">
                <a:latin typeface="Gill Sans MT" panose="020B0502020104020203" pitchFamily="34" charset="0"/>
              </a:rPr>
              <a:t>Question</a:t>
            </a:r>
            <a:r>
              <a:rPr lang="zh-CN" altLang="en-US" sz="4400" dirty="0">
                <a:latin typeface="Gill Sans MT" panose="020B0502020104020203" pitchFamily="34" charset="0"/>
              </a:rPr>
              <a:t>：</a:t>
            </a:r>
            <a:r>
              <a:rPr lang="en-US" altLang="zh-CN" sz="4400" dirty="0">
                <a:latin typeface="Gill Sans MT" panose="020B0502020104020203" pitchFamily="34" charset="0"/>
              </a:rPr>
              <a:t>Can you see a Husky in the image?</a:t>
            </a:r>
          </a:p>
          <a:p>
            <a:pPr>
              <a:lnSpc>
                <a:spcPct val="150000"/>
              </a:lnSpc>
              <a:buClr>
                <a:srgbClr val="0000FF"/>
              </a:buClr>
            </a:pPr>
            <a:r>
              <a:rPr lang="en-US" altLang="zh-CN" sz="4400" dirty="0">
                <a:latin typeface="Gill Sans MT" panose="020B0502020104020203" pitchFamily="34" charset="0"/>
              </a:rPr>
              <a:t>Answer</a:t>
            </a:r>
            <a:r>
              <a:rPr lang="zh-CN" altLang="en-US" sz="4400" dirty="0">
                <a:latin typeface="Gill Sans MT" panose="020B0502020104020203" pitchFamily="34" charset="0"/>
              </a:rPr>
              <a:t>： </a:t>
            </a:r>
            <a:r>
              <a:rPr lang="en-US" altLang="zh-CN" sz="4400" dirty="0">
                <a:latin typeface="Gill Sans MT" panose="020B0502020104020203" pitchFamily="34" charset="0"/>
              </a:rPr>
              <a:t>No</a:t>
            </a:r>
          </a:p>
          <a:p>
            <a:pPr>
              <a:lnSpc>
                <a:spcPct val="150000"/>
              </a:lnSpc>
              <a:buClr>
                <a:srgbClr val="0000FF"/>
              </a:buClr>
            </a:pPr>
            <a:r>
              <a:rPr lang="en-US" altLang="zh-CN" sz="4400" dirty="0">
                <a:latin typeface="Gill Sans MT" panose="020B0502020104020203" pitchFamily="34" charset="0"/>
              </a:rPr>
              <a:t>Explanation</a:t>
            </a:r>
            <a:r>
              <a:rPr lang="zh-CN" altLang="en-US" sz="4400" dirty="0">
                <a:latin typeface="Gill Sans MT" panose="020B0502020104020203" pitchFamily="34" charset="0"/>
              </a:rPr>
              <a:t>：</a:t>
            </a:r>
            <a:r>
              <a:rPr lang="en-US" altLang="zh-CN" sz="4400" dirty="0">
                <a:latin typeface="Gill Sans MT" panose="020B0502020104020203" pitchFamily="34" charset="0"/>
              </a:rPr>
              <a:t>Because there is no dog in the image.</a:t>
            </a:r>
            <a:endParaRPr lang="en-US" altLang="zh-CN" sz="4400" dirty="0">
              <a:highlight>
                <a:srgbClr val="D4D4FF"/>
              </a:highlight>
              <a:latin typeface="Gill Sans MT" panose="020B0502020104020203" pitchFamily="34" charset="0"/>
            </a:endParaRPr>
          </a:p>
        </p:txBody>
      </p:sp>
      <p:sp>
        <p:nvSpPr>
          <p:cNvPr id="7" name="文本框 6">
            <a:extLst>
              <a:ext uri="{FF2B5EF4-FFF2-40B4-BE49-F238E27FC236}">
                <a16:creationId xmlns:a16="http://schemas.microsoft.com/office/drawing/2014/main" id="{6624018F-53DD-4BC8-A952-04FE8662F016}"/>
              </a:ext>
            </a:extLst>
          </p:cNvPr>
          <p:cNvSpPr txBox="1"/>
          <p:nvPr/>
        </p:nvSpPr>
        <p:spPr>
          <a:xfrm>
            <a:off x="0" y="1772320"/>
            <a:ext cx="10058401" cy="988669"/>
          </a:xfrm>
          <a:prstGeom prst="rect">
            <a:avLst/>
          </a:prstGeom>
          <a:noFill/>
        </p:spPr>
        <p:txBody>
          <a:bodyPr wrap="square" rtlCol="0">
            <a:spAutoFit/>
          </a:bodyPr>
          <a:lstStyle/>
          <a:p>
            <a:pPr marL="742950" indent="-742950">
              <a:lnSpc>
                <a:spcPct val="150000"/>
              </a:lnSpc>
              <a:buClr>
                <a:srgbClr val="0000FF"/>
              </a:buClr>
              <a:buFont typeface="Wingdings" panose="05000000000000000000" pitchFamily="2" charset="2"/>
              <a:buChar char="l"/>
            </a:pPr>
            <a:r>
              <a:rPr lang="en-US" altLang="zh-CN" sz="4400" dirty="0">
                <a:latin typeface="Gill Sans MT" panose="020B0502020104020203" pitchFamily="34" charset="0"/>
              </a:rPr>
              <a:t>If in different image</a:t>
            </a:r>
            <a:r>
              <a:rPr lang="zh-CN" altLang="en-US" sz="4400" dirty="0">
                <a:latin typeface="Gill Sans MT" panose="020B0502020104020203" pitchFamily="34" charset="0"/>
              </a:rPr>
              <a:t>？</a:t>
            </a:r>
            <a:endParaRPr lang="en-US" altLang="zh-CN" sz="4400"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68A8733-6617-4103-99CF-8C1C46C8B322}"/>
                  </a:ext>
                </a:extLst>
              </p:cNvPr>
              <p:cNvSpPr txBox="1"/>
              <p:nvPr/>
            </p:nvSpPr>
            <p:spPr>
              <a:xfrm>
                <a:off x="15538137" y="5076321"/>
                <a:ext cx="4343400" cy="3139321"/>
              </a:xfrm>
              <a:prstGeom prst="rect">
                <a:avLst/>
              </a:prstGeom>
              <a:solidFill>
                <a:srgbClr val="D5FAFF"/>
              </a:solidFill>
            </p:spPr>
            <p:txBody>
              <a:bodyPr wrap="square" rtlCol="0">
                <a:spAutoFit/>
              </a:bodyPr>
              <a:lstStyle/>
              <a:p>
                <a:pPr>
                  <a:lnSpc>
                    <a:spcPct val="150000"/>
                  </a:lnSpc>
                  <a:buClr>
                    <a:srgbClr val="0000FF"/>
                  </a:buClr>
                </a:pPr>
                <a14:m>
                  <m:oMathPara xmlns:m="http://schemas.openxmlformats.org/officeDocument/2006/math">
                    <m:oMathParaPr>
                      <m:jc m:val="centerGroup"/>
                    </m:oMathParaPr>
                    <m:oMath xmlns:m="http://schemas.openxmlformats.org/officeDocument/2006/math">
                      <m:r>
                        <a:rPr lang="en-US" altLang="zh-CN" sz="4400" b="0" i="1" smtClean="0">
                          <a:latin typeface="Cambria Math" panose="02040503050406030204" pitchFamily="18" charset="0"/>
                        </a:rPr>
                        <m:t>𝑥</m:t>
                      </m:r>
                      <m:r>
                        <a:rPr lang="en-US" altLang="zh-CN" sz="4400" b="0" i="1" smtClean="0">
                          <a:latin typeface="Cambria Math" panose="02040503050406030204" pitchFamily="18" charset="0"/>
                        </a:rPr>
                        <m:t>=(</m:t>
                      </m:r>
                      <m:sSub>
                        <m:sSubPr>
                          <m:ctrlPr>
                            <a:rPr lang="en-US" altLang="zh-CN" sz="4400" b="0" i="1" smtClean="0">
                              <a:latin typeface="Cambria Math" panose="02040503050406030204" pitchFamily="18" charset="0"/>
                            </a:rPr>
                          </m:ctrlPr>
                        </m:sSubPr>
                        <m:e>
                          <m:r>
                            <a:rPr lang="en-US" altLang="zh-CN" sz="4400" b="0" i="1" smtClean="0">
                              <a:latin typeface="Cambria Math" panose="02040503050406030204" pitchFamily="18" charset="0"/>
                            </a:rPr>
                            <m:t>𝑥</m:t>
                          </m:r>
                        </m:e>
                        <m:sub>
                          <m:r>
                            <a:rPr lang="en-US" altLang="zh-CN" sz="4400" b="0" i="1" smtClean="0">
                              <a:latin typeface="Cambria Math" panose="02040503050406030204" pitchFamily="18" charset="0"/>
                            </a:rPr>
                            <m:t>𝑐</m:t>
                          </m:r>
                        </m:sub>
                      </m:sSub>
                      <m:r>
                        <a:rPr lang="en-US" altLang="zh-CN" sz="4400" b="0" i="1" smtClean="0">
                          <a:latin typeface="Cambria Math" panose="02040503050406030204" pitchFamily="18" charset="0"/>
                        </a:rPr>
                        <m:t>,</m:t>
                      </m:r>
                      <m:sSub>
                        <m:sSubPr>
                          <m:ctrlPr>
                            <a:rPr lang="en-US" altLang="zh-CN" sz="4400" b="0" i="1" smtClean="0">
                              <a:latin typeface="Cambria Math" panose="02040503050406030204" pitchFamily="18" charset="0"/>
                            </a:rPr>
                          </m:ctrlPr>
                        </m:sSubPr>
                        <m:e>
                          <m:r>
                            <a:rPr lang="en-US" altLang="zh-CN" sz="4400" b="0" i="1" smtClean="0">
                              <a:latin typeface="Cambria Math" panose="02040503050406030204" pitchFamily="18" charset="0"/>
                            </a:rPr>
                            <m:t>𝑥</m:t>
                          </m:r>
                        </m:e>
                        <m:sub>
                          <m:r>
                            <a:rPr lang="en-US" altLang="zh-CN" sz="4400" b="0" i="1" smtClean="0">
                              <a:latin typeface="Cambria Math" panose="02040503050406030204" pitchFamily="18" charset="0"/>
                            </a:rPr>
                            <m:t>𝑣</m:t>
                          </m:r>
                        </m:sub>
                      </m:sSub>
                      <m:r>
                        <a:rPr lang="en-US" altLang="zh-CN" sz="4400" b="0" i="1" smtClean="0">
                          <a:latin typeface="Cambria Math" panose="02040503050406030204" pitchFamily="18" charset="0"/>
                        </a:rPr>
                        <m:t>)</m:t>
                      </m:r>
                    </m:oMath>
                  </m:oMathPara>
                </a14:m>
                <a:endParaRPr lang="en-US" altLang="zh-CN" sz="4400" dirty="0"/>
              </a:p>
              <a:p>
                <a:pPr>
                  <a:lnSpc>
                    <a:spcPct val="150000"/>
                  </a:lnSpc>
                  <a:buClr>
                    <a:srgbClr val="0000FF"/>
                  </a:buClr>
                </a:pPr>
                <a:r>
                  <a:rPr lang="en-US" altLang="zh-CN" sz="4400" dirty="0"/>
                  <a:t> </a:t>
                </a:r>
                <a14:m>
                  <m:oMath xmlns:m="http://schemas.openxmlformats.org/officeDocument/2006/math">
                    <m:sSub>
                      <m:sSubPr>
                        <m:ctrlPr>
                          <a:rPr lang="en-US" altLang="zh-CN" sz="4400" i="1">
                            <a:latin typeface="Cambria Math" panose="02040503050406030204" pitchFamily="18" charset="0"/>
                          </a:rPr>
                        </m:ctrlPr>
                      </m:sSubPr>
                      <m:e>
                        <m:r>
                          <a:rPr lang="en-US" altLang="zh-CN" sz="4400" i="1">
                            <a:latin typeface="Cambria Math" panose="02040503050406030204" pitchFamily="18" charset="0"/>
                          </a:rPr>
                          <m:t>𝑥</m:t>
                        </m:r>
                      </m:e>
                      <m:sub>
                        <m:r>
                          <a:rPr lang="en-US" altLang="zh-CN" sz="4400" i="1">
                            <a:latin typeface="Cambria Math" panose="02040503050406030204" pitchFamily="18" charset="0"/>
                          </a:rPr>
                          <m:t>𝑐</m:t>
                        </m:r>
                      </m:sub>
                    </m:sSub>
                  </m:oMath>
                </a14:m>
                <a:r>
                  <a:rPr lang="en-US" altLang="zh-CN" sz="4400" dirty="0">
                    <a:latin typeface="Gill Sans MT" panose="020B0502020104020203" pitchFamily="34" charset="0"/>
                  </a:rPr>
                  <a:t>: context parts</a:t>
                </a:r>
              </a:p>
              <a:p>
                <a:pPr>
                  <a:lnSpc>
                    <a:spcPct val="150000"/>
                  </a:lnSpc>
                  <a:buClr>
                    <a:srgbClr val="0000FF"/>
                  </a:buClr>
                </a:pPr>
                <a14:m>
                  <m:oMath xmlns:m="http://schemas.openxmlformats.org/officeDocument/2006/math">
                    <m:sSub>
                      <m:sSubPr>
                        <m:ctrlPr>
                          <a:rPr lang="en-US" altLang="zh-CN" sz="4400" i="1">
                            <a:latin typeface="Cambria Math" panose="02040503050406030204" pitchFamily="18" charset="0"/>
                          </a:rPr>
                        </m:ctrlPr>
                      </m:sSubPr>
                      <m:e>
                        <m:r>
                          <a:rPr lang="en-US" altLang="zh-CN" sz="4400" b="0" i="1" smtClean="0">
                            <a:latin typeface="Cambria Math" panose="02040503050406030204" pitchFamily="18" charset="0"/>
                          </a:rPr>
                          <m:t> </m:t>
                        </m:r>
                        <m:r>
                          <a:rPr lang="en-US" altLang="zh-CN" sz="4400" i="1">
                            <a:latin typeface="Cambria Math" panose="02040503050406030204" pitchFamily="18" charset="0"/>
                          </a:rPr>
                          <m:t>𝑥</m:t>
                        </m:r>
                      </m:e>
                      <m:sub>
                        <m:r>
                          <a:rPr lang="en-US" altLang="zh-CN" sz="4400" i="1">
                            <a:latin typeface="Cambria Math" panose="02040503050406030204" pitchFamily="18" charset="0"/>
                          </a:rPr>
                          <m:t>𝑣</m:t>
                        </m:r>
                      </m:sub>
                    </m:sSub>
                  </m:oMath>
                </a14:m>
                <a:r>
                  <a:rPr lang="en-US" altLang="zh-CN" sz="4400" dirty="0">
                    <a:latin typeface="Gill Sans MT" panose="020B0502020104020203" pitchFamily="34" charset="0"/>
                  </a:rPr>
                  <a:t>: variable parts</a:t>
                </a:r>
              </a:p>
            </p:txBody>
          </p:sp>
        </mc:Choice>
        <mc:Fallback xmlns="">
          <p:sp>
            <p:nvSpPr>
              <p:cNvPr id="9" name="文本框 8">
                <a:extLst>
                  <a:ext uri="{FF2B5EF4-FFF2-40B4-BE49-F238E27FC236}">
                    <a16:creationId xmlns:a16="http://schemas.microsoft.com/office/drawing/2014/main" id="{168A8733-6617-4103-99CF-8C1C46C8B322}"/>
                  </a:ext>
                </a:extLst>
              </p:cNvPr>
              <p:cNvSpPr txBox="1">
                <a:spLocks noRot="1" noChangeAspect="1" noMove="1" noResize="1" noEditPoints="1" noAdjustHandles="1" noChangeArrowheads="1" noChangeShapeType="1" noTextEdit="1"/>
              </p:cNvSpPr>
              <p:nvPr/>
            </p:nvSpPr>
            <p:spPr>
              <a:xfrm>
                <a:off x="15538137" y="5076321"/>
                <a:ext cx="4343400" cy="3139321"/>
              </a:xfrm>
              <a:prstGeom prst="rect">
                <a:avLst/>
              </a:prstGeom>
              <a:blipFill>
                <a:blip r:embed="rId3"/>
                <a:stretch>
                  <a:fillRect r="-702" b="-5437"/>
                </a:stretch>
              </a:blipFill>
            </p:spPr>
            <p:txBody>
              <a:bodyPr/>
              <a:lstStyle/>
              <a:p>
                <a:r>
                  <a:rPr lang="zh-CN" altLang="en-US">
                    <a:noFill/>
                  </a:rPr>
                  <a:t> </a:t>
                </a:r>
              </a:p>
            </p:txBody>
          </p:sp>
        </mc:Fallback>
      </mc:AlternateContent>
      <p:sp>
        <p:nvSpPr>
          <p:cNvPr id="3" name="箭头: 右 2">
            <a:extLst>
              <a:ext uri="{FF2B5EF4-FFF2-40B4-BE49-F238E27FC236}">
                <a16:creationId xmlns:a16="http://schemas.microsoft.com/office/drawing/2014/main" id="{3410830B-3E79-4B23-9ACA-4036C46079B2}"/>
              </a:ext>
            </a:extLst>
          </p:cNvPr>
          <p:cNvSpPr/>
          <p:nvPr/>
        </p:nvSpPr>
        <p:spPr>
          <a:xfrm>
            <a:off x="14624050" y="6355191"/>
            <a:ext cx="800100" cy="581582"/>
          </a:xfrm>
          <a:prstGeom prst="right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29700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06ED52-9F9C-420C-AE13-4EF6B69CDC09}"/>
              </a:ext>
            </a:extLst>
          </p:cNvPr>
          <p:cNvSpPr>
            <a:spLocks noGrp="1"/>
          </p:cNvSpPr>
          <p:nvPr>
            <p:ph type="title"/>
          </p:nvPr>
        </p:nvSpPr>
        <p:spPr>
          <a:xfrm>
            <a:off x="6432550" y="168275"/>
            <a:ext cx="7239000" cy="1327641"/>
          </a:xfrm>
        </p:spPr>
        <p:txBody>
          <a:bodyPr/>
          <a:lstStyle/>
          <a:p>
            <a:pPr algn="ctr"/>
            <a:r>
              <a:rPr lang="en-US" altLang="zh-CN" dirty="0"/>
              <a:t>Explanation type</a:t>
            </a:r>
            <a:endParaRPr lang="zh-CN" altLang="en-US" dirty="0"/>
          </a:p>
        </p:txBody>
      </p:sp>
      <p:pic>
        <p:nvPicPr>
          <p:cNvPr id="5" name="图片 4">
            <a:extLst>
              <a:ext uri="{FF2B5EF4-FFF2-40B4-BE49-F238E27FC236}">
                <a16:creationId xmlns:a16="http://schemas.microsoft.com/office/drawing/2014/main" id="{AE58714B-03FD-4393-A1D9-B44C6A72EC0A}"/>
              </a:ext>
            </a:extLst>
          </p:cNvPr>
          <p:cNvPicPr>
            <a:picLocks noChangeAspect="1"/>
          </p:cNvPicPr>
          <p:nvPr/>
        </p:nvPicPr>
        <p:blipFill>
          <a:blip r:embed="rId3"/>
          <a:stretch>
            <a:fillRect/>
          </a:stretch>
        </p:blipFill>
        <p:spPr>
          <a:xfrm>
            <a:off x="1365250" y="1768475"/>
            <a:ext cx="17841904" cy="8420100"/>
          </a:xfrm>
          <a:prstGeom prst="rect">
            <a:avLst/>
          </a:prstGeom>
        </p:spPr>
      </p:pic>
    </p:spTree>
    <p:extLst>
      <p:ext uri="{BB962C8B-B14F-4D97-AF65-F5344CB8AC3E}">
        <p14:creationId xmlns:p14="http://schemas.microsoft.com/office/powerpoint/2010/main" val="4298248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FABAD-46A3-4EB6-963F-FDF7C17A36AB}"/>
              </a:ext>
            </a:extLst>
          </p:cNvPr>
          <p:cNvSpPr>
            <a:spLocks noGrp="1"/>
          </p:cNvSpPr>
          <p:nvPr>
            <p:ph type="title"/>
          </p:nvPr>
        </p:nvSpPr>
        <p:spPr>
          <a:xfrm>
            <a:off x="2332795" y="92075"/>
            <a:ext cx="14441560" cy="1154162"/>
          </a:xfrm>
        </p:spPr>
        <p:txBody>
          <a:bodyPr/>
          <a:lstStyle/>
          <a:p>
            <a:pPr algn="ctr"/>
            <a:r>
              <a:rPr lang="en-US" altLang="zh-CN" dirty="0"/>
              <a:t>Stand-alone inconsistencies</a:t>
            </a:r>
            <a:endParaRPr lang="zh-CN" altLang="en-US" dirty="0"/>
          </a:p>
        </p:txBody>
      </p:sp>
      <p:sp>
        <p:nvSpPr>
          <p:cNvPr id="4" name="object 4">
            <a:extLst>
              <a:ext uri="{FF2B5EF4-FFF2-40B4-BE49-F238E27FC236}">
                <a16:creationId xmlns:a16="http://schemas.microsoft.com/office/drawing/2014/main" id="{C922DA26-BF30-4F78-B16A-526CE7E5E687}"/>
              </a:ext>
            </a:extLst>
          </p:cNvPr>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30</a:t>
            </a:fld>
            <a:endParaRPr sz="2300" dirty="0">
              <a:latin typeface="Gill Sans MT"/>
              <a:cs typeface="Gill Sans MT"/>
            </a:endParaRPr>
          </a:p>
        </p:txBody>
      </p:sp>
      <p:sp>
        <p:nvSpPr>
          <p:cNvPr id="5" name="文本框 4">
            <a:extLst>
              <a:ext uri="{FF2B5EF4-FFF2-40B4-BE49-F238E27FC236}">
                <a16:creationId xmlns:a16="http://schemas.microsoft.com/office/drawing/2014/main" id="{B0B313CB-1672-4310-8E4B-C810FC29529E}"/>
              </a:ext>
            </a:extLst>
          </p:cNvPr>
          <p:cNvSpPr txBox="1"/>
          <p:nvPr/>
        </p:nvSpPr>
        <p:spPr>
          <a:xfrm>
            <a:off x="1239081" y="3342571"/>
            <a:ext cx="9727370" cy="2004331"/>
          </a:xfrm>
          <a:prstGeom prst="rect">
            <a:avLst/>
          </a:prstGeom>
          <a:solidFill>
            <a:srgbClr val="FDD7F5"/>
          </a:solidFill>
        </p:spPr>
        <p:txBody>
          <a:bodyPr wrap="square" rtlCol="0">
            <a:spAutoFit/>
          </a:bodyPr>
          <a:lstStyle/>
          <a:p>
            <a:pPr>
              <a:lnSpc>
                <a:spcPct val="150000"/>
              </a:lnSpc>
              <a:buClr>
                <a:srgbClr val="0000FF"/>
              </a:buClr>
            </a:pPr>
            <a:r>
              <a:rPr lang="en-US" altLang="zh-CN" sz="4400" dirty="0">
                <a:latin typeface="Gill Sans MT" panose="020B0502020104020203" pitchFamily="34" charset="0"/>
              </a:rPr>
              <a:t>Explanation</a:t>
            </a:r>
            <a:r>
              <a:rPr lang="zh-CN" altLang="en-US" sz="4400" dirty="0">
                <a:latin typeface="Gill Sans MT" panose="020B0502020104020203" pitchFamily="34" charset="0"/>
              </a:rPr>
              <a:t>：</a:t>
            </a:r>
            <a:r>
              <a:rPr lang="en-US" altLang="zh-CN" sz="4400" dirty="0">
                <a:latin typeface="Gill Sans MT" panose="020B0502020104020203" pitchFamily="34" charset="0"/>
              </a:rPr>
              <a:t>A woman is a person.</a:t>
            </a:r>
          </a:p>
          <a:p>
            <a:pPr>
              <a:lnSpc>
                <a:spcPct val="150000"/>
              </a:lnSpc>
              <a:buClr>
                <a:srgbClr val="0000FF"/>
              </a:buClr>
            </a:pPr>
            <a:endParaRPr lang="en-US" altLang="zh-CN" sz="4400" dirty="0">
              <a:highlight>
                <a:srgbClr val="D4D4FF"/>
              </a:highlight>
              <a:latin typeface="Gill Sans MT" panose="020B0502020104020203" pitchFamily="34" charset="0"/>
            </a:endParaRPr>
          </a:p>
        </p:txBody>
      </p:sp>
      <p:sp>
        <p:nvSpPr>
          <p:cNvPr id="6" name="文本框 5">
            <a:extLst>
              <a:ext uri="{FF2B5EF4-FFF2-40B4-BE49-F238E27FC236}">
                <a16:creationId xmlns:a16="http://schemas.microsoft.com/office/drawing/2014/main" id="{21D6DEE2-8BB4-44C9-A288-715ECC5365FC}"/>
              </a:ext>
            </a:extLst>
          </p:cNvPr>
          <p:cNvSpPr txBox="1"/>
          <p:nvPr/>
        </p:nvSpPr>
        <p:spPr>
          <a:xfrm>
            <a:off x="1211395" y="5682445"/>
            <a:ext cx="9755056" cy="2004331"/>
          </a:xfrm>
          <a:prstGeom prst="rect">
            <a:avLst/>
          </a:prstGeom>
          <a:solidFill>
            <a:srgbClr val="FFFFCC"/>
          </a:solidFill>
        </p:spPr>
        <p:txBody>
          <a:bodyPr wrap="square" rtlCol="0">
            <a:spAutoFit/>
          </a:bodyPr>
          <a:lstStyle/>
          <a:p>
            <a:pPr>
              <a:lnSpc>
                <a:spcPct val="150000"/>
              </a:lnSpc>
              <a:buClr>
                <a:srgbClr val="0000FF"/>
              </a:buClr>
            </a:pPr>
            <a:r>
              <a:rPr lang="en-US" altLang="zh-CN" sz="4400" dirty="0">
                <a:latin typeface="Gill Sans MT" panose="020B0502020104020203" pitchFamily="34" charset="0"/>
              </a:rPr>
              <a:t>  Explanation</a:t>
            </a:r>
            <a:r>
              <a:rPr lang="zh-CN" altLang="en-US" sz="4400" dirty="0">
                <a:latin typeface="Gill Sans MT" panose="020B0502020104020203" pitchFamily="34" charset="0"/>
              </a:rPr>
              <a:t>：</a:t>
            </a:r>
            <a:r>
              <a:rPr lang="en-US" altLang="zh-CN" sz="4400" dirty="0">
                <a:latin typeface="Gill Sans MT" panose="020B0502020104020203" pitchFamily="34" charset="0"/>
              </a:rPr>
              <a:t>A woman is not a person.</a:t>
            </a:r>
          </a:p>
          <a:p>
            <a:pPr>
              <a:lnSpc>
                <a:spcPct val="150000"/>
              </a:lnSpc>
              <a:buClr>
                <a:srgbClr val="0000FF"/>
              </a:buClr>
            </a:pPr>
            <a:endParaRPr lang="en-US" altLang="zh-CN" sz="4400" dirty="0">
              <a:highlight>
                <a:srgbClr val="D4D4FF"/>
              </a:highlight>
              <a:latin typeface="Gill Sans MT" panose="020B0502020104020203" pitchFamily="34" charset="0"/>
            </a:endParaRPr>
          </a:p>
        </p:txBody>
      </p:sp>
      <p:sp>
        <p:nvSpPr>
          <p:cNvPr id="7" name="文本框 6">
            <a:extLst>
              <a:ext uri="{FF2B5EF4-FFF2-40B4-BE49-F238E27FC236}">
                <a16:creationId xmlns:a16="http://schemas.microsoft.com/office/drawing/2014/main" id="{6624018F-53DD-4BC8-A952-04FE8662F016}"/>
              </a:ext>
            </a:extLst>
          </p:cNvPr>
          <p:cNvSpPr txBox="1"/>
          <p:nvPr/>
        </p:nvSpPr>
        <p:spPr>
          <a:xfrm>
            <a:off x="0" y="1772320"/>
            <a:ext cx="15005050" cy="988669"/>
          </a:xfrm>
          <a:prstGeom prst="rect">
            <a:avLst/>
          </a:prstGeom>
          <a:noFill/>
        </p:spPr>
        <p:txBody>
          <a:bodyPr wrap="square" rtlCol="0">
            <a:spAutoFit/>
          </a:bodyPr>
          <a:lstStyle/>
          <a:p>
            <a:pPr marL="742950" indent="-742950">
              <a:lnSpc>
                <a:spcPct val="150000"/>
              </a:lnSpc>
              <a:buClr>
                <a:srgbClr val="0000FF"/>
              </a:buClr>
              <a:buFont typeface="Wingdings" panose="05000000000000000000" pitchFamily="2" charset="2"/>
              <a:buChar char="l"/>
            </a:pPr>
            <a:r>
              <a:rPr lang="en-US" altLang="zh-CN" sz="4400" dirty="0">
                <a:latin typeface="Gill Sans MT" panose="020B0502020104020203" pitchFamily="34" charset="0"/>
              </a:rPr>
              <a:t>Explanations are inconsistent regardless of the input?</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68A8733-6617-4103-99CF-8C1C46C8B322}"/>
                  </a:ext>
                </a:extLst>
              </p:cNvPr>
              <p:cNvSpPr txBox="1"/>
              <p:nvPr/>
            </p:nvSpPr>
            <p:spPr>
              <a:xfrm>
                <a:off x="13112281" y="3797451"/>
                <a:ext cx="5780423" cy="3031279"/>
              </a:xfrm>
              <a:prstGeom prst="rect">
                <a:avLst/>
              </a:prstGeom>
              <a:solidFill>
                <a:srgbClr val="D5FAFF"/>
              </a:solidFill>
            </p:spPr>
            <p:txBody>
              <a:bodyPr wrap="square" rtlCol="0">
                <a:spAutoFit/>
              </a:bodyPr>
              <a:lstStyle/>
              <a:p>
                <a:pPr>
                  <a:lnSpc>
                    <a:spcPct val="150000"/>
                  </a:lnSpc>
                  <a:buClr>
                    <a:srgbClr val="0000FF"/>
                  </a:buClr>
                </a:pPr>
                <a:r>
                  <a:rPr lang="zh-CN" altLang="en-US" sz="4400" dirty="0">
                    <a:latin typeface="Gill Sans MT" panose="020B0502020104020203" pitchFamily="34" charset="0"/>
                  </a:rPr>
                  <a:t>𝑡𝑟𝑒𝑎𝑡 𝑡</a:t>
                </a:r>
                <a:r>
                  <a:rPr lang="en-US" altLang="zh-CN" sz="4400" dirty="0">
                    <a:latin typeface="Gill Sans MT" panose="020B0502020104020203" pitchFamily="34" charset="0"/>
                  </a:rPr>
                  <a:t>ℎ</a:t>
                </a:r>
                <a:r>
                  <a:rPr lang="zh-CN" altLang="en-US" sz="4400" dirty="0">
                    <a:latin typeface="Gill Sans MT" panose="020B0502020104020203" pitchFamily="34" charset="0"/>
                  </a:rPr>
                  <a:t>𝑒 𝑤</a:t>
                </a:r>
                <a:r>
                  <a:rPr lang="en-US" altLang="zh-CN" sz="4400" dirty="0">
                    <a:latin typeface="Gill Sans MT" panose="020B0502020104020203" pitchFamily="34" charset="0"/>
                  </a:rPr>
                  <a:t>ℎ</a:t>
                </a:r>
                <a:r>
                  <a:rPr lang="zh-CN" altLang="en-US" sz="4400" dirty="0">
                    <a:latin typeface="Gill Sans MT" panose="020B0502020104020203" pitchFamily="34" charset="0"/>
                  </a:rPr>
                  <a:t>𝑜𝑙𝑒 𝑖𝑛𝑝𝑢𝑡 𝑎𝑠 𝑣𝑎𝑟𝑖𝑎𝑏𝑙𝑒</a:t>
                </a:r>
                <a:endParaRPr lang="en-US" altLang="zh-CN" sz="4400" dirty="0">
                  <a:latin typeface="Gill Sans MT" panose="020B0502020104020203" pitchFamily="34" charset="0"/>
                </a:endParaRPr>
              </a:p>
              <a:p>
                <a:pPr>
                  <a:lnSpc>
                    <a:spcPct val="150000"/>
                  </a:lnSpc>
                  <a:buClr>
                    <a:srgbClr val="0000FF"/>
                  </a:buClr>
                </a:pPr>
                <a:r>
                  <a:rPr lang="en-US" altLang="zh-CN" sz="4400" dirty="0"/>
                  <a:t> </a:t>
                </a:r>
                <a14:m>
                  <m:oMath xmlns:m="http://schemas.openxmlformats.org/officeDocument/2006/math">
                    <m:sSub>
                      <m:sSubPr>
                        <m:ctrlPr>
                          <a:rPr lang="en-US" altLang="zh-CN" sz="4400" i="1">
                            <a:latin typeface="Cambria Math" panose="02040503050406030204" pitchFamily="18" charset="0"/>
                          </a:rPr>
                        </m:ctrlPr>
                      </m:sSubPr>
                      <m:e>
                        <m:r>
                          <a:rPr lang="en-US" altLang="zh-CN" sz="4400" i="1">
                            <a:latin typeface="Cambria Math" panose="02040503050406030204" pitchFamily="18" charset="0"/>
                          </a:rPr>
                          <m:t>𝑥</m:t>
                        </m:r>
                      </m:e>
                      <m:sub>
                        <m:r>
                          <a:rPr lang="en-US" altLang="zh-CN" sz="4400" i="1">
                            <a:latin typeface="Cambria Math" panose="02040503050406030204" pitchFamily="18" charset="0"/>
                          </a:rPr>
                          <m:t>𝑐</m:t>
                        </m:r>
                      </m:sub>
                    </m:sSub>
                    <m:r>
                      <a:rPr lang="en-US" altLang="zh-CN" sz="4400" b="0" i="0" smtClean="0">
                        <a:latin typeface="Cambria Math" panose="02040503050406030204" pitchFamily="18" charset="0"/>
                      </a:rPr>
                      <m:t>=</m:t>
                    </m:r>
                    <m:r>
                      <a:rPr lang="en-US" altLang="zh-CN" sz="4400" b="0" i="1" smtClean="0">
                        <a:latin typeface="Cambria Math" panose="02040503050406030204" pitchFamily="18" charset="0"/>
                        <a:ea typeface="Cambria Math" panose="02040503050406030204" pitchFamily="18" charset="0"/>
                      </a:rPr>
                      <m:t>∅</m:t>
                    </m:r>
                    <m:r>
                      <a:rPr lang="en-US" altLang="zh-CN" sz="4400" b="0" i="0" smtClean="0">
                        <a:latin typeface="Cambria Math" panose="02040503050406030204" pitchFamily="18" charset="0"/>
                        <a:ea typeface="Cambria Math" panose="02040503050406030204" pitchFamily="18" charset="0"/>
                      </a:rPr>
                      <m:t>,</m:t>
                    </m:r>
                    <m:sSub>
                      <m:sSubPr>
                        <m:ctrlPr>
                          <a:rPr lang="en-US" altLang="zh-CN" sz="4400" i="1">
                            <a:latin typeface="Cambria Math" panose="02040503050406030204" pitchFamily="18" charset="0"/>
                          </a:rPr>
                        </m:ctrlPr>
                      </m:sSubPr>
                      <m:e>
                        <m:r>
                          <a:rPr lang="en-US" altLang="zh-CN" sz="4400" b="0" i="1" smtClean="0">
                            <a:latin typeface="Cambria Math" panose="02040503050406030204" pitchFamily="18" charset="0"/>
                          </a:rPr>
                          <m:t> </m:t>
                        </m:r>
                        <m:r>
                          <a:rPr lang="en-US" altLang="zh-CN" sz="4400" i="1">
                            <a:latin typeface="Cambria Math" panose="02040503050406030204" pitchFamily="18" charset="0"/>
                          </a:rPr>
                          <m:t>𝑥</m:t>
                        </m:r>
                      </m:e>
                      <m:sub>
                        <m:r>
                          <a:rPr lang="en-US" altLang="zh-CN" sz="4400" i="1">
                            <a:latin typeface="Cambria Math" panose="02040503050406030204" pitchFamily="18" charset="0"/>
                          </a:rPr>
                          <m:t>𝑣</m:t>
                        </m:r>
                      </m:sub>
                    </m:sSub>
                    <m:r>
                      <a:rPr lang="en-US" altLang="zh-CN" sz="4400" b="0" i="1" smtClean="0">
                        <a:latin typeface="Cambria Math" panose="02040503050406030204" pitchFamily="18" charset="0"/>
                      </a:rPr>
                      <m:t>=</m:t>
                    </m:r>
                    <m:r>
                      <a:rPr lang="en-US" altLang="zh-CN" sz="4400" b="0" i="1" smtClean="0">
                        <a:latin typeface="Cambria Math" panose="02040503050406030204" pitchFamily="18" charset="0"/>
                      </a:rPr>
                      <m:t>𝑥</m:t>
                    </m:r>
                  </m:oMath>
                </a14:m>
                <a:endParaRPr lang="en-US" altLang="zh-CN" sz="4400" b="0" dirty="0">
                  <a:latin typeface="Gill Sans MT" panose="020B0502020104020203" pitchFamily="34" charset="0"/>
                </a:endParaRPr>
              </a:p>
            </p:txBody>
          </p:sp>
        </mc:Choice>
        <mc:Fallback xmlns="">
          <p:sp>
            <p:nvSpPr>
              <p:cNvPr id="9" name="文本框 8">
                <a:extLst>
                  <a:ext uri="{FF2B5EF4-FFF2-40B4-BE49-F238E27FC236}">
                    <a16:creationId xmlns:a16="http://schemas.microsoft.com/office/drawing/2014/main" id="{168A8733-6617-4103-99CF-8C1C46C8B322}"/>
                  </a:ext>
                </a:extLst>
              </p:cNvPr>
              <p:cNvSpPr txBox="1">
                <a:spLocks noRot="1" noChangeAspect="1" noMove="1" noResize="1" noEditPoints="1" noAdjustHandles="1" noChangeArrowheads="1" noChangeShapeType="1" noTextEdit="1"/>
              </p:cNvSpPr>
              <p:nvPr/>
            </p:nvSpPr>
            <p:spPr>
              <a:xfrm>
                <a:off x="13112281" y="3797451"/>
                <a:ext cx="5780423" cy="3031279"/>
              </a:xfrm>
              <a:prstGeom prst="rect">
                <a:avLst/>
              </a:prstGeom>
              <a:blipFill>
                <a:blip r:embed="rId3"/>
                <a:stretch>
                  <a:fillRect l="-4325" r="-844"/>
                </a:stretch>
              </a:blipFill>
            </p:spPr>
            <p:txBody>
              <a:bodyPr/>
              <a:lstStyle/>
              <a:p>
                <a:r>
                  <a:rPr lang="zh-CN" altLang="en-US">
                    <a:noFill/>
                  </a:rPr>
                  <a:t> </a:t>
                </a:r>
              </a:p>
            </p:txBody>
          </p:sp>
        </mc:Fallback>
      </mc:AlternateContent>
      <p:sp>
        <p:nvSpPr>
          <p:cNvPr id="3" name="箭头: 右 2">
            <a:extLst>
              <a:ext uri="{FF2B5EF4-FFF2-40B4-BE49-F238E27FC236}">
                <a16:creationId xmlns:a16="http://schemas.microsoft.com/office/drawing/2014/main" id="{3410830B-3E79-4B23-9ACA-4036C46079B2}"/>
              </a:ext>
            </a:extLst>
          </p:cNvPr>
          <p:cNvSpPr/>
          <p:nvPr/>
        </p:nvSpPr>
        <p:spPr>
          <a:xfrm>
            <a:off x="11804650" y="5076321"/>
            <a:ext cx="800100" cy="581582"/>
          </a:xfrm>
          <a:prstGeom prst="right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361888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FABAD-46A3-4EB6-963F-FDF7C17A36AB}"/>
              </a:ext>
            </a:extLst>
          </p:cNvPr>
          <p:cNvSpPr>
            <a:spLocks noGrp="1"/>
          </p:cNvSpPr>
          <p:nvPr>
            <p:ph type="title"/>
          </p:nvPr>
        </p:nvSpPr>
        <p:spPr>
          <a:xfrm>
            <a:off x="2332795" y="92075"/>
            <a:ext cx="14441560" cy="1154162"/>
          </a:xfrm>
        </p:spPr>
        <p:txBody>
          <a:bodyPr/>
          <a:lstStyle/>
          <a:p>
            <a:pPr algn="ctr"/>
            <a:r>
              <a:rPr lang="en-US" altLang="zh-CN" dirty="0"/>
              <a:t>Adversarial  framework </a:t>
            </a:r>
            <a:endParaRPr lang="zh-CN" altLang="en-US" dirty="0"/>
          </a:p>
        </p:txBody>
      </p:sp>
      <p:sp>
        <p:nvSpPr>
          <p:cNvPr id="4" name="object 4">
            <a:extLst>
              <a:ext uri="{FF2B5EF4-FFF2-40B4-BE49-F238E27FC236}">
                <a16:creationId xmlns:a16="http://schemas.microsoft.com/office/drawing/2014/main" id="{C922DA26-BF30-4F78-B16A-526CE7E5E687}"/>
              </a:ext>
            </a:extLst>
          </p:cNvPr>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31</a:t>
            </a:fld>
            <a:endParaRPr sz="2300" dirty="0">
              <a:latin typeface="Gill Sans MT"/>
              <a:cs typeface="Gill Sans MT"/>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6624018F-53DD-4BC8-A952-04FE8662F016}"/>
                  </a:ext>
                </a:extLst>
              </p:cNvPr>
              <p:cNvSpPr txBox="1"/>
              <p:nvPr/>
            </p:nvSpPr>
            <p:spPr>
              <a:xfrm>
                <a:off x="374650" y="1768475"/>
                <a:ext cx="17145000" cy="6066982"/>
              </a:xfrm>
              <a:prstGeom prst="rect">
                <a:avLst/>
              </a:prstGeom>
              <a:noFill/>
            </p:spPr>
            <p:txBody>
              <a:bodyPr wrap="square" rtlCol="0">
                <a:spAutoFit/>
              </a:bodyPr>
              <a:lstStyle/>
              <a:p>
                <a:pPr marL="742950" indent="-742950">
                  <a:lnSpc>
                    <a:spcPct val="150000"/>
                  </a:lnSpc>
                  <a:buClr>
                    <a:srgbClr val="0000FF"/>
                  </a:buClr>
                  <a:buFont typeface="+mj-lt"/>
                  <a:buAutoNum type="arabicPeriod"/>
                </a:pPr>
                <a14:m>
                  <m:oMath xmlns:m="http://schemas.openxmlformats.org/officeDocument/2006/math">
                    <m:r>
                      <a:rPr lang="pt-BR" altLang="zh-CN" sz="4400" i="1" dirty="0" smtClean="0">
                        <a:latin typeface="Cambria Math" panose="02040503050406030204" pitchFamily="18" charset="0"/>
                      </a:rPr>
                      <m:t>𝑅𝐸𝑉𝐸𝑋𝑃𝐿</m:t>
                    </m:r>
                    <m:r>
                      <a:rPr lang="pt-BR" altLang="zh-CN" sz="4400" i="1" dirty="0" smtClean="0">
                        <a:latin typeface="Cambria Math" panose="02040503050406030204" pitchFamily="18" charset="0"/>
                      </a:rPr>
                      <m:t>(</m:t>
                    </m:r>
                    <m:sSub>
                      <m:sSubPr>
                        <m:ctrlPr>
                          <a:rPr lang="pt-BR" altLang="zh-CN" sz="4400" i="1" dirty="0" smtClean="0">
                            <a:latin typeface="Cambria Math" panose="02040503050406030204" pitchFamily="18" charset="0"/>
                          </a:rPr>
                        </m:ctrlPr>
                      </m:sSubPr>
                      <m:e>
                        <m:r>
                          <a:rPr lang="en-US" altLang="zh-CN" sz="4400" b="0" i="1" dirty="0" smtClean="0">
                            <a:latin typeface="Cambria Math" panose="02040503050406030204" pitchFamily="18" charset="0"/>
                          </a:rPr>
                          <m:t>𝑥</m:t>
                        </m:r>
                      </m:e>
                      <m:sub>
                        <m:r>
                          <a:rPr lang="en-US" altLang="zh-CN" sz="4400" b="0" i="1" dirty="0" smtClean="0">
                            <a:latin typeface="Cambria Math" panose="02040503050406030204" pitchFamily="18" charset="0"/>
                          </a:rPr>
                          <m:t>𝑐</m:t>
                        </m:r>
                      </m:sub>
                    </m:sSub>
                    <m:r>
                      <a:rPr lang="pt-BR" altLang="zh-CN" sz="4400" i="1" dirty="0">
                        <a:latin typeface="Cambria Math" panose="02040503050406030204" pitchFamily="18" charset="0"/>
                      </a:rPr>
                      <m:t>; </m:t>
                    </m:r>
                    <m:sSub>
                      <m:sSubPr>
                        <m:ctrlPr>
                          <a:rPr lang="pt-BR" altLang="zh-CN" sz="4400" i="1" dirty="0" smtClean="0">
                            <a:latin typeface="Cambria Math" panose="02040503050406030204" pitchFamily="18" charset="0"/>
                          </a:rPr>
                        </m:ctrlPr>
                      </m:sSubPr>
                      <m:e>
                        <m:r>
                          <a:rPr lang="en-US" altLang="zh-CN" sz="4400" b="0" i="1" dirty="0" smtClean="0">
                            <a:latin typeface="Cambria Math" panose="02040503050406030204" pitchFamily="18" charset="0"/>
                          </a:rPr>
                          <m:t>𝑒</m:t>
                        </m:r>
                      </m:e>
                      <m:sub>
                        <m:r>
                          <a:rPr lang="en-US" altLang="zh-CN" sz="4400" b="0" i="1" dirty="0" smtClean="0">
                            <a:latin typeface="Cambria Math" panose="02040503050406030204" pitchFamily="18" charset="0"/>
                          </a:rPr>
                          <m:t>𝑚</m:t>
                        </m:r>
                      </m:sub>
                    </m:sSub>
                    <m:r>
                      <a:rPr lang="pt-BR" altLang="zh-CN" sz="4400" i="1" dirty="0">
                        <a:latin typeface="Cambria Math" panose="02040503050406030204" pitchFamily="18" charset="0"/>
                      </a:rPr>
                      <m:t>(</m:t>
                    </m:r>
                    <m:r>
                      <a:rPr lang="pt-BR" altLang="zh-CN" sz="4400" i="1" dirty="0">
                        <a:latin typeface="Cambria Math" panose="02040503050406030204" pitchFamily="18" charset="0"/>
                      </a:rPr>
                      <m:t>𝑥</m:t>
                    </m:r>
                    <m:r>
                      <a:rPr lang="pt-BR" altLang="zh-CN" sz="4400" i="1" dirty="0" smtClean="0">
                        <a:latin typeface="Cambria Math" panose="02040503050406030204" pitchFamily="18" charset="0"/>
                      </a:rPr>
                      <m:t>))=</m:t>
                    </m:r>
                    <m:sSub>
                      <m:sSubPr>
                        <m:ctrlPr>
                          <a:rPr lang="pt-BR" altLang="zh-CN" sz="4400" i="1" dirty="0" smtClean="0">
                            <a:latin typeface="Cambria Math" panose="02040503050406030204" pitchFamily="18" charset="0"/>
                          </a:rPr>
                        </m:ctrlPr>
                      </m:sSubPr>
                      <m:e>
                        <m:r>
                          <a:rPr lang="en-US" altLang="zh-CN" sz="4400" b="0" i="1" dirty="0" smtClean="0">
                            <a:latin typeface="Cambria Math" panose="02040503050406030204" pitchFamily="18" charset="0"/>
                          </a:rPr>
                          <m:t>𝑥</m:t>
                        </m:r>
                      </m:e>
                      <m:sub>
                        <m:r>
                          <a:rPr lang="en-US" altLang="zh-CN" sz="4400" b="0" i="1" dirty="0" smtClean="0">
                            <a:latin typeface="Cambria Math" panose="02040503050406030204" pitchFamily="18" charset="0"/>
                          </a:rPr>
                          <m:t>𝑣</m:t>
                        </m:r>
                      </m:sub>
                    </m:sSub>
                  </m:oMath>
                </a14:m>
                <a:endParaRPr lang="en-US" altLang="zh-CN" sz="4400" dirty="0">
                  <a:latin typeface="Gill Sans MT" panose="020B0502020104020203" pitchFamily="34" charset="0"/>
                </a:endParaRPr>
              </a:p>
              <a:p>
                <a:pPr marL="742950" indent="-742950">
                  <a:lnSpc>
                    <a:spcPct val="150000"/>
                  </a:lnSpc>
                  <a:buClr>
                    <a:srgbClr val="0000FF"/>
                  </a:buClr>
                  <a:buFont typeface="+mj-lt"/>
                  <a:buAutoNum type="arabicPeriod"/>
                </a:pPr>
                <a:r>
                  <a:rPr lang="en-US" altLang="zh-CN" sz="4400" dirty="0">
                    <a:latin typeface="Gill Sans MT" panose="020B0502020104020203" pitchFamily="34" charset="0"/>
                  </a:rPr>
                  <a:t>each explanation </a:t>
                </a:r>
                <a14:m>
                  <m:oMath xmlns:m="http://schemas.openxmlformats.org/officeDocument/2006/math">
                    <m:r>
                      <a:rPr lang="en-US" altLang="zh-CN" sz="4400" i="1" dirty="0" smtClean="0">
                        <a:latin typeface="Cambria Math" panose="02040503050406030204" pitchFamily="18" charset="0"/>
                      </a:rPr>
                      <m:t>𝑒</m:t>
                    </m:r>
                    <m:r>
                      <a:rPr lang="en-US" altLang="zh-CN" sz="4400" i="1" dirty="0" smtClean="0">
                        <a:latin typeface="Cambria Math" panose="02040503050406030204" pitchFamily="18" charset="0"/>
                      </a:rPr>
                      <m:t> = </m:t>
                    </m:r>
                    <m:sSub>
                      <m:sSubPr>
                        <m:ctrlPr>
                          <a:rPr lang="en-US" altLang="zh-CN" sz="4400" i="1" dirty="0" smtClean="0">
                            <a:latin typeface="Cambria Math" panose="02040503050406030204" pitchFamily="18" charset="0"/>
                          </a:rPr>
                        </m:ctrlPr>
                      </m:sSubPr>
                      <m:e>
                        <m:r>
                          <a:rPr lang="en-US" altLang="zh-CN" sz="4400" b="0" i="1" dirty="0" smtClean="0">
                            <a:latin typeface="Cambria Math" panose="02040503050406030204" pitchFamily="18" charset="0"/>
                          </a:rPr>
                          <m:t>𝑒</m:t>
                        </m:r>
                      </m:e>
                      <m:sub>
                        <m:r>
                          <a:rPr lang="en-US" altLang="zh-CN" sz="4400" b="0" i="1" dirty="0" smtClean="0">
                            <a:latin typeface="Cambria Math" panose="02040503050406030204" pitchFamily="18" charset="0"/>
                          </a:rPr>
                          <m:t>𝑚</m:t>
                        </m:r>
                      </m:sub>
                    </m:sSub>
                    <m:r>
                      <a:rPr lang="en-US" altLang="zh-CN" sz="4400" i="1" dirty="0" smtClean="0">
                        <a:latin typeface="Cambria Math" panose="02040503050406030204" pitchFamily="18" charset="0"/>
                      </a:rPr>
                      <m:t>(</m:t>
                    </m:r>
                    <m:r>
                      <a:rPr lang="en-US" altLang="zh-CN" sz="4400" i="1" dirty="0">
                        <a:latin typeface="Cambria Math" panose="02040503050406030204" pitchFamily="18" charset="0"/>
                      </a:rPr>
                      <m:t>𝑥</m:t>
                    </m:r>
                    <m:r>
                      <a:rPr lang="en-US" altLang="zh-CN" sz="4400" i="1" dirty="0">
                        <a:latin typeface="Cambria Math" panose="02040503050406030204" pitchFamily="18" charset="0"/>
                      </a:rPr>
                      <m:t>):</m:t>
                    </m:r>
                  </m:oMath>
                </a14:m>
                <a:r>
                  <a:rPr lang="en-US" altLang="zh-CN" sz="4400" dirty="0">
                    <a:latin typeface="Gill Sans MT" panose="020B0502020104020203" pitchFamily="34" charset="0"/>
                  </a:rPr>
                  <a:t> </a:t>
                </a:r>
              </a:p>
              <a:p>
                <a:pPr marL="1200150" lvl="1" indent="-742950">
                  <a:lnSpc>
                    <a:spcPct val="150000"/>
                  </a:lnSpc>
                  <a:buClr>
                    <a:srgbClr val="0000FF"/>
                  </a:buClr>
                  <a:buFont typeface="+mj-lt"/>
                  <a:buAutoNum type="alphaLcPeriod"/>
                </a:pPr>
                <a:r>
                  <a:rPr lang="en-US" altLang="zh-CN" sz="4400" dirty="0">
                    <a:latin typeface="Gill Sans MT" panose="020B0502020104020203" pitchFamily="34" charset="0"/>
                  </a:rPr>
                  <a:t>Create a list of statements that are inconsistent with </a:t>
                </a:r>
                <a14:m>
                  <m:oMath xmlns:m="http://schemas.openxmlformats.org/officeDocument/2006/math">
                    <m:r>
                      <a:rPr lang="en-US" altLang="zh-CN" sz="4400" i="1" dirty="0" smtClean="0">
                        <a:latin typeface="Cambria Math" panose="02040503050406030204" pitchFamily="18" charset="0"/>
                      </a:rPr>
                      <m:t>𝑒</m:t>
                    </m:r>
                  </m:oMath>
                </a14:m>
                <a:r>
                  <a:rPr lang="en-US" altLang="zh-CN" sz="4400" dirty="0">
                    <a:latin typeface="Gill Sans MT" panose="020B0502020104020203" pitchFamily="34" charset="0"/>
                  </a:rPr>
                  <a:t>, we call it </a:t>
                </a:r>
                <a14:m>
                  <m:oMath xmlns:m="http://schemas.openxmlformats.org/officeDocument/2006/math">
                    <m:sSub>
                      <m:sSubPr>
                        <m:ctrlPr>
                          <a:rPr lang="en-US" altLang="zh-CN" sz="4400" i="1" smtClean="0">
                            <a:latin typeface="Cambria Math" panose="02040503050406030204" pitchFamily="18" charset="0"/>
                          </a:rPr>
                        </m:ctrlPr>
                      </m:sSubPr>
                      <m:e>
                        <m:r>
                          <a:rPr lang="en-US" altLang="zh-CN" sz="4400" b="0" i="1" smtClean="0">
                            <a:latin typeface="Cambria Math" panose="02040503050406030204" pitchFamily="18" charset="0"/>
                          </a:rPr>
                          <m:t>𝐼</m:t>
                        </m:r>
                      </m:e>
                      <m:sub>
                        <m:r>
                          <a:rPr lang="en-US" altLang="zh-CN" sz="4400" b="0" i="1" smtClean="0">
                            <a:latin typeface="Cambria Math" panose="02040503050406030204" pitchFamily="18" charset="0"/>
                          </a:rPr>
                          <m:t>𝑒</m:t>
                        </m:r>
                      </m:sub>
                    </m:sSub>
                  </m:oMath>
                </a14:m>
                <a:endParaRPr lang="en-US" altLang="zh-CN" sz="4400" dirty="0">
                  <a:latin typeface="Gill Sans MT" panose="020B0502020104020203" pitchFamily="34" charset="0"/>
                </a:endParaRPr>
              </a:p>
              <a:p>
                <a:pPr marL="1200150" lvl="1" indent="-742950">
                  <a:lnSpc>
                    <a:spcPct val="150000"/>
                  </a:lnSpc>
                  <a:buClr>
                    <a:srgbClr val="0000FF"/>
                  </a:buClr>
                  <a:buFont typeface="+mj-lt"/>
                  <a:buAutoNum type="alphaLcPeriod"/>
                </a:pPr>
                <a:r>
                  <a:rPr lang="en-US" altLang="zh-CN" sz="4400" dirty="0">
                    <a:latin typeface="Gill Sans MT" panose="020B0502020104020203" pitchFamily="34" charset="0"/>
                  </a:rPr>
                  <a:t>Each </a:t>
                </a:r>
                <a14:m>
                  <m:oMath xmlns:m="http://schemas.openxmlformats.org/officeDocument/2006/math">
                    <m:acc>
                      <m:accPr>
                        <m:chr m:val="̂"/>
                        <m:ctrlPr>
                          <a:rPr lang="en-US" altLang="zh-CN" sz="4400" i="1" smtClean="0">
                            <a:latin typeface="Cambria Math" panose="02040503050406030204" pitchFamily="18" charset="0"/>
                          </a:rPr>
                        </m:ctrlPr>
                      </m:accPr>
                      <m:e>
                        <m:r>
                          <a:rPr lang="en-US" altLang="zh-CN" sz="4400" b="0" i="1" smtClean="0">
                            <a:latin typeface="Cambria Math" panose="02040503050406030204" pitchFamily="18" charset="0"/>
                          </a:rPr>
                          <m:t>𝑒</m:t>
                        </m:r>
                      </m:e>
                    </m:acc>
                    <m:r>
                      <a:rPr lang="en-US" altLang="zh-CN" sz="4400" i="1" smtClean="0">
                        <a:latin typeface="Cambria Math" panose="02040503050406030204" pitchFamily="18" charset="0"/>
                        <a:ea typeface="Cambria Math" panose="02040503050406030204" pitchFamily="18" charset="0"/>
                      </a:rPr>
                      <m:t>∈</m:t>
                    </m:r>
                    <m:sSub>
                      <m:sSubPr>
                        <m:ctrlPr>
                          <a:rPr lang="en-US" altLang="zh-CN" sz="4400" i="1" smtClean="0">
                            <a:latin typeface="Cambria Math" panose="02040503050406030204" pitchFamily="18" charset="0"/>
                            <a:ea typeface="Cambria Math" panose="02040503050406030204" pitchFamily="18" charset="0"/>
                          </a:rPr>
                        </m:ctrlPr>
                      </m:sSubPr>
                      <m:e>
                        <m:r>
                          <a:rPr lang="en-US" altLang="zh-CN" sz="4400" b="0" i="1" smtClean="0">
                            <a:latin typeface="Cambria Math" panose="02040503050406030204" pitchFamily="18" charset="0"/>
                            <a:ea typeface="Cambria Math" panose="02040503050406030204" pitchFamily="18" charset="0"/>
                          </a:rPr>
                          <m:t>𝐼</m:t>
                        </m:r>
                      </m:e>
                      <m:sub>
                        <m:r>
                          <a:rPr lang="en-US" altLang="zh-CN" sz="4400" b="0" i="1" smtClean="0">
                            <a:latin typeface="Cambria Math" panose="02040503050406030204" pitchFamily="18" charset="0"/>
                            <a:ea typeface="Cambria Math" panose="02040503050406030204" pitchFamily="18" charset="0"/>
                          </a:rPr>
                          <m:t>𝑒</m:t>
                        </m:r>
                      </m:sub>
                    </m:sSub>
                    <m:r>
                      <a:rPr lang="en-US" altLang="zh-CN" sz="4400" b="0" i="1" smtClean="0">
                        <a:latin typeface="Cambria Math" panose="02040503050406030204" pitchFamily="18" charset="0"/>
                        <a:ea typeface="Cambria Math" panose="02040503050406030204" pitchFamily="18" charset="0"/>
                      </a:rPr>
                      <m:t>,</m:t>
                    </m:r>
                    <m:sSub>
                      <m:sSubPr>
                        <m:ctrlPr>
                          <a:rPr lang="en-US" altLang="zh-CN" sz="4400" b="0" i="1" smtClean="0">
                            <a:latin typeface="Cambria Math" panose="02040503050406030204" pitchFamily="18" charset="0"/>
                            <a:ea typeface="Cambria Math" panose="02040503050406030204" pitchFamily="18" charset="0"/>
                          </a:rPr>
                        </m:ctrlPr>
                      </m:sSubPr>
                      <m:e>
                        <m:acc>
                          <m:accPr>
                            <m:chr m:val="̂"/>
                            <m:ctrlPr>
                              <a:rPr lang="en-US" altLang="zh-CN" sz="4400" i="1">
                                <a:latin typeface="Cambria Math" panose="02040503050406030204" pitchFamily="18" charset="0"/>
                                <a:ea typeface="Cambria Math" panose="02040503050406030204" pitchFamily="18" charset="0"/>
                              </a:rPr>
                            </m:ctrlPr>
                          </m:accPr>
                          <m:e>
                            <m:r>
                              <a:rPr lang="en-US" altLang="zh-CN" sz="4400" i="1">
                                <a:latin typeface="Cambria Math" panose="02040503050406030204" pitchFamily="18" charset="0"/>
                                <a:ea typeface="Cambria Math" panose="02040503050406030204" pitchFamily="18" charset="0"/>
                              </a:rPr>
                              <m:t>𝑥</m:t>
                            </m:r>
                          </m:e>
                        </m:acc>
                      </m:e>
                      <m:sub>
                        <m:r>
                          <a:rPr lang="en-US" altLang="zh-CN" sz="4400" b="0" i="1" smtClean="0">
                            <a:latin typeface="Cambria Math" panose="02040503050406030204" pitchFamily="18" charset="0"/>
                            <a:ea typeface="Cambria Math" panose="02040503050406030204" pitchFamily="18" charset="0"/>
                          </a:rPr>
                          <m:t>𝑣</m:t>
                        </m:r>
                      </m:sub>
                    </m:sSub>
                    <m:r>
                      <a:rPr lang="en-US" altLang="zh-CN" sz="4400" b="0" i="1" smtClean="0">
                        <a:latin typeface="Cambria Math" panose="02040503050406030204" pitchFamily="18" charset="0"/>
                      </a:rPr>
                      <m:t>=</m:t>
                    </m:r>
                    <m:r>
                      <a:rPr lang="en-US" altLang="zh-CN" sz="4400" i="1" dirty="0" smtClean="0">
                        <a:latin typeface="Cambria Math" panose="02040503050406030204" pitchFamily="18" charset="0"/>
                      </a:rPr>
                      <m:t>𝑅𝐸𝑉𝐸𝑋𝑃𝐿</m:t>
                    </m:r>
                    <m:d>
                      <m:dPr>
                        <m:ctrlPr>
                          <a:rPr lang="en-US" altLang="zh-CN" sz="4400" i="1" dirty="0" smtClean="0">
                            <a:latin typeface="Cambria Math" panose="02040503050406030204" pitchFamily="18" charset="0"/>
                          </a:rPr>
                        </m:ctrlPr>
                      </m:dPr>
                      <m:e>
                        <m:sSub>
                          <m:sSubPr>
                            <m:ctrlPr>
                              <a:rPr lang="en-US" altLang="zh-CN" sz="4400" i="1" dirty="0" smtClean="0">
                                <a:latin typeface="Cambria Math" panose="02040503050406030204" pitchFamily="18" charset="0"/>
                              </a:rPr>
                            </m:ctrlPr>
                          </m:sSubPr>
                          <m:e>
                            <m:r>
                              <a:rPr lang="en-US" altLang="zh-CN" sz="4400" b="0" i="1" dirty="0" smtClean="0">
                                <a:latin typeface="Cambria Math" panose="02040503050406030204" pitchFamily="18" charset="0"/>
                              </a:rPr>
                              <m:t>𝑥</m:t>
                            </m:r>
                          </m:e>
                          <m:sub>
                            <m:r>
                              <a:rPr lang="en-US" altLang="zh-CN" sz="4400" b="0" i="1" dirty="0" smtClean="0">
                                <a:latin typeface="Cambria Math" panose="02040503050406030204" pitchFamily="18" charset="0"/>
                              </a:rPr>
                              <m:t>𝑐</m:t>
                            </m:r>
                          </m:sub>
                        </m:sSub>
                        <m:r>
                          <a:rPr lang="en-US" altLang="zh-CN" sz="4400" i="1" dirty="0" smtClean="0">
                            <a:latin typeface="Cambria Math" panose="02040503050406030204" pitchFamily="18" charset="0"/>
                          </a:rPr>
                          <m:t>;</m:t>
                        </m:r>
                        <m:acc>
                          <m:accPr>
                            <m:chr m:val="̂"/>
                            <m:ctrlPr>
                              <a:rPr lang="en-US" altLang="zh-CN" sz="4400" i="1" dirty="0" smtClean="0">
                                <a:latin typeface="Cambria Math" panose="02040503050406030204" pitchFamily="18" charset="0"/>
                              </a:rPr>
                            </m:ctrlPr>
                          </m:accPr>
                          <m:e>
                            <m:r>
                              <a:rPr lang="en-US" altLang="zh-CN" sz="4400" b="0" i="1" dirty="0" smtClean="0">
                                <a:latin typeface="Cambria Math" panose="02040503050406030204" pitchFamily="18" charset="0"/>
                              </a:rPr>
                              <m:t>𝑒</m:t>
                            </m:r>
                          </m:e>
                        </m:acc>
                      </m:e>
                    </m:d>
                    <m:r>
                      <a:rPr lang="en-US" altLang="zh-CN" sz="4400" b="0" i="0" dirty="0" smtClean="0">
                        <a:latin typeface="Cambria Math" panose="02040503050406030204" pitchFamily="18" charset="0"/>
                      </a:rPr>
                      <m:t>,</m:t>
                    </m:r>
                    <m:acc>
                      <m:accPr>
                        <m:chr m:val="̂"/>
                        <m:ctrlPr>
                          <a:rPr lang="en-US" altLang="zh-CN" sz="4400" b="0" i="1" dirty="0" smtClean="0">
                            <a:latin typeface="Cambria Math" panose="02040503050406030204" pitchFamily="18" charset="0"/>
                          </a:rPr>
                        </m:ctrlPr>
                      </m:accPr>
                      <m:e>
                        <m:r>
                          <a:rPr lang="en-US" altLang="zh-CN" sz="4400" b="0" i="1" dirty="0" smtClean="0">
                            <a:latin typeface="Cambria Math" panose="02040503050406030204" pitchFamily="18" charset="0"/>
                          </a:rPr>
                          <m:t>𝑥</m:t>
                        </m:r>
                      </m:e>
                    </m:acc>
                    <m:r>
                      <a:rPr lang="en-US" altLang="zh-CN" sz="4400" b="0" i="1" smtClean="0">
                        <a:latin typeface="Cambria Math" panose="02040503050406030204" pitchFamily="18" charset="0"/>
                      </a:rPr>
                      <m:t>=(</m:t>
                    </m:r>
                    <m:sSub>
                      <m:sSubPr>
                        <m:ctrlPr>
                          <a:rPr lang="en-US" altLang="zh-CN" sz="4400" b="0" i="1" smtClean="0">
                            <a:latin typeface="Cambria Math" panose="02040503050406030204" pitchFamily="18" charset="0"/>
                          </a:rPr>
                        </m:ctrlPr>
                      </m:sSubPr>
                      <m:e>
                        <m:acc>
                          <m:accPr>
                            <m:chr m:val="̂"/>
                            <m:ctrlPr>
                              <a:rPr lang="en-US" altLang="zh-CN" sz="4400" b="0" i="1" smtClean="0">
                                <a:latin typeface="Cambria Math" panose="02040503050406030204" pitchFamily="18" charset="0"/>
                              </a:rPr>
                            </m:ctrlPr>
                          </m:accPr>
                          <m:e>
                            <m:r>
                              <a:rPr lang="en-US" altLang="zh-CN" sz="4400" b="0" i="1" smtClean="0">
                                <a:latin typeface="Cambria Math" panose="02040503050406030204" pitchFamily="18" charset="0"/>
                              </a:rPr>
                              <m:t>𝑥</m:t>
                            </m:r>
                          </m:e>
                        </m:acc>
                      </m:e>
                      <m:sub>
                        <m:r>
                          <a:rPr lang="en-US" altLang="zh-CN" sz="4400" b="0" i="1" smtClean="0">
                            <a:latin typeface="Cambria Math" panose="02040503050406030204" pitchFamily="18" charset="0"/>
                          </a:rPr>
                          <m:t>𝑣</m:t>
                        </m:r>
                      </m:sub>
                    </m:sSub>
                    <m:r>
                      <a:rPr lang="en-US" altLang="zh-CN" sz="4400" b="0" i="1" smtClean="0">
                        <a:latin typeface="Cambria Math" panose="02040503050406030204" pitchFamily="18" charset="0"/>
                      </a:rPr>
                      <m:t>,</m:t>
                    </m:r>
                    <m:sSub>
                      <m:sSubPr>
                        <m:ctrlPr>
                          <a:rPr lang="en-US" altLang="zh-CN" sz="4400" b="0" i="1" smtClean="0">
                            <a:latin typeface="Cambria Math" panose="02040503050406030204" pitchFamily="18" charset="0"/>
                          </a:rPr>
                        </m:ctrlPr>
                      </m:sSubPr>
                      <m:e>
                        <m:r>
                          <a:rPr lang="en-US" altLang="zh-CN" sz="4400" b="0" i="1" smtClean="0">
                            <a:latin typeface="Cambria Math" panose="02040503050406030204" pitchFamily="18" charset="0"/>
                          </a:rPr>
                          <m:t>𝑥</m:t>
                        </m:r>
                      </m:e>
                      <m:sub>
                        <m:r>
                          <a:rPr lang="en-US" altLang="zh-CN" sz="4400" b="0" i="1" smtClean="0">
                            <a:latin typeface="Cambria Math" panose="02040503050406030204" pitchFamily="18" charset="0"/>
                          </a:rPr>
                          <m:t>𝑐</m:t>
                        </m:r>
                      </m:sub>
                    </m:sSub>
                    <m:r>
                      <a:rPr lang="en-US" altLang="zh-CN" sz="4400" b="0" i="1" smtClean="0">
                        <a:latin typeface="Cambria Math" panose="02040503050406030204" pitchFamily="18" charset="0"/>
                      </a:rPr>
                      <m:t>)</m:t>
                    </m:r>
                  </m:oMath>
                </a14:m>
                <a:endParaRPr lang="en-US" altLang="zh-CN" sz="4400" dirty="0">
                  <a:latin typeface="Gill Sans MT" panose="020B0502020104020203" pitchFamily="34" charset="0"/>
                </a:endParaRPr>
              </a:p>
              <a:p>
                <a:pPr marL="1200150" lvl="1" indent="-742950">
                  <a:lnSpc>
                    <a:spcPct val="150000"/>
                  </a:lnSpc>
                  <a:buClr>
                    <a:srgbClr val="0000FF"/>
                  </a:buClr>
                  <a:buFont typeface="+mj-lt"/>
                  <a:buAutoNum type="alphaLcPeriod"/>
                </a:pPr>
                <a:r>
                  <a:rPr lang="en-US" altLang="zh-CN" sz="4400" dirty="0">
                    <a:latin typeface="Gill Sans MT" panose="020B0502020104020203" pitchFamily="34" charset="0"/>
                  </a:rPr>
                  <a:t>Get a reverse explanation </a:t>
                </a:r>
                <a14:m>
                  <m:oMath xmlns:m="http://schemas.openxmlformats.org/officeDocument/2006/math">
                    <m:sSub>
                      <m:sSubPr>
                        <m:ctrlPr>
                          <a:rPr lang="en-US" altLang="zh-CN" sz="4400" i="1" dirty="0" smtClean="0">
                            <a:latin typeface="Cambria Math" panose="02040503050406030204" pitchFamily="18" charset="0"/>
                          </a:rPr>
                        </m:ctrlPr>
                      </m:sSubPr>
                      <m:e>
                        <m:r>
                          <a:rPr lang="en-US" altLang="zh-CN" sz="4400" b="0" i="1" dirty="0" smtClean="0">
                            <a:latin typeface="Cambria Math" panose="02040503050406030204" pitchFamily="18" charset="0"/>
                          </a:rPr>
                          <m:t>𝑒</m:t>
                        </m:r>
                      </m:e>
                      <m:sub>
                        <m:r>
                          <a:rPr lang="en-US" altLang="zh-CN" sz="4400" b="0" i="1" dirty="0" smtClean="0">
                            <a:latin typeface="Cambria Math" panose="02040503050406030204" pitchFamily="18" charset="0"/>
                          </a:rPr>
                          <m:t>𝑚</m:t>
                        </m:r>
                      </m:sub>
                    </m:sSub>
                    <m:r>
                      <a:rPr lang="en-US" altLang="zh-CN" sz="4400" i="1" dirty="0">
                        <a:latin typeface="Cambria Math" panose="02040503050406030204" pitchFamily="18" charset="0"/>
                      </a:rPr>
                      <m:t>(</m:t>
                    </m:r>
                    <m:acc>
                      <m:accPr>
                        <m:chr m:val="̂"/>
                        <m:ctrlPr>
                          <a:rPr lang="en-US" altLang="zh-CN" sz="4400" i="1" dirty="0" smtClean="0">
                            <a:latin typeface="Cambria Math" panose="02040503050406030204" pitchFamily="18" charset="0"/>
                          </a:rPr>
                        </m:ctrlPr>
                      </m:accPr>
                      <m:e>
                        <m:r>
                          <a:rPr lang="en-US" altLang="zh-CN" sz="4400" b="0" i="1" dirty="0" smtClean="0">
                            <a:latin typeface="Cambria Math" panose="02040503050406030204" pitchFamily="18" charset="0"/>
                          </a:rPr>
                          <m:t>𝑥</m:t>
                        </m:r>
                      </m:e>
                    </m:acc>
                    <m:r>
                      <a:rPr lang="en-US" altLang="zh-CN" sz="4400" i="1" dirty="0">
                        <a:latin typeface="Cambria Math" panose="02040503050406030204" pitchFamily="18" charset="0"/>
                      </a:rPr>
                      <m:t>).</m:t>
                    </m:r>
                  </m:oMath>
                </a14:m>
                <a:endParaRPr lang="en-US" altLang="zh-CN" sz="4400" dirty="0">
                  <a:latin typeface="Gill Sans MT" panose="020B0502020104020203" pitchFamily="34" charset="0"/>
                </a:endParaRPr>
              </a:p>
              <a:p>
                <a:pPr marL="1200150" lvl="1" indent="-742950">
                  <a:lnSpc>
                    <a:spcPct val="150000"/>
                  </a:lnSpc>
                  <a:buClr>
                    <a:srgbClr val="0000FF"/>
                  </a:buClr>
                  <a:buFont typeface="+mj-lt"/>
                  <a:buAutoNum type="alphaLcPeriod"/>
                </a:pPr>
                <a:r>
                  <a:rPr lang="en-US" altLang="zh-CN" sz="4400" dirty="0">
                    <a:latin typeface="Gill Sans MT" panose="020B0502020104020203" pitchFamily="34" charset="0"/>
                  </a:rPr>
                  <a:t>Check if </a:t>
                </a:r>
                <a14:m>
                  <m:oMath xmlns:m="http://schemas.openxmlformats.org/officeDocument/2006/math">
                    <m:sSub>
                      <m:sSubPr>
                        <m:ctrlPr>
                          <a:rPr lang="en-US" altLang="zh-CN" sz="4400" i="1" dirty="0">
                            <a:latin typeface="Cambria Math" panose="02040503050406030204" pitchFamily="18" charset="0"/>
                          </a:rPr>
                        </m:ctrlPr>
                      </m:sSubPr>
                      <m:e>
                        <m:r>
                          <a:rPr lang="en-US" altLang="zh-CN" sz="4400" i="1" dirty="0">
                            <a:latin typeface="Cambria Math" panose="02040503050406030204" pitchFamily="18" charset="0"/>
                          </a:rPr>
                          <m:t>𝑒</m:t>
                        </m:r>
                      </m:e>
                      <m:sub>
                        <m:r>
                          <a:rPr lang="en-US" altLang="zh-CN" sz="4400" i="1" dirty="0">
                            <a:latin typeface="Cambria Math" panose="02040503050406030204" pitchFamily="18" charset="0"/>
                          </a:rPr>
                          <m:t>𝑚</m:t>
                        </m:r>
                      </m:sub>
                    </m:sSub>
                    <m:r>
                      <a:rPr lang="en-US" altLang="zh-CN" sz="4400" i="1" dirty="0">
                        <a:latin typeface="Cambria Math" panose="02040503050406030204" pitchFamily="18" charset="0"/>
                      </a:rPr>
                      <m:t>(</m:t>
                    </m:r>
                    <m:acc>
                      <m:accPr>
                        <m:chr m:val="̂"/>
                        <m:ctrlPr>
                          <a:rPr lang="en-US" altLang="zh-CN" sz="4400" i="1" dirty="0">
                            <a:latin typeface="Cambria Math" panose="02040503050406030204" pitchFamily="18" charset="0"/>
                          </a:rPr>
                        </m:ctrlPr>
                      </m:accPr>
                      <m:e>
                        <m:r>
                          <a:rPr lang="en-US" altLang="zh-CN" sz="4400" i="1" dirty="0">
                            <a:latin typeface="Cambria Math" panose="02040503050406030204" pitchFamily="18" charset="0"/>
                          </a:rPr>
                          <m:t>𝑥</m:t>
                        </m:r>
                      </m:e>
                    </m:acc>
                    <m:r>
                      <a:rPr lang="en-US" altLang="zh-CN" sz="4400" i="1" dirty="0">
                        <a:latin typeface="Cambria Math" panose="02040503050406030204" pitchFamily="18" charset="0"/>
                      </a:rPr>
                      <m:t>)</m:t>
                    </m:r>
                  </m:oMath>
                </a14:m>
                <a:r>
                  <a:rPr lang="en-US" altLang="zh-CN" sz="4400" dirty="0">
                    <a:latin typeface="Gill Sans MT" panose="020B0502020104020203" pitchFamily="34" charset="0"/>
                  </a:rPr>
                  <a:t>is indeed inconsistent with </a:t>
                </a:r>
                <a14:m>
                  <m:oMath xmlns:m="http://schemas.openxmlformats.org/officeDocument/2006/math">
                    <m:r>
                      <a:rPr lang="en-US" altLang="zh-CN" sz="4400" i="1" dirty="0" smtClean="0">
                        <a:latin typeface="Cambria Math" panose="02040503050406030204" pitchFamily="18" charset="0"/>
                      </a:rPr>
                      <m:t>𝑒</m:t>
                    </m:r>
                  </m:oMath>
                </a14:m>
                <a:endParaRPr lang="en-US" altLang="zh-CN" sz="4400" dirty="0">
                  <a:latin typeface="Gill Sans MT" panose="020B0502020104020203" pitchFamily="34" charset="0"/>
                </a:endParaRPr>
              </a:p>
            </p:txBody>
          </p:sp>
        </mc:Choice>
        <mc:Fallback xmlns="">
          <p:sp>
            <p:nvSpPr>
              <p:cNvPr id="7" name="文本框 6">
                <a:extLst>
                  <a:ext uri="{FF2B5EF4-FFF2-40B4-BE49-F238E27FC236}">
                    <a16:creationId xmlns:a16="http://schemas.microsoft.com/office/drawing/2014/main" id="{6624018F-53DD-4BC8-A952-04FE8662F016}"/>
                  </a:ext>
                </a:extLst>
              </p:cNvPr>
              <p:cNvSpPr txBox="1">
                <a:spLocks noRot="1" noChangeAspect="1" noMove="1" noResize="1" noEditPoints="1" noAdjustHandles="1" noChangeArrowheads="1" noChangeShapeType="1" noTextEdit="1"/>
              </p:cNvSpPr>
              <p:nvPr/>
            </p:nvSpPr>
            <p:spPr>
              <a:xfrm>
                <a:off x="374650" y="1768475"/>
                <a:ext cx="17145000" cy="6066982"/>
              </a:xfrm>
              <a:prstGeom prst="rect">
                <a:avLst/>
              </a:prstGeom>
              <a:blipFill>
                <a:blip r:embed="rId3"/>
                <a:stretch>
                  <a:fillRect l="-1706" b="-55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025962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FABAD-46A3-4EB6-963F-FDF7C17A36AB}"/>
              </a:ext>
            </a:extLst>
          </p:cNvPr>
          <p:cNvSpPr>
            <a:spLocks noGrp="1"/>
          </p:cNvSpPr>
          <p:nvPr>
            <p:ph type="title"/>
          </p:nvPr>
        </p:nvSpPr>
        <p:spPr>
          <a:xfrm>
            <a:off x="2332795" y="92075"/>
            <a:ext cx="14441560" cy="1154162"/>
          </a:xfrm>
        </p:spPr>
        <p:txBody>
          <a:bodyPr/>
          <a:lstStyle/>
          <a:p>
            <a:pPr algn="ctr"/>
            <a:r>
              <a:rPr lang="en-US" altLang="zh-CN" dirty="0"/>
              <a:t>2a</a:t>
            </a:r>
            <a:endParaRPr lang="zh-CN" altLang="en-US" dirty="0"/>
          </a:p>
        </p:txBody>
      </p:sp>
      <p:sp>
        <p:nvSpPr>
          <p:cNvPr id="4" name="object 4">
            <a:extLst>
              <a:ext uri="{FF2B5EF4-FFF2-40B4-BE49-F238E27FC236}">
                <a16:creationId xmlns:a16="http://schemas.microsoft.com/office/drawing/2014/main" id="{C922DA26-BF30-4F78-B16A-526CE7E5E687}"/>
              </a:ext>
            </a:extLst>
          </p:cNvPr>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32</a:t>
            </a:fld>
            <a:endParaRPr sz="2300" dirty="0">
              <a:latin typeface="Gill Sans MT"/>
              <a:cs typeface="Gill Sans MT"/>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6624018F-53DD-4BC8-A952-04FE8662F016}"/>
                  </a:ext>
                </a:extLst>
              </p:cNvPr>
              <p:cNvSpPr txBox="1"/>
              <p:nvPr/>
            </p:nvSpPr>
            <p:spPr>
              <a:xfrm>
                <a:off x="374650" y="1768475"/>
                <a:ext cx="17145000" cy="4035657"/>
              </a:xfrm>
              <a:prstGeom prst="rect">
                <a:avLst/>
              </a:prstGeom>
              <a:noFill/>
            </p:spPr>
            <p:txBody>
              <a:bodyPr wrap="square" rtlCol="0">
                <a:spAutoFit/>
              </a:bodyPr>
              <a:lstStyle/>
              <a:p>
                <a:pPr marL="571500" indent="-571500">
                  <a:lnSpc>
                    <a:spcPct val="150000"/>
                  </a:lnSpc>
                  <a:buClr>
                    <a:srgbClr val="0000FF"/>
                  </a:buClr>
                  <a:buFont typeface="Wingdings" panose="05000000000000000000" pitchFamily="2" charset="2"/>
                  <a:buChar char="l"/>
                </a:pPr>
                <a:r>
                  <a:rPr lang="en-US" altLang="zh-CN" sz="4400" dirty="0">
                    <a:latin typeface="Gill Sans MT" panose="020B0502020104020203" pitchFamily="34" charset="0"/>
                  </a:rPr>
                  <a:t>How to create a list of statements that are inconsistent with </a:t>
                </a:r>
                <a14:m>
                  <m:oMath xmlns:m="http://schemas.openxmlformats.org/officeDocument/2006/math">
                    <m:r>
                      <a:rPr lang="en-US" altLang="zh-CN" sz="4400" i="1" dirty="0">
                        <a:latin typeface="Cambria Math" panose="02040503050406030204" pitchFamily="18" charset="0"/>
                      </a:rPr>
                      <m:t>𝑒</m:t>
                    </m:r>
                  </m:oMath>
                </a14:m>
                <a:r>
                  <a:rPr lang="en-US" altLang="zh-CN" sz="4400" dirty="0">
                    <a:latin typeface="Gill Sans MT" panose="020B0502020104020203" pitchFamily="34" charset="0"/>
                  </a:rPr>
                  <a:t>?</a:t>
                </a:r>
              </a:p>
              <a:p>
                <a:pPr marL="1028700" lvl="1" indent="-571500">
                  <a:lnSpc>
                    <a:spcPct val="150000"/>
                  </a:lnSpc>
                  <a:buClr>
                    <a:srgbClr val="0000FF"/>
                  </a:buClr>
                  <a:buFont typeface="Wingdings" panose="05000000000000000000" pitchFamily="2" charset="2"/>
                  <a:buChar char="l"/>
                </a:pPr>
                <a:r>
                  <a:rPr lang="en-US" altLang="zh-CN" sz="4400" dirty="0">
                    <a:latin typeface="Gill Sans MT" panose="020B0502020104020203" pitchFamily="34" charset="0"/>
                  </a:rPr>
                  <a:t>Negation </a:t>
                </a:r>
              </a:p>
              <a:p>
                <a:pPr marL="1028700" lvl="1" indent="-571500">
                  <a:lnSpc>
                    <a:spcPct val="150000"/>
                  </a:lnSpc>
                  <a:buClr>
                    <a:srgbClr val="0000FF"/>
                  </a:buClr>
                  <a:buFont typeface="Wingdings" panose="05000000000000000000" pitchFamily="2" charset="2"/>
                  <a:buChar char="l"/>
                </a:pPr>
                <a:r>
                  <a:rPr lang="en-US" altLang="zh-CN" sz="4400" dirty="0">
                    <a:latin typeface="Gill Sans MT" panose="020B0502020104020203" pitchFamily="34" charset="0"/>
                  </a:rPr>
                  <a:t>Replacement of task-essential tokens with task-specific antonyms</a:t>
                </a:r>
              </a:p>
              <a:p>
                <a:pPr marL="1028700" lvl="1" indent="-571500">
                  <a:lnSpc>
                    <a:spcPct val="150000"/>
                  </a:lnSpc>
                  <a:buClr>
                    <a:srgbClr val="0000FF"/>
                  </a:buClr>
                  <a:buFont typeface="Wingdings" panose="05000000000000000000" pitchFamily="2" charset="2"/>
                  <a:buChar char="l"/>
                </a:pPr>
                <a:r>
                  <a:rPr lang="en-US" altLang="zh-CN" sz="4400" dirty="0">
                    <a:latin typeface="Gill Sans MT" panose="020B0502020104020203" pitchFamily="34" charset="0"/>
                  </a:rPr>
                  <a:t>Swapping explanations from mutually exclusive labels</a:t>
                </a:r>
              </a:p>
            </p:txBody>
          </p:sp>
        </mc:Choice>
        <mc:Fallback xmlns="">
          <p:sp>
            <p:nvSpPr>
              <p:cNvPr id="7" name="文本框 6">
                <a:extLst>
                  <a:ext uri="{FF2B5EF4-FFF2-40B4-BE49-F238E27FC236}">
                    <a16:creationId xmlns:a16="http://schemas.microsoft.com/office/drawing/2014/main" id="{6624018F-53DD-4BC8-A952-04FE8662F016}"/>
                  </a:ext>
                </a:extLst>
              </p:cNvPr>
              <p:cNvSpPr txBox="1">
                <a:spLocks noRot="1" noChangeAspect="1" noMove="1" noResize="1" noEditPoints="1" noAdjustHandles="1" noChangeArrowheads="1" noChangeShapeType="1" noTextEdit="1"/>
              </p:cNvSpPr>
              <p:nvPr/>
            </p:nvSpPr>
            <p:spPr>
              <a:xfrm>
                <a:off x="374650" y="1768475"/>
                <a:ext cx="17145000" cy="4035657"/>
              </a:xfrm>
              <a:prstGeom prst="rect">
                <a:avLst/>
              </a:prstGeom>
              <a:blipFill>
                <a:blip r:embed="rId3"/>
                <a:stretch>
                  <a:fillRect l="-1280" b="-69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928585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FABAD-46A3-4EB6-963F-FDF7C17A36AB}"/>
              </a:ext>
            </a:extLst>
          </p:cNvPr>
          <p:cNvSpPr>
            <a:spLocks noGrp="1"/>
          </p:cNvSpPr>
          <p:nvPr>
            <p:ph type="title"/>
          </p:nvPr>
        </p:nvSpPr>
        <p:spPr>
          <a:xfrm>
            <a:off x="2332795" y="92075"/>
            <a:ext cx="14441560" cy="1154162"/>
          </a:xfrm>
        </p:spPr>
        <p:txBody>
          <a:bodyPr/>
          <a:lstStyle/>
          <a:p>
            <a:pPr algn="ctr"/>
            <a:r>
              <a:rPr lang="en-US" altLang="zh-CN" dirty="0"/>
              <a:t>Experiment </a:t>
            </a:r>
            <a:endParaRPr lang="zh-CN" altLang="en-US" dirty="0"/>
          </a:p>
        </p:txBody>
      </p:sp>
      <p:sp>
        <p:nvSpPr>
          <p:cNvPr id="4" name="object 4">
            <a:extLst>
              <a:ext uri="{FF2B5EF4-FFF2-40B4-BE49-F238E27FC236}">
                <a16:creationId xmlns:a16="http://schemas.microsoft.com/office/drawing/2014/main" id="{C922DA26-BF30-4F78-B16A-526CE7E5E687}"/>
              </a:ext>
            </a:extLst>
          </p:cNvPr>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33</a:t>
            </a:fld>
            <a:endParaRPr sz="2300" dirty="0">
              <a:latin typeface="Gill Sans MT"/>
              <a:cs typeface="Gill Sans MT"/>
            </a:endParaRPr>
          </a:p>
        </p:txBody>
      </p:sp>
      <p:sp>
        <p:nvSpPr>
          <p:cNvPr id="7" name="文本框 6">
            <a:extLst>
              <a:ext uri="{FF2B5EF4-FFF2-40B4-BE49-F238E27FC236}">
                <a16:creationId xmlns:a16="http://schemas.microsoft.com/office/drawing/2014/main" id="{6624018F-53DD-4BC8-A952-04FE8662F016}"/>
              </a:ext>
            </a:extLst>
          </p:cNvPr>
          <p:cNvSpPr txBox="1"/>
          <p:nvPr/>
        </p:nvSpPr>
        <p:spPr>
          <a:xfrm>
            <a:off x="374650" y="1768475"/>
            <a:ext cx="17145000" cy="981294"/>
          </a:xfrm>
          <a:prstGeom prst="rect">
            <a:avLst/>
          </a:prstGeom>
          <a:noFill/>
        </p:spPr>
        <p:txBody>
          <a:bodyPr wrap="square" rtlCol="0">
            <a:spAutoFit/>
          </a:bodyPr>
          <a:lstStyle/>
          <a:p>
            <a:pPr marL="571500" indent="-571500">
              <a:lnSpc>
                <a:spcPct val="150000"/>
              </a:lnSpc>
              <a:buClr>
                <a:srgbClr val="0000FF"/>
              </a:buClr>
              <a:buFont typeface="Wingdings" panose="05000000000000000000" pitchFamily="2" charset="2"/>
              <a:buChar char="l"/>
            </a:pPr>
            <a:r>
              <a:rPr lang="en-US" altLang="zh-CN" sz="4400" dirty="0">
                <a:latin typeface="Gill Sans MT" panose="020B0502020104020203" pitchFamily="34" charset="0"/>
              </a:rPr>
              <a:t>Task</a:t>
            </a:r>
            <a:r>
              <a:rPr lang="zh-CN" altLang="en-US" sz="4400" dirty="0">
                <a:latin typeface="Gill Sans MT" panose="020B0502020104020203" pitchFamily="34" charset="0"/>
              </a:rPr>
              <a:t>：</a:t>
            </a:r>
            <a:r>
              <a:rPr lang="en-US" altLang="zh-CN" sz="4400" dirty="0">
                <a:latin typeface="Gill Sans MT" panose="020B0502020104020203" pitchFamily="34" charset="0"/>
              </a:rPr>
              <a:t>natural language inference </a:t>
            </a:r>
          </a:p>
        </p:txBody>
      </p:sp>
      <p:pic>
        <p:nvPicPr>
          <p:cNvPr id="3" name="图片 2">
            <a:extLst>
              <a:ext uri="{FF2B5EF4-FFF2-40B4-BE49-F238E27FC236}">
                <a16:creationId xmlns:a16="http://schemas.microsoft.com/office/drawing/2014/main" id="{41B7B1D4-4702-4EFF-8671-56A5066B6E3C}"/>
              </a:ext>
            </a:extLst>
          </p:cNvPr>
          <p:cNvPicPr>
            <a:picLocks noChangeAspect="1"/>
          </p:cNvPicPr>
          <p:nvPr/>
        </p:nvPicPr>
        <p:blipFill>
          <a:blip r:embed="rId3"/>
          <a:stretch>
            <a:fillRect/>
          </a:stretch>
        </p:blipFill>
        <p:spPr>
          <a:xfrm>
            <a:off x="1919076" y="3106777"/>
            <a:ext cx="15268998" cy="7289220"/>
          </a:xfrm>
          <a:prstGeom prst="rect">
            <a:avLst/>
          </a:prstGeom>
        </p:spPr>
      </p:pic>
    </p:spTree>
    <p:extLst>
      <p:ext uri="{BB962C8B-B14F-4D97-AF65-F5344CB8AC3E}">
        <p14:creationId xmlns:p14="http://schemas.microsoft.com/office/powerpoint/2010/main" val="33514107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FABAD-46A3-4EB6-963F-FDF7C17A36AB}"/>
              </a:ext>
            </a:extLst>
          </p:cNvPr>
          <p:cNvSpPr>
            <a:spLocks noGrp="1"/>
          </p:cNvSpPr>
          <p:nvPr>
            <p:ph type="title"/>
          </p:nvPr>
        </p:nvSpPr>
        <p:spPr>
          <a:xfrm>
            <a:off x="2332795" y="92075"/>
            <a:ext cx="14441560" cy="1154162"/>
          </a:xfrm>
        </p:spPr>
        <p:txBody>
          <a:bodyPr/>
          <a:lstStyle/>
          <a:p>
            <a:pPr algn="ctr"/>
            <a:r>
              <a:rPr lang="en-US" altLang="zh-CN" dirty="0"/>
              <a:t>Experiment </a:t>
            </a:r>
            <a:endParaRPr lang="zh-CN" altLang="en-US" dirty="0"/>
          </a:p>
        </p:txBody>
      </p:sp>
      <p:sp>
        <p:nvSpPr>
          <p:cNvPr id="4" name="object 4">
            <a:extLst>
              <a:ext uri="{FF2B5EF4-FFF2-40B4-BE49-F238E27FC236}">
                <a16:creationId xmlns:a16="http://schemas.microsoft.com/office/drawing/2014/main" id="{C922DA26-BF30-4F78-B16A-526CE7E5E687}"/>
              </a:ext>
            </a:extLst>
          </p:cNvPr>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34</a:t>
            </a:fld>
            <a:endParaRPr sz="2300" dirty="0">
              <a:latin typeface="Gill Sans MT"/>
              <a:cs typeface="Gill Sans MT"/>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6624018F-53DD-4BC8-A952-04FE8662F016}"/>
                  </a:ext>
                </a:extLst>
              </p:cNvPr>
              <p:cNvSpPr txBox="1"/>
              <p:nvPr/>
            </p:nvSpPr>
            <p:spPr>
              <a:xfrm>
                <a:off x="374650" y="1768475"/>
                <a:ext cx="17145000" cy="6066982"/>
              </a:xfrm>
              <a:prstGeom prst="rect">
                <a:avLst/>
              </a:prstGeom>
              <a:noFill/>
            </p:spPr>
            <p:txBody>
              <a:bodyPr wrap="square" rtlCol="0">
                <a:spAutoFit/>
              </a:bodyPr>
              <a:lstStyle/>
              <a:p>
                <a:pPr marL="571500" indent="-571500">
                  <a:lnSpc>
                    <a:spcPct val="150000"/>
                  </a:lnSpc>
                  <a:buClr>
                    <a:srgbClr val="0000FF"/>
                  </a:buClr>
                  <a:buFont typeface="Wingdings" panose="05000000000000000000" pitchFamily="2" charset="2"/>
                  <a:buChar char="l"/>
                </a:pPr>
                <a:r>
                  <a:rPr lang="en-US" altLang="zh-CN" sz="4400" dirty="0">
                    <a:latin typeface="Gill Sans MT" panose="020B0502020104020203" pitchFamily="34" charset="0"/>
                  </a:rPr>
                  <a:t>Task</a:t>
                </a:r>
                <a:r>
                  <a:rPr lang="zh-CN" altLang="en-US" sz="4400" dirty="0">
                    <a:latin typeface="Gill Sans MT" panose="020B0502020104020203" pitchFamily="34" charset="0"/>
                  </a:rPr>
                  <a:t>：</a:t>
                </a:r>
                <a:r>
                  <a:rPr lang="en-US" altLang="zh-CN" sz="4400" dirty="0">
                    <a:latin typeface="Gill Sans MT" panose="020B0502020104020203" pitchFamily="34" charset="0"/>
                  </a:rPr>
                  <a:t>natural language inference </a:t>
                </a:r>
              </a:p>
              <a:p>
                <a:pPr marL="571500" indent="-571500">
                  <a:lnSpc>
                    <a:spcPct val="150000"/>
                  </a:lnSpc>
                  <a:buClr>
                    <a:srgbClr val="0000FF"/>
                  </a:buClr>
                  <a:buFont typeface="Wingdings" panose="05000000000000000000" pitchFamily="2" charset="2"/>
                  <a:buChar char="l"/>
                </a:pPr>
                <a:r>
                  <a:rPr lang="en-US" altLang="zh-CN" sz="4400" dirty="0">
                    <a:latin typeface="Gill Sans MT" panose="020B0502020104020203" pitchFamily="34" charset="0"/>
                  </a:rPr>
                  <a:t>Model</a:t>
                </a:r>
                <a:r>
                  <a:rPr lang="zh-CN" altLang="en-US" sz="4400" dirty="0">
                    <a:latin typeface="Gill Sans MT" panose="020B0502020104020203" pitchFamily="34" charset="0"/>
                  </a:rPr>
                  <a:t>：</a:t>
                </a:r>
                <a:r>
                  <a:rPr lang="en-US" altLang="zh-CN" sz="4400" dirty="0">
                    <a:latin typeface="Gill Sans MT" panose="020B0502020104020203" pitchFamily="34" charset="0"/>
                  </a:rPr>
                  <a:t>called EXPLAINTHENPREDICTATTENTION (called ETPA)</a:t>
                </a:r>
              </a:p>
              <a:p>
                <a:pPr marL="1028700" lvl="1" indent="-571500">
                  <a:lnSpc>
                    <a:spcPct val="150000"/>
                  </a:lnSpc>
                  <a:buClr>
                    <a:srgbClr val="0000FF"/>
                  </a:buClr>
                  <a:buFont typeface="Wingdings" panose="05000000000000000000" pitchFamily="2" charset="2"/>
                  <a:buChar char="Ø"/>
                </a:pPr>
                <a:r>
                  <a:rPr lang="en-US" altLang="zh-CN" sz="4400" dirty="0">
                    <a:latin typeface="Gill Sans MT" panose="020B0502020104020203" pitchFamily="34" charset="0"/>
                  </a:rPr>
                  <a:t>Encoder: two bidirectional LSTM</a:t>
                </a:r>
              </a:p>
              <a:p>
                <a:pPr marL="1028700" lvl="1" indent="-571500">
                  <a:lnSpc>
                    <a:spcPct val="150000"/>
                  </a:lnSpc>
                  <a:buClr>
                    <a:srgbClr val="0000FF"/>
                  </a:buClr>
                  <a:buFont typeface="Wingdings" panose="05000000000000000000" pitchFamily="2" charset="2"/>
                  <a:buChar char="Ø"/>
                </a:pPr>
                <a:r>
                  <a:rPr lang="en-US" altLang="zh-CN" sz="4400" dirty="0" err="1">
                    <a:latin typeface="Gill Sans MT" panose="020B0502020104020203" pitchFamily="34" charset="0"/>
                  </a:rPr>
                  <a:t>Decoder:LSTM</a:t>
                </a:r>
                <a:r>
                  <a:rPr lang="en-US" altLang="zh-CN" sz="4400" dirty="0">
                    <a:latin typeface="Gill Sans MT" panose="020B0502020104020203" pitchFamily="34" charset="0"/>
                  </a:rPr>
                  <a:t>, generating the explanation</a:t>
                </a:r>
              </a:p>
              <a:p>
                <a:pPr marL="1028700" lvl="1" indent="-571500">
                  <a:lnSpc>
                    <a:spcPct val="150000"/>
                  </a:lnSpc>
                  <a:buClr>
                    <a:srgbClr val="0000FF"/>
                  </a:buClr>
                  <a:buFont typeface="Wingdings" panose="05000000000000000000" pitchFamily="2" charset="2"/>
                  <a:buChar char="Ø"/>
                </a:pPr>
                <a:r>
                  <a:rPr lang="en-US" altLang="zh-CN" sz="4400" dirty="0">
                    <a:latin typeface="Gill Sans MT" panose="020B0502020104020203" pitchFamily="34" charset="0"/>
                  </a:rPr>
                  <a:t>Predict the label solely based on the explanation</a:t>
                </a:r>
              </a:p>
              <a:p>
                <a:pPr marL="571500" indent="-571500">
                  <a:lnSpc>
                    <a:spcPct val="150000"/>
                  </a:lnSpc>
                  <a:buClr>
                    <a:srgbClr val="0000FF"/>
                  </a:buClr>
                  <a:buFont typeface="Wingdings" panose="05000000000000000000" pitchFamily="2" charset="2"/>
                  <a:buChar char="l"/>
                </a:pPr>
                <a:r>
                  <a:rPr lang="en-US" altLang="zh-CN" sz="4400" dirty="0">
                    <a:latin typeface="Gill Sans MT" panose="020B0502020104020203" pitchFamily="34" charset="0"/>
                  </a:rPr>
                  <a:t>Set </a:t>
                </a:r>
                <a14:m>
                  <m:oMath xmlns:m="http://schemas.openxmlformats.org/officeDocument/2006/math">
                    <m:sSub>
                      <m:sSubPr>
                        <m:ctrlPr>
                          <a:rPr lang="en-US" altLang="zh-CN" sz="4400" i="1" smtClean="0">
                            <a:latin typeface="Cambria Math" panose="02040503050406030204" pitchFamily="18" charset="0"/>
                          </a:rPr>
                        </m:ctrlPr>
                      </m:sSubPr>
                      <m:e>
                        <m:r>
                          <a:rPr lang="en-US" altLang="zh-CN" sz="4400" b="0" i="1" smtClean="0">
                            <a:latin typeface="Cambria Math" panose="02040503050406030204" pitchFamily="18" charset="0"/>
                          </a:rPr>
                          <m:t>𝑥</m:t>
                        </m:r>
                      </m:e>
                      <m:sub>
                        <m:r>
                          <a:rPr lang="en-US" altLang="zh-CN" sz="4400" b="0" i="1" smtClean="0">
                            <a:latin typeface="Cambria Math" panose="02040503050406030204" pitchFamily="18" charset="0"/>
                          </a:rPr>
                          <m:t>𝑐</m:t>
                        </m:r>
                      </m:sub>
                    </m:sSub>
                  </m:oMath>
                </a14:m>
                <a:r>
                  <a:rPr lang="en-US" altLang="zh-CN" sz="4400" dirty="0">
                    <a:latin typeface="Gill Sans MT" panose="020B0502020104020203" pitchFamily="34" charset="0"/>
                  </a:rPr>
                  <a:t> as the premise, </a:t>
                </a:r>
                <a14:m>
                  <m:oMath xmlns:m="http://schemas.openxmlformats.org/officeDocument/2006/math">
                    <m:sSub>
                      <m:sSubPr>
                        <m:ctrlPr>
                          <a:rPr lang="en-US" altLang="zh-CN" sz="4400" i="1" smtClean="0">
                            <a:latin typeface="Cambria Math" panose="02040503050406030204" pitchFamily="18" charset="0"/>
                          </a:rPr>
                        </m:ctrlPr>
                      </m:sSubPr>
                      <m:e>
                        <m:r>
                          <a:rPr lang="en-US" altLang="zh-CN" sz="4400" b="0" i="1" smtClean="0">
                            <a:latin typeface="Cambria Math" panose="02040503050406030204" pitchFamily="18" charset="0"/>
                          </a:rPr>
                          <m:t>𝑥</m:t>
                        </m:r>
                      </m:e>
                      <m:sub>
                        <m:r>
                          <a:rPr lang="en-US" altLang="zh-CN" sz="4400" b="0" i="1" smtClean="0">
                            <a:latin typeface="Cambria Math" panose="02040503050406030204" pitchFamily="18" charset="0"/>
                          </a:rPr>
                          <m:t>𝑣</m:t>
                        </m:r>
                      </m:sub>
                    </m:sSub>
                  </m:oMath>
                </a14:m>
                <a:r>
                  <a:rPr lang="en-US" altLang="zh-CN" sz="4400" dirty="0">
                    <a:latin typeface="Gill Sans MT" panose="020B0502020104020203" pitchFamily="34" charset="0"/>
                  </a:rPr>
                  <a:t>as the </a:t>
                </a:r>
                <a:r>
                  <a:rPr lang="en-US" altLang="zh-CN" sz="4400" dirty="0">
                    <a:solidFill>
                      <a:srgbClr val="0000FF"/>
                    </a:solidFill>
                    <a:latin typeface="Gill Sans MT" panose="020B0502020104020203" pitchFamily="34" charset="0"/>
                  </a:rPr>
                  <a:t>hypothesis</a:t>
                </a:r>
              </a:p>
            </p:txBody>
          </p:sp>
        </mc:Choice>
        <mc:Fallback xmlns="">
          <p:sp>
            <p:nvSpPr>
              <p:cNvPr id="7" name="文本框 6">
                <a:extLst>
                  <a:ext uri="{FF2B5EF4-FFF2-40B4-BE49-F238E27FC236}">
                    <a16:creationId xmlns:a16="http://schemas.microsoft.com/office/drawing/2014/main" id="{6624018F-53DD-4BC8-A952-04FE8662F016}"/>
                  </a:ext>
                </a:extLst>
              </p:cNvPr>
              <p:cNvSpPr txBox="1">
                <a:spLocks noRot="1" noChangeAspect="1" noMove="1" noResize="1" noEditPoints="1" noAdjustHandles="1" noChangeArrowheads="1" noChangeShapeType="1" noTextEdit="1"/>
              </p:cNvSpPr>
              <p:nvPr/>
            </p:nvSpPr>
            <p:spPr>
              <a:xfrm>
                <a:off x="374650" y="1768475"/>
                <a:ext cx="17145000" cy="6066982"/>
              </a:xfrm>
              <a:prstGeom prst="rect">
                <a:avLst/>
              </a:prstGeom>
              <a:blipFill>
                <a:blip r:embed="rId3"/>
                <a:stretch>
                  <a:fillRect l="-1280" b="-43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187866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FABAD-46A3-4EB6-963F-FDF7C17A36AB}"/>
              </a:ext>
            </a:extLst>
          </p:cNvPr>
          <p:cNvSpPr>
            <a:spLocks noGrp="1"/>
          </p:cNvSpPr>
          <p:nvPr>
            <p:ph type="title"/>
          </p:nvPr>
        </p:nvSpPr>
        <p:spPr>
          <a:xfrm>
            <a:off x="7192890" y="168275"/>
            <a:ext cx="5718319" cy="1154162"/>
          </a:xfrm>
        </p:spPr>
        <p:txBody>
          <a:bodyPr/>
          <a:lstStyle/>
          <a:p>
            <a:pPr algn="ctr"/>
            <a:r>
              <a:rPr lang="en-US" altLang="zh-CN" dirty="0"/>
              <a:t>Example </a:t>
            </a:r>
            <a:endParaRPr lang="zh-CN" altLang="en-US" dirty="0"/>
          </a:p>
        </p:txBody>
      </p:sp>
      <p:sp>
        <p:nvSpPr>
          <p:cNvPr id="4" name="object 4">
            <a:extLst>
              <a:ext uri="{FF2B5EF4-FFF2-40B4-BE49-F238E27FC236}">
                <a16:creationId xmlns:a16="http://schemas.microsoft.com/office/drawing/2014/main" id="{C922DA26-BF30-4F78-B16A-526CE7E5E687}"/>
              </a:ext>
            </a:extLst>
          </p:cNvPr>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35</a:t>
            </a:fld>
            <a:endParaRPr sz="2300" dirty="0">
              <a:latin typeface="Gill Sans MT"/>
              <a:cs typeface="Gill Sans MT"/>
            </a:endParaRPr>
          </a:p>
        </p:txBody>
      </p:sp>
      <p:pic>
        <p:nvPicPr>
          <p:cNvPr id="5" name="图片 4">
            <a:extLst>
              <a:ext uri="{FF2B5EF4-FFF2-40B4-BE49-F238E27FC236}">
                <a16:creationId xmlns:a16="http://schemas.microsoft.com/office/drawing/2014/main" id="{67B66DD1-0C69-44D1-BE09-4848F24568B3}"/>
              </a:ext>
            </a:extLst>
          </p:cNvPr>
          <p:cNvPicPr>
            <a:picLocks noChangeAspect="1"/>
          </p:cNvPicPr>
          <p:nvPr/>
        </p:nvPicPr>
        <p:blipFill rotWithShape="1">
          <a:blip r:embed="rId3"/>
          <a:srcRect r="1747" b="1285"/>
          <a:stretch/>
        </p:blipFill>
        <p:spPr>
          <a:xfrm>
            <a:off x="207010" y="2225675"/>
            <a:ext cx="19690080" cy="7375024"/>
          </a:xfrm>
          <a:prstGeom prst="rect">
            <a:avLst/>
          </a:prstGeom>
        </p:spPr>
      </p:pic>
    </p:spTree>
    <p:extLst>
      <p:ext uri="{BB962C8B-B14F-4D97-AF65-F5344CB8AC3E}">
        <p14:creationId xmlns:p14="http://schemas.microsoft.com/office/powerpoint/2010/main" val="2287813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FABAD-46A3-4EB6-963F-FDF7C17A36AB}"/>
              </a:ext>
            </a:extLst>
          </p:cNvPr>
          <p:cNvSpPr>
            <a:spLocks noGrp="1"/>
          </p:cNvSpPr>
          <p:nvPr>
            <p:ph type="title"/>
          </p:nvPr>
        </p:nvSpPr>
        <p:spPr>
          <a:xfrm>
            <a:off x="7192890" y="168275"/>
            <a:ext cx="5718319" cy="1154162"/>
          </a:xfrm>
        </p:spPr>
        <p:txBody>
          <a:bodyPr/>
          <a:lstStyle/>
          <a:p>
            <a:pPr algn="ctr"/>
            <a:r>
              <a:rPr lang="en-US" altLang="zh-CN" dirty="0"/>
              <a:t>Conclusion  </a:t>
            </a:r>
            <a:endParaRPr lang="zh-CN" altLang="en-US" dirty="0"/>
          </a:p>
        </p:txBody>
      </p:sp>
      <p:sp>
        <p:nvSpPr>
          <p:cNvPr id="4" name="object 4">
            <a:extLst>
              <a:ext uri="{FF2B5EF4-FFF2-40B4-BE49-F238E27FC236}">
                <a16:creationId xmlns:a16="http://schemas.microsoft.com/office/drawing/2014/main" id="{C922DA26-BF30-4F78-B16A-526CE7E5E687}"/>
              </a:ext>
            </a:extLst>
          </p:cNvPr>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36</a:t>
            </a:fld>
            <a:endParaRPr sz="2300" dirty="0">
              <a:latin typeface="Gill Sans MT"/>
              <a:cs typeface="Gill Sans MT"/>
            </a:endParaRPr>
          </a:p>
        </p:txBody>
      </p:sp>
      <p:sp>
        <p:nvSpPr>
          <p:cNvPr id="6" name="文本框 5">
            <a:extLst>
              <a:ext uri="{FF2B5EF4-FFF2-40B4-BE49-F238E27FC236}">
                <a16:creationId xmlns:a16="http://schemas.microsoft.com/office/drawing/2014/main" id="{554DBD00-4672-4738-A3D7-CDE337B9BDE7}"/>
              </a:ext>
            </a:extLst>
          </p:cNvPr>
          <p:cNvSpPr txBox="1"/>
          <p:nvPr/>
        </p:nvSpPr>
        <p:spPr>
          <a:xfrm>
            <a:off x="374650" y="1768475"/>
            <a:ext cx="17145000" cy="5051319"/>
          </a:xfrm>
          <a:prstGeom prst="rect">
            <a:avLst/>
          </a:prstGeom>
          <a:noFill/>
        </p:spPr>
        <p:txBody>
          <a:bodyPr wrap="square" rtlCol="0">
            <a:spAutoFit/>
          </a:bodyPr>
          <a:lstStyle/>
          <a:p>
            <a:pPr marL="571500" indent="-571500">
              <a:lnSpc>
                <a:spcPct val="150000"/>
              </a:lnSpc>
              <a:buClr>
                <a:srgbClr val="0000FF"/>
              </a:buClr>
              <a:buFont typeface="Wingdings" panose="05000000000000000000" pitchFamily="2" charset="2"/>
              <a:buChar char="l"/>
            </a:pPr>
            <a:r>
              <a:rPr lang="en-US" altLang="zh-CN" sz="4400" dirty="0">
                <a:latin typeface="Gill Sans MT" panose="020B0502020104020203" pitchFamily="34" charset="0"/>
              </a:rPr>
              <a:t>Producing inconsistent explanations.</a:t>
            </a:r>
          </a:p>
          <a:p>
            <a:pPr marL="571500" indent="-571500">
              <a:lnSpc>
                <a:spcPct val="150000"/>
              </a:lnSpc>
              <a:buClr>
                <a:srgbClr val="0000FF"/>
              </a:buClr>
              <a:buFont typeface="Wingdings" panose="05000000000000000000" pitchFamily="2" charset="2"/>
              <a:buChar char="l"/>
            </a:pPr>
            <a:r>
              <a:rPr lang="en-US" altLang="zh-CN" sz="4400" dirty="0" err="1">
                <a:latin typeface="Gill Sans MT" panose="020B0502020104020203" pitchFamily="34" charset="0"/>
              </a:rPr>
              <a:t>Addres</a:t>
            </a:r>
            <a:r>
              <a:rPr lang="en-US" altLang="zh-CN" sz="4400" dirty="0">
                <a:latin typeface="Gill Sans MT" panose="020B0502020104020203" pitchFamily="34" charset="0"/>
              </a:rPr>
              <a:t> the problem of adversarial attacks with </a:t>
            </a:r>
            <a:r>
              <a:rPr lang="en-US" altLang="zh-CN" sz="4400" dirty="0">
                <a:solidFill>
                  <a:srgbClr val="0000FF"/>
                </a:solidFill>
                <a:latin typeface="Gill Sans MT" panose="020B0502020104020203" pitchFamily="34" charset="0"/>
              </a:rPr>
              <a:t>full target sequences</a:t>
            </a:r>
          </a:p>
          <a:p>
            <a:pPr marL="571500" indent="-571500">
              <a:lnSpc>
                <a:spcPct val="150000"/>
              </a:lnSpc>
              <a:buClr>
                <a:srgbClr val="0000FF"/>
              </a:buClr>
              <a:buFont typeface="Wingdings" panose="05000000000000000000" pitchFamily="2" charset="2"/>
              <a:buChar char="l"/>
            </a:pPr>
            <a:r>
              <a:rPr lang="en-US" altLang="zh-CN" sz="4400" dirty="0">
                <a:latin typeface="Gill Sans MT" panose="020B0502020104020203" pitchFamily="34" charset="0"/>
              </a:rPr>
              <a:t>Future work:</a:t>
            </a:r>
          </a:p>
          <a:p>
            <a:pPr marL="1028700" lvl="1" indent="-571500">
              <a:lnSpc>
                <a:spcPct val="150000"/>
              </a:lnSpc>
              <a:buClr>
                <a:srgbClr val="0000FF"/>
              </a:buClr>
              <a:buFont typeface="Wingdings" panose="05000000000000000000" pitchFamily="2" charset="2"/>
              <a:buChar char="Ø"/>
            </a:pPr>
            <a:r>
              <a:rPr lang="en-US" altLang="zh-CN" sz="4400" dirty="0">
                <a:latin typeface="Gill Sans MT" panose="020B0502020104020203" pitchFamily="34" charset="0"/>
              </a:rPr>
              <a:t>Develop more advanced procedures for detecting inconsistencies</a:t>
            </a:r>
          </a:p>
          <a:p>
            <a:pPr marL="1028700" lvl="1" indent="-571500">
              <a:lnSpc>
                <a:spcPct val="150000"/>
              </a:lnSpc>
              <a:buClr>
                <a:srgbClr val="0000FF"/>
              </a:buClr>
              <a:buFont typeface="Wingdings" panose="05000000000000000000" pitchFamily="2" charset="2"/>
              <a:buChar char="Ø"/>
            </a:pPr>
            <a:r>
              <a:rPr lang="en-US" altLang="zh-CN" sz="4400" dirty="0">
                <a:latin typeface="Gill Sans MT" panose="020B0502020104020203" pitchFamily="34" charset="0"/>
              </a:rPr>
              <a:t>Build robust models that do not generate inconsistencies.</a:t>
            </a:r>
          </a:p>
        </p:txBody>
      </p:sp>
    </p:spTree>
    <p:extLst>
      <p:ext uri="{BB962C8B-B14F-4D97-AF65-F5344CB8AC3E}">
        <p14:creationId xmlns:p14="http://schemas.microsoft.com/office/powerpoint/2010/main" val="15339557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27E488B-5E21-45E3-9B30-CEDE868835A2}"/>
              </a:ext>
            </a:extLst>
          </p:cNvPr>
          <p:cNvSpPr/>
          <p:nvPr/>
        </p:nvSpPr>
        <p:spPr>
          <a:xfrm>
            <a:off x="2355850" y="2606675"/>
            <a:ext cx="15392400" cy="3429000"/>
          </a:xfrm>
          <a:prstGeom prst="rect">
            <a:avLst/>
          </a:prstGeom>
          <a:solidFill>
            <a:srgbClr val="D4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solidFill>
                  <a:schemeClr val="tx1"/>
                </a:solidFill>
                <a:latin typeface="Gill Sans MT" panose="020B0502020104020203" pitchFamily="34" charset="0"/>
              </a:rPr>
              <a:t>[EMNLP20] Partially-Aligned Data-to-Text Generation with Distant Supervision</a:t>
            </a:r>
          </a:p>
        </p:txBody>
      </p:sp>
      <p:sp>
        <p:nvSpPr>
          <p:cNvPr id="4" name="object 4">
            <a:extLst>
              <a:ext uri="{FF2B5EF4-FFF2-40B4-BE49-F238E27FC236}">
                <a16:creationId xmlns:a16="http://schemas.microsoft.com/office/drawing/2014/main" id="{89A68B52-230B-4291-8D4D-0C3DB26E7E44}"/>
              </a:ext>
            </a:extLst>
          </p:cNvPr>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37</a:t>
            </a:fld>
            <a:endParaRPr sz="2300" dirty="0">
              <a:latin typeface="Gill Sans MT"/>
              <a:cs typeface="Gill Sans MT"/>
            </a:endParaRPr>
          </a:p>
        </p:txBody>
      </p:sp>
      <p:pic>
        <p:nvPicPr>
          <p:cNvPr id="2" name="图片 1">
            <a:extLst>
              <a:ext uri="{FF2B5EF4-FFF2-40B4-BE49-F238E27FC236}">
                <a16:creationId xmlns:a16="http://schemas.microsoft.com/office/drawing/2014/main" id="{36590B21-B2BD-408B-ACB2-7F88E79EF519}"/>
              </a:ext>
            </a:extLst>
          </p:cNvPr>
          <p:cNvPicPr>
            <a:picLocks noChangeAspect="1"/>
          </p:cNvPicPr>
          <p:nvPr/>
        </p:nvPicPr>
        <p:blipFill>
          <a:blip r:embed="rId3"/>
          <a:stretch>
            <a:fillRect/>
          </a:stretch>
        </p:blipFill>
        <p:spPr>
          <a:xfrm>
            <a:off x="5468459" y="6188075"/>
            <a:ext cx="9167181" cy="3430132"/>
          </a:xfrm>
          <a:prstGeom prst="rect">
            <a:avLst/>
          </a:prstGeom>
        </p:spPr>
      </p:pic>
      <p:sp>
        <p:nvSpPr>
          <p:cNvPr id="7" name="矩形 6">
            <a:extLst>
              <a:ext uri="{FF2B5EF4-FFF2-40B4-BE49-F238E27FC236}">
                <a16:creationId xmlns:a16="http://schemas.microsoft.com/office/drawing/2014/main" id="{3D06EA6D-762B-492D-8902-0DB9A2945D91}"/>
              </a:ext>
            </a:extLst>
          </p:cNvPr>
          <p:cNvSpPr/>
          <p:nvPr/>
        </p:nvSpPr>
        <p:spPr>
          <a:xfrm>
            <a:off x="0" y="0"/>
            <a:ext cx="20104100" cy="15060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937810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59B68-663D-4260-93D6-A75EF191CC73}"/>
              </a:ext>
            </a:extLst>
          </p:cNvPr>
          <p:cNvSpPr>
            <a:spLocks noGrp="1"/>
          </p:cNvSpPr>
          <p:nvPr>
            <p:ph type="title"/>
          </p:nvPr>
        </p:nvSpPr>
        <p:spPr>
          <a:xfrm>
            <a:off x="7371521" y="36576"/>
            <a:ext cx="5373760" cy="1319048"/>
          </a:xfrm>
        </p:spPr>
        <p:txBody>
          <a:bodyPr/>
          <a:lstStyle/>
          <a:p>
            <a:r>
              <a:rPr lang="en-US" altLang="zh-CN" dirty="0"/>
              <a:t>Introduction  </a:t>
            </a:r>
            <a:endParaRPr lang="zh-CN" altLang="en-US" dirty="0"/>
          </a:p>
        </p:txBody>
      </p:sp>
      <p:sp>
        <p:nvSpPr>
          <p:cNvPr id="4" name="文本框 3">
            <a:extLst>
              <a:ext uri="{FF2B5EF4-FFF2-40B4-BE49-F238E27FC236}">
                <a16:creationId xmlns:a16="http://schemas.microsoft.com/office/drawing/2014/main" id="{65012A85-8BE9-4789-BC60-2FC47B517827}"/>
              </a:ext>
            </a:extLst>
          </p:cNvPr>
          <p:cNvSpPr txBox="1"/>
          <p:nvPr/>
        </p:nvSpPr>
        <p:spPr>
          <a:xfrm>
            <a:off x="0" y="1772320"/>
            <a:ext cx="10058401" cy="981294"/>
          </a:xfrm>
          <a:prstGeom prst="rect">
            <a:avLst/>
          </a:prstGeom>
          <a:noFill/>
        </p:spPr>
        <p:txBody>
          <a:bodyPr wrap="square" rtlCol="0">
            <a:spAutoFit/>
          </a:bodyPr>
          <a:lstStyle/>
          <a:p>
            <a:pPr marL="742950" indent="-742950">
              <a:lnSpc>
                <a:spcPct val="150000"/>
              </a:lnSpc>
              <a:buClr>
                <a:srgbClr val="0000FF"/>
              </a:buClr>
              <a:buFont typeface="Wingdings" panose="05000000000000000000" pitchFamily="2" charset="2"/>
              <a:buChar char="l"/>
            </a:pPr>
            <a:r>
              <a:rPr lang="en-US" altLang="zh-CN" sz="4400" dirty="0">
                <a:latin typeface="Gill Sans MT" panose="020B0502020104020203" pitchFamily="34" charset="0"/>
              </a:rPr>
              <a:t>Data-to-Text generation task</a:t>
            </a:r>
          </a:p>
        </p:txBody>
      </p:sp>
      <p:sp>
        <p:nvSpPr>
          <p:cNvPr id="6" name="object 4">
            <a:extLst>
              <a:ext uri="{FF2B5EF4-FFF2-40B4-BE49-F238E27FC236}">
                <a16:creationId xmlns:a16="http://schemas.microsoft.com/office/drawing/2014/main" id="{914AEEB3-535E-4A37-A153-312B4E3D4303}"/>
              </a:ext>
            </a:extLst>
          </p:cNvPr>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38</a:t>
            </a:fld>
            <a:endParaRPr sz="2300" dirty="0">
              <a:latin typeface="Gill Sans MT"/>
              <a:cs typeface="Gill Sans MT"/>
            </a:endParaRPr>
          </a:p>
        </p:txBody>
      </p:sp>
      <p:sp>
        <p:nvSpPr>
          <p:cNvPr id="10" name="文本框 9">
            <a:extLst>
              <a:ext uri="{FF2B5EF4-FFF2-40B4-BE49-F238E27FC236}">
                <a16:creationId xmlns:a16="http://schemas.microsoft.com/office/drawing/2014/main" id="{0F821696-5119-472A-9EE0-F1F941F05855}"/>
              </a:ext>
            </a:extLst>
          </p:cNvPr>
          <p:cNvSpPr txBox="1"/>
          <p:nvPr/>
        </p:nvSpPr>
        <p:spPr>
          <a:xfrm>
            <a:off x="2965450" y="3444875"/>
            <a:ext cx="13030200" cy="988669"/>
          </a:xfrm>
          <a:prstGeom prst="rect">
            <a:avLst/>
          </a:prstGeom>
          <a:solidFill>
            <a:srgbClr val="D4D4FF"/>
          </a:solidFill>
        </p:spPr>
        <p:txBody>
          <a:bodyPr wrap="square" rtlCol="0">
            <a:spAutoFit/>
          </a:bodyPr>
          <a:lstStyle/>
          <a:p>
            <a:pPr>
              <a:lnSpc>
                <a:spcPct val="150000"/>
              </a:lnSpc>
              <a:buClr>
                <a:srgbClr val="0000FF"/>
              </a:buClr>
            </a:pPr>
            <a:r>
              <a:rPr lang="en-US" altLang="zh-CN" sz="4400" dirty="0">
                <a:highlight>
                  <a:srgbClr val="D4D4FF"/>
                </a:highlight>
                <a:latin typeface="Gill Sans MT" panose="020B0502020104020203" pitchFamily="34" charset="0"/>
              </a:rPr>
              <a:t>&lt;Company of Heroes, developer, Relic </a:t>
            </a:r>
            <a:r>
              <a:rPr lang="en-US" altLang="zh-CN" sz="4400" dirty="0" err="1">
                <a:highlight>
                  <a:srgbClr val="D4D4FF"/>
                </a:highlight>
                <a:latin typeface="Gill Sans MT" panose="020B0502020104020203" pitchFamily="34" charset="0"/>
              </a:rPr>
              <a:t>Entertainmenti</a:t>
            </a:r>
            <a:r>
              <a:rPr lang="en-US" altLang="zh-CN" sz="4400" dirty="0">
                <a:highlight>
                  <a:srgbClr val="D4D4FF"/>
                </a:highlight>
                <a:latin typeface="Gill Sans MT" panose="020B0502020104020203" pitchFamily="34" charset="0"/>
              </a:rPr>
              <a:t>&gt;</a:t>
            </a:r>
          </a:p>
        </p:txBody>
      </p:sp>
      <p:sp>
        <p:nvSpPr>
          <p:cNvPr id="11" name="箭头: 下 10">
            <a:extLst>
              <a:ext uri="{FF2B5EF4-FFF2-40B4-BE49-F238E27FC236}">
                <a16:creationId xmlns:a16="http://schemas.microsoft.com/office/drawing/2014/main" id="{7A7E611E-3317-4E4E-BFFD-EFBC6B7E6738}"/>
              </a:ext>
            </a:extLst>
          </p:cNvPr>
          <p:cNvSpPr/>
          <p:nvPr/>
        </p:nvSpPr>
        <p:spPr>
          <a:xfrm>
            <a:off x="8031090" y="4673695"/>
            <a:ext cx="762000" cy="1219200"/>
          </a:xfrm>
          <a:prstGeom prst="downArrow">
            <a:avLst/>
          </a:prstGeom>
          <a:solidFill>
            <a:srgbClr val="D4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EAA7935F-855D-4CEF-9972-F9B9C4A1BBB8}"/>
              </a:ext>
            </a:extLst>
          </p:cNvPr>
          <p:cNvSpPr txBox="1"/>
          <p:nvPr/>
        </p:nvSpPr>
        <p:spPr>
          <a:xfrm>
            <a:off x="2998724" y="6133046"/>
            <a:ext cx="13566902" cy="988669"/>
          </a:xfrm>
          <a:prstGeom prst="rect">
            <a:avLst/>
          </a:prstGeom>
          <a:solidFill>
            <a:srgbClr val="D4D4FF"/>
          </a:solidFill>
        </p:spPr>
        <p:txBody>
          <a:bodyPr wrap="square" rtlCol="0">
            <a:spAutoFit/>
          </a:bodyPr>
          <a:lstStyle/>
          <a:p>
            <a:pPr>
              <a:lnSpc>
                <a:spcPct val="150000"/>
              </a:lnSpc>
              <a:buClr>
                <a:srgbClr val="0000FF"/>
              </a:buClr>
            </a:pPr>
            <a:r>
              <a:rPr lang="en-US" altLang="zh-CN" sz="4400" dirty="0">
                <a:highlight>
                  <a:srgbClr val="D4D4FF"/>
                </a:highlight>
                <a:latin typeface="Gill Sans MT" panose="020B0502020104020203" pitchFamily="34" charset="0"/>
              </a:rPr>
              <a:t>Company of Heroes is developed by Relic Entertainment.</a:t>
            </a:r>
          </a:p>
        </p:txBody>
      </p:sp>
    </p:spTree>
    <p:extLst>
      <p:ext uri="{BB962C8B-B14F-4D97-AF65-F5344CB8AC3E}">
        <p14:creationId xmlns:p14="http://schemas.microsoft.com/office/powerpoint/2010/main" val="1490411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FABAD-46A3-4EB6-963F-FDF7C17A36AB}"/>
              </a:ext>
            </a:extLst>
          </p:cNvPr>
          <p:cNvSpPr>
            <a:spLocks noGrp="1"/>
          </p:cNvSpPr>
          <p:nvPr>
            <p:ph type="title"/>
          </p:nvPr>
        </p:nvSpPr>
        <p:spPr>
          <a:xfrm>
            <a:off x="8219931" y="-26811"/>
            <a:ext cx="4422919" cy="1154162"/>
          </a:xfrm>
        </p:spPr>
        <p:txBody>
          <a:bodyPr/>
          <a:lstStyle/>
          <a:p>
            <a:r>
              <a:rPr lang="en-US" altLang="zh-CN" dirty="0"/>
              <a:t>Problem </a:t>
            </a:r>
            <a:endParaRPr lang="zh-CN" altLang="en-US" dirty="0"/>
          </a:p>
        </p:txBody>
      </p:sp>
      <p:sp>
        <p:nvSpPr>
          <p:cNvPr id="4" name="object 4">
            <a:extLst>
              <a:ext uri="{FF2B5EF4-FFF2-40B4-BE49-F238E27FC236}">
                <a16:creationId xmlns:a16="http://schemas.microsoft.com/office/drawing/2014/main" id="{C922DA26-BF30-4F78-B16A-526CE7E5E687}"/>
              </a:ext>
            </a:extLst>
          </p:cNvPr>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39</a:t>
            </a:fld>
            <a:endParaRPr sz="2300" dirty="0">
              <a:latin typeface="Gill Sans MT"/>
              <a:cs typeface="Gill Sans MT"/>
            </a:endParaRPr>
          </a:p>
        </p:txBody>
      </p:sp>
      <p:sp>
        <p:nvSpPr>
          <p:cNvPr id="6" name="文本框 5">
            <a:extLst>
              <a:ext uri="{FF2B5EF4-FFF2-40B4-BE49-F238E27FC236}">
                <a16:creationId xmlns:a16="http://schemas.microsoft.com/office/drawing/2014/main" id="{C8AE223E-201C-4C78-80DF-8944721BDA79}"/>
              </a:ext>
            </a:extLst>
          </p:cNvPr>
          <p:cNvSpPr txBox="1"/>
          <p:nvPr/>
        </p:nvSpPr>
        <p:spPr>
          <a:xfrm>
            <a:off x="1136650" y="1692275"/>
            <a:ext cx="10058401" cy="988669"/>
          </a:xfrm>
          <a:prstGeom prst="rect">
            <a:avLst/>
          </a:prstGeom>
          <a:noFill/>
        </p:spPr>
        <p:txBody>
          <a:bodyPr wrap="square" rtlCol="0">
            <a:spAutoFit/>
          </a:bodyPr>
          <a:lstStyle/>
          <a:p>
            <a:pPr>
              <a:lnSpc>
                <a:spcPct val="150000"/>
              </a:lnSpc>
              <a:buClr>
                <a:srgbClr val="0000FF"/>
              </a:buClr>
            </a:pPr>
            <a:r>
              <a:rPr lang="en-US" altLang="zh-CN" sz="4400" dirty="0">
                <a:latin typeface="Gill Sans MT" panose="020B0502020104020203" pitchFamily="34" charset="0"/>
              </a:rPr>
              <a:t>Well-aligned data and text pairs</a:t>
            </a:r>
          </a:p>
        </p:txBody>
      </p:sp>
      <p:sp>
        <p:nvSpPr>
          <p:cNvPr id="3" name="箭头: 右 2">
            <a:extLst>
              <a:ext uri="{FF2B5EF4-FFF2-40B4-BE49-F238E27FC236}">
                <a16:creationId xmlns:a16="http://schemas.microsoft.com/office/drawing/2014/main" id="{B45E1CFD-B7CB-49A2-B3BA-96D5D58B4089}"/>
              </a:ext>
            </a:extLst>
          </p:cNvPr>
          <p:cNvSpPr/>
          <p:nvPr/>
        </p:nvSpPr>
        <p:spPr>
          <a:xfrm>
            <a:off x="8674100" y="2132380"/>
            <a:ext cx="460519" cy="382914"/>
          </a:xfrm>
          <a:prstGeom prst="right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E172691F-8FA9-4B30-B3F2-1C074A445AD0}"/>
              </a:ext>
            </a:extLst>
          </p:cNvPr>
          <p:cNvSpPr txBox="1"/>
          <p:nvPr/>
        </p:nvSpPr>
        <p:spPr>
          <a:xfrm>
            <a:off x="9344406" y="1692275"/>
            <a:ext cx="10058401" cy="988669"/>
          </a:xfrm>
          <a:prstGeom prst="rect">
            <a:avLst/>
          </a:prstGeom>
          <a:noFill/>
        </p:spPr>
        <p:txBody>
          <a:bodyPr wrap="square" rtlCol="0">
            <a:spAutoFit/>
          </a:bodyPr>
          <a:lstStyle/>
          <a:p>
            <a:pPr>
              <a:lnSpc>
                <a:spcPct val="150000"/>
              </a:lnSpc>
              <a:buClr>
                <a:srgbClr val="0000FF"/>
              </a:buClr>
            </a:pPr>
            <a:r>
              <a:rPr lang="en-US" altLang="zh-CN" sz="4400" dirty="0">
                <a:latin typeface="Gill Sans MT" panose="020B0502020104020203" pitchFamily="34" charset="0"/>
              </a:rPr>
              <a:t>Difficult and costly to obtain</a:t>
            </a:r>
          </a:p>
        </p:txBody>
      </p:sp>
      <p:sp>
        <p:nvSpPr>
          <p:cNvPr id="10" name="箭头: 下 9">
            <a:extLst>
              <a:ext uri="{FF2B5EF4-FFF2-40B4-BE49-F238E27FC236}">
                <a16:creationId xmlns:a16="http://schemas.microsoft.com/office/drawing/2014/main" id="{E208D69D-BCBD-491E-95DA-2839FEBFC6EB}"/>
              </a:ext>
            </a:extLst>
          </p:cNvPr>
          <p:cNvSpPr/>
          <p:nvPr/>
        </p:nvSpPr>
        <p:spPr>
          <a:xfrm>
            <a:off x="4489450" y="2947387"/>
            <a:ext cx="381254" cy="444314"/>
          </a:xfrm>
          <a:prstGeom prst="down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807F1C76-4DF5-4BAE-80CB-6E6CCDEB53B8}"/>
              </a:ext>
            </a:extLst>
          </p:cNvPr>
          <p:cNvSpPr txBox="1"/>
          <p:nvPr/>
        </p:nvSpPr>
        <p:spPr>
          <a:xfrm>
            <a:off x="1136649" y="3444875"/>
            <a:ext cx="10058401" cy="988669"/>
          </a:xfrm>
          <a:prstGeom prst="rect">
            <a:avLst/>
          </a:prstGeom>
          <a:noFill/>
        </p:spPr>
        <p:txBody>
          <a:bodyPr wrap="square" rtlCol="0">
            <a:spAutoFit/>
          </a:bodyPr>
          <a:lstStyle/>
          <a:p>
            <a:pPr>
              <a:lnSpc>
                <a:spcPct val="150000"/>
              </a:lnSpc>
              <a:buClr>
                <a:srgbClr val="0000FF"/>
              </a:buClr>
            </a:pPr>
            <a:r>
              <a:rPr lang="en-US" altLang="zh-CN" sz="4400" dirty="0">
                <a:latin typeface="Gill Sans MT" panose="020B0502020104020203" pitchFamily="34" charset="0"/>
              </a:rPr>
              <a:t>Using partially-aligned data</a:t>
            </a:r>
          </a:p>
        </p:txBody>
      </p:sp>
      <p:sp>
        <p:nvSpPr>
          <p:cNvPr id="13" name="箭头: 右 12">
            <a:extLst>
              <a:ext uri="{FF2B5EF4-FFF2-40B4-BE49-F238E27FC236}">
                <a16:creationId xmlns:a16="http://schemas.microsoft.com/office/drawing/2014/main" id="{B215F336-725E-47D9-9A2B-6A3873196617}"/>
              </a:ext>
            </a:extLst>
          </p:cNvPr>
          <p:cNvSpPr/>
          <p:nvPr/>
        </p:nvSpPr>
        <p:spPr>
          <a:xfrm>
            <a:off x="8674099" y="3939209"/>
            <a:ext cx="460519" cy="382914"/>
          </a:xfrm>
          <a:prstGeom prst="right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63B68D77-4F40-4641-AB08-1B03AFF1A5CE}"/>
              </a:ext>
            </a:extLst>
          </p:cNvPr>
          <p:cNvSpPr txBox="1"/>
          <p:nvPr/>
        </p:nvSpPr>
        <p:spPr>
          <a:xfrm>
            <a:off x="9518650" y="3440410"/>
            <a:ext cx="10058401" cy="2004331"/>
          </a:xfrm>
          <a:prstGeom prst="rect">
            <a:avLst/>
          </a:prstGeom>
          <a:noFill/>
        </p:spPr>
        <p:txBody>
          <a:bodyPr wrap="square" rtlCol="0">
            <a:spAutoFit/>
          </a:bodyPr>
          <a:lstStyle/>
          <a:p>
            <a:pPr>
              <a:lnSpc>
                <a:spcPct val="150000"/>
              </a:lnSpc>
              <a:buClr>
                <a:srgbClr val="0000FF"/>
              </a:buClr>
            </a:pPr>
            <a:r>
              <a:rPr lang="en-US" altLang="zh-CN" sz="4400" dirty="0">
                <a:latin typeface="Gill Sans MT" panose="020B0502020104020203" pitchFamily="34" charset="0"/>
              </a:rPr>
              <a:t>Overgeneration</a:t>
            </a:r>
          </a:p>
          <a:p>
            <a:pPr>
              <a:lnSpc>
                <a:spcPct val="150000"/>
              </a:lnSpc>
              <a:buClr>
                <a:srgbClr val="0000FF"/>
              </a:buClr>
            </a:pPr>
            <a:endParaRPr lang="en-US" altLang="zh-CN" sz="4400" dirty="0">
              <a:latin typeface="Gill Sans MT" panose="020B0502020104020203" pitchFamily="34" charset="0"/>
            </a:endParaRPr>
          </a:p>
        </p:txBody>
      </p:sp>
      <p:pic>
        <p:nvPicPr>
          <p:cNvPr id="16" name="图片 15">
            <a:extLst>
              <a:ext uri="{FF2B5EF4-FFF2-40B4-BE49-F238E27FC236}">
                <a16:creationId xmlns:a16="http://schemas.microsoft.com/office/drawing/2014/main" id="{15D6C35F-93F1-4E64-8538-5C596B27265B}"/>
              </a:ext>
            </a:extLst>
          </p:cNvPr>
          <p:cNvPicPr>
            <a:picLocks noChangeAspect="1"/>
          </p:cNvPicPr>
          <p:nvPr/>
        </p:nvPicPr>
        <p:blipFill>
          <a:blip r:embed="rId3"/>
          <a:stretch>
            <a:fillRect/>
          </a:stretch>
        </p:blipFill>
        <p:spPr>
          <a:xfrm>
            <a:off x="2660650" y="4703123"/>
            <a:ext cx="10447100" cy="6502953"/>
          </a:xfrm>
          <a:prstGeom prst="rect">
            <a:avLst/>
          </a:prstGeom>
        </p:spPr>
      </p:pic>
    </p:spTree>
    <p:extLst>
      <p:ext uri="{BB962C8B-B14F-4D97-AF65-F5344CB8AC3E}">
        <p14:creationId xmlns:p14="http://schemas.microsoft.com/office/powerpoint/2010/main" val="40468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p:bldP spid="10" grpId="0" animBg="1"/>
      <p:bldP spid="11" grpId="0"/>
      <p:bldP spid="13" grpId="0" animBg="1"/>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27E488B-5E21-45E3-9B30-CEDE868835A2}"/>
              </a:ext>
            </a:extLst>
          </p:cNvPr>
          <p:cNvSpPr/>
          <p:nvPr/>
        </p:nvSpPr>
        <p:spPr>
          <a:xfrm>
            <a:off x="2355850" y="2987675"/>
            <a:ext cx="15392400" cy="3429000"/>
          </a:xfrm>
          <a:prstGeom prst="rect">
            <a:avLst/>
          </a:prstGeom>
          <a:solidFill>
            <a:srgbClr val="D4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solidFill>
                  <a:schemeClr val="tx1"/>
                </a:solidFill>
                <a:latin typeface="Gill Sans MT" panose="020B0502020104020203" pitchFamily="34" charset="0"/>
              </a:rPr>
              <a:t>Relation Extraction With Synthetic</a:t>
            </a:r>
          </a:p>
          <a:p>
            <a:pPr algn="ctr"/>
            <a:r>
              <a:rPr lang="en-US" altLang="zh-CN" sz="5400" dirty="0">
                <a:solidFill>
                  <a:schemeClr val="tx1"/>
                </a:solidFill>
                <a:latin typeface="Gill Sans MT" panose="020B0502020104020203" pitchFamily="34" charset="0"/>
              </a:rPr>
              <a:t>Explanations And Neural Network</a:t>
            </a:r>
          </a:p>
        </p:txBody>
      </p:sp>
      <p:sp>
        <p:nvSpPr>
          <p:cNvPr id="4" name="object 4">
            <a:extLst>
              <a:ext uri="{FF2B5EF4-FFF2-40B4-BE49-F238E27FC236}">
                <a16:creationId xmlns:a16="http://schemas.microsoft.com/office/drawing/2014/main" id="{89A68B52-230B-4291-8D4D-0C3DB26E7E44}"/>
              </a:ext>
            </a:extLst>
          </p:cNvPr>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4</a:t>
            </a:fld>
            <a:endParaRPr sz="2300" dirty="0">
              <a:latin typeface="Gill Sans MT"/>
              <a:cs typeface="Gill Sans MT"/>
            </a:endParaRPr>
          </a:p>
        </p:txBody>
      </p:sp>
      <p:pic>
        <p:nvPicPr>
          <p:cNvPr id="3" name="图片 2">
            <a:extLst>
              <a:ext uri="{FF2B5EF4-FFF2-40B4-BE49-F238E27FC236}">
                <a16:creationId xmlns:a16="http://schemas.microsoft.com/office/drawing/2014/main" id="{B6ED4B27-1FD8-4EBC-93C4-D08FCDCF1D2F}"/>
              </a:ext>
            </a:extLst>
          </p:cNvPr>
          <p:cNvPicPr>
            <a:picLocks noChangeAspect="1"/>
          </p:cNvPicPr>
          <p:nvPr/>
        </p:nvPicPr>
        <p:blipFill>
          <a:blip r:embed="rId3"/>
          <a:stretch>
            <a:fillRect/>
          </a:stretch>
        </p:blipFill>
        <p:spPr>
          <a:xfrm>
            <a:off x="8223250" y="6456934"/>
            <a:ext cx="2857143" cy="495238"/>
          </a:xfrm>
          <a:prstGeom prst="rect">
            <a:avLst/>
          </a:prstGeom>
        </p:spPr>
      </p:pic>
      <p:pic>
        <p:nvPicPr>
          <p:cNvPr id="5" name="图片 4">
            <a:extLst>
              <a:ext uri="{FF2B5EF4-FFF2-40B4-BE49-F238E27FC236}">
                <a16:creationId xmlns:a16="http://schemas.microsoft.com/office/drawing/2014/main" id="{604A23A6-3B03-465C-9D9F-CE8B48046112}"/>
              </a:ext>
            </a:extLst>
          </p:cNvPr>
          <p:cNvPicPr>
            <a:picLocks noChangeAspect="1"/>
          </p:cNvPicPr>
          <p:nvPr/>
        </p:nvPicPr>
        <p:blipFill>
          <a:blip r:embed="rId4"/>
          <a:stretch>
            <a:fillRect/>
          </a:stretch>
        </p:blipFill>
        <p:spPr>
          <a:xfrm>
            <a:off x="7232650" y="6952172"/>
            <a:ext cx="6083290" cy="1481644"/>
          </a:xfrm>
          <a:prstGeom prst="rect">
            <a:avLst/>
          </a:prstGeom>
        </p:spPr>
      </p:pic>
      <p:sp>
        <p:nvSpPr>
          <p:cNvPr id="2" name="矩形 1">
            <a:extLst>
              <a:ext uri="{FF2B5EF4-FFF2-40B4-BE49-F238E27FC236}">
                <a16:creationId xmlns:a16="http://schemas.microsoft.com/office/drawing/2014/main" id="{CB766B1D-46F8-445A-B0BE-F3CE30CF92BB}"/>
              </a:ext>
            </a:extLst>
          </p:cNvPr>
          <p:cNvSpPr/>
          <p:nvPr/>
        </p:nvSpPr>
        <p:spPr>
          <a:xfrm>
            <a:off x="0" y="0"/>
            <a:ext cx="20104100" cy="15060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641464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FABAD-46A3-4EB6-963F-FDF7C17A36AB}"/>
              </a:ext>
            </a:extLst>
          </p:cNvPr>
          <p:cNvSpPr>
            <a:spLocks noGrp="1"/>
          </p:cNvSpPr>
          <p:nvPr>
            <p:ph type="title"/>
          </p:nvPr>
        </p:nvSpPr>
        <p:spPr>
          <a:xfrm>
            <a:off x="7192890" y="6731"/>
            <a:ext cx="5718319" cy="1154162"/>
          </a:xfrm>
        </p:spPr>
        <p:txBody>
          <a:bodyPr/>
          <a:lstStyle/>
          <a:p>
            <a:pPr algn="ctr"/>
            <a:r>
              <a:rPr lang="en-US" altLang="zh-CN" dirty="0"/>
              <a:t>DSG </a:t>
            </a:r>
            <a:endParaRPr lang="zh-CN" altLang="en-US" dirty="0"/>
          </a:p>
        </p:txBody>
      </p:sp>
      <p:sp>
        <p:nvSpPr>
          <p:cNvPr id="4" name="object 4">
            <a:extLst>
              <a:ext uri="{FF2B5EF4-FFF2-40B4-BE49-F238E27FC236}">
                <a16:creationId xmlns:a16="http://schemas.microsoft.com/office/drawing/2014/main" id="{C922DA26-BF30-4F78-B16A-526CE7E5E687}"/>
              </a:ext>
            </a:extLst>
          </p:cNvPr>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40</a:t>
            </a:fld>
            <a:endParaRPr sz="2300" dirty="0">
              <a:latin typeface="Gill Sans MT"/>
              <a:cs typeface="Gill Sans MT"/>
            </a:endParaRPr>
          </a:p>
        </p:txBody>
      </p:sp>
      <p:sp>
        <p:nvSpPr>
          <p:cNvPr id="5" name="文本框 4">
            <a:extLst>
              <a:ext uri="{FF2B5EF4-FFF2-40B4-BE49-F238E27FC236}">
                <a16:creationId xmlns:a16="http://schemas.microsoft.com/office/drawing/2014/main" id="{1064586A-5F7B-4583-BDBE-83E590095330}"/>
              </a:ext>
            </a:extLst>
          </p:cNvPr>
          <p:cNvSpPr txBox="1"/>
          <p:nvPr/>
        </p:nvSpPr>
        <p:spPr>
          <a:xfrm>
            <a:off x="-6350" y="2378075"/>
            <a:ext cx="9906000" cy="4692823"/>
          </a:xfrm>
          <a:prstGeom prst="rect">
            <a:avLst/>
          </a:prstGeom>
          <a:noFill/>
        </p:spPr>
        <p:txBody>
          <a:bodyPr wrap="square" rtlCol="0">
            <a:spAutoFit/>
          </a:bodyPr>
          <a:lstStyle/>
          <a:p>
            <a:pPr marL="742950" indent="-742950">
              <a:lnSpc>
                <a:spcPct val="150000"/>
              </a:lnSpc>
              <a:buClr>
                <a:srgbClr val="0000FF"/>
              </a:buClr>
              <a:buFont typeface="Wingdings" panose="05000000000000000000" pitchFamily="2" charset="2"/>
              <a:buChar char="l"/>
            </a:pPr>
            <a:r>
              <a:rPr lang="en-US" altLang="zh-CN" sz="4400" dirty="0">
                <a:latin typeface="Gill Sans MT" panose="020B0502020104020203" pitchFamily="34" charset="0"/>
              </a:rPr>
              <a:t>Distant Supervision Generation(DSG)</a:t>
            </a:r>
          </a:p>
          <a:p>
            <a:pPr marL="1200150" lvl="1" indent="-742950">
              <a:lnSpc>
                <a:spcPct val="150000"/>
              </a:lnSpc>
              <a:buClr>
                <a:srgbClr val="0000FF"/>
              </a:buClr>
              <a:buFont typeface="Wingdings" panose="05000000000000000000" pitchFamily="2" charset="2"/>
              <a:buChar char="Ø"/>
            </a:pPr>
            <a:r>
              <a:rPr lang="en-US" altLang="zh-CN" sz="4000" dirty="0">
                <a:latin typeface="Gill Sans MT" panose="020B0502020104020203" pitchFamily="34" charset="0"/>
              </a:rPr>
              <a:t>Supportiveness Estimator (SE)</a:t>
            </a:r>
          </a:p>
          <a:p>
            <a:pPr marL="1200150" lvl="1" indent="-742950">
              <a:lnSpc>
                <a:spcPct val="150000"/>
              </a:lnSpc>
              <a:buClr>
                <a:srgbClr val="0000FF"/>
              </a:buClr>
              <a:buFont typeface="Wingdings" panose="05000000000000000000" pitchFamily="2" charset="2"/>
              <a:buChar char="Ø"/>
            </a:pPr>
            <a:r>
              <a:rPr lang="en-US" altLang="zh-CN" sz="4000" dirty="0">
                <a:latin typeface="Gill Sans MT" panose="020B0502020104020203" pitchFamily="34" charset="0"/>
              </a:rPr>
              <a:t>Sequence-to-Sequence Generator (S2SG)</a:t>
            </a:r>
          </a:p>
          <a:p>
            <a:pPr marL="1200150" lvl="1" indent="-742950">
              <a:lnSpc>
                <a:spcPct val="150000"/>
              </a:lnSpc>
              <a:buClr>
                <a:srgbClr val="0000FF"/>
              </a:buClr>
              <a:buFont typeface="Wingdings" panose="05000000000000000000" pitchFamily="2" charset="2"/>
              <a:buChar char="Ø"/>
            </a:pPr>
            <a:r>
              <a:rPr lang="en-US" altLang="zh-CN" sz="4000" dirty="0">
                <a:latin typeface="Gill Sans MT" panose="020B0502020104020203" pitchFamily="34" charset="0"/>
              </a:rPr>
              <a:t>Supportiveness Adaptor (SA)</a:t>
            </a:r>
          </a:p>
          <a:p>
            <a:pPr marL="1200150" lvl="1" indent="-742950">
              <a:lnSpc>
                <a:spcPct val="150000"/>
              </a:lnSpc>
              <a:buClr>
                <a:srgbClr val="0000FF"/>
              </a:buClr>
              <a:buFont typeface="Wingdings" panose="05000000000000000000" pitchFamily="2" charset="2"/>
              <a:buChar char="Ø"/>
            </a:pPr>
            <a:r>
              <a:rPr lang="en-US" altLang="zh-CN" sz="4000" dirty="0">
                <a:latin typeface="Gill Sans MT" panose="020B0502020104020203" pitchFamily="34" charset="0"/>
              </a:rPr>
              <a:t>Rebalanced Beam Search (RBS)</a:t>
            </a:r>
          </a:p>
        </p:txBody>
      </p:sp>
      <p:pic>
        <p:nvPicPr>
          <p:cNvPr id="3" name="图片 2">
            <a:extLst>
              <a:ext uri="{FF2B5EF4-FFF2-40B4-BE49-F238E27FC236}">
                <a16:creationId xmlns:a16="http://schemas.microsoft.com/office/drawing/2014/main" id="{618D1185-1694-45D7-9FDE-8E7EF50A3DC2}"/>
              </a:ext>
            </a:extLst>
          </p:cNvPr>
          <p:cNvPicPr>
            <a:picLocks noChangeAspect="1"/>
          </p:cNvPicPr>
          <p:nvPr/>
        </p:nvPicPr>
        <p:blipFill rotWithShape="1">
          <a:blip r:embed="rId3"/>
          <a:srcRect l="5691"/>
          <a:stretch/>
        </p:blipFill>
        <p:spPr>
          <a:xfrm>
            <a:off x="9881108" y="1997075"/>
            <a:ext cx="9905999" cy="6617888"/>
          </a:xfrm>
          <a:prstGeom prst="rect">
            <a:avLst/>
          </a:prstGeom>
        </p:spPr>
      </p:pic>
    </p:spTree>
    <p:extLst>
      <p:ext uri="{BB962C8B-B14F-4D97-AF65-F5344CB8AC3E}">
        <p14:creationId xmlns:p14="http://schemas.microsoft.com/office/powerpoint/2010/main" val="9202230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FABAD-46A3-4EB6-963F-FDF7C17A36AB}"/>
              </a:ext>
            </a:extLst>
          </p:cNvPr>
          <p:cNvSpPr>
            <a:spLocks noGrp="1"/>
          </p:cNvSpPr>
          <p:nvPr>
            <p:ph type="title"/>
          </p:nvPr>
        </p:nvSpPr>
        <p:spPr>
          <a:xfrm>
            <a:off x="7192890" y="6731"/>
            <a:ext cx="5718319" cy="1154162"/>
          </a:xfrm>
        </p:spPr>
        <p:txBody>
          <a:bodyPr/>
          <a:lstStyle/>
          <a:p>
            <a:pPr algn="ctr"/>
            <a:r>
              <a:rPr lang="en-US" altLang="zh-CN" dirty="0"/>
              <a:t>DSG </a:t>
            </a:r>
            <a:endParaRPr lang="zh-CN" altLang="en-US" dirty="0"/>
          </a:p>
        </p:txBody>
      </p:sp>
      <p:sp>
        <p:nvSpPr>
          <p:cNvPr id="4" name="object 4">
            <a:extLst>
              <a:ext uri="{FF2B5EF4-FFF2-40B4-BE49-F238E27FC236}">
                <a16:creationId xmlns:a16="http://schemas.microsoft.com/office/drawing/2014/main" id="{C922DA26-BF30-4F78-B16A-526CE7E5E687}"/>
              </a:ext>
            </a:extLst>
          </p:cNvPr>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41</a:t>
            </a:fld>
            <a:endParaRPr sz="2300" dirty="0">
              <a:latin typeface="Gill Sans MT"/>
              <a:cs typeface="Gill Sans MT"/>
            </a:endParaRPr>
          </a:p>
        </p:txBody>
      </p:sp>
      <p:pic>
        <p:nvPicPr>
          <p:cNvPr id="3" name="图片 2">
            <a:extLst>
              <a:ext uri="{FF2B5EF4-FFF2-40B4-BE49-F238E27FC236}">
                <a16:creationId xmlns:a16="http://schemas.microsoft.com/office/drawing/2014/main" id="{618D1185-1694-45D7-9FDE-8E7EF50A3DC2}"/>
              </a:ext>
            </a:extLst>
          </p:cNvPr>
          <p:cNvPicPr>
            <a:picLocks noChangeAspect="1"/>
          </p:cNvPicPr>
          <p:nvPr/>
        </p:nvPicPr>
        <p:blipFill rotWithShape="1">
          <a:blip r:embed="rId3"/>
          <a:srcRect l="5691"/>
          <a:stretch/>
        </p:blipFill>
        <p:spPr>
          <a:xfrm>
            <a:off x="6165850" y="1496786"/>
            <a:ext cx="14401800" cy="9621392"/>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BDB9BD9-8419-49BE-98D0-58D612E3DA5D}"/>
                  </a:ext>
                </a:extLst>
              </p:cNvPr>
              <p:cNvSpPr txBox="1"/>
              <p:nvPr/>
            </p:nvSpPr>
            <p:spPr>
              <a:xfrm>
                <a:off x="-6350" y="2378075"/>
                <a:ext cx="9906000" cy="4241995"/>
              </a:xfrm>
              <a:prstGeom prst="rect">
                <a:avLst/>
              </a:prstGeom>
              <a:noFill/>
            </p:spPr>
            <p:txBody>
              <a:bodyPr wrap="square" rtlCol="0">
                <a:spAutoFit/>
              </a:bodyPr>
              <a:lstStyle/>
              <a:p>
                <a:pPr marL="742950" indent="-742950">
                  <a:lnSpc>
                    <a:spcPct val="150000"/>
                  </a:lnSpc>
                  <a:buClr>
                    <a:srgbClr val="0000FF"/>
                  </a:buClr>
                  <a:buFont typeface="Wingdings" panose="05000000000000000000" pitchFamily="2" charset="2"/>
                  <a:buChar char="l"/>
                </a:pPr>
                <a14:m>
                  <m:oMath xmlns:m="http://schemas.openxmlformats.org/officeDocument/2006/math">
                    <m:r>
                      <a:rPr lang="en-US" altLang="zh-CN" sz="3600" b="0" i="1" smtClean="0">
                        <a:latin typeface="Cambria Math" panose="02040503050406030204" pitchFamily="18" charset="0"/>
                      </a:rPr>
                      <m:t>𝐾</m:t>
                    </m:r>
                    <m:r>
                      <a:rPr lang="en-US" altLang="zh-CN" sz="3600" b="0" i="1" smtClean="0">
                        <a:latin typeface="Cambria Math" panose="02040503050406030204" pitchFamily="18" charset="0"/>
                      </a:rPr>
                      <m:t>=</m:t>
                    </m:r>
                  </m:oMath>
                </a14:m>
                <a:endParaRPr lang="en-US" altLang="zh-CN" sz="3600" i="1" dirty="0">
                  <a:latin typeface="Consolas" panose="020B0609020204030204" pitchFamily="49" charset="0"/>
                </a:endParaRPr>
              </a:p>
              <a:p>
                <a:pPr marL="742950" indent="-742950">
                  <a:lnSpc>
                    <a:spcPct val="150000"/>
                  </a:lnSpc>
                  <a:buClr>
                    <a:srgbClr val="0000FF"/>
                  </a:buClr>
                  <a:buFont typeface="Wingdings" panose="05000000000000000000" pitchFamily="2" charset="2"/>
                  <a:buChar char="l"/>
                </a:pPr>
                <a:endParaRPr lang="en-US" altLang="zh-CN" sz="4000" i="1" dirty="0">
                  <a:latin typeface="Consolas" panose="020B0609020204030204" pitchFamily="49" charset="0"/>
                </a:endParaRPr>
              </a:p>
              <a:p>
                <a:pPr marL="742950" indent="-742950">
                  <a:lnSpc>
                    <a:spcPct val="150000"/>
                  </a:lnSpc>
                  <a:buClr>
                    <a:srgbClr val="0000FF"/>
                  </a:buClr>
                  <a:buFont typeface="Wingdings" panose="05000000000000000000" pitchFamily="2" charset="2"/>
                  <a:buChar char="l"/>
                </a:pPr>
                <a:endParaRPr lang="en-US" altLang="zh-CN" sz="3600" dirty="0">
                  <a:latin typeface="Gill Sans MT" panose="020B0502020104020203" pitchFamily="34" charset="0"/>
                </a:endParaRPr>
              </a:p>
              <a:p>
                <a:pPr marL="742950" indent="-742950">
                  <a:lnSpc>
                    <a:spcPct val="150000"/>
                  </a:lnSpc>
                  <a:buClr>
                    <a:srgbClr val="0000FF"/>
                  </a:buClr>
                  <a:buFont typeface="Wingdings" panose="05000000000000000000" pitchFamily="2" charset="2"/>
                  <a:buChar char="l"/>
                </a:pPr>
                <a:endParaRPr lang="en-US" altLang="zh-CN" sz="3600" dirty="0">
                  <a:latin typeface="Gill Sans MT" panose="020B0502020104020203" pitchFamily="34" charset="0"/>
                </a:endParaRPr>
              </a:p>
              <a:p>
                <a:pPr marL="742950" indent="-742950">
                  <a:lnSpc>
                    <a:spcPct val="150000"/>
                  </a:lnSpc>
                  <a:buClr>
                    <a:srgbClr val="0000FF"/>
                  </a:buClr>
                  <a:buFont typeface="Wingdings" panose="05000000000000000000" pitchFamily="2" charset="2"/>
                  <a:buChar char="l"/>
                </a:pPr>
                <a:r>
                  <a:rPr lang="en-US" altLang="zh-CN" sz="3600" dirty="0">
                    <a:latin typeface="Gill Sans MT" panose="020B0502020104020203" pitchFamily="34" charset="0"/>
                  </a:rPr>
                  <a:t>Target: generates text </a:t>
                </a:r>
                <a14:m>
                  <m:oMath xmlns:m="http://schemas.openxmlformats.org/officeDocument/2006/math">
                    <m:sSup>
                      <m:sSupPr>
                        <m:ctrlPr>
                          <a:rPr lang="en-US" altLang="zh-CN" sz="3600" i="1" smtClean="0">
                            <a:latin typeface="Cambria Math" panose="02040503050406030204" pitchFamily="18" charset="0"/>
                          </a:rPr>
                        </m:ctrlPr>
                      </m:sSupPr>
                      <m:e>
                        <m:r>
                          <a:rPr lang="en-US" altLang="zh-CN" sz="3600" b="0" i="1" smtClean="0">
                            <a:latin typeface="Cambria Math" panose="02040503050406030204" pitchFamily="18" charset="0"/>
                          </a:rPr>
                          <m:t>𝑇</m:t>
                        </m:r>
                      </m:e>
                      <m:sup>
                        <m:r>
                          <a:rPr lang="en-US" altLang="zh-CN" sz="3600" b="0" i="1" smtClean="0">
                            <a:latin typeface="Cambria Math" panose="02040503050406030204" pitchFamily="18" charset="0"/>
                          </a:rPr>
                          <m:t>′</m:t>
                        </m:r>
                      </m:sup>
                    </m:sSup>
                  </m:oMath>
                </a14:m>
                <a:endParaRPr lang="en-US" altLang="zh-CN" sz="3600" dirty="0">
                  <a:latin typeface="Gill Sans MT" panose="020B0502020104020203" pitchFamily="34" charset="0"/>
                </a:endParaRPr>
              </a:p>
            </p:txBody>
          </p:sp>
        </mc:Choice>
        <mc:Fallback xmlns="">
          <p:sp>
            <p:nvSpPr>
              <p:cNvPr id="8" name="文本框 7">
                <a:extLst>
                  <a:ext uri="{FF2B5EF4-FFF2-40B4-BE49-F238E27FC236}">
                    <a16:creationId xmlns:a16="http://schemas.microsoft.com/office/drawing/2014/main" id="{9BDB9BD9-8419-49BE-98D0-58D612E3DA5D}"/>
                  </a:ext>
                </a:extLst>
              </p:cNvPr>
              <p:cNvSpPr txBox="1">
                <a:spLocks noRot="1" noChangeAspect="1" noMove="1" noResize="1" noEditPoints="1" noAdjustHandles="1" noChangeArrowheads="1" noChangeShapeType="1" noTextEdit="1"/>
              </p:cNvSpPr>
              <p:nvPr/>
            </p:nvSpPr>
            <p:spPr>
              <a:xfrm>
                <a:off x="-6350" y="2378075"/>
                <a:ext cx="9906000" cy="4241995"/>
              </a:xfrm>
              <a:prstGeom prst="rect">
                <a:avLst/>
              </a:prstGeom>
              <a:blipFill>
                <a:blip r:embed="rId4"/>
                <a:stretch>
                  <a:fillRect l="-1662" b="-5029"/>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398DC2A1-22FA-4800-BA96-B51BF674E964}"/>
              </a:ext>
            </a:extLst>
          </p:cNvPr>
          <p:cNvPicPr>
            <a:picLocks noChangeAspect="1"/>
          </p:cNvPicPr>
          <p:nvPr/>
        </p:nvPicPr>
        <p:blipFill>
          <a:blip r:embed="rId5"/>
          <a:stretch>
            <a:fillRect/>
          </a:stretch>
        </p:blipFill>
        <p:spPr>
          <a:xfrm>
            <a:off x="755650" y="3424829"/>
            <a:ext cx="3060716" cy="536967"/>
          </a:xfrm>
          <a:prstGeom prst="rect">
            <a:avLst/>
          </a:prstGeom>
        </p:spPr>
      </p:pic>
      <p:pic>
        <p:nvPicPr>
          <p:cNvPr id="11" name="图片 10">
            <a:extLst>
              <a:ext uri="{FF2B5EF4-FFF2-40B4-BE49-F238E27FC236}">
                <a16:creationId xmlns:a16="http://schemas.microsoft.com/office/drawing/2014/main" id="{CE9551F8-24B4-4DE2-97C3-67CA71CAFF47}"/>
              </a:ext>
            </a:extLst>
          </p:cNvPr>
          <p:cNvPicPr>
            <a:picLocks noChangeAspect="1"/>
          </p:cNvPicPr>
          <p:nvPr/>
        </p:nvPicPr>
        <p:blipFill>
          <a:blip r:embed="rId6"/>
          <a:stretch>
            <a:fillRect/>
          </a:stretch>
        </p:blipFill>
        <p:spPr>
          <a:xfrm>
            <a:off x="1670050" y="2490591"/>
            <a:ext cx="5827640" cy="674952"/>
          </a:xfrm>
          <a:prstGeom prst="rect">
            <a:avLst/>
          </a:prstGeom>
        </p:spPr>
      </p:pic>
      <p:pic>
        <p:nvPicPr>
          <p:cNvPr id="14" name="图片 13">
            <a:extLst>
              <a:ext uri="{FF2B5EF4-FFF2-40B4-BE49-F238E27FC236}">
                <a16:creationId xmlns:a16="http://schemas.microsoft.com/office/drawing/2014/main" id="{26AF23B3-FAFB-4A3F-A260-ED93569AA116}"/>
              </a:ext>
            </a:extLst>
          </p:cNvPr>
          <p:cNvPicPr>
            <a:picLocks noChangeAspect="1"/>
          </p:cNvPicPr>
          <p:nvPr/>
        </p:nvPicPr>
        <p:blipFill rotWithShape="1">
          <a:blip r:embed="rId7"/>
          <a:srcRect b="11824"/>
          <a:stretch/>
        </p:blipFill>
        <p:spPr>
          <a:xfrm>
            <a:off x="755650" y="4202206"/>
            <a:ext cx="6437240" cy="593732"/>
          </a:xfrm>
          <a:prstGeom prst="rect">
            <a:avLst/>
          </a:prstGeom>
        </p:spPr>
      </p:pic>
      <p:pic>
        <p:nvPicPr>
          <p:cNvPr id="15" name="图片 14">
            <a:extLst>
              <a:ext uri="{FF2B5EF4-FFF2-40B4-BE49-F238E27FC236}">
                <a16:creationId xmlns:a16="http://schemas.microsoft.com/office/drawing/2014/main" id="{A30668F5-8D23-49C4-8522-4BDB9D127FAA}"/>
              </a:ext>
            </a:extLst>
          </p:cNvPr>
          <p:cNvPicPr>
            <a:picLocks noChangeAspect="1"/>
          </p:cNvPicPr>
          <p:nvPr/>
        </p:nvPicPr>
        <p:blipFill rotWithShape="1">
          <a:blip r:embed="rId8"/>
          <a:srcRect t="10240" b="10014"/>
          <a:stretch/>
        </p:blipFill>
        <p:spPr>
          <a:xfrm>
            <a:off x="755650" y="5036586"/>
            <a:ext cx="7050385" cy="536967"/>
          </a:xfrm>
          <a:prstGeom prst="rect">
            <a:avLst/>
          </a:prstGeom>
        </p:spPr>
      </p:pic>
    </p:spTree>
    <p:extLst>
      <p:ext uri="{BB962C8B-B14F-4D97-AF65-F5344CB8AC3E}">
        <p14:creationId xmlns:p14="http://schemas.microsoft.com/office/powerpoint/2010/main" val="22301846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FABAD-46A3-4EB6-963F-FDF7C17A36AB}"/>
              </a:ext>
            </a:extLst>
          </p:cNvPr>
          <p:cNvSpPr>
            <a:spLocks noGrp="1"/>
          </p:cNvSpPr>
          <p:nvPr>
            <p:ph type="title"/>
          </p:nvPr>
        </p:nvSpPr>
        <p:spPr>
          <a:xfrm>
            <a:off x="7192890" y="6731"/>
            <a:ext cx="5718319" cy="1154162"/>
          </a:xfrm>
        </p:spPr>
        <p:txBody>
          <a:bodyPr/>
          <a:lstStyle/>
          <a:p>
            <a:pPr algn="ctr"/>
            <a:r>
              <a:rPr lang="en-US" altLang="zh-CN" dirty="0"/>
              <a:t>SE </a:t>
            </a:r>
            <a:endParaRPr lang="zh-CN" altLang="en-US" dirty="0"/>
          </a:p>
        </p:txBody>
      </p:sp>
      <p:sp>
        <p:nvSpPr>
          <p:cNvPr id="4" name="object 4">
            <a:extLst>
              <a:ext uri="{FF2B5EF4-FFF2-40B4-BE49-F238E27FC236}">
                <a16:creationId xmlns:a16="http://schemas.microsoft.com/office/drawing/2014/main" id="{C922DA26-BF30-4F78-B16A-526CE7E5E687}"/>
              </a:ext>
            </a:extLst>
          </p:cNvPr>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42</a:t>
            </a:fld>
            <a:endParaRPr sz="2300" dirty="0">
              <a:latin typeface="Gill Sans MT"/>
              <a:cs typeface="Gill Sans MT"/>
            </a:endParaRPr>
          </a:p>
        </p:txBody>
      </p:sp>
      <p:pic>
        <p:nvPicPr>
          <p:cNvPr id="3" name="图片 2">
            <a:extLst>
              <a:ext uri="{FF2B5EF4-FFF2-40B4-BE49-F238E27FC236}">
                <a16:creationId xmlns:a16="http://schemas.microsoft.com/office/drawing/2014/main" id="{618D1185-1694-45D7-9FDE-8E7EF50A3DC2}"/>
              </a:ext>
            </a:extLst>
          </p:cNvPr>
          <p:cNvPicPr>
            <a:picLocks noChangeAspect="1"/>
          </p:cNvPicPr>
          <p:nvPr/>
        </p:nvPicPr>
        <p:blipFill rotWithShape="1">
          <a:blip r:embed="rId3"/>
          <a:srcRect l="5691" b="53331"/>
          <a:stretch/>
        </p:blipFill>
        <p:spPr>
          <a:xfrm>
            <a:off x="1822450" y="1426693"/>
            <a:ext cx="14782800" cy="4608982"/>
          </a:xfrm>
          <a:prstGeom prst="rect">
            <a:avLst/>
          </a:prstGeom>
        </p:spPr>
      </p:pic>
      <p:sp>
        <p:nvSpPr>
          <p:cNvPr id="16" name="矩形 15">
            <a:extLst>
              <a:ext uri="{FF2B5EF4-FFF2-40B4-BE49-F238E27FC236}">
                <a16:creationId xmlns:a16="http://schemas.microsoft.com/office/drawing/2014/main" id="{E7D9D733-CA51-4D16-90E6-0E4E6EA38C1F}"/>
              </a:ext>
            </a:extLst>
          </p:cNvPr>
          <p:cNvSpPr/>
          <p:nvPr/>
        </p:nvSpPr>
        <p:spPr>
          <a:xfrm>
            <a:off x="4337050" y="1692275"/>
            <a:ext cx="2286000" cy="4114800"/>
          </a:xfrm>
          <a:prstGeom prst="rect">
            <a:avLst/>
          </a:prstGeom>
          <a:solidFill>
            <a:srgbClr val="FF99CC">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2E245A63-8CE6-4C92-B552-1DF64BC2F249}"/>
              </a:ext>
            </a:extLst>
          </p:cNvPr>
          <p:cNvSpPr/>
          <p:nvPr/>
        </p:nvSpPr>
        <p:spPr>
          <a:xfrm>
            <a:off x="1212850" y="1692275"/>
            <a:ext cx="2286000" cy="712597"/>
          </a:xfrm>
          <a:prstGeom prst="rect">
            <a:avLst/>
          </a:prstGeom>
          <a:solidFill>
            <a:srgbClr val="FF99CC">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latin typeface="Gill Sans MT" panose="020B0502020104020203" pitchFamily="34" charset="0"/>
              </a:rPr>
              <a:t>特征提取</a:t>
            </a:r>
          </a:p>
        </p:txBody>
      </p:sp>
      <p:pic>
        <p:nvPicPr>
          <p:cNvPr id="20" name="图片 19">
            <a:extLst>
              <a:ext uri="{FF2B5EF4-FFF2-40B4-BE49-F238E27FC236}">
                <a16:creationId xmlns:a16="http://schemas.microsoft.com/office/drawing/2014/main" id="{E73EE089-E1EB-4E6E-BEB1-49F073AEDDBD}"/>
              </a:ext>
            </a:extLst>
          </p:cNvPr>
          <p:cNvPicPr>
            <a:picLocks noChangeAspect="1"/>
          </p:cNvPicPr>
          <p:nvPr/>
        </p:nvPicPr>
        <p:blipFill>
          <a:blip r:embed="rId4">
            <a:duotone>
              <a:prstClr val="black"/>
              <a:schemeClr val="accent3">
                <a:tint val="45000"/>
                <a:satMod val="400000"/>
              </a:schemeClr>
            </a:duotone>
          </a:blip>
          <a:stretch>
            <a:fillRect/>
          </a:stretch>
        </p:blipFill>
        <p:spPr>
          <a:xfrm>
            <a:off x="14973165" y="3444875"/>
            <a:ext cx="3833719" cy="1304810"/>
          </a:xfrm>
          <a:prstGeom prst="rect">
            <a:avLst/>
          </a:prstGeom>
        </p:spPr>
      </p:pic>
      <p:pic>
        <p:nvPicPr>
          <p:cNvPr id="21" name="图片 20">
            <a:extLst>
              <a:ext uri="{FF2B5EF4-FFF2-40B4-BE49-F238E27FC236}">
                <a16:creationId xmlns:a16="http://schemas.microsoft.com/office/drawing/2014/main" id="{B0CC13AC-5D3A-4A47-9DBA-62BB240B885C}"/>
              </a:ext>
            </a:extLst>
          </p:cNvPr>
          <p:cNvPicPr>
            <a:picLocks noChangeAspect="1"/>
          </p:cNvPicPr>
          <p:nvPr/>
        </p:nvPicPr>
        <p:blipFill>
          <a:blip r:embed="rId5">
            <a:duotone>
              <a:prstClr val="black"/>
              <a:schemeClr val="accent3">
                <a:tint val="45000"/>
                <a:satMod val="400000"/>
              </a:schemeClr>
            </a:duotone>
          </a:blip>
          <a:stretch>
            <a:fillRect/>
          </a:stretch>
        </p:blipFill>
        <p:spPr>
          <a:xfrm>
            <a:off x="14166850" y="2149475"/>
            <a:ext cx="5392951" cy="850674"/>
          </a:xfrm>
          <a:prstGeom prst="rect">
            <a:avLst/>
          </a:prstGeom>
        </p:spPr>
      </p:pic>
      <p:sp>
        <p:nvSpPr>
          <p:cNvPr id="22" name="矩形 21">
            <a:extLst>
              <a:ext uri="{FF2B5EF4-FFF2-40B4-BE49-F238E27FC236}">
                <a16:creationId xmlns:a16="http://schemas.microsoft.com/office/drawing/2014/main" id="{6DF1422B-80B1-4C5E-A781-EF435D7CC11D}"/>
              </a:ext>
            </a:extLst>
          </p:cNvPr>
          <p:cNvSpPr/>
          <p:nvPr/>
        </p:nvSpPr>
        <p:spPr>
          <a:xfrm>
            <a:off x="3575050" y="4749685"/>
            <a:ext cx="685800" cy="712597"/>
          </a:xfrm>
          <a:prstGeom prst="rect">
            <a:avLst/>
          </a:prstGeom>
          <a:solidFill>
            <a:srgbClr val="FFFF6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CC9B9592-EEBC-4517-9C34-4A74E9E2E171}"/>
              </a:ext>
            </a:extLst>
          </p:cNvPr>
          <p:cNvSpPr/>
          <p:nvPr/>
        </p:nvSpPr>
        <p:spPr>
          <a:xfrm>
            <a:off x="1110783" y="4749685"/>
            <a:ext cx="2286000" cy="712597"/>
          </a:xfrm>
          <a:prstGeom prst="rect">
            <a:avLst/>
          </a:prstGeom>
          <a:solidFill>
            <a:srgbClr val="FFFF6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latin typeface="Gill Sans MT" panose="020B0502020104020203" pitchFamily="34" charset="0"/>
              </a:rPr>
              <a:t>负样本</a:t>
            </a:r>
          </a:p>
        </p:txBody>
      </p:sp>
      <p:pic>
        <p:nvPicPr>
          <p:cNvPr id="25" name="图片 24">
            <a:extLst>
              <a:ext uri="{FF2B5EF4-FFF2-40B4-BE49-F238E27FC236}">
                <a16:creationId xmlns:a16="http://schemas.microsoft.com/office/drawing/2014/main" id="{5E62C3C1-764F-4018-A42F-68FDB08BD1DE}"/>
              </a:ext>
            </a:extLst>
          </p:cNvPr>
          <p:cNvPicPr>
            <a:picLocks noChangeAspect="1"/>
          </p:cNvPicPr>
          <p:nvPr/>
        </p:nvPicPr>
        <p:blipFill>
          <a:blip r:embed="rId6"/>
          <a:stretch>
            <a:fillRect/>
          </a:stretch>
        </p:blipFill>
        <p:spPr>
          <a:xfrm>
            <a:off x="2355850" y="6269085"/>
            <a:ext cx="4962435" cy="1353391"/>
          </a:xfrm>
          <a:prstGeom prst="rect">
            <a:avLst/>
          </a:prstGeom>
        </p:spPr>
      </p:pic>
      <p:pic>
        <p:nvPicPr>
          <p:cNvPr id="26" name="图片 25">
            <a:extLst>
              <a:ext uri="{FF2B5EF4-FFF2-40B4-BE49-F238E27FC236}">
                <a16:creationId xmlns:a16="http://schemas.microsoft.com/office/drawing/2014/main" id="{A254D24C-4816-400F-BBCF-E9AB46EE6D07}"/>
              </a:ext>
            </a:extLst>
          </p:cNvPr>
          <p:cNvPicPr>
            <a:picLocks noChangeAspect="1"/>
          </p:cNvPicPr>
          <p:nvPr/>
        </p:nvPicPr>
        <p:blipFill>
          <a:blip r:embed="rId7"/>
          <a:stretch>
            <a:fillRect/>
          </a:stretch>
        </p:blipFill>
        <p:spPr>
          <a:xfrm>
            <a:off x="2332933" y="7690722"/>
            <a:ext cx="8580234" cy="1353390"/>
          </a:xfrm>
          <a:prstGeom prst="rect">
            <a:avLst/>
          </a:prstGeom>
        </p:spPr>
      </p:pic>
      <p:pic>
        <p:nvPicPr>
          <p:cNvPr id="27" name="图片 26">
            <a:extLst>
              <a:ext uri="{FF2B5EF4-FFF2-40B4-BE49-F238E27FC236}">
                <a16:creationId xmlns:a16="http://schemas.microsoft.com/office/drawing/2014/main" id="{ED98D47A-C947-428E-871A-E21C37C510B1}"/>
              </a:ext>
            </a:extLst>
          </p:cNvPr>
          <p:cNvPicPr>
            <a:picLocks noChangeAspect="1"/>
          </p:cNvPicPr>
          <p:nvPr/>
        </p:nvPicPr>
        <p:blipFill>
          <a:blip r:embed="rId8"/>
          <a:stretch>
            <a:fillRect/>
          </a:stretch>
        </p:blipFill>
        <p:spPr>
          <a:xfrm>
            <a:off x="2355850" y="9130067"/>
            <a:ext cx="3226267" cy="1353391"/>
          </a:xfrm>
          <a:prstGeom prst="rect">
            <a:avLst/>
          </a:prstGeom>
        </p:spPr>
      </p:pic>
      <p:pic>
        <p:nvPicPr>
          <p:cNvPr id="28" name="图片 27">
            <a:extLst>
              <a:ext uri="{FF2B5EF4-FFF2-40B4-BE49-F238E27FC236}">
                <a16:creationId xmlns:a16="http://schemas.microsoft.com/office/drawing/2014/main" id="{0FAC5A32-6131-4C42-9C36-9EEC236B41B1}"/>
              </a:ext>
            </a:extLst>
          </p:cNvPr>
          <p:cNvPicPr>
            <a:picLocks noChangeAspect="1"/>
          </p:cNvPicPr>
          <p:nvPr/>
        </p:nvPicPr>
        <p:blipFill>
          <a:blip r:embed="rId9"/>
          <a:stretch>
            <a:fillRect/>
          </a:stretch>
        </p:blipFill>
        <p:spPr>
          <a:xfrm>
            <a:off x="12115664" y="8169275"/>
            <a:ext cx="5715001" cy="691729"/>
          </a:xfrm>
          <a:prstGeom prst="rect">
            <a:avLst/>
          </a:prstGeom>
        </p:spPr>
      </p:pic>
      <p:sp>
        <p:nvSpPr>
          <p:cNvPr id="29" name="右大括号 28">
            <a:extLst>
              <a:ext uri="{FF2B5EF4-FFF2-40B4-BE49-F238E27FC236}">
                <a16:creationId xmlns:a16="http://schemas.microsoft.com/office/drawing/2014/main" id="{9C5F99FF-503C-4F25-B10B-3EBD8374A64C}"/>
              </a:ext>
            </a:extLst>
          </p:cNvPr>
          <p:cNvSpPr/>
          <p:nvPr/>
        </p:nvSpPr>
        <p:spPr>
          <a:xfrm>
            <a:off x="11195050" y="6906175"/>
            <a:ext cx="685800" cy="3244300"/>
          </a:xfrm>
          <a:prstGeom prst="rightBrace">
            <a:avLst/>
          </a:pr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81427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FABAD-46A3-4EB6-963F-FDF7C17A36AB}"/>
              </a:ext>
            </a:extLst>
          </p:cNvPr>
          <p:cNvSpPr>
            <a:spLocks noGrp="1"/>
          </p:cNvSpPr>
          <p:nvPr>
            <p:ph type="title"/>
          </p:nvPr>
        </p:nvSpPr>
        <p:spPr>
          <a:xfrm>
            <a:off x="2373748" y="187250"/>
            <a:ext cx="15355960" cy="1154162"/>
          </a:xfrm>
        </p:spPr>
        <p:txBody>
          <a:bodyPr/>
          <a:lstStyle/>
          <a:p>
            <a:pPr algn="ctr"/>
            <a:r>
              <a:rPr lang="en-US" altLang="zh-CN" dirty="0"/>
              <a:t>Sequence-to-Sequence Generator</a:t>
            </a:r>
            <a:endParaRPr lang="zh-CN" altLang="en-US" dirty="0"/>
          </a:p>
        </p:txBody>
      </p:sp>
      <p:sp>
        <p:nvSpPr>
          <p:cNvPr id="4" name="object 4">
            <a:extLst>
              <a:ext uri="{FF2B5EF4-FFF2-40B4-BE49-F238E27FC236}">
                <a16:creationId xmlns:a16="http://schemas.microsoft.com/office/drawing/2014/main" id="{C922DA26-BF30-4F78-B16A-526CE7E5E687}"/>
              </a:ext>
            </a:extLst>
          </p:cNvPr>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43</a:t>
            </a:fld>
            <a:endParaRPr sz="2300" dirty="0">
              <a:latin typeface="Gill Sans MT"/>
              <a:cs typeface="Gill Sans MT"/>
            </a:endParaRPr>
          </a:p>
        </p:txBody>
      </p:sp>
      <p:sp>
        <p:nvSpPr>
          <p:cNvPr id="8" name="文本框 7">
            <a:extLst>
              <a:ext uri="{FF2B5EF4-FFF2-40B4-BE49-F238E27FC236}">
                <a16:creationId xmlns:a16="http://schemas.microsoft.com/office/drawing/2014/main" id="{9BDB9BD9-8419-49BE-98D0-58D612E3DA5D}"/>
              </a:ext>
            </a:extLst>
          </p:cNvPr>
          <p:cNvSpPr txBox="1"/>
          <p:nvPr/>
        </p:nvSpPr>
        <p:spPr>
          <a:xfrm>
            <a:off x="749300" y="2530475"/>
            <a:ext cx="9906000" cy="907171"/>
          </a:xfrm>
          <a:prstGeom prst="rect">
            <a:avLst/>
          </a:prstGeom>
          <a:noFill/>
        </p:spPr>
        <p:txBody>
          <a:bodyPr wrap="square" rtlCol="0">
            <a:spAutoFit/>
          </a:bodyPr>
          <a:lstStyle/>
          <a:p>
            <a:pPr marL="742950" indent="-742950">
              <a:lnSpc>
                <a:spcPct val="150000"/>
              </a:lnSpc>
              <a:buClr>
                <a:srgbClr val="0000FF"/>
              </a:buClr>
              <a:buFont typeface="Wingdings" panose="05000000000000000000" pitchFamily="2" charset="2"/>
              <a:buChar char="l"/>
            </a:pPr>
            <a:r>
              <a:rPr lang="en-US" altLang="zh-CN" sz="4000" dirty="0">
                <a:latin typeface="Gill Sans MT" panose="020B0502020104020203" pitchFamily="34" charset="0"/>
              </a:rPr>
              <a:t>Transformer structure</a:t>
            </a:r>
          </a:p>
        </p:txBody>
      </p:sp>
      <p:pic>
        <p:nvPicPr>
          <p:cNvPr id="12" name="图片 11">
            <a:extLst>
              <a:ext uri="{FF2B5EF4-FFF2-40B4-BE49-F238E27FC236}">
                <a16:creationId xmlns:a16="http://schemas.microsoft.com/office/drawing/2014/main" id="{938D54E8-2470-41FA-AC0F-934298ABCE6D}"/>
              </a:ext>
            </a:extLst>
          </p:cNvPr>
          <p:cNvPicPr>
            <a:picLocks noChangeAspect="1"/>
          </p:cNvPicPr>
          <p:nvPr/>
        </p:nvPicPr>
        <p:blipFill rotWithShape="1">
          <a:blip r:embed="rId3"/>
          <a:srcRect l="5691" t="46384" b="10849"/>
          <a:stretch/>
        </p:blipFill>
        <p:spPr>
          <a:xfrm>
            <a:off x="1441450" y="4283075"/>
            <a:ext cx="14782800" cy="4223658"/>
          </a:xfrm>
          <a:prstGeom prst="rect">
            <a:avLst/>
          </a:prstGeom>
        </p:spPr>
      </p:pic>
      <p:pic>
        <p:nvPicPr>
          <p:cNvPr id="5" name="图片 4">
            <a:extLst>
              <a:ext uri="{FF2B5EF4-FFF2-40B4-BE49-F238E27FC236}">
                <a16:creationId xmlns:a16="http://schemas.microsoft.com/office/drawing/2014/main" id="{EC51FDE1-EC25-488D-A96C-68D1D5F10BF5}"/>
              </a:ext>
            </a:extLst>
          </p:cNvPr>
          <p:cNvPicPr>
            <a:picLocks noChangeAspect="1"/>
          </p:cNvPicPr>
          <p:nvPr/>
        </p:nvPicPr>
        <p:blipFill>
          <a:blip r:embed="rId4">
            <a:duotone>
              <a:prstClr val="black"/>
              <a:schemeClr val="accent1">
                <a:tint val="45000"/>
                <a:satMod val="400000"/>
              </a:schemeClr>
            </a:duotone>
          </a:blip>
          <a:stretch>
            <a:fillRect/>
          </a:stretch>
        </p:blipFill>
        <p:spPr>
          <a:xfrm>
            <a:off x="3194050" y="8562581"/>
            <a:ext cx="3385272" cy="624468"/>
          </a:xfrm>
          <a:prstGeom prst="rect">
            <a:avLst/>
          </a:prstGeom>
        </p:spPr>
      </p:pic>
      <p:pic>
        <p:nvPicPr>
          <p:cNvPr id="6" name="图片 5">
            <a:extLst>
              <a:ext uri="{FF2B5EF4-FFF2-40B4-BE49-F238E27FC236}">
                <a16:creationId xmlns:a16="http://schemas.microsoft.com/office/drawing/2014/main" id="{BC2E6B3B-01D9-4AA8-9CF5-B75DB8F0B27A}"/>
              </a:ext>
            </a:extLst>
          </p:cNvPr>
          <p:cNvPicPr>
            <a:picLocks noChangeAspect="1"/>
          </p:cNvPicPr>
          <p:nvPr/>
        </p:nvPicPr>
        <p:blipFill>
          <a:blip r:embed="rId5">
            <a:duotone>
              <a:prstClr val="black"/>
              <a:schemeClr val="accent1">
                <a:tint val="45000"/>
                <a:satMod val="400000"/>
              </a:schemeClr>
            </a:duotone>
          </a:blip>
          <a:stretch>
            <a:fillRect/>
          </a:stretch>
        </p:blipFill>
        <p:spPr>
          <a:xfrm>
            <a:off x="7569922" y="8314851"/>
            <a:ext cx="3363781" cy="1552515"/>
          </a:xfrm>
          <a:prstGeom prst="rect">
            <a:avLst/>
          </a:prstGeom>
        </p:spPr>
      </p:pic>
    </p:spTree>
    <p:extLst>
      <p:ext uri="{BB962C8B-B14F-4D97-AF65-F5344CB8AC3E}">
        <p14:creationId xmlns:p14="http://schemas.microsoft.com/office/powerpoint/2010/main" val="3946334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FABAD-46A3-4EB6-963F-FDF7C17A36AB}"/>
              </a:ext>
            </a:extLst>
          </p:cNvPr>
          <p:cNvSpPr>
            <a:spLocks noGrp="1"/>
          </p:cNvSpPr>
          <p:nvPr>
            <p:ph type="title"/>
          </p:nvPr>
        </p:nvSpPr>
        <p:spPr>
          <a:xfrm>
            <a:off x="2373748" y="187250"/>
            <a:ext cx="15355960" cy="1154162"/>
          </a:xfrm>
        </p:spPr>
        <p:txBody>
          <a:bodyPr/>
          <a:lstStyle/>
          <a:p>
            <a:pPr algn="ctr"/>
            <a:r>
              <a:rPr lang="en-US" altLang="zh-CN" dirty="0"/>
              <a:t>Supportiveness Adaptor</a:t>
            </a:r>
            <a:endParaRPr lang="zh-CN" altLang="en-US" dirty="0"/>
          </a:p>
        </p:txBody>
      </p:sp>
      <p:sp>
        <p:nvSpPr>
          <p:cNvPr id="4" name="object 4">
            <a:extLst>
              <a:ext uri="{FF2B5EF4-FFF2-40B4-BE49-F238E27FC236}">
                <a16:creationId xmlns:a16="http://schemas.microsoft.com/office/drawing/2014/main" id="{C922DA26-BF30-4F78-B16A-526CE7E5E687}"/>
              </a:ext>
            </a:extLst>
          </p:cNvPr>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44</a:t>
            </a:fld>
            <a:endParaRPr sz="2300" dirty="0">
              <a:latin typeface="Gill Sans MT"/>
              <a:cs typeface="Gill Sans MT"/>
            </a:endParaRPr>
          </a:p>
        </p:txBody>
      </p:sp>
      <p:sp>
        <p:nvSpPr>
          <p:cNvPr id="8" name="文本框 7">
            <a:extLst>
              <a:ext uri="{FF2B5EF4-FFF2-40B4-BE49-F238E27FC236}">
                <a16:creationId xmlns:a16="http://schemas.microsoft.com/office/drawing/2014/main" id="{9BDB9BD9-8419-49BE-98D0-58D612E3DA5D}"/>
              </a:ext>
            </a:extLst>
          </p:cNvPr>
          <p:cNvSpPr txBox="1"/>
          <p:nvPr/>
        </p:nvSpPr>
        <p:spPr>
          <a:xfrm>
            <a:off x="679450" y="1844675"/>
            <a:ext cx="16008350" cy="5523820"/>
          </a:xfrm>
          <a:prstGeom prst="rect">
            <a:avLst/>
          </a:prstGeom>
          <a:noFill/>
        </p:spPr>
        <p:txBody>
          <a:bodyPr wrap="square" rtlCol="0">
            <a:spAutoFit/>
          </a:bodyPr>
          <a:lstStyle/>
          <a:p>
            <a:pPr marL="742950" indent="-742950">
              <a:lnSpc>
                <a:spcPct val="150000"/>
              </a:lnSpc>
              <a:buClr>
                <a:srgbClr val="0000FF"/>
              </a:buClr>
              <a:buFont typeface="Wingdings" panose="05000000000000000000" pitchFamily="2" charset="2"/>
              <a:buChar char="l"/>
            </a:pPr>
            <a:r>
              <a:rPr lang="zh-CN" altLang="en-US" sz="4000" dirty="0">
                <a:latin typeface="Gill Sans MT" panose="020B0502020104020203" pitchFamily="34" charset="0"/>
              </a:rPr>
              <a:t>根据</a:t>
            </a:r>
            <a:r>
              <a:rPr lang="en-US" altLang="zh-CN" sz="4000" dirty="0">
                <a:latin typeface="Gill Sans MT" panose="020B0502020104020203" pitchFamily="34" charset="0"/>
              </a:rPr>
              <a:t>S2SG</a:t>
            </a:r>
            <a:r>
              <a:rPr lang="zh-CN" altLang="en-US" sz="4000" dirty="0">
                <a:latin typeface="Gill Sans MT" panose="020B0502020104020203" pitchFamily="34" charset="0"/>
              </a:rPr>
              <a:t>的输出调整支持性得分</a:t>
            </a:r>
            <a:endParaRPr lang="en-US" altLang="zh-CN" sz="4000" dirty="0">
              <a:latin typeface="Gill Sans MT" panose="020B0502020104020203" pitchFamily="34" charset="0"/>
            </a:endParaRPr>
          </a:p>
          <a:p>
            <a:pPr marL="742950" indent="-742950">
              <a:lnSpc>
                <a:spcPct val="150000"/>
              </a:lnSpc>
              <a:buClr>
                <a:srgbClr val="0000FF"/>
              </a:buClr>
              <a:buFont typeface="Wingdings" panose="05000000000000000000" pitchFamily="2" charset="2"/>
              <a:buChar char="l"/>
            </a:pPr>
            <a:r>
              <a:rPr lang="en-US" altLang="zh-CN" sz="4000" dirty="0">
                <a:latin typeface="Gill Sans MT" panose="020B0502020104020203" pitchFamily="34" charset="0"/>
              </a:rPr>
              <a:t>Hard Adaptor</a:t>
            </a:r>
            <a:r>
              <a:rPr lang="zh-CN" altLang="en-US" sz="4000" dirty="0">
                <a:latin typeface="Gill Sans MT" panose="020B0502020104020203" pitchFamily="34" charset="0"/>
              </a:rPr>
              <a:t>：</a:t>
            </a:r>
            <a:r>
              <a:rPr lang="en-US" altLang="zh-CN" sz="4000" dirty="0">
                <a:latin typeface="Gill Sans MT" panose="020B0502020104020203" pitchFamily="34" charset="0"/>
              </a:rPr>
              <a:t>remove words that have low supportiveness</a:t>
            </a:r>
          </a:p>
          <a:p>
            <a:pPr marL="742950" indent="-742950">
              <a:lnSpc>
                <a:spcPct val="150000"/>
              </a:lnSpc>
              <a:buClr>
                <a:srgbClr val="0000FF"/>
              </a:buClr>
              <a:buFont typeface="Wingdings" panose="05000000000000000000" pitchFamily="2" charset="2"/>
              <a:buChar char="l"/>
            </a:pPr>
            <a:r>
              <a:rPr lang="en-US" altLang="zh-CN" sz="4000" dirty="0">
                <a:latin typeface="Gill Sans MT" panose="020B0502020104020203" pitchFamily="34" charset="0"/>
              </a:rPr>
              <a:t>Soft Adaptor</a:t>
            </a:r>
            <a:r>
              <a:rPr lang="zh-CN" altLang="en-US" sz="4000" dirty="0">
                <a:latin typeface="Gill Sans MT" panose="020B0502020104020203" pitchFamily="34" charset="0"/>
              </a:rPr>
              <a:t>：</a:t>
            </a:r>
            <a:r>
              <a:rPr lang="en-US" altLang="zh-CN" sz="4000" dirty="0">
                <a:latin typeface="Gill Sans MT" panose="020B0502020104020203" pitchFamily="34" charset="0"/>
              </a:rPr>
              <a:t>combine negative log-likelihood loss vector with the             supportiveness vector s</a:t>
            </a:r>
          </a:p>
          <a:p>
            <a:pPr marL="742950" indent="-742950">
              <a:lnSpc>
                <a:spcPct val="150000"/>
              </a:lnSpc>
              <a:buClr>
                <a:srgbClr val="0000FF"/>
              </a:buClr>
              <a:buFont typeface="Wingdings" panose="05000000000000000000" pitchFamily="2" charset="2"/>
              <a:buChar char="l"/>
            </a:pPr>
            <a:r>
              <a:rPr lang="en-US" altLang="zh-CN" sz="4000" dirty="0">
                <a:latin typeface="Gill Sans MT" panose="020B0502020104020203" pitchFamily="34" charset="0"/>
              </a:rPr>
              <a:t>Attention Adaptor</a:t>
            </a:r>
            <a:r>
              <a:rPr lang="zh-CN" altLang="en-US" sz="4000" dirty="0">
                <a:latin typeface="Gill Sans MT" panose="020B0502020104020203" pitchFamily="34" charset="0"/>
              </a:rPr>
              <a:t>：</a:t>
            </a:r>
            <a:r>
              <a:rPr lang="en-US" altLang="zh-CN" sz="4000" dirty="0">
                <a:latin typeface="Gill Sans MT" panose="020B0502020104020203" pitchFamily="34" charset="0"/>
              </a:rPr>
              <a:t>attention adaptor directly aggregates the attention matrix as the supportiveness scores</a:t>
            </a:r>
          </a:p>
        </p:txBody>
      </p:sp>
    </p:spTree>
    <p:extLst>
      <p:ext uri="{BB962C8B-B14F-4D97-AF65-F5344CB8AC3E}">
        <p14:creationId xmlns:p14="http://schemas.microsoft.com/office/powerpoint/2010/main" val="21673813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FABAD-46A3-4EB6-963F-FDF7C17A36AB}"/>
              </a:ext>
            </a:extLst>
          </p:cNvPr>
          <p:cNvSpPr>
            <a:spLocks noGrp="1"/>
          </p:cNvSpPr>
          <p:nvPr>
            <p:ph type="title"/>
          </p:nvPr>
        </p:nvSpPr>
        <p:spPr>
          <a:xfrm>
            <a:off x="2373748" y="187250"/>
            <a:ext cx="15355960" cy="1154162"/>
          </a:xfrm>
        </p:spPr>
        <p:txBody>
          <a:bodyPr/>
          <a:lstStyle/>
          <a:p>
            <a:pPr algn="ctr"/>
            <a:r>
              <a:rPr lang="en-US" altLang="zh-CN" dirty="0"/>
              <a:t>Rebalanced Beam Search</a:t>
            </a:r>
            <a:endParaRPr lang="zh-CN" altLang="en-US" dirty="0"/>
          </a:p>
        </p:txBody>
      </p:sp>
      <p:sp>
        <p:nvSpPr>
          <p:cNvPr id="4" name="object 4">
            <a:extLst>
              <a:ext uri="{FF2B5EF4-FFF2-40B4-BE49-F238E27FC236}">
                <a16:creationId xmlns:a16="http://schemas.microsoft.com/office/drawing/2014/main" id="{C922DA26-BF30-4F78-B16A-526CE7E5E687}"/>
              </a:ext>
            </a:extLst>
          </p:cNvPr>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45</a:t>
            </a:fld>
            <a:endParaRPr sz="2300" dirty="0">
              <a:latin typeface="Gill Sans MT"/>
              <a:cs typeface="Gill Sans MT"/>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BDB9BD9-8419-49BE-98D0-58D612E3DA5D}"/>
                  </a:ext>
                </a:extLst>
              </p:cNvPr>
              <p:cNvSpPr txBox="1"/>
              <p:nvPr/>
            </p:nvSpPr>
            <p:spPr>
              <a:xfrm>
                <a:off x="679450" y="1844675"/>
                <a:ext cx="16008350" cy="5523820"/>
              </a:xfrm>
              <a:prstGeom prst="rect">
                <a:avLst/>
              </a:prstGeom>
              <a:noFill/>
            </p:spPr>
            <p:txBody>
              <a:bodyPr wrap="square" rtlCol="0">
                <a:spAutoFit/>
              </a:bodyPr>
              <a:lstStyle/>
              <a:p>
                <a:pPr marL="742950" indent="-742950">
                  <a:lnSpc>
                    <a:spcPct val="150000"/>
                  </a:lnSpc>
                  <a:buClr>
                    <a:srgbClr val="0000FF"/>
                  </a:buClr>
                  <a:buFont typeface="Wingdings" panose="05000000000000000000" pitchFamily="2" charset="2"/>
                  <a:buChar char="l"/>
                </a:pPr>
                <a:r>
                  <a:rPr lang="en-US" altLang="zh-CN" sz="4000" dirty="0">
                    <a:latin typeface="Gill Sans MT" panose="020B0502020104020203" pitchFamily="34" charset="0"/>
                  </a:rPr>
                  <a:t>rebalance the probability with the supportiveness score</a:t>
                </a:r>
              </a:p>
              <a:p>
                <a:pPr marL="742950" indent="-742950">
                  <a:lnSpc>
                    <a:spcPct val="150000"/>
                  </a:lnSpc>
                  <a:buClr>
                    <a:srgbClr val="0000FF"/>
                  </a:buClr>
                  <a:buFont typeface="Wingdings" panose="05000000000000000000" pitchFamily="2" charset="2"/>
                  <a:buChar char="l"/>
                </a:pPr>
                <a:r>
                  <a:rPr lang="zh-CN" altLang="en-US" sz="4000" dirty="0">
                    <a:latin typeface="Gill Sans MT" panose="020B0502020104020203" pitchFamily="34" charset="0"/>
                  </a:rPr>
                  <a:t>设置一个包含所有单词的序列：</a:t>
                </a:r>
                <a:endParaRPr lang="en-US" altLang="zh-CN" sz="4000" dirty="0">
                  <a:latin typeface="Gill Sans MT" panose="020B0502020104020203" pitchFamily="34" charset="0"/>
                </a:endParaRPr>
              </a:p>
              <a:p>
                <a:pPr marL="742950" indent="-742950">
                  <a:lnSpc>
                    <a:spcPct val="150000"/>
                  </a:lnSpc>
                  <a:buClr>
                    <a:srgbClr val="0000FF"/>
                  </a:buClr>
                  <a:buFont typeface="Wingdings" panose="05000000000000000000" pitchFamily="2" charset="2"/>
                  <a:buChar char="l"/>
                </a:pPr>
                <a:r>
                  <a:rPr lang="zh-CN" altLang="en-US" sz="4000" dirty="0">
                    <a:latin typeface="Gill Sans MT" panose="020B0502020104020203" pitchFamily="34" charset="0"/>
                  </a:rPr>
                  <a:t>送到</a:t>
                </a:r>
                <a:r>
                  <a:rPr lang="en-US" altLang="zh-CN" sz="4000" dirty="0">
                    <a:latin typeface="Gill Sans MT" panose="020B0502020104020203" pitchFamily="34" charset="0"/>
                  </a:rPr>
                  <a:t>SE</a:t>
                </a:r>
                <a:r>
                  <a:rPr lang="zh-CN" altLang="en-US" sz="4000" dirty="0">
                    <a:latin typeface="Gill Sans MT" panose="020B0502020104020203" pitchFamily="34" charset="0"/>
                  </a:rPr>
                  <a:t>模块得到支持分数：</a:t>
                </a:r>
                <a:endParaRPr lang="en-US" altLang="zh-CN" sz="4000" dirty="0">
                  <a:latin typeface="Gill Sans MT" panose="020B0502020104020203" pitchFamily="34" charset="0"/>
                </a:endParaRPr>
              </a:p>
              <a:p>
                <a:pPr marL="742950" indent="-742950">
                  <a:lnSpc>
                    <a:spcPct val="150000"/>
                  </a:lnSpc>
                  <a:buClr>
                    <a:srgbClr val="0000FF"/>
                  </a:buClr>
                  <a:buFont typeface="Wingdings" panose="05000000000000000000" pitchFamily="2" charset="2"/>
                  <a:buChar char="l"/>
                </a:pPr>
                <a:r>
                  <a:rPr lang="zh-CN" altLang="en-US" sz="4000" dirty="0">
                    <a:latin typeface="Gill Sans MT" panose="020B0502020104020203" pitchFamily="34" charset="0"/>
                  </a:rPr>
                  <a:t>传统的方法：得到每个单词的概率</a:t>
                </a:r>
                <a14:m>
                  <m:oMath xmlns:m="http://schemas.openxmlformats.org/officeDocument/2006/math">
                    <m:sSub>
                      <m:sSubPr>
                        <m:ctrlPr>
                          <a:rPr lang="en-US" altLang="zh-CN" sz="4000" i="1" smtClean="0">
                            <a:latin typeface="Cambria Math" panose="02040503050406030204" pitchFamily="18" charset="0"/>
                          </a:rPr>
                        </m:ctrlPr>
                      </m:sSubPr>
                      <m:e>
                        <m:r>
                          <m:rPr>
                            <m:sty m:val="p"/>
                          </m:rPr>
                          <a:rPr lang="en-US" altLang="zh-CN" sz="4000" i="1">
                            <a:latin typeface="Cambria Math" panose="02040503050406030204" pitchFamily="18" charset="0"/>
                          </a:rPr>
                          <m:t>p</m:t>
                        </m:r>
                      </m:e>
                      <m:sub>
                        <m:r>
                          <m:rPr>
                            <m:sty m:val="p"/>
                          </m:rPr>
                          <a:rPr lang="en-US" altLang="zh-CN" sz="4000" i="1">
                            <a:latin typeface="Cambria Math" panose="02040503050406030204" pitchFamily="18" charset="0"/>
                          </a:rPr>
                          <m:t>b</m:t>
                        </m:r>
                      </m:sub>
                    </m:sSub>
                  </m:oMath>
                </a14:m>
                <a:r>
                  <a:rPr lang="zh-CN" altLang="en-US" sz="4000" dirty="0">
                    <a:latin typeface="Gill Sans MT" panose="020B0502020104020203" pitchFamily="34" charset="0"/>
                  </a:rPr>
                  <a:t>作为成为下一个单词的可能性</a:t>
                </a:r>
                <a:endParaRPr lang="en-US" altLang="zh-CN" sz="4000" dirty="0">
                  <a:latin typeface="Gill Sans MT" panose="020B0502020104020203" pitchFamily="34" charset="0"/>
                </a:endParaRPr>
              </a:p>
              <a:p>
                <a:pPr marL="742950" indent="-742950">
                  <a:lnSpc>
                    <a:spcPct val="150000"/>
                  </a:lnSpc>
                  <a:buClr>
                    <a:srgbClr val="0000FF"/>
                  </a:buClr>
                  <a:buFont typeface="Wingdings" panose="05000000000000000000" pitchFamily="2" charset="2"/>
                  <a:buChar char="l"/>
                </a:pPr>
                <a:r>
                  <a:rPr lang="zh-CN" altLang="en-US" sz="4000" dirty="0">
                    <a:latin typeface="Gill Sans MT" panose="020B0502020104020203" pitchFamily="34" charset="0"/>
                  </a:rPr>
                  <a:t>本文：</a:t>
                </a:r>
                <a:endParaRPr lang="en-US" altLang="zh-CN" sz="4000" dirty="0">
                  <a:latin typeface="Gill Sans MT" panose="020B0502020104020203" pitchFamily="34" charset="0"/>
                </a:endParaRPr>
              </a:p>
              <a:p>
                <a:pPr marL="742950" indent="-742950">
                  <a:lnSpc>
                    <a:spcPct val="150000"/>
                  </a:lnSpc>
                  <a:buClr>
                    <a:srgbClr val="0000FF"/>
                  </a:buClr>
                  <a:buFont typeface="Wingdings" panose="05000000000000000000" pitchFamily="2" charset="2"/>
                  <a:buChar char="l"/>
                </a:pPr>
                <a:endParaRPr lang="en-US" altLang="zh-CN" sz="4000" dirty="0">
                  <a:latin typeface="Gill Sans MT" panose="020B0502020104020203" pitchFamily="34" charset="0"/>
                </a:endParaRPr>
              </a:p>
            </p:txBody>
          </p:sp>
        </mc:Choice>
        <mc:Fallback xmlns="">
          <p:sp>
            <p:nvSpPr>
              <p:cNvPr id="8" name="文本框 7">
                <a:extLst>
                  <a:ext uri="{FF2B5EF4-FFF2-40B4-BE49-F238E27FC236}">
                    <a16:creationId xmlns:a16="http://schemas.microsoft.com/office/drawing/2014/main" id="{9BDB9BD9-8419-49BE-98D0-58D612E3DA5D}"/>
                  </a:ext>
                </a:extLst>
              </p:cNvPr>
              <p:cNvSpPr txBox="1">
                <a:spLocks noRot="1" noChangeAspect="1" noMove="1" noResize="1" noEditPoints="1" noAdjustHandles="1" noChangeArrowheads="1" noChangeShapeType="1" noTextEdit="1"/>
              </p:cNvSpPr>
              <p:nvPr/>
            </p:nvSpPr>
            <p:spPr>
              <a:xfrm>
                <a:off x="679450" y="1844675"/>
                <a:ext cx="16008350" cy="5523820"/>
              </a:xfrm>
              <a:prstGeom prst="rect">
                <a:avLst/>
              </a:prstGeom>
              <a:blipFill>
                <a:blip r:embed="rId3"/>
                <a:stretch>
                  <a:fillRect l="-1218"/>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2758A0C4-5800-4A96-B518-EB7741FE27E2}"/>
              </a:ext>
            </a:extLst>
          </p:cNvPr>
          <p:cNvPicPr>
            <a:picLocks noChangeAspect="1"/>
          </p:cNvPicPr>
          <p:nvPr/>
        </p:nvPicPr>
        <p:blipFill rotWithShape="1">
          <a:blip r:embed="rId4"/>
          <a:srcRect l="53526" t="46384" b="10849"/>
          <a:stretch/>
        </p:blipFill>
        <p:spPr>
          <a:xfrm>
            <a:off x="8070850" y="6264275"/>
            <a:ext cx="7284720" cy="4223658"/>
          </a:xfrm>
          <a:prstGeom prst="rect">
            <a:avLst/>
          </a:prstGeom>
        </p:spPr>
      </p:pic>
      <p:pic>
        <p:nvPicPr>
          <p:cNvPr id="3" name="图片 2">
            <a:extLst>
              <a:ext uri="{FF2B5EF4-FFF2-40B4-BE49-F238E27FC236}">
                <a16:creationId xmlns:a16="http://schemas.microsoft.com/office/drawing/2014/main" id="{AEAB30DE-248E-4EDD-B949-00C75DE97316}"/>
              </a:ext>
            </a:extLst>
          </p:cNvPr>
          <p:cNvPicPr>
            <a:picLocks noChangeAspect="1"/>
          </p:cNvPicPr>
          <p:nvPr/>
        </p:nvPicPr>
        <p:blipFill>
          <a:blip r:embed="rId5"/>
          <a:stretch>
            <a:fillRect/>
          </a:stretch>
        </p:blipFill>
        <p:spPr>
          <a:xfrm>
            <a:off x="8683624" y="3025325"/>
            <a:ext cx="4502012" cy="684306"/>
          </a:xfrm>
          <a:prstGeom prst="rect">
            <a:avLst/>
          </a:prstGeom>
        </p:spPr>
      </p:pic>
      <p:pic>
        <p:nvPicPr>
          <p:cNvPr id="6" name="图片 5">
            <a:extLst>
              <a:ext uri="{FF2B5EF4-FFF2-40B4-BE49-F238E27FC236}">
                <a16:creationId xmlns:a16="http://schemas.microsoft.com/office/drawing/2014/main" id="{8368A53A-A0DB-4CE7-837C-DED228732E66}"/>
              </a:ext>
            </a:extLst>
          </p:cNvPr>
          <p:cNvPicPr>
            <a:picLocks noChangeAspect="1"/>
          </p:cNvPicPr>
          <p:nvPr/>
        </p:nvPicPr>
        <p:blipFill>
          <a:blip r:embed="rId6"/>
          <a:stretch>
            <a:fillRect/>
          </a:stretch>
        </p:blipFill>
        <p:spPr>
          <a:xfrm>
            <a:off x="7578208" y="3870741"/>
            <a:ext cx="2210833" cy="684306"/>
          </a:xfrm>
          <a:prstGeom prst="rect">
            <a:avLst/>
          </a:prstGeom>
        </p:spPr>
      </p:pic>
      <p:pic>
        <p:nvPicPr>
          <p:cNvPr id="7" name="图片 6">
            <a:extLst>
              <a:ext uri="{FF2B5EF4-FFF2-40B4-BE49-F238E27FC236}">
                <a16:creationId xmlns:a16="http://schemas.microsoft.com/office/drawing/2014/main" id="{174109A2-3CD0-4E27-8F1B-3EA367130103}"/>
              </a:ext>
            </a:extLst>
          </p:cNvPr>
          <p:cNvPicPr>
            <a:picLocks noChangeAspect="1"/>
          </p:cNvPicPr>
          <p:nvPr/>
        </p:nvPicPr>
        <p:blipFill>
          <a:blip r:embed="rId7"/>
          <a:stretch>
            <a:fillRect/>
          </a:stretch>
        </p:blipFill>
        <p:spPr>
          <a:xfrm>
            <a:off x="3041650" y="5654675"/>
            <a:ext cx="3007891" cy="762000"/>
          </a:xfrm>
          <a:prstGeom prst="rect">
            <a:avLst/>
          </a:prstGeom>
        </p:spPr>
      </p:pic>
    </p:spTree>
    <p:extLst>
      <p:ext uri="{BB962C8B-B14F-4D97-AF65-F5344CB8AC3E}">
        <p14:creationId xmlns:p14="http://schemas.microsoft.com/office/powerpoint/2010/main" val="7644537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FABAD-46A3-4EB6-963F-FDF7C17A36AB}"/>
              </a:ext>
            </a:extLst>
          </p:cNvPr>
          <p:cNvSpPr>
            <a:spLocks noGrp="1"/>
          </p:cNvSpPr>
          <p:nvPr>
            <p:ph type="title"/>
          </p:nvPr>
        </p:nvSpPr>
        <p:spPr>
          <a:xfrm>
            <a:off x="2373748" y="187250"/>
            <a:ext cx="15355960" cy="1154162"/>
          </a:xfrm>
        </p:spPr>
        <p:txBody>
          <a:bodyPr/>
          <a:lstStyle/>
          <a:p>
            <a:pPr algn="ctr"/>
            <a:r>
              <a:rPr lang="en-US" altLang="zh-CN" dirty="0"/>
              <a:t>Review </a:t>
            </a:r>
            <a:endParaRPr lang="zh-CN" altLang="en-US" dirty="0"/>
          </a:p>
        </p:txBody>
      </p:sp>
      <p:sp>
        <p:nvSpPr>
          <p:cNvPr id="4" name="object 4">
            <a:extLst>
              <a:ext uri="{FF2B5EF4-FFF2-40B4-BE49-F238E27FC236}">
                <a16:creationId xmlns:a16="http://schemas.microsoft.com/office/drawing/2014/main" id="{C922DA26-BF30-4F78-B16A-526CE7E5E687}"/>
              </a:ext>
            </a:extLst>
          </p:cNvPr>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46</a:t>
            </a:fld>
            <a:endParaRPr sz="2300" dirty="0">
              <a:latin typeface="Gill Sans MT"/>
              <a:cs typeface="Gill Sans MT"/>
            </a:endParaRPr>
          </a:p>
        </p:txBody>
      </p:sp>
      <p:pic>
        <p:nvPicPr>
          <p:cNvPr id="5" name="图片 4">
            <a:extLst>
              <a:ext uri="{FF2B5EF4-FFF2-40B4-BE49-F238E27FC236}">
                <a16:creationId xmlns:a16="http://schemas.microsoft.com/office/drawing/2014/main" id="{2758A0C4-5800-4A96-B518-EB7741FE27E2}"/>
              </a:ext>
            </a:extLst>
          </p:cNvPr>
          <p:cNvPicPr>
            <a:picLocks noChangeAspect="1"/>
          </p:cNvPicPr>
          <p:nvPr/>
        </p:nvPicPr>
        <p:blipFill rotWithShape="1">
          <a:blip r:embed="rId3"/>
          <a:srcRect l="5884" t="-681" b="2531"/>
          <a:stretch/>
        </p:blipFill>
        <p:spPr>
          <a:xfrm>
            <a:off x="2127250" y="1440900"/>
            <a:ext cx="14020800" cy="9212617"/>
          </a:xfrm>
          <a:prstGeom prst="rect">
            <a:avLst/>
          </a:prstGeom>
        </p:spPr>
      </p:pic>
    </p:spTree>
    <p:extLst>
      <p:ext uri="{BB962C8B-B14F-4D97-AF65-F5344CB8AC3E}">
        <p14:creationId xmlns:p14="http://schemas.microsoft.com/office/powerpoint/2010/main" val="37636582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FABAD-46A3-4EB6-963F-FDF7C17A36AB}"/>
              </a:ext>
            </a:extLst>
          </p:cNvPr>
          <p:cNvSpPr>
            <a:spLocks noGrp="1"/>
          </p:cNvSpPr>
          <p:nvPr>
            <p:ph type="title"/>
          </p:nvPr>
        </p:nvSpPr>
        <p:spPr>
          <a:xfrm>
            <a:off x="2373748" y="187250"/>
            <a:ext cx="15355960" cy="1154162"/>
          </a:xfrm>
        </p:spPr>
        <p:txBody>
          <a:bodyPr/>
          <a:lstStyle/>
          <a:p>
            <a:pPr algn="ctr"/>
            <a:r>
              <a:rPr lang="en-US" altLang="zh-CN" dirty="0"/>
              <a:t>Experiment  </a:t>
            </a:r>
            <a:endParaRPr lang="zh-CN" altLang="en-US" dirty="0"/>
          </a:p>
        </p:txBody>
      </p:sp>
      <p:sp>
        <p:nvSpPr>
          <p:cNvPr id="4" name="object 4">
            <a:extLst>
              <a:ext uri="{FF2B5EF4-FFF2-40B4-BE49-F238E27FC236}">
                <a16:creationId xmlns:a16="http://schemas.microsoft.com/office/drawing/2014/main" id="{C922DA26-BF30-4F78-B16A-526CE7E5E687}"/>
              </a:ext>
            </a:extLst>
          </p:cNvPr>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47</a:t>
            </a:fld>
            <a:endParaRPr sz="2300" dirty="0">
              <a:latin typeface="Gill Sans MT"/>
              <a:cs typeface="Gill Sans MT"/>
            </a:endParaRPr>
          </a:p>
        </p:txBody>
      </p:sp>
      <p:pic>
        <p:nvPicPr>
          <p:cNvPr id="8" name="图片 7">
            <a:extLst>
              <a:ext uri="{FF2B5EF4-FFF2-40B4-BE49-F238E27FC236}">
                <a16:creationId xmlns:a16="http://schemas.microsoft.com/office/drawing/2014/main" id="{03B6FE55-CD90-4167-9B76-486E7B635854}"/>
              </a:ext>
            </a:extLst>
          </p:cNvPr>
          <p:cNvPicPr>
            <a:picLocks noChangeAspect="1"/>
          </p:cNvPicPr>
          <p:nvPr/>
        </p:nvPicPr>
        <p:blipFill>
          <a:blip r:embed="rId3"/>
          <a:stretch>
            <a:fillRect/>
          </a:stretch>
        </p:blipFill>
        <p:spPr>
          <a:xfrm>
            <a:off x="3575050" y="5273675"/>
            <a:ext cx="9753600" cy="4941393"/>
          </a:xfrm>
          <a:prstGeom prst="rect">
            <a:avLst/>
          </a:prstGeom>
        </p:spPr>
      </p:pic>
      <p:sp>
        <p:nvSpPr>
          <p:cNvPr id="10" name="文本框 9">
            <a:extLst>
              <a:ext uri="{FF2B5EF4-FFF2-40B4-BE49-F238E27FC236}">
                <a16:creationId xmlns:a16="http://schemas.microsoft.com/office/drawing/2014/main" id="{05DECB10-6594-4A93-8870-4707ADB17ACE}"/>
              </a:ext>
            </a:extLst>
          </p:cNvPr>
          <p:cNvSpPr txBox="1"/>
          <p:nvPr/>
        </p:nvSpPr>
        <p:spPr>
          <a:xfrm>
            <a:off x="679450" y="1844675"/>
            <a:ext cx="16008350" cy="2753831"/>
          </a:xfrm>
          <a:prstGeom prst="rect">
            <a:avLst/>
          </a:prstGeom>
          <a:noFill/>
        </p:spPr>
        <p:txBody>
          <a:bodyPr wrap="square" rtlCol="0">
            <a:spAutoFit/>
          </a:bodyPr>
          <a:lstStyle/>
          <a:p>
            <a:pPr marL="742950" indent="-742950">
              <a:lnSpc>
                <a:spcPct val="150000"/>
              </a:lnSpc>
              <a:buClr>
                <a:srgbClr val="0000FF"/>
              </a:buClr>
              <a:buFont typeface="Wingdings" panose="05000000000000000000" pitchFamily="2" charset="2"/>
              <a:buChar char="l"/>
            </a:pPr>
            <a:r>
              <a:rPr lang="en-US" altLang="zh-CN" sz="4000" dirty="0">
                <a:latin typeface="Gill Sans MT" panose="020B0502020104020203" pitchFamily="34" charset="0"/>
              </a:rPr>
              <a:t>supportiveness scores      over-generation problem</a:t>
            </a:r>
          </a:p>
          <a:p>
            <a:pPr marL="742950" indent="-742950">
              <a:lnSpc>
                <a:spcPct val="150000"/>
              </a:lnSpc>
              <a:buClr>
                <a:srgbClr val="0000FF"/>
              </a:buClr>
              <a:buFont typeface="Wingdings" panose="05000000000000000000" pitchFamily="2" charset="2"/>
              <a:buChar char="l"/>
            </a:pPr>
            <a:r>
              <a:rPr lang="en-US" altLang="zh-CN" sz="4000" dirty="0">
                <a:latin typeface="Gill Sans MT" panose="020B0502020104020203" pitchFamily="34" charset="0"/>
              </a:rPr>
              <a:t>attention can alleviate the overgeneration problem</a:t>
            </a:r>
          </a:p>
          <a:p>
            <a:pPr marL="742950" indent="-742950">
              <a:lnSpc>
                <a:spcPct val="150000"/>
              </a:lnSpc>
              <a:buClr>
                <a:srgbClr val="0000FF"/>
              </a:buClr>
              <a:buFont typeface="Wingdings" panose="05000000000000000000" pitchFamily="2" charset="2"/>
              <a:buChar char="l"/>
            </a:pPr>
            <a:r>
              <a:rPr lang="en-US" altLang="zh-CN" sz="4000" dirty="0">
                <a:latin typeface="Gill Sans MT" panose="020B0502020104020203" pitchFamily="34" charset="0"/>
              </a:rPr>
              <a:t>soft adaptor is better than the hard adaptor.</a:t>
            </a:r>
          </a:p>
        </p:txBody>
      </p:sp>
      <p:sp>
        <p:nvSpPr>
          <p:cNvPr id="11" name="箭头: 右 10">
            <a:extLst>
              <a:ext uri="{FF2B5EF4-FFF2-40B4-BE49-F238E27FC236}">
                <a16:creationId xmlns:a16="http://schemas.microsoft.com/office/drawing/2014/main" id="{026900E2-3F2E-4D8D-9B52-788DA3EE71F9}"/>
              </a:ext>
            </a:extLst>
          </p:cNvPr>
          <p:cNvSpPr/>
          <p:nvPr/>
        </p:nvSpPr>
        <p:spPr>
          <a:xfrm>
            <a:off x="6242050" y="2298260"/>
            <a:ext cx="533400" cy="308415"/>
          </a:xfrm>
          <a:prstGeom prst="right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215307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FABAD-46A3-4EB6-963F-FDF7C17A36AB}"/>
              </a:ext>
            </a:extLst>
          </p:cNvPr>
          <p:cNvSpPr>
            <a:spLocks noGrp="1"/>
          </p:cNvSpPr>
          <p:nvPr>
            <p:ph type="title"/>
          </p:nvPr>
        </p:nvSpPr>
        <p:spPr>
          <a:xfrm>
            <a:off x="2373748" y="187250"/>
            <a:ext cx="15355960" cy="1154162"/>
          </a:xfrm>
        </p:spPr>
        <p:txBody>
          <a:bodyPr/>
          <a:lstStyle/>
          <a:p>
            <a:pPr algn="ctr"/>
            <a:r>
              <a:rPr lang="en-US" altLang="zh-CN" dirty="0"/>
              <a:t>Experiment  </a:t>
            </a:r>
            <a:endParaRPr lang="zh-CN" altLang="en-US" dirty="0"/>
          </a:p>
        </p:txBody>
      </p:sp>
      <p:sp>
        <p:nvSpPr>
          <p:cNvPr id="4" name="object 4">
            <a:extLst>
              <a:ext uri="{FF2B5EF4-FFF2-40B4-BE49-F238E27FC236}">
                <a16:creationId xmlns:a16="http://schemas.microsoft.com/office/drawing/2014/main" id="{C922DA26-BF30-4F78-B16A-526CE7E5E687}"/>
              </a:ext>
            </a:extLst>
          </p:cNvPr>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48</a:t>
            </a:fld>
            <a:endParaRPr sz="2300" dirty="0">
              <a:latin typeface="Gill Sans MT"/>
              <a:cs typeface="Gill Sans MT"/>
            </a:endParaRPr>
          </a:p>
        </p:txBody>
      </p:sp>
      <p:pic>
        <p:nvPicPr>
          <p:cNvPr id="3" name="图片 2">
            <a:extLst>
              <a:ext uri="{FF2B5EF4-FFF2-40B4-BE49-F238E27FC236}">
                <a16:creationId xmlns:a16="http://schemas.microsoft.com/office/drawing/2014/main" id="{4DBE4808-77A1-4864-BB2E-77309977F5D4}"/>
              </a:ext>
            </a:extLst>
          </p:cNvPr>
          <p:cNvPicPr>
            <a:picLocks noChangeAspect="1"/>
          </p:cNvPicPr>
          <p:nvPr/>
        </p:nvPicPr>
        <p:blipFill>
          <a:blip r:embed="rId3"/>
          <a:stretch>
            <a:fillRect/>
          </a:stretch>
        </p:blipFill>
        <p:spPr>
          <a:xfrm>
            <a:off x="298450" y="1824607"/>
            <a:ext cx="10591800" cy="8452569"/>
          </a:xfrm>
          <a:prstGeom prst="rect">
            <a:avLst/>
          </a:prstGeom>
        </p:spPr>
      </p:pic>
      <p:pic>
        <p:nvPicPr>
          <p:cNvPr id="5" name="图片 4">
            <a:extLst>
              <a:ext uri="{FF2B5EF4-FFF2-40B4-BE49-F238E27FC236}">
                <a16:creationId xmlns:a16="http://schemas.microsoft.com/office/drawing/2014/main" id="{E30D9075-7973-485C-8003-7C2EAC61233D}"/>
              </a:ext>
            </a:extLst>
          </p:cNvPr>
          <p:cNvPicPr>
            <a:picLocks noChangeAspect="1"/>
          </p:cNvPicPr>
          <p:nvPr/>
        </p:nvPicPr>
        <p:blipFill>
          <a:blip r:embed="rId4"/>
          <a:stretch>
            <a:fillRect/>
          </a:stretch>
        </p:blipFill>
        <p:spPr>
          <a:xfrm>
            <a:off x="11321061" y="3933635"/>
            <a:ext cx="8773641" cy="3442079"/>
          </a:xfrm>
          <a:prstGeom prst="rect">
            <a:avLst/>
          </a:prstGeom>
        </p:spPr>
      </p:pic>
    </p:spTree>
    <p:extLst>
      <p:ext uri="{BB962C8B-B14F-4D97-AF65-F5344CB8AC3E}">
        <p14:creationId xmlns:p14="http://schemas.microsoft.com/office/powerpoint/2010/main" val="27873446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FABAD-46A3-4EB6-963F-FDF7C17A36AB}"/>
              </a:ext>
            </a:extLst>
          </p:cNvPr>
          <p:cNvSpPr>
            <a:spLocks noGrp="1"/>
          </p:cNvSpPr>
          <p:nvPr>
            <p:ph type="title"/>
          </p:nvPr>
        </p:nvSpPr>
        <p:spPr>
          <a:xfrm>
            <a:off x="2373748" y="187250"/>
            <a:ext cx="15355960" cy="1154162"/>
          </a:xfrm>
        </p:spPr>
        <p:txBody>
          <a:bodyPr/>
          <a:lstStyle/>
          <a:p>
            <a:pPr algn="ctr"/>
            <a:r>
              <a:rPr lang="en-US" altLang="zh-CN" dirty="0"/>
              <a:t>Over-Generation Error Analysis  </a:t>
            </a:r>
            <a:endParaRPr lang="zh-CN" altLang="en-US" dirty="0"/>
          </a:p>
        </p:txBody>
      </p:sp>
      <p:sp>
        <p:nvSpPr>
          <p:cNvPr id="4" name="object 4">
            <a:extLst>
              <a:ext uri="{FF2B5EF4-FFF2-40B4-BE49-F238E27FC236}">
                <a16:creationId xmlns:a16="http://schemas.microsoft.com/office/drawing/2014/main" id="{C922DA26-BF30-4F78-B16A-526CE7E5E687}"/>
              </a:ext>
            </a:extLst>
          </p:cNvPr>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49</a:t>
            </a:fld>
            <a:endParaRPr sz="2300" dirty="0">
              <a:latin typeface="Gill Sans MT"/>
              <a:cs typeface="Gill Sans MT"/>
            </a:endParaRPr>
          </a:p>
        </p:txBody>
      </p:sp>
      <p:pic>
        <p:nvPicPr>
          <p:cNvPr id="6" name="图片 5">
            <a:extLst>
              <a:ext uri="{FF2B5EF4-FFF2-40B4-BE49-F238E27FC236}">
                <a16:creationId xmlns:a16="http://schemas.microsoft.com/office/drawing/2014/main" id="{314FAD00-6D35-4018-8A55-6D594B6ECC15}"/>
              </a:ext>
            </a:extLst>
          </p:cNvPr>
          <p:cNvPicPr>
            <a:picLocks noChangeAspect="1"/>
          </p:cNvPicPr>
          <p:nvPr/>
        </p:nvPicPr>
        <p:blipFill>
          <a:blip r:embed="rId3"/>
          <a:stretch>
            <a:fillRect/>
          </a:stretch>
        </p:blipFill>
        <p:spPr>
          <a:xfrm>
            <a:off x="3651250" y="3521075"/>
            <a:ext cx="11963400" cy="5399067"/>
          </a:xfrm>
          <a:prstGeom prst="rect">
            <a:avLst/>
          </a:prstGeom>
        </p:spPr>
      </p:pic>
      <p:sp>
        <p:nvSpPr>
          <p:cNvPr id="9" name="文本框 8">
            <a:extLst>
              <a:ext uri="{FF2B5EF4-FFF2-40B4-BE49-F238E27FC236}">
                <a16:creationId xmlns:a16="http://schemas.microsoft.com/office/drawing/2014/main" id="{0519D5EF-B7C3-487C-8E35-F4508DAA09BD}"/>
              </a:ext>
            </a:extLst>
          </p:cNvPr>
          <p:cNvSpPr txBox="1"/>
          <p:nvPr/>
        </p:nvSpPr>
        <p:spPr>
          <a:xfrm>
            <a:off x="679450" y="1844675"/>
            <a:ext cx="16008350" cy="907171"/>
          </a:xfrm>
          <a:prstGeom prst="rect">
            <a:avLst/>
          </a:prstGeom>
          <a:noFill/>
        </p:spPr>
        <p:txBody>
          <a:bodyPr wrap="square" rtlCol="0">
            <a:spAutoFit/>
          </a:bodyPr>
          <a:lstStyle/>
          <a:p>
            <a:pPr marL="742950" indent="-742950">
              <a:lnSpc>
                <a:spcPct val="150000"/>
              </a:lnSpc>
              <a:buClr>
                <a:srgbClr val="0000FF"/>
              </a:buClr>
              <a:buFont typeface="Wingdings" panose="05000000000000000000" pitchFamily="2" charset="2"/>
              <a:buChar char="l"/>
            </a:pPr>
            <a:endParaRPr lang="en-US" altLang="zh-CN" sz="4000" dirty="0">
              <a:latin typeface="Gill Sans MT" panose="020B0502020104020203" pitchFamily="34" charset="0"/>
            </a:endParaRPr>
          </a:p>
        </p:txBody>
      </p:sp>
    </p:spTree>
    <p:extLst>
      <p:ext uri="{BB962C8B-B14F-4D97-AF65-F5344CB8AC3E}">
        <p14:creationId xmlns:p14="http://schemas.microsoft.com/office/powerpoint/2010/main" val="142685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06ED52-9F9C-420C-AE13-4EF6B69CDC09}"/>
              </a:ext>
            </a:extLst>
          </p:cNvPr>
          <p:cNvSpPr>
            <a:spLocks noGrp="1"/>
          </p:cNvSpPr>
          <p:nvPr>
            <p:ph type="title"/>
          </p:nvPr>
        </p:nvSpPr>
        <p:spPr>
          <a:xfrm>
            <a:off x="5213350" y="51445"/>
            <a:ext cx="9677400" cy="2308324"/>
          </a:xfrm>
        </p:spPr>
        <p:txBody>
          <a:bodyPr/>
          <a:lstStyle/>
          <a:p>
            <a:pPr algn="ctr"/>
            <a:r>
              <a:rPr lang="en-US" altLang="zh-CN" dirty="0"/>
              <a:t>Overview </a:t>
            </a:r>
            <a:br>
              <a:rPr lang="en-US" altLang="zh-CN" dirty="0"/>
            </a:br>
            <a:endParaRPr lang="zh-CN" altLang="en-US" dirty="0"/>
          </a:p>
        </p:txBody>
      </p:sp>
      <p:sp>
        <p:nvSpPr>
          <p:cNvPr id="8" name="文本框 7">
            <a:extLst>
              <a:ext uri="{FF2B5EF4-FFF2-40B4-BE49-F238E27FC236}">
                <a16:creationId xmlns:a16="http://schemas.microsoft.com/office/drawing/2014/main" id="{8FF05B8E-4BB2-4F7C-A0BC-384EB855F6B8}"/>
              </a:ext>
            </a:extLst>
          </p:cNvPr>
          <p:cNvSpPr txBox="1"/>
          <p:nvPr/>
        </p:nvSpPr>
        <p:spPr>
          <a:xfrm>
            <a:off x="488950" y="1614284"/>
            <a:ext cx="19126200" cy="2004331"/>
          </a:xfrm>
          <a:prstGeom prst="rect">
            <a:avLst/>
          </a:prstGeom>
          <a:noFill/>
        </p:spPr>
        <p:txBody>
          <a:bodyPr wrap="square" rtlCol="0">
            <a:spAutoFit/>
          </a:bodyPr>
          <a:lstStyle/>
          <a:p>
            <a:pPr marL="571500" indent="-571500">
              <a:lnSpc>
                <a:spcPct val="150000"/>
              </a:lnSpc>
              <a:buClr>
                <a:srgbClr val="0000FF"/>
              </a:buClr>
              <a:buSzPct val="100000"/>
              <a:buFont typeface="Arial" panose="020B0604020202020204" pitchFamily="34" charset="0"/>
              <a:buChar char="•"/>
            </a:pPr>
            <a:r>
              <a:rPr lang="en-US" altLang="zh-CN" sz="4400" dirty="0">
                <a:latin typeface="Gill Sans MT" panose="020B0502020104020203" pitchFamily="34" charset="0"/>
              </a:rPr>
              <a:t>features</a:t>
            </a:r>
            <a:r>
              <a:rPr lang="zh-CN" altLang="en-US" sz="4400" dirty="0">
                <a:latin typeface="Gill Sans MT" panose="020B0502020104020203" pitchFamily="34" charset="0"/>
              </a:rPr>
              <a:t>：</a:t>
            </a:r>
            <a:r>
              <a:rPr lang="en-US" altLang="zh-CN" sz="4400" dirty="0">
                <a:latin typeface="Gill Sans MT" panose="020B0502020104020203" pitchFamily="34" charset="0"/>
              </a:rPr>
              <a:t>sentence embedding</a:t>
            </a:r>
            <a:r>
              <a:rPr lang="zh-CN" altLang="en-US" sz="4400" dirty="0">
                <a:latin typeface="Gill Sans MT" panose="020B0502020104020203" pitchFamily="34" charset="0"/>
              </a:rPr>
              <a:t>、</a:t>
            </a:r>
            <a:r>
              <a:rPr lang="en-US" altLang="zh-CN" sz="4400" dirty="0">
                <a:latin typeface="Gill Sans MT" panose="020B0502020104020203" pitchFamily="34" charset="0"/>
              </a:rPr>
              <a:t>types of the entities</a:t>
            </a:r>
            <a:r>
              <a:rPr lang="zh-CN" altLang="en-US" sz="4400" dirty="0">
                <a:latin typeface="Gill Sans MT" panose="020B0502020104020203" pitchFamily="34" charset="0"/>
              </a:rPr>
              <a:t>、</a:t>
            </a:r>
            <a:r>
              <a:rPr lang="en-US" altLang="zh-CN" sz="4400" dirty="0">
                <a:latin typeface="Gill Sans MT" panose="020B0502020104020203" pitchFamily="34" charset="0"/>
              </a:rPr>
              <a:t>output of the labeling functions</a:t>
            </a:r>
            <a:endParaRPr lang="zh-CN" altLang="en-US" sz="4400" dirty="0">
              <a:latin typeface="Gill Sans MT" panose="020B0502020104020203" pitchFamily="34" charset="0"/>
            </a:endParaRPr>
          </a:p>
        </p:txBody>
      </p:sp>
      <p:pic>
        <p:nvPicPr>
          <p:cNvPr id="10" name="图片 9">
            <a:extLst>
              <a:ext uri="{FF2B5EF4-FFF2-40B4-BE49-F238E27FC236}">
                <a16:creationId xmlns:a16="http://schemas.microsoft.com/office/drawing/2014/main" id="{A2FECDAB-EA03-4C8A-92C7-73447E623DC0}"/>
              </a:ext>
            </a:extLst>
          </p:cNvPr>
          <p:cNvPicPr>
            <a:picLocks noChangeAspect="1"/>
          </p:cNvPicPr>
          <p:nvPr/>
        </p:nvPicPr>
        <p:blipFill>
          <a:blip r:embed="rId3"/>
          <a:stretch>
            <a:fillRect/>
          </a:stretch>
        </p:blipFill>
        <p:spPr>
          <a:xfrm rot="5400000">
            <a:off x="6749989" y="-929714"/>
            <a:ext cx="6985123" cy="16535400"/>
          </a:xfrm>
          <a:prstGeom prst="rect">
            <a:avLst/>
          </a:prstGeom>
        </p:spPr>
      </p:pic>
    </p:spTree>
    <p:extLst>
      <p:ext uri="{BB962C8B-B14F-4D97-AF65-F5344CB8AC3E}">
        <p14:creationId xmlns:p14="http://schemas.microsoft.com/office/powerpoint/2010/main" val="29362786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FABAD-46A3-4EB6-963F-FDF7C17A36AB}"/>
              </a:ext>
            </a:extLst>
          </p:cNvPr>
          <p:cNvSpPr>
            <a:spLocks noGrp="1"/>
          </p:cNvSpPr>
          <p:nvPr>
            <p:ph type="title"/>
          </p:nvPr>
        </p:nvSpPr>
        <p:spPr>
          <a:xfrm>
            <a:off x="2373748" y="187250"/>
            <a:ext cx="15355960" cy="1154162"/>
          </a:xfrm>
        </p:spPr>
        <p:txBody>
          <a:bodyPr/>
          <a:lstStyle/>
          <a:p>
            <a:pPr algn="ctr"/>
            <a:r>
              <a:rPr lang="en-US" altLang="zh-CN" dirty="0"/>
              <a:t>Case study  </a:t>
            </a:r>
            <a:endParaRPr lang="zh-CN" altLang="en-US" dirty="0"/>
          </a:p>
        </p:txBody>
      </p:sp>
      <p:sp>
        <p:nvSpPr>
          <p:cNvPr id="4" name="object 4">
            <a:extLst>
              <a:ext uri="{FF2B5EF4-FFF2-40B4-BE49-F238E27FC236}">
                <a16:creationId xmlns:a16="http://schemas.microsoft.com/office/drawing/2014/main" id="{C922DA26-BF30-4F78-B16A-526CE7E5E687}"/>
              </a:ext>
            </a:extLst>
          </p:cNvPr>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50</a:t>
            </a:fld>
            <a:endParaRPr sz="2300" dirty="0">
              <a:latin typeface="Gill Sans MT"/>
              <a:cs typeface="Gill Sans MT"/>
            </a:endParaRPr>
          </a:p>
        </p:txBody>
      </p:sp>
      <p:pic>
        <p:nvPicPr>
          <p:cNvPr id="6" name="图片 5">
            <a:extLst>
              <a:ext uri="{FF2B5EF4-FFF2-40B4-BE49-F238E27FC236}">
                <a16:creationId xmlns:a16="http://schemas.microsoft.com/office/drawing/2014/main" id="{BDE67ADC-DB87-42DE-9187-9772012916E7}"/>
              </a:ext>
            </a:extLst>
          </p:cNvPr>
          <p:cNvPicPr>
            <a:picLocks noChangeAspect="1"/>
          </p:cNvPicPr>
          <p:nvPr/>
        </p:nvPicPr>
        <p:blipFill>
          <a:blip r:embed="rId3"/>
          <a:stretch>
            <a:fillRect/>
          </a:stretch>
        </p:blipFill>
        <p:spPr>
          <a:xfrm>
            <a:off x="1542115" y="1920875"/>
            <a:ext cx="17939968" cy="8305800"/>
          </a:xfrm>
          <a:prstGeom prst="rect">
            <a:avLst/>
          </a:prstGeom>
        </p:spPr>
      </p:pic>
    </p:spTree>
    <p:extLst>
      <p:ext uri="{BB962C8B-B14F-4D97-AF65-F5344CB8AC3E}">
        <p14:creationId xmlns:p14="http://schemas.microsoft.com/office/powerpoint/2010/main" val="4331691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FABAD-46A3-4EB6-963F-FDF7C17A36AB}"/>
              </a:ext>
            </a:extLst>
          </p:cNvPr>
          <p:cNvSpPr>
            <a:spLocks noGrp="1"/>
          </p:cNvSpPr>
          <p:nvPr>
            <p:ph type="title"/>
          </p:nvPr>
        </p:nvSpPr>
        <p:spPr>
          <a:xfrm>
            <a:off x="7192890" y="6731"/>
            <a:ext cx="5718319" cy="1154162"/>
          </a:xfrm>
        </p:spPr>
        <p:txBody>
          <a:bodyPr/>
          <a:lstStyle/>
          <a:p>
            <a:r>
              <a:rPr lang="en-US" altLang="zh-CN" dirty="0"/>
              <a:t>Contributions </a:t>
            </a:r>
            <a:endParaRPr lang="zh-CN" altLang="en-US" dirty="0"/>
          </a:p>
        </p:txBody>
      </p:sp>
      <p:sp>
        <p:nvSpPr>
          <p:cNvPr id="4" name="object 4">
            <a:extLst>
              <a:ext uri="{FF2B5EF4-FFF2-40B4-BE49-F238E27FC236}">
                <a16:creationId xmlns:a16="http://schemas.microsoft.com/office/drawing/2014/main" id="{C922DA26-BF30-4F78-B16A-526CE7E5E687}"/>
              </a:ext>
            </a:extLst>
          </p:cNvPr>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51</a:t>
            </a:fld>
            <a:endParaRPr sz="2300" dirty="0">
              <a:latin typeface="Gill Sans MT"/>
              <a:cs typeface="Gill Sans MT"/>
            </a:endParaRPr>
          </a:p>
        </p:txBody>
      </p:sp>
      <p:sp>
        <p:nvSpPr>
          <p:cNvPr id="5" name="文本框 4">
            <a:extLst>
              <a:ext uri="{FF2B5EF4-FFF2-40B4-BE49-F238E27FC236}">
                <a16:creationId xmlns:a16="http://schemas.microsoft.com/office/drawing/2014/main" id="{1064586A-5F7B-4583-BDBE-83E590095330}"/>
              </a:ext>
            </a:extLst>
          </p:cNvPr>
          <p:cNvSpPr txBox="1"/>
          <p:nvPr/>
        </p:nvSpPr>
        <p:spPr>
          <a:xfrm>
            <a:off x="405308" y="1616075"/>
            <a:ext cx="16757807" cy="3019994"/>
          </a:xfrm>
          <a:prstGeom prst="rect">
            <a:avLst/>
          </a:prstGeom>
          <a:noFill/>
        </p:spPr>
        <p:txBody>
          <a:bodyPr wrap="square" rtlCol="0">
            <a:spAutoFit/>
          </a:bodyPr>
          <a:lstStyle/>
          <a:p>
            <a:pPr marL="742950" indent="-742950">
              <a:lnSpc>
                <a:spcPct val="150000"/>
              </a:lnSpc>
              <a:buClr>
                <a:srgbClr val="0000FF"/>
              </a:buClr>
              <a:buFont typeface="Wingdings" panose="05000000000000000000" pitchFamily="2" charset="2"/>
              <a:buChar char="l"/>
            </a:pPr>
            <a:r>
              <a:rPr lang="en-US" altLang="zh-CN" sz="4400" dirty="0">
                <a:latin typeface="Gill Sans MT" panose="020B0502020104020203" pitchFamily="34" charset="0"/>
              </a:rPr>
              <a:t>New task: partially aligned Data-to-Text generation</a:t>
            </a:r>
          </a:p>
          <a:p>
            <a:pPr marL="742950" indent="-742950">
              <a:lnSpc>
                <a:spcPct val="150000"/>
              </a:lnSpc>
              <a:buClr>
                <a:srgbClr val="0000FF"/>
              </a:buClr>
              <a:buFont typeface="Wingdings" panose="05000000000000000000" pitchFamily="2" charset="2"/>
              <a:buChar char="l"/>
            </a:pPr>
            <a:r>
              <a:rPr lang="en-US" altLang="zh-CN" sz="4400" dirty="0">
                <a:latin typeface="Gill Sans MT" panose="020B0502020104020203" pitchFamily="34" charset="0"/>
              </a:rPr>
              <a:t>Distant supervision generation framework(over-generation)</a:t>
            </a:r>
          </a:p>
          <a:p>
            <a:pPr marL="742950" indent="-742950">
              <a:lnSpc>
                <a:spcPct val="150000"/>
              </a:lnSpc>
              <a:buClr>
                <a:srgbClr val="0000FF"/>
              </a:buClr>
              <a:buFont typeface="Wingdings" panose="05000000000000000000" pitchFamily="2" charset="2"/>
              <a:buChar char="l"/>
            </a:pPr>
            <a:r>
              <a:rPr lang="en-US" altLang="zh-CN" sz="4400" dirty="0">
                <a:latin typeface="Gill Sans MT" panose="020B0502020104020203" pitchFamily="34" charset="0"/>
              </a:rPr>
              <a:t>Sizeable partially-aligned dataset</a:t>
            </a:r>
          </a:p>
        </p:txBody>
      </p:sp>
    </p:spTree>
    <p:extLst>
      <p:ext uri="{BB962C8B-B14F-4D97-AF65-F5344CB8AC3E}">
        <p14:creationId xmlns:p14="http://schemas.microsoft.com/office/powerpoint/2010/main" val="3403000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06ED52-9F9C-420C-AE13-4EF6B69CDC09}"/>
              </a:ext>
            </a:extLst>
          </p:cNvPr>
          <p:cNvSpPr>
            <a:spLocks noGrp="1"/>
          </p:cNvSpPr>
          <p:nvPr>
            <p:ph type="title"/>
          </p:nvPr>
        </p:nvSpPr>
        <p:spPr>
          <a:xfrm>
            <a:off x="5213350" y="51445"/>
            <a:ext cx="9677400" cy="2308324"/>
          </a:xfrm>
        </p:spPr>
        <p:txBody>
          <a:bodyPr/>
          <a:lstStyle/>
          <a:p>
            <a:pPr algn="ctr"/>
            <a:r>
              <a:rPr lang="en-US" altLang="zh-CN" dirty="0"/>
              <a:t>Overview </a:t>
            </a:r>
            <a:br>
              <a:rPr lang="en-US" altLang="zh-CN" dirty="0"/>
            </a:br>
            <a:endParaRPr lang="zh-CN" altLang="en-US" dirty="0"/>
          </a:p>
        </p:txBody>
      </p:sp>
      <p:sp>
        <p:nvSpPr>
          <p:cNvPr id="8" name="文本框 7">
            <a:extLst>
              <a:ext uri="{FF2B5EF4-FFF2-40B4-BE49-F238E27FC236}">
                <a16:creationId xmlns:a16="http://schemas.microsoft.com/office/drawing/2014/main" id="{8FF05B8E-4BB2-4F7C-A0BC-384EB855F6B8}"/>
              </a:ext>
            </a:extLst>
          </p:cNvPr>
          <p:cNvSpPr txBox="1"/>
          <p:nvPr/>
        </p:nvSpPr>
        <p:spPr>
          <a:xfrm>
            <a:off x="488950" y="1614284"/>
            <a:ext cx="19126200" cy="2004331"/>
          </a:xfrm>
          <a:prstGeom prst="rect">
            <a:avLst/>
          </a:prstGeom>
          <a:noFill/>
        </p:spPr>
        <p:txBody>
          <a:bodyPr wrap="square" rtlCol="0">
            <a:spAutoFit/>
          </a:bodyPr>
          <a:lstStyle/>
          <a:p>
            <a:pPr marL="571500" indent="-571500">
              <a:lnSpc>
                <a:spcPct val="150000"/>
              </a:lnSpc>
              <a:buClr>
                <a:srgbClr val="0000FF"/>
              </a:buClr>
              <a:buSzPct val="100000"/>
              <a:buFont typeface="Arial" panose="020B0604020202020204" pitchFamily="34" charset="0"/>
              <a:buChar char="•"/>
            </a:pPr>
            <a:r>
              <a:rPr lang="en-US" altLang="zh-CN" sz="4400" dirty="0">
                <a:latin typeface="Gill Sans MT" panose="020B0502020104020203" pitchFamily="34" charset="0"/>
              </a:rPr>
              <a:t>features</a:t>
            </a:r>
            <a:r>
              <a:rPr lang="zh-CN" altLang="en-US" sz="4400" dirty="0">
                <a:latin typeface="Gill Sans MT" panose="020B0502020104020203" pitchFamily="34" charset="0"/>
              </a:rPr>
              <a:t>：</a:t>
            </a:r>
            <a:r>
              <a:rPr lang="en-US" altLang="zh-CN" sz="4400" dirty="0">
                <a:latin typeface="Gill Sans MT" panose="020B0502020104020203" pitchFamily="34" charset="0"/>
              </a:rPr>
              <a:t>sentence embedding</a:t>
            </a:r>
            <a:r>
              <a:rPr lang="zh-CN" altLang="en-US" sz="4400" dirty="0">
                <a:latin typeface="Gill Sans MT" panose="020B0502020104020203" pitchFamily="34" charset="0"/>
              </a:rPr>
              <a:t>、</a:t>
            </a:r>
            <a:r>
              <a:rPr lang="en-US" altLang="zh-CN" sz="4400" dirty="0">
                <a:latin typeface="Gill Sans MT" panose="020B0502020104020203" pitchFamily="34" charset="0"/>
              </a:rPr>
              <a:t>types of the entities</a:t>
            </a:r>
            <a:r>
              <a:rPr lang="zh-CN" altLang="en-US" sz="4400" dirty="0">
                <a:latin typeface="Gill Sans MT" panose="020B0502020104020203" pitchFamily="34" charset="0"/>
              </a:rPr>
              <a:t>、</a:t>
            </a:r>
            <a:r>
              <a:rPr lang="en-US" altLang="zh-CN" sz="4400" dirty="0">
                <a:latin typeface="Gill Sans MT" panose="020B0502020104020203" pitchFamily="34" charset="0"/>
              </a:rPr>
              <a:t>output of the labeling functions</a:t>
            </a:r>
            <a:endParaRPr lang="zh-CN" altLang="en-US" sz="4400" dirty="0">
              <a:latin typeface="Gill Sans MT" panose="020B0502020104020203" pitchFamily="34" charset="0"/>
            </a:endParaRPr>
          </a:p>
        </p:txBody>
      </p:sp>
      <p:pic>
        <p:nvPicPr>
          <p:cNvPr id="10" name="图片 9">
            <a:extLst>
              <a:ext uri="{FF2B5EF4-FFF2-40B4-BE49-F238E27FC236}">
                <a16:creationId xmlns:a16="http://schemas.microsoft.com/office/drawing/2014/main" id="{A2FECDAB-EA03-4C8A-92C7-73447E623DC0}"/>
              </a:ext>
            </a:extLst>
          </p:cNvPr>
          <p:cNvPicPr>
            <a:picLocks noChangeAspect="1"/>
          </p:cNvPicPr>
          <p:nvPr/>
        </p:nvPicPr>
        <p:blipFill>
          <a:blip r:embed="rId3"/>
          <a:stretch>
            <a:fillRect/>
          </a:stretch>
        </p:blipFill>
        <p:spPr>
          <a:xfrm rot="5400000">
            <a:off x="6749989" y="-929714"/>
            <a:ext cx="6985123" cy="16535400"/>
          </a:xfrm>
          <a:prstGeom prst="rect">
            <a:avLst/>
          </a:prstGeom>
        </p:spPr>
      </p:pic>
      <p:sp>
        <p:nvSpPr>
          <p:cNvPr id="5" name="文本框 4">
            <a:extLst>
              <a:ext uri="{FF2B5EF4-FFF2-40B4-BE49-F238E27FC236}">
                <a16:creationId xmlns:a16="http://schemas.microsoft.com/office/drawing/2014/main" id="{E6C9D148-C253-4B2D-862E-144830AB8290}"/>
              </a:ext>
            </a:extLst>
          </p:cNvPr>
          <p:cNvSpPr txBox="1"/>
          <p:nvPr/>
        </p:nvSpPr>
        <p:spPr>
          <a:xfrm>
            <a:off x="11195050" y="2831580"/>
            <a:ext cx="8153400" cy="900439"/>
          </a:xfrm>
          <a:prstGeom prst="rect">
            <a:avLst/>
          </a:prstGeom>
          <a:noFill/>
        </p:spPr>
        <p:txBody>
          <a:bodyPr wrap="square" rtlCol="0">
            <a:spAutoFit/>
          </a:bodyPr>
          <a:lstStyle/>
          <a:p>
            <a:pPr>
              <a:lnSpc>
                <a:spcPct val="150000"/>
              </a:lnSpc>
              <a:buClr>
                <a:srgbClr val="0000FF"/>
              </a:buClr>
            </a:pPr>
            <a:r>
              <a:rPr lang="en-US" altLang="zh-CN" sz="4000" dirty="0" err="1">
                <a:solidFill>
                  <a:srgbClr val="0000FF"/>
                </a:solidFill>
                <a:latin typeface="Gill Sans MT" panose="020B0502020104020203" pitchFamily="34" charset="0"/>
              </a:rPr>
              <a:t>FastText</a:t>
            </a:r>
            <a:r>
              <a:rPr lang="zh-CN" altLang="en-US" sz="4000" dirty="0">
                <a:solidFill>
                  <a:srgbClr val="0000FF"/>
                </a:solidFill>
                <a:latin typeface="Gill Sans MT" panose="020B0502020104020203" pitchFamily="34" charset="0"/>
              </a:rPr>
              <a:t>：</a:t>
            </a:r>
            <a:r>
              <a:rPr lang="en-US" altLang="zh-CN" sz="4000" dirty="0">
                <a:solidFill>
                  <a:srgbClr val="0000FF"/>
                </a:solidFill>
                <a:latin typeface="Gill Sans MT" panose="020B0502020104020203" pitchFamily="34" charset="0"/>
              </a:rPr>
              <a:t>sentence embedding tool</a:t>
            </a:r>
          </a:p>
        </p:txBody>
      </p:sp>
    </p:spTree>
    <p:extLst>
      <p:ext uri="{BB962C8B-B14F-4D97-AF65-F5344CB8AC3E}">
        <p14:creationId xmlns:p14="http://schemas.microsoft.com/office/powerpoint/2010/main" val="2505449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06ED52-9F9C-420C-AE13-4EF6B69CDC09}"/>
              </a:ext>
            </a:extLst>
          </p:cNvPr>
          <p:cNvSpPr>
            <a:spLocks noGrp="1"/>
          </p:cNvSpPr>
          <p:nvPr>
            <p:ph type="title"/>
          </p:nvPr>
        </p:nvSpPr>
        <p:spPr>
          <a:xfrm>
            <a:off x="5213350" y="51445"/>
            <a:ext cx="9677400" cy="2308324"/>
          </a:xfrm>
        </p:spPr>
        <p:txBody>
          <a:bodyPr/>
          <a:lstStyle/>
          <a:p>
            <a:pPr algn="ctr"/>
            <a:r>
              <a:rPr lang="en-US" altLang="zh-CN" dirty="0"/>
              <a:t>Overview </a:t>
            </a:r>
            <a:br>
              <a:rPr lang="en-US" altLang="zh-CN" dirty="0"/>
            </a:br>
            <a:endParaRPr lang="zh-CN" altLang="en-US" dirty="0"/>
          </a:p>
        </p:txBody>
      </p:sp>
      <p:sp>
        <p:nvSpPr>
          <p:cNvPr id="8" name="文本框 7">
            <a:extLst>
              <a:ext uri="{FF2B5EF4-FFF2-40B4-BE49-F238E27FC236}">
                <a16:creationId xmlns:a16="http://schemas.microsoft.com/office/drawing/2014/main" id="{8FF05B8E-4BB2-4F7C-A0BC-384EB855F6B8}"/>
              </a:ext>
            </a:extLst>
          </p:cNvPr>
          <p:cNvSpPr txBox="1"/>
          <p:nvPr/>
        </p:nvSpPr>
        <p:spPr>
          <a:xfrm>
            <a:off x="488950" y="1614284"/>
            <a:ext cx="19126200" cy="2004331"/>
          </a:xfrm>
          <a:prstGeom prst="rect">
            <a:avLst/>
          </a:prstGeom>
          <a:noFill/>
        </p:spPr>
        <p:txBody>
          <a:bodyPr wrap="square" rtlCol="0">
            <a:spAutoFit/>
          </a:bodyPr>
          <a:lstStyle/>
          <a:p>
            <a:pPr marL="571500" indent="-571500">
              <a:lnSpc>
                <a:spcPct val="150000"/>
              </a:lnSpc>
              <a:buClr>
                <a:srgbClr val="0000FF"/>
              </a:buClr>
              <a:buSzPct val="100000"/>
              <a:buFont typeface="Arial" panose="020B0604020202020204" pitchFamily="34" charset="0"/>
              <a:buChar char="•"/>
            </a:pPr>
            <a:r>
              <a:rPr lang="en-US" altLang="zh-CN" sz="4400" dirty="0">
                <a:latin typeface="Gill Sans MT" panose="020B0502020104020203" pitchFamily="34" charset="0"/>
              </a:rPr>
              <a:t>features</a:t>
            </a:r>
            <a:r>
              <a:rPr lang="zh-CN" altLang="en-US" sz="4400" dirty="0">
                <a:latin typeface="Gill Sans MT" panose="020B0502020104020203" pitchFamily="34" charset="0"/>
              </a:rPr>
              <a:t>：</a:t>
            </a:r>
            <a:r>
              <a:rPr lang="en-US" altLang="zh-CN" sz="4400" dirty="0">
                <a:latin typeface="Gill Sans MT" panose="020B0502020104020203" pitchFamily="34" charset="0"/>
              </a:rPr>
              <a:t>sentence embedding</a:t>
            </a:r>
            <a:r>
              <a:rPr lang="zh-CN" altLang="en-US" sz="4400" dirty="0">
                <a:latin typeface="Gill Sans MT" panose="020B0502020104020203" pitchFamily="34" charset="0"/>
              </a:rPr>
              <a:t>、</a:t>
            </a:r>
            <a:r>
              <a:rPr lang="en-US" altLang="zh-CN" sz="4400" dirty="0">
                <a:latin typeface="Gill Sans MT" panose="020B0502020104020203" pitchFamily="34" charset="0"/>
              </a:rPr>
              <a:t>types of the entities</a:t>
            </a:r>
            <a:r>
              <a:rPr lang="zh-CN" altLang="en-US" sz="4400" dirty="0">
                <a:latin typeface="Gill Sans MT" panose="020B0502020104020203" pitchFamily="34" charset="0"/>
              </a:rPr>
              <a:t>、</a:t>
            </a:r>
            <a:r>
              <a:rPr lang="en-US" altLang="zh-CN" sz="4400" dirty="0">
                <a:latin typeface="Gill Sans MT" panose="020B0502020104020203" pitchFamily="34" charset="0"/>
              </a:rPr>
              <a:t>output of the labeling functions</a:t>
            </a:r>
            <a:endParaRPr lang="zh-CN" altLang="en-US" sz="4400" dirty="0">
              <a:latin typeface="Gill Sans MT" panose="020B0502020104020203" pitchFamily="34" charset="0"/>
            </a:endParaRPr>
          </a:p>
        </p:txBody>
      </p:sp>
      <p:pic>
        <p:nvPicPr>
          <p:cNvPr id="10" name="图片 9">
            <a:extLst>
              <a:ext uri="{FF2B5EF4-FFF2-40B4-BE49-F238E27FC236}">
                <a16:creationId xmlns:a16="http://schemas.microsoft.com/office/drawing/2014/main" id="{A2FECDAB-EA03-4C8A-92C7-73447E623DC0}"/>
              </a:ext>
            </a:extLst>
          </p:cNvPr>
          <p:cNvPicPr>
            <a:picLocks noChangeAspect="1"/>
          </p:cNvPicPr>
          <p:nvPr/>
        </p:nvPicPr>
        <p:blipFill>
          <a:blip r:embed="rId3"/>
          <a:stretch>
            <a:fillRect/>
          </a:stretch>
        </p:blipFill>
        <p:spPr>
          <a:xfrm rot="5400000">
            <a:off x="6749989" y="-929714"/>
            <a:ext cx="6985123" cy="16535400"/>
          </a:xfrm>
          <a:prstGeom prst="rect">
            <a:avLst/>
          </a:prstGeom>
        </p:spPr>
      </p:pic>
      <p:sp>
        <p:nvSpPr>
          <p:cNvPr id="5" name="文本框 4">
            <a:extLst>
              <a:ext uri="{FF2B5EF4-FFF2-40B4-BE49-F238E27FC236}">
                <a16:creationId xmlns:a16="http://schemas.microsoft.com/office/drawing/2014/main" id="{0F3AB9E7-D6E8-47F0-9216-A2F962BDA761}"/>
              </a:ext>
            </a:extLst>
          </p:cNvPr>
          <p:cNvSpPr txBox="1"/>
          <p:nvPr/>
        </p:nvSpPr>
        <p:spPr>
          <a:xfrm>
            <a:off x="10661650" y="8474075"/>
            <a:ext cx="8153400" cy="1830501"/>
          </a:xfrm>
          <a:prstGeom prst="rect">
            <a:avLst/>
          </a:prstGeom>
          <a:noFill/>
        </p:spPr>
        <p:txBody>
          <a:bodyPr wrap="square" rtlCol="0">
            <a:spAutoFit/>
          </a:bodyPr>
          <a:lstStyle/>
          <a:p>
            <a:pPr>
              <a:lnSpc>
                <a:spcPct val="150000"/>
              </a:lnSpc>
              <a:buClr>
                <a:srgbClr val="0000FF"/>
              </a:buClr>
            </a:pPr>
            <a:r>
              <a:rPr lang="en-US" altLang="zh-CN" sz="4000" dirty="0">
                <a:solidFill>
                  <a:srgbClr val="0000FF"/>
                </a:solidFill>
                <a:latin typeface="Gill Sans MT" panose="020B0502020104020203" pitchFamily="34" charset="0"/>
              </a:rPr>
              <a:t>FIGER</a:t>
            </a:r>
            <a:r>
              <a:rPr lang="zh-CN" altLang="en-US" sz="4000" dirty="0">
                <a:solidFill>
                  <a:srgbClr val="0000FF"/>
                </a:solidFill>
                <a:latin typeface="Gill Sans MT" panose="020B0502020104020203" pitchFamily="34" charset="0"/>
              </a:rPr>
              <a:t>：</a:t>
            </a:r>
            <a:r>
              <a:rPr lang="en-US" altLang="zh-CN" sz="4000" dirty="0">
                <a:solidFill>
                  <a:srgbClr val="0000FF"/>
                </a:solidFill>
                <a:latin typeface="Gill Sans MT" panose="020B0502020104020203" pitchFamily="34" charset="0"/>
              </a:rPr>
              <a:t>extract fine-grained types of the entities </a:t>
            </a:r>
          </a:p>
        </p:txBody>
      </p:sp>
    </p:spTree>
    <p:extLst>
      <p:ext uri="{BB962C8B-B14F-4D97-AF65-F5344CB8AC3E}">
        <p14:creationId xmlns:p14="http://schemas.microsoft.com/office/powerpoint/2010/main" val="2977587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FABAD-46A3-4EB6-963F-FDF7C17A36AB}"/>
              </a:ext>
            </a:extLst>
          </p:cNvPr>
          <p:cNvSpPr>
            <a:spLocks noGrp="1"/>
          </p:cNvSpPr>
          <p:nvPr>
            <p:ph type="title"/>
          </p:nvPr>
        </p:nvSpPr>
        <p:spPr>
          <a:xfrm>
            <a:off x="5574470" y="168275"/>
            <a:ext cx="8955160" cy="1143000"/>
          </a:xfrm>
        </p:spPr>
        <p:txBody>
          <a:bodyPr/>
          <a:lstStyle/>
          <a:p>
            <a:pPr algn="ctr"/>
            <a:r>
              <a:rPr lang="en-US" altLang="zh-CN" dirty="0"/>
              <a:t>Normalization</a:t>
            </a:r>
            <a:endParaRPr lang="zh-CN" altLang="en-US" dirty="0"/>
          </a:p>
        </p:txBody>
      </p:sp>
      <p:sp>
        <p:nvSpPr>
          <p:cNvPr id="4" name="object 4">
            <a:extLst>
              <a:ext uri="{FF2B5EF4-FFF2-40B4-BE49-F238E27FC236}">
                <a16:creationId xmlns:a16="http://schemas.microsoft.com/office/drawing/2014/main" id="{C922DA26-BF30-4F78-B16A-526CE7E5E687}"/>
              </a:ext>
            </a:extLst>
          </p:cNvPr>
          <p:cNvSpPr txBox="1"/>
          <p:nvPr/>
        </p:nvSpPr>
        <p:spPr>
          <a:xfrm>
            <a:off x="17163115" y="10753006"/>
            <a:ext cx="585135" cy="346249"/>
          </a:xfrm>
          <a:prstGeom prst="rect">
            <a:avLst/>
          </a:prstGeom>
        </p:spPr>
        <p:txBody>
          <a:bodyPr vert="horz" wrap="square" lIns="0" tIns="0" rIns="0" bIns="0" rtlCol="0">
            <a:spAutoFit/>
          </a:bodyPr>
          <a:lstStyle/>
          <a:p>
            <a:pPr marL="38100">
              <a:lnSpc>
                <a:spcPts val="2680"/>
              </a:lnSpc>
            </a:pPr>
            <a:fld id="{81D60167-4931-47E6-BA6A-407CBD079E47}" type="slidenum">
              <a:rPr sz="2300" dirty="0">
                <a:solidFill>
                  <a:srgbClr val="0433FF"/>
                </a:solidFill>
                <a:latin typeface="Gill Sans MT"/>
                <a:cs typeface="Gill Sans MT"/>
              </a:rPr>
              <a:t>8</a:t>
            </a:fld>
            <a:endParaRPr sz="2300" dirty="0">
              <a:latin typeface="Gill Sans MT"/>
              <a:cs typeface="Gill Sans MT"/>
            </a:endParaRPr>
          </a:p>
        </p:txBody>
      </p:sp>
      <p:sp>
        <p:nvSpPr>
          <p:cNvPr id="6" name="文本框 5">
            <a:extLst>
              <a:ext uri="{FF2B5EF4-FFF2-40B4-BE49-F238E27FC236}">
                <a16:creationId xmlns:a16="http://schemas.microsoft.com/office/drawing/2014/main" id="{554DBD00-4672-4738-A3D7-CDE337B9BDE7}"/>
              </a:ext>
            </a:extLst>
          </p:cNvPr>
          <p:cNvSpPr txBox="1"/>
          <p:nvPr/>
        </p:nvSpPr>
        <p:spPr>
          <a:xfrm>
            <a:off x="1479550" y="2301875"/>
            <a:ext cx="17145000" cy="5523820"/>
          </a:xfrm>
          <a:prstGeom prst="rect">
            <a:avLst/>
          </a:prstGeom>
          <a:noFill/>
        </p:spPr>
        <p:txBody>
          <a:bodyPr wrap="square" rtlCol="0">
            <a:spAutoFit/>
          </a:bodyPr>
          <a:lstStyle/>
          <a:p>
            <a:pPr marL="571500" indent="-571500">
              <a:lnSpc>
                <a:spcPct val="150000"/>
              </a:lnSpc>
              <a:buClr>
                <a:srgbClr val="0000FF"/>
              </a:buClr>
              <a:buFont typeface="Wingdings" panose="05000000000000000000" pitchFamily="2" charset="2"/>
              <a:buChar char="l"/>
            </a:pPr>
            <a:r>
              <a:rPr lang="en-US" altLang="zh-CN" sz="4000" dirty="0">
                <a:latin typeface="Gill Sans MT" panose="020B0502020104020203" pitchFamily="34" charset="0"/>
              </a:rPr>
              <a:t>All mentions of the words tagged as subject and object are replaced with “</a:t>
            </a:r>
            <a:r>
              <a:rPr lang="en-US" altLang="zh-CN" sz="4000" dirty="0">
                <a:solidFill>
                  <a:srgbClr val="FF0000"/>
                </a:solidFill>
                <a:latin typeface="Gill Sans MT" panose="020B0502020104020203" pitchFamily="34" charset="0"/>
              </a:rPr>
              <a:t>SUBJECT</a:t>
            </a:r>
            <a:r>
              <a:rPr lang="en-US" altLang="zh-CN" sz="4000" dirty="0">
                <a:latin typeface="Gill Sans MT" panose="020B0502020104020203" pitchFamily="34" charset="0"/>
              </a:rPr>
              <a:t>” and “</a:t>
            </a:r>
            <a:r>
              <a:rPr lang="en-US" altLang="zh-CN" sz="4000" dirty="0">
                <a:solidFill>
                  <a:srgbClr val="FF0000"/>
                </a:solidFill>
                <a:latin typeface="Gill Sans MT" panose="020B0502020104020203" pitchFamily="34" charset="0"/>
              </a:rPr>
              <a:t>OBJECT</a:t>
            </a:r>
            <a:r>
              <a:rPr lang="en-US" altLang="zh-CN" sz="4000" dirty="0">
                <a:latin typeface="Gill Sans MT" panose="020B0502020104020203" pitchFamily="34" charset="0"/>
              </a:rPr>
              <a:t>”</a:t>
            </a:r>
          </a:p>
          <a:p>
            <a:pPr marL="571500" indent="-571500">
              <a:lnSpc>
                <a:spcPct val="150000"/>
              </a:lnSpc>
              <a:buClr>
                <a:srgbClr val="0000FF"/>
              </a:buClr>
              <a:buFont typeface="Wingdings" panose="05000000000000000000" pitchFamily="2" charset="2"/>
              <a:buChar char="l"/>
            </a:pPr>
            <a:r>
              <a:rPr lang="en-US" altLang="zh-CN" sz="4000" dirty="0">
                <a:latin typeface="Gill Sans MT" panose="020B0502020104020203" pitchFamily="34" charset="0"/>
              </a:rPr>
              <a:t>All named entities are replaced with “</a:t>
            </a:r>
            <a:r>
              <a:rPr lang="en-US" altLang="zh-CN" sz="4000" dirty="0">
                <a:solidFill>
                  <a:srgbClr val="FF0000"/>
                </a:solidFill>
                <a:latin typeface="Gill Sans MT" panose="020B0502020104020203" pitchFamily="34" charset="0"/>
              </a:rPr>
              <a:t>ENTITY</a:t>
            </a:r>
            <a:r>
              <a:rPr lang="en-US" altLang="zh-CN" sz="4000" dirty="0">
                <a:latin typeface="Gill Sans MT" panose="020B0502020104020203" pitchFamily="34" charset="0"/>
              </a:rPr>
              <a:t>”.</a:t>
            </a:r>
          </a:p>
          <a:p>
            <a:pPr marL="571500" indent="-571500">
              <a:lnSpc>
                <a:spcPct val="150000"/>
              </a:lnSpc>
              <a:buClr>
                <a:srgbClr val="0000FF"/>
              </a:buClr>
              <a:buFont typeface="Wingdings" panose="05000000000000000000" pitchFamily="2" charset="2"/>
              <a:buChar char="l"/>
            </a:pPr>
            <a:r>
              <a:rPr lang="en-US" altLang="zh-CN" sz="4000" dirty="0">
                <a:latin typeface="Gill Sans MT" panose="020B0502020104020203" pitchFamily="34" charset="0"/>
              </a:rPr>
              <a:t>All numbers in the sentence are replaced with “</a:t>
            </a:r>
            <a:r>
              <a:rPr lang="en-US" altLang="zh-CN" sz="4000" dirty="0">
                <a:solidFill>
                  <a:srgbClr val="FF0000"/>
                </a:solidFill>
                <a:latin typeface="Gill Sans MT" panose="020B0502020104020203" pitchFamily="34" charset="0"/>
              </a:rPr>
              <a:t>NUM</a:t>
            </a:r>
            <a:r>
              <a:rPr lang="en-US" altLang="zh-CN" sz="4000" dirty="0">
                <a:latin typeface="Gill Sans MT" panose="020B0502020104020203" pitchFamily="34" charset="0"/>
              </a:rPr>
              <a:t>”.</a:t>
            </a:r>
          </a:p>
          <a:p>
            <a:pPr marL="571500" indent="-571500">
              <a:lnSpc>
                <a:spcPct val="150000"/>
              </a:lnSpc>
              <a:buClr>
                <a:srgbClr val="0000FF"/>
              </a:buClr>
              <a:buFont typeface="Wingdings" panose="05000000000000000000" pitchFamily="2" charset="2"/>
              <a:buChar char="l"/>
            </a:pPr>
            <a:r>
              <a:rPr lang="en-US" altLang="zh-CN" sz="4000" dirty="0">
                <a:latin typeface="Gill Sans MT" panose="020B0502020104020203" pitchFamily="34" charset="0"/>
              </a:rPr>
              <a:t>All adjectives expressing nationality (e.g., American, Canadian, etc.) are replaced with “</a:t>
            </a:r>
            <a:r>
              <a:rPr lang="en-US" altLang="zh-CN" sz="4000" dirty="0">
                <a:solidFill>
                  <a:srgbClr val="FF0000"/>
                </a:solidFill>
                <a:latin typeface="Gill Sans MT" panose="020B0502020104020203" pitchFamily="34" charset="0"/>
              </a:rPr>
              <a:t>NAT</a:t>
            </a:r>
            <a:r>
              <a:rPr lang="en-US" altLang="zh-CN" sz="4000" dirty="0">
                <a:latin typeface="Gill Sans MT" panose="020B0502020104020203" pitchFamily="34" charset="0"/>
              </a:rPr>
              <a:t>”.</a:t>
            </a:r>
          </a:p>
        </p:txBody>
      </p:sp>
    </p:spTree>
    <p:extLst>
      <p:ext uri="{BB962C8B-B14F-4D97-AF65-F5344CB8AC3E}">
        <p14:creationId xmlns:p14="http://schemas.microsoft.com/office/powerpoint/2010/main" val="1421789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06ED52-9F9C-420C-AE13-4EF6B69CDC09}"/>
              </a:ext>
            </a:extLst>
          </p:cNvPr>
          <p:cNvSpPr>
            <a:spLocks noGrp="1"/>
          </p:cNvSpPr>
          <p:nvPr>
            <p:ph type="title"/>
          </p:nvPr>
        </p:nvSpPr>
        <p:spPr>
          <a:xfrm>
            <a:off x="5213350" y="51445"/>
            <a:ext cx="9677400" cy="1154162"/>
          </a:xfrm>
        </p:spPr>
        <p:txBody>
          <a:bodyPr/>
          <a:lstStyle/>
          <a:p>
            <a:pPr algn="ctr"/>
            <a:r>
              <a:rPr lang="en-US" altLang="zh-CN" dirty="0" err="1"/>
              <a:t>Babblelabel</a:t>
            </a:r>
            <a:r>
              <a:rPr lang="en-US" altLang="zh-CN" dirty="0"/>
              <a:t> </a:t>
            </a:r>
            <a:endParaRPr lang="zh-CN" altLang="en-US" dirty="0"/>
          </a:p>
        </p:txBody>
      </p:sp>
      <p:pic>
        <p:nvPicPr>
          <p:cNvPr id="3" name="图片 2">
            <a:extLst>
              <a:ext uri="{FF2B5EF4-FFF2-40B4-BE49-F238E27FC236}">
                <a16:creationId xmlns:a16="http://schemas.microsoft.com/office/drawing/2014/main" id="{A410CA58-3C8E-40B8-BFF9-96F4E45B5014}"/>
              </a:ext>
            </a:extLst>
          </p:cNvPr>
          <p:cNvPicPr>
            <a:picLocks noChangeAspect="1"/>
          </p:cNvPicPr>
          <p:nvPr/>
        </p:nvPicPr>
        <p:blipFill>
          <a:blip r:embed="rId3"/>
          <a:stretch>
            <a:fillRect/>
          </a:stretch>
        </p:blipFill>
        <p:spPr>
          <a:xfrm>
            <a:off x="1479550" y="2301875"/>
            <a:ext cx="17145000" cy="7679852"/>
          </a:xfrm>
          <a:prstGeom prst="rect">
            <a:avLst/>
          </a:prstGeom>
        </p:spPr>
      </p:pic>
    </p:spTree>
    <p:extLst>
      <p:ext uri="{BB962C8B-B14F-4D97-AF65-F5344CB8AC3E}">
        <p14:creationId xmlns:p14="http://schemas.microsoft.com/office/powerpoint/2010/main" val="3043537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23153</TotalTime>
  <Words>4650</Words>
  <Application>Microsoft Office PowerPoint</Application>
  <PresentationFormat>自定义</PresentationFormat>
  <Paragraphs>431</Paragraphs>
  <Slides>51</Slides>
  <Notes>51</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51</vt:i4>
      </vt:variant>
    </vt:vector>
  </HeadingPairs>
  <TitlesOfParts>
    <vt:vector size="63" baseType="lpstr">
      <vt:lpstr>Microsoft JhengHei UI</vt:lpstr>
      <vt:lpstr>等线</vt:lpstr>
      <vt:lpstr>等线 Light</vt:lpstr>
      <vt:lpstr>宋体</vt:lpstr>
      <vt:lpstr>Arial</vt:lpstr>
      <vt:lpstr>Calibri</vt:lpstr>
      <vt:lpstr>Cambria Math</vt:lpstr>
      <vt:lpstr>Consolas</vt:lpstr>
      <vt:lpstr>Gill Sans MT</vt:lpstr>
      <vt:lpstr>Wingdings</vt:lpstr>
      <vt:lpstr>Office Theme</vt:lpstr>
      <vt:lpstr>自定义设计方案</vt:lpstr>
      <vt:lpstr>      Explanation </vt:lpstr>
      <vt:lpstr>Introduction </vt:lpstr>
      <vt:lpstr>Explanation type</vt:lpstr>
      <vt:lpstr>PowerPoint 演示文稿</vt:lpstr>
      <vt:lpstr>Overview  </vt:lpstr>
      <vt:lpstr>Overview  </vt:lpstr>
      <vt:lpstr>Overview  </vt:lpstr>
      <vt:lpstr>Normalization</vt:lpstr>
      <vt:lpstr>Babblelabel </vt:lpstr>
      <vt:lpstr>Babblelabel </vt:lpstr>
      <vt:lpstr>Explanation Generation  </vt:lpstr>
      <vt:lpstr>Shortest path   </vt:lpstr>
      <vt:lpstr>Trigger </vt:lpstr>
      <vt:lpstr>Filter  </vt:lpstr>
      <vt:lpstr>Filter  </vt:lpstr>
      <vt:lpstr>Explanation Generation  </vt:lpstr>
      <vt:lpstr>Experiment </vt:lpstr>
      <vt:lpstr>PowerPoint 演示文稿</vt:lpstr>
      <vt:lpstr>Motivation </vt:lpstr>
      <vt:lpstr>Baseline   </vt:lpstr>
      <vt:lpstr>Baseline</vt:lpstr>
      <vt:lpstr>Explanation Mechanisms   </vt:lpstr>
      <vt:lpstr>Methods</vt:lpstr>
      <vt:lpstr>Experiment</vt:lpstr>
      <vt:lpstr>Experiment</vt:lpstr>
      <vt:lpstr>PowerPoint 演示文稿</vt:lpstr>
      <vt:lpstr>Problem</vt:lpstr>
      <vt:lpstr>Terms </vt:lpstr>
      <vt:lpstr>Context-dependent inconsistencies </vt:lpstr>
      <vt:lpstr>Stand-alone inconsistencies</vt:lpstr>
      <vt:lpstr>Adversarial  framework </vt:lpstr>
      <vt:lpstr>2a</vt:lpstr>
      <vt:lpstr>Experiment </vt:lpstr>
      <vt:lpstr>Experiment </vt:lpstr>
      <vt:lpstr>Example </vt:lpstr>
      <vt:lpstr>Conclusion  </vt:lpstr>
      <vt:lpstr>PowerPoint 演示文稿</vt:lpstr>
      <vt:lpstr>Introduction  </vt:lpstr>
      <vt:lpstr>Problem </vt:lpstr>
      <vt:lpstr>DSG </vt:lpstr>
      <vt:lpstr>DSG </vt:lpstr>
      <vt:lpstr>SE </vt:lpstr>
      <vt:lpstr>Sequence-to-Sequence Generator</vt:lpstr>
      <vt:lpstr>Supportiveness Adaptor</vt:lpstr>
      <vt:lpstr>Rebalanced Beam Search</vt:lpstr>
      <vt:lpstr>Review </vt:lpstr>
      <vt:lpstr>Experiment  </vt:lpstr>
      <vt:lpstr>Experiment  </vt:lpstr>
      <vt:lpstr>Over-Generation Error Analysis  </vt:lpstr>
      <vt:lpstr>Case study  </vt:lpstr>
      <vt:lpstr>Contributions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paper分享</dc:title>
  <dc:creator>苏玛丽</dc:creator>
  <cp:lastModifiedBy>DELL</cp:lastModifiedBy>
  <cp:revision>288</cp:revision>
  <dcterms:created xsi:type="dcterms:W3CDTF">2020-11-01T09:26:42Z</dcterms:created>
  <dcterms:modified xsi:type="dcterms:W3CDTF">2021-03-08T03:12:03Z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2020-09-25T00:00:00Z</vt:filetime>
  </property>
  <property fmtid="{D5CDD505-2E9C-101B-9397-08002B2CF9AE}" pid="3" name="Creator">
    <vt:lpwstr>Keynote 讲演</vt:lpwstr>
  </property>
  <property fmtid="{D5CDD505-2E9C-101B-9397-08002B2CF9AE}" pid="4" name="LastSaved">
    <vt:filetime>2020-11-01T00:00:00Z</vt:filetime>
  </property>
</Properties>
</file>