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9" r:id="rId2"/>
    <p:sldId id="270" r:id="rId3"/>
    <p:sldId id="260" r:id="rId4"/>
    <p:sldId id="261" r:id="rId5"/>
    <p:sldId id="271" r:id="rId6"/>
    <p:sldId id="272" r:id="rId7"/>
    <p:sldId id="267" r:id="rId8"/>
    <p:sldId id="256" r:id="rId9"/>
    <p:sldId id="257" r:id="rId10"/>
    <p:sldId id="258" r:id="rId11"/>
    <p:sldId id="262" r:id="rId12"/>
    <p:sldId id="263" r:id="rId13"/>
    <p:sldId id="264" r:id="rId14"/>
    <p:sldId id="266" r:id="rId15"/>
    <p:sldId id="265" r:id="rId16"/>
    <p:sldId id="268" r:id="rId17"/>
    <p:sldId id="26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71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732" autoAdjust="0"/>
  </p:normalViewPr>
  <p:slideViewPr>
    <p:cSldViewPr snapToGrid="0">
      <p:cViewPr varScale="1">
        <p:scale>
          <a:sx n="63" d="100"/>
          <a:sy n="63" d="100"/>
        </p:scale>
        <p:origin x="8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26E5B-C9E6-4E7A-A3AF-80020C493437}" type="datetimeFigureOut">
              <a:rPr lang="zh-CN" altLang="en-US" smtClean="0"/>
              <a:t>2023/8/17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AE4079-757E-4B02-A0C4-696BE4437389}" type="slidenum">
              <a:rPr lang="zh-CN" altLang="en-US" smtClean="0"/>
              <a:t>‹#›</a:t>
            </a:fld>
            <a:endParaRPr lang="zh-CN" altLang="en-US"/>
          </a:p>
        </p:txBody>
      </p:sp>
    </p:spTree>
    <p:extLst>
      <p:ext uri="{BB962C8B-B14F-4D97-AF65-F5344CB8AC3E}">
        <p14:creationId xmlns:p14="http://schemas.microsoft.com/office/powerpoint/2010/main" val="185122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E4079-757E-4B02-A0C4-696BE4437389}" type="slidenum">
              <a:rPr lang="zh-CN" altLang="en-US" smtClean="0"/>
              <a:t>1</a:t>
            </a:fld>
            <a:endParaRPr lang="zh-CN" altLang="en-US"/>
          </a:p>
        </p:txBody>
      </p:sp>
    </p:spTree>
    <p:extLst>
      <p:ext uri="{BB962C8B-B14F-4D97-AF65-F5344CB8AC3E}">
        <p14:creationId xmlns:p14="http://schemas.microsoft.com/office/powerpoint/2010/main" val="3459728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smtClean="0">
                <a:solidFill>
                  <a:schemeClr val="tx1"/>
                </a:solidFill>
                <a:effectLst/>
                <a:latin typeface="+mn-lt"/>
                <a:ea typeface="+mn-ea"/>
                <a:cs typeface="+mn-cs"/>
              </a:rPr>
              <a:t>faiss</a:t>
            </a:r>
            <a:r>
              <a:rPr lang="zh-CN" altLang="en-US" sz="1200" b="0" i="0" kern="1200" smtClean="0">
                <a:solidFill>
                  <a:schemeClr val="tx1"/>
                </a:solidFill>
                <a:effectLst/>
                <a:latin typeface="+mn-lt"/>
                <a:ea typeface="+mn-ea"/>
                <a:cs typeface="+mn-cs"/>
              </a:rPr>
              <a:t>的核心就是索引（</a:t>
            </a:r>
            <a:r>
              <a:rPr lang="en-US" altLang="zh-CN" sz="1200" b="0" i="0" kern="1200" smtClean="0">
                <a:solidFill>
                  <a:schemeClr val="tx1"/>
                </a:solidFill>
                <a:effectLst/>
                <a:latin typeface="+mn-lt"/>
                <a:ea typeface="+mn-ea"/>
                <a:cs typeface="+mn-cs"/>
              </a:rPr>
              <a:t>index</a:t>
            </a:r>
            <a:r>
              <a:rPr lang="zh-CN" altLang="en-US" sz="1200" b="0" i="0" kern="1200" smtClean="0">
                <a:solidFill>
                  <a:schemeClr val="tx1"/>
                </a:solidFill>
                <a:effectLst/>
                <a:latin typeface="+mn-lt"/>
                <a:ea typeface="+mn-ea"/>
                <a:cs typeface="+mn-cs"/>
              </a:rPr>
              <a:t>）概念</a:t>
            </a:r>
            <a:r>
              <a:rPr lang="zh-CN" altLang="en-US" sz="1200" b="0" i="0" kern="1200" baseline="0" smtClean="0">
                <a:solidFill>
                  <a:schemeClr val="tx1"/>
                </a:solidFill>
                <a:effectLst/>
                <a:latin typeface="+mn-lt"/>
                <a:ea typeface="+mn-ea"/>
                <a:cs typeface="+mn-cs"/>
              </a:rPr>
              <a:t>， </a:t>
            </a:r>
            <a:r>
              <a:rPr lang="zh-CN" altLang="en-US" smtClean="0"/>
              <a:t>针对高维空间中的海量数据，提供了高效且可靠的检索方法。</a:t>
            </a:r>
            <a:endParaRPr lang="zh-CN" altLang="en-US"/>
          </a:p>
        </p:txBody>
      </p:sp>
      <p:sp>
        <p:nvSpPr>
          <p:cNvPr id="4" name="灯片编号占位符 3"/>
          <p:cNvSpPr>
            <a:spLocks noGrp="1"/>
          </p:cNvSpPr>
          <p:nvPr>
            <p:ph type="sldNum" sz="quarter" idx="10"/>
          </p:nvPr>
        </p:nvSpPr>
        <p:spPr/>
        <p:txBody>
          <a:bodyPr/>
          <a:lstStyle/>
          <a:p>
            <a:fld id="{A2AE4079-757E-4B02-A0C4-696BE4437389}" type="slidenum">
              <a:rPr lang="zh-CN" altLang="en-US" smtClean="0"/>
              <a:t>4</a:t>
            </a:fld>
            <a:endParaRPr lang="zh-CN" altLang="en-US"/>
          </a:p>
        </p:txBody>
      </p:sp>
    </p:spTree>
    <p:extLst>
      <p:ext uri="{BB962C8B-B14F-4D97-AF65-F5344CB8AC3E}">
        <p14:creationId xmlns:p14="http://schemas.microsoft.com/office/powerpoint/2010/main" val="1492274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Long-range transformers can avoid input truncation in some datasets; however, there are datasets with inputs many times longer than these models’ maximum input length. The dotted lines represent three common maximum input lengths for models; the bars are the average or maximum input length in each dataset, as indicated.</a:t>
            </a:r>
            <a:endParaRPr lang="zh-CN" altLang="en-US"/>
          </a:p>
        </p:txBody>
      </p:sp>
      <p:sp>
        <p:nvSpPr>
          <p:cNvPr id="4" name="灯片编号占位符 3"/>
          <p:cNvSpPr>
            <a:spLocks noGrp="1"/>
          </p:cNvSpPr>
          <p:nvPr>
            <p:ph type="sldNum" sz="quarter" idx="10"/>
          </p:nvPr>
        </p:nvSpPr>
        <p:spPr/>
        <p:txBody>
          <a:bodyPr/>
          <a:lstStyle/>
          <a:p>
            <a:fld id="{A2AE4079-757E-4B02-A0C4-696BE4437389}" type="slidenum">
              <a:rPr lang="zh-CN" altLang="en-US" smtClean="0"/>
              <a:t>10</a:t>
            </a:fld>
            <a:endParaRPr lang="zh-CN" altLang="en-US"/>
          </a:p>
        </p:txBody>
      </p:sp>
    </p:spTree>
    <p:extLst>
      <p:ext uri="{BB962C8B-B14F-4D97-AF65-F5344CB8AC3E}">
        <p14:creationId xmlns:p14="http://schemas.microsoft.com/office/powerpoint/2010/main" val="1077498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E4079-757E-4B02-A0C4-696BE4437389}" type="slidenum">
              <a:rPr lang="zh-CN" altLang="en-US" smtClean="0"/>
              <a:t>11</a:t>
            </a:fld>
            <a:endParaRPr lang="zh-CN" altLang="en-US"/>
          </a:p>
        </p:txBody>
      </p:sp>
    </p:spTree>
    <p:extLst>
      <p:ext uri="{BB962C8B-B14F-4D97-AF65-F5344CB8AC3E}">
        <p14:creationId xmlns:p14="http://schemas.microsoft.com/office/powerpoint/2010/main" val="4263586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Unlimiformer can be used, at test time, with an already-trained model, and lead to gains without further training, as we show later in Table 3. Next, we turn our focus to training approaches to further improve the performance of Unlimiformer. Table 1 summarizes and contrasts the training approaches described below</a:t>
            </a:r>
            <a:endParaRPr lang="zh-CN" altLang="en-US"/>
          </a:p>
        </p:txBody>
      </p:sp>
      <p:sp>
        <p:nvSpPr>
          <p:cNvPr id="4" name="灯片编号占位符 3"/>
          <p:cNvSpPr>
            <a:spLocks noGrp="1"/>
          </p:cNvSpPr>
          <p:nvPr>
            <p:ph type="sldNum" sz="quarter" idx="10"/>
          </p:nvPr>
        </p:nvSpPr>
        <p:spPr/>
        <p:txBody>
          <a:bodyPr/>
          <a:lstStyle/>
          <a:p>
            <a:fld id="{A2AE4079-757E-4B02-A0C4-696BE4437389}" type="slidenum">
              <a:rPr lang="zh-CN" altLang="en-US" smtClean="0"/>
              <a:t>13</a:t>
            </a:fld>
            <a:endParaRPr lang="zh-CN" altLang="en-US"/>
          </a:p>
        </p:txBody>
      </p:sp>
    </p:spTree>
    <p:extLst>
      <p:ext uri="{BB962C8B-B14F-4D97-AF65-F5344CB8AC3E}">
        <p14:creationId xmlns:p14="http://schemas.microsoft.com/office/powerpoint/2010/main" val="1387062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E4079-757E-4B02-A0C4-696BE4437389}" type="slidenum">
              <a:rPr lang="zh-CN" altLang="en-US" smtClean="0"/>
              <a:t>15</a:t>
            </a:fld>
            <a:endParaRPr lang="zh-CN" altLang="en-US"/>
          </a:p>
        </p:txBody>
      </p:sp>
    </p:spTree>
    <p:extLst>
      <p:ext uri="{BB962C8B-B14F-4D97-AF65-F5344CB8AC3E}">
        <p14:creationId xmlns:p14="http://schemas.microsoft.com/office/powerpoint/2010/main" val="495767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3779A3C-5EDC-4BF6-AB93-5BBA7FB2A61C}" type="datetimeFigureOut">
              <a:rPr lang="zh-CN" altLang="en-US" smtClean="0"/>
              <a:t>2023/8/17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3F4893-59DE-45E9-82B4-3C120B24ED34}" type="slidenum">
              <a:rPr lang="zh-CN" altLang="en-US" smtClean="0"/>
              <a:t>‹#›</a:t>
            </a:fld>
            <a:endParaRPr lang="zh-CN" altLang="en-US"/>
          </a:p>
        </p:txBody>
      </p:sp>
    </p:spTree>
    <p:extLst>
      <p:ext uri="{BB962C8B-B14F-4D97-AF65-F5344CB8AC3E}">
        <p14:creationId xmlns:p14="http://schemas.microsoft.com/office/powerpoint/2010/main" val="991266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3779A3C-5EDC-4BF6-AB93-5BBA7FB2A61C}" type="datetimeFigureOut">
              <a:rPr lang="zh-CN" altLang="en-US" smtClean="0"/>
              <a:t>2023/8/17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3F4893-59DE-45E9-82B4-3C120B24ED34}" type="slidenum">
              <a:rPr lang="zh-CN" altLang="en-US" smtClean="0"/>
              <a:t>‹#›</a:t>
            </a:fld>
            <a:endParaRPr lang="zh-CN" altLang="en-US"/>
          </a:p>
        </p:txBody>
      </p:sp>
    </p:spTree>
    <p:extLst>
      <p:ext uri="{BB962C8B-B14F-4D97-AF65-F5344CB8AC3E}">
        <p14:creationId xmlns:p14="http://schemas.microsoft.com/office/powerpoint/2010/main" val="59139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3779A3C-5EDC-4BF6-AB93-5BBA7FB2A61C}" type="datetimeFigureOut">
              <a:rPr lang="zh-CN" altLang="en-US" smtClean="0"/>
              <a:t>2023/8/17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3F4893-59DE-45E9-82B4-3C120B24ED34}" type="slidenum">
              <a:rPr lang="zh-CN" altLang="en-US" smtClean="0"/>
              <a:t>‹#›</a:t>
            </a:fld>
            <a:endParaRPr lang="zh-CN" altLang="en-US"/>
          </a:p>
        </p:txBody>
      </p:sp>
    </p:spTree>
    <p:extLst>
      <p:ext uri="{BB962C8B-B14F-4D97-AF65-F5344CB8AC3E}">
        <p14:creationId xmlns:p14="http://schemas.microsoft.com/office/powerpoint/2010/main" val="1557879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3779A3C-5EDC-4BF6-AB93-5BBA7FB2A61C}" type="datetimeFigureOut">
              <a:rPr lang="zh-CN" altLang="en-US" smtClean="0"/>
              <a:t>2023/8/17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3F4893-59DE-45E9-82B4-3C120B24ED34}" type="slidenum">
              <a:rPr lang="zh-CN" altLang="en-US" smtClean="0"/>
              <a:t>‹#›</a:t>
            </a:fld>
            <a:endParaRPr lang="zh-CN" altLang="en-US"/>
          </a:p>
        </p:txBody>
      </p:sp>
    </p:spTree>
    <p:extLst>
      <p:ext uri="{BB962C8B-B14F-4D97-AF65-F5344CB8AC3E}">
        <p14:creationId xmlns:p14="http://schemas.microsoft.com/office/powerpoint/2010/main" val="3235569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3779A3C-5EDC-4BF6-AB93-5BBA7FB2A61C}" type="datetimeFigureOut">
              <a:rPr lang="zh-CN" altLang="en-US" smtClean="0"/>
              <a:t>2023/8/17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3F4893-59DE-45E9-82B4-3C120B24ED34}" type="slidenum">
              <a:rPr lang="zh-CN" altLang="en-US" smtClean="0"/>
              <a:t>‹#›</a:t>
            </a:fld>
            <a:endParaRPr lang="zh-CN" altLang="en-US"/>
          </a:p>
        </p:txBody>
      </p:sp>
    </p:spTree>
    <p:extLst>
      <p:ext uri="{BB962C8B-B14F-4D97-AF65-F5344CB8AC3E}">
        <p14:creationId xmlns:p14="http://schemas.microsoft.com/office/powerpoint/2010/main" val="393221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3779A3C-5EDC-4BF6-AB93-5BBA7FB2A61C}" type="datetimeFigureOut">
              <a:rPr lang="zh-CN" altLang="en-US" smtClean="0"/>
              <a:t>2023/8/17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3F4893-59DE-45E9-82B4-3C120B24ED34}" type="slidenum">
              <a:rPr lang="zh-CN" altLang="en-US" smtClean="0"/>
              <a:t>‹#›</a:t>
            </a:fld>
            <a:endParaRPr lang="zh-CN" altLang="en-US"/>
          </a:p>
        </p:txBody>
      </p:sp>
    </p:spTree>
    <p:extLst>
      <p:ext uri="{BB962C8B-B14F-4D97-AF65-F5344CB8AC3E}">
        <p14:creationId xmlns:p14="http://schemas.microsoft.com/office/powerpoint/2010/main" val="1257765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3779A3C-5EDC-4BF6-AB93-5BBA7FB2A61C}" type="datetimeFigureOut">
              <a:rPr lang="zh-CN" altLang="en-US" smtClean="0"/>
              <a:t>2023/8/17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63F4893-59DE-45E9-82B4-3C120B24ED34}" type="slidenum">
              <a:rPr lang="zh-CN" altLang="en-US" smtClean="0"/>
              <a:t>‹#›</a:t>
            </a:fld>
            <a:endParaRPr lang="zh-CN" altLang="en-US"/>
          </a:p>
        </p:txBody>
      </p:sp>
    </p:spTree>
    <p:extLst>
      <p:ext uri="{BB962C8B-B14F-4D97-AF65-F5344CB8AC3E}">
        <p14:creationId xmlns:p14="http://schemas.microsoft.com/office/powerpoint/2010/main" val="195309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3779A3C-5EDC-4BF6-AB93-5BBA7FB2A61C}" type="datetimeFigureOut">
              <a:rPr lang="zh-CN" altLang="en-US" smtClean="0"/>
              <a:t>2023/8/17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63F4893-59DE-45E9-82B4-3C120B24ED34}" type="slidenum">
              <a:rPr lang="zh-CN" altLang="en-US" smtClean="0"/>
              <a:t>‹#›</a:t>
            </a:fld>
            <a:endParaRPr lang="zh-CN" altLang="en-US"/>
          </a:p>
        </p:txBody>
      </p:sp>
    </p:spTree>
    <p:extLst>
      <p:ext uri="{BB962C8B-B14F-4D97-AF65-F5344CB8AC3E}">
        <p14:creationId xmlns:p14="http://schemas.microsoft.com/office/powerpoint/2010/main" val="2245056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779A3C-5EDC-4BF6-AB93-5BBA7FB2A61C}" type="datetimeFigureOut">
              <a:rPr lang="zh-CN" altLang="en-US" smtClean="0"/>
              <a:t>2023/8/17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63F4893-59DE-45E9-82B4-3C120B24ED34}" type="slidenum">
              <a:rPr lang="zh-CN" altLang="en-US" smtClean="0"/>
              <a:t>‹#›</a:t>
            </a:fld>
            <a:endParaRPr lang="zh-CN" altLang="en-US"/>
          </a:p>
        </p:txBody>
      </p:sp>
    </p:spTree>
    <p:extLst>
      <p:ext uri="{BB962C8B-B14F-4D97-AF65-F5344CB8AC3E}">
        <p14:creationId xmlns:p14="http://schemas.microsoft.com/office/powerpoint/2010/main" val="3899169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3779A3C-5EDC-4BF6-AB93-5BBA7FB2A61C}" type="datetimeFigureOut">
              <a:rPr lang="zh-CN" altLang="en-US" smtClean="0"/>
              <a:t>2023/8/17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3F4893-59DE-45E9-82B4-3C120B24ED34}" type="slidenum">
              <a:rPr lang="zh-CN" altLang="en-US" smtClean="0"/>
              <a:t>‹#›</a:t>
            </a:fld>
            <a:endParaRPr lang="zh-CN" altLang="en-US"/>
          </a:p>
        </p:txBody>
      </p:sp>
    </p:spTree>
    <p:extLst>
      <p:ext uri="{BB962C8B-B14F-4D97-AF65-F5344CB8AC3E}">
        <p14:creationId xmlns:p14="http://schemas.microsoft.com/office/powerpoint/2010/main" val="3103368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3779A3C-5EDC-4BF6-AB93-5BBA7FB2A61C}" type="datetimeFigureOut">
              <a:rPr lang="zh-CN" altLang="en-US" smtClean="0"/>
              <a:t>2023/8/17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3F4893-59DE-45E9-82B4-3C120B24ED34}" type="slidenum">
              <a:rPr lang="zh-CN" altLang="en-US" smtClean="0"/>
              <a:t>‹#›</a:t>
            </a:fld>
            <a:endParaRPr lang="zh-CN" altLang="en-US"/>
          </a:p>
        </p:txBody>
      </p:sp>
    </p:spTree>
    <p:extLst>
      <p:ext uri="{BB962C8B-B14F-4D97-AF65-F5344CB8AC3E}">
        <p14:creationId xmlns:p14="http://schemas.microsoft.com/office/powerpoint/2010/main" val="28829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779A3C-5EDC-4BF6-AB93-5BBA7FB2A61C}" type="datetimeFigureOut">
              <a:rPr lang="zh-CN" altLang="en-US" smtClean="0"/>
              <a:t>2023/8/17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F4893-59DE-45E9-82B4-3C120B24ED34}" type="slidenum">
              <a:rPr lang="zh-CN" altLang="en-US" smtClean="0"/>
              <a:t>‹#›</a:t>
            </a:fld>
            <a:endParaRPr lang="zh-CN" altLang="en-US"/>
          </a:p>
        </p:txBody>
      </p:sp>
    </p:spTree>
    <p:extLst>
      <p:ext uri="{BB962C8B-B14F-4D97-AF65-F5344CB8AC3E}">
        <p14:creationId xmlns:p14="http://schemas.microsoft.com/office/powerpoint/2010/main" val="3007218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a:extLst>
              <a:ext uri="{FF2B5EF4-FFF2-40B4-BE49-F238E27FC236}">
                <a16:creationId xmlns:a16="http://schemas.microsoft.com/office/drawing/2014/main" id="{194B7A82-B2A7-BFEA-5292-65F5DC6E270E}"/>
              </a:ext>
            </a:extLst>
          </p:cNvPr>
          <p:cNvSpPr txBox="1">
            <a:spLocks/>
          </p:cNvSpPr>
          <p:nvPr/>
        </p:nvSpPr>
        <p:spPr>
          <a:xfrm>
            <a:off x="1562100" y="1877652"/>
            <a:ext cx="9144000" cy="2387600"/>
          </a:xfrm>
          <a:prstGeom prst="rect">
            <a:avLst/>
          </a:prstGeom>
          <a:solidFill>
            <a:srgbClr val="D4D4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b="1" dirty="0"/>
          </a:p>
        </p:txBody>
      </p:sp>
      <p:sp>
        <p:nvSpPr>
          <p:cNvPr id="2" name="标题 1"/>
          <p:cNvSpPr>
            <a:spLocks noGrp="1"/>
          </p:cNvSpPr>
          <p:nvPr>
            <p:ph type="title"/>
          </p:nvPr>
        </p:nvSpPr>
        <p:spPr>
          <a:xfrm>
            <a:off x="3244273" y="2408670"/>
            <a:ext cx="10515600" cy="1325563"/>
          </a:xfrm>
        </p:spPr>
        <p:txBody>
          <a:bodyPr/>
          <a:lstStyle/>
          <a:p>
            <a:r>
              <a:rPr lang="zh-CN" altLang="en-US" b="1" smtClean="0"/>
              <a:t>基于检索的语言模型</a:t>
            </a:r>
            <a:r>
              <a:rPr lang="en-US" altLang="zh-CN" b="1"/>
              <a:t/>
            </a:r>
            <a:br>
              <a:rPr lang="en-US" altLang="zh-CN" b="1"/>
            </a:br>
            <a:r>
              <a:rPr lang="en-US" altLang="zh-CN" sz="2000" b="1" i="1" smtClean="0"/>
              <a:t>Retrival-based LM</a:t>
            </a:r>
            <a:endParaRPr lang="zh-CN" altLang="en-US" sz="2000" b="1" i="1"/>
          </a:p>
        </p:txBody>
      </p:sp>
      <p:sp>
        <p:nvSpPr>
          <p:cNvPr id="5" name="矩形 4"/>
          <p:cNvSpPr/>
          <p:nvPr/>
        </p:nvSpPr>
        <p:spPr>
          <a:xfrm>
            <a:off x="9867183" y="5981120"/>
            <a:ext cx="1409360" cy="400110"/>
          </a:xfrm>
          <a:prstGeom prst="rect">
            <a:avLst/>
          </a:prstGeom>
        </p:spPr>
        <p:txBody>
          <a:bodyPr wrap="none">
            <a:spAutoFit/>
          </a:bodyPr>
          <a:lstStyle/>
          <a:p>
            <a:r>
              <a:rPr lang="en-US" altLang="zh-CN" sz="2000"/>
              <a:t>Liu Yanting</a:t>
            </a:r>
            <a:endParaRPr lang="zh-CN" altLang="en-US" sz="2000" dirty="0"/>
          </a:p>
        </p:txBody>
      </p:sp>
    </p:spTree>
    <p:extLst>
      <p:ext uri="{BB962C8B-B14F-4D97-AF65-F5344CB8AC3E}">
        <p14:creationId xmlns:p14="http://schemas.microsoft.com/office/powerpoint/2010/main" val="2876775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Motivation</a:t>
            </a:r>
            <a:endParaRPr lang="zh-CN" altLang="en-US"/>
          </a:p>
        </p:txBody>
      </p:sp>
      <p:pic>
        <p:nvPicPr>
          <p:cNvPr id="4" name="图片 3"/>
          <p:cNvPicPr>
            <a:picLocks noChangeAspect="1"/>
          </p:cNvPicPr>
          <p:nvPr/>
        </p:nvPicPr>
        <p:blipFill>
          <a:blip r:embed="rId3"/>
          <a:stretch>
            <a:fillRect/>
          </a:stretch>
        </p:blipFill>
        <p:spPr>
          <a:xfrm>
            <a:off x="6913894" y="1961481"/>
            <a:ext cx="3924502" cy="3581584"/>
          </a:xfrm>
          <a:prstGeom prst="rect">
            <a:avLst/>
          </a:prstGeom>
        </p:spPr>
      </p:pic>
      <p:sp>
        <p:nvSpPr>
          <p:cNvPr id="5" name="矩形 4"/>
          <p:cNvSpPr/>
          <p:nvPr/>
        </p:nvSpPr>
        <p:spPr>
          <a:xfrm>
            <a:off x="828047" y="3234741"/>
            <a:ext cx="6096000" cy="2308324"/>
          </a:xfrm>
          <a:prstGeom prst="rect">
            <a:avLst/>
          </a:prstGeom>
        </p:spPr>
        <p:txBody>
          <a:bodyPr>
            <a:spAutoFit/>
          </a:bodyPr>
          <a:lstStyle/>
          <a:p>
            <a:r>
              <a:rPr lang="zh-CN" altLang="en-US" smtClean="0"/>
              <a:t>Long-input transformers usually modify the base architecture, and thus necessitate re-pre-training the model from scratch, which requires significant computational resources. Other architectures such as Longformer-Encoder-Decoder </a:t>
            </a:r>
            <a:r>
              <a:rPr lang="en-US" altLang="zh-CN" smtClean="0"/>
              <a:t>can leverage pretrained models, but they still need to further train new position embeddings or global attention weights, which is computationally and environmentally costly.</a:t>
            </a:r>
            <a:endParaRPr lang="zh-CN" altLang="en-US"/>
          </a:p>
        </p:txBody>
      </p:sp>
      <p:sp>
        <p:nvSpPr>
          <p:cNvPr id="6" name="矩形 5"/>
          <p:cNvSpPr/>
          <p:nvPr/>
        </p:nvSpPr>
        <p:spPr>
          <a:xfrm>
            <a:off x="838200" y="2007647"/>
            <a:ext cx="6096000" cy="923330"/>
          </a:xfrm>
          <a:prstGeom prst="rect">
            <a:avLst/>
          </a:prstGeom>
        </p:spPr>
        <p:txBody>
          <a:bodyPr>
            <a:spAutoFit/>
          </a:bodyPr>
          <a:lstStyle/>
          <a:p>
            <a:r>
              <a:rPr lang="en-US" altLang="zh-CN" smtClean="0"/>
              <a:t>T</a:t>
            </a:r>
            <a:r>
              <a:rPr lang="zh-CN" altLang="en-US" smtClean="0"/>
              <a:t>ransformer models have been limited to bounded input lengths, because of their need to attend to every token in the input.</a:t>
            </a:r>
            <a:endParaRPr lang="zh-CN" altLang="en-US"/>
          </a:p>
        </p:txBody>
      </p:sp>
      <p:sp>
        <p:nvSpPr>
          <p:cNvPr id="7" name="矩形 6"/>
          <p:cNvSpPr/>
          <p:nvPr/>
        </p:nvSpPr>
        <p:spPr>
          <a:xfrm>
            <a:off x="954505" y="1367522"/>
            <a:ext cx="7157176" cy="369332"/>
          </a:xfrm>
          <a:prstGeom prst="rect">
            <a:avLst/>
          </a:prstGeom>
        </p:spPr>
        <p:txBody>
          <a:bodyPr wrap="square">
            <a:spAutoFit/>
          </a:bodyPr>
          <a:lstStyle/>
          <a:p>
            <a:r>
              <a:rPr lang="zh-CN" altLang="en-US">
                <a:solidFill>
                  <a:schemeClr val="accent1">
                    <a:lumMod val="75000"/>
                  </a:schemeClr>
                </a:solidFill>
              </a:rPr>
              <a:t>Unlimiformer: Long-Range Transformers with Unlimited Length Input</a:t>
            </a:r>
          </a:p>
        </p:txBody>
      </p:sp>
    </p:spTree>
    <p:extLst>
      <p:ext uri="{BB962C8B-B14F-4D97-AF65-F5344CB8AC3E}">
        <p14:creationId xmlns:p14="http://schemas.microsoft.com/office/powerpoint/2010/main" val="2285869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Unlimiformer</a:t>
            </a:r>
            <a:endParaRPr lang="zh-CN" altLang="en-US"/>
          </a:p>
        </p:txBody>
      </p:sp>
      <p:pic>
        <p:nvPicPr>
          <p:cNvPr id="4" name="图片 3"/>
          <p:cNvPicPr>
            <a:picLocks noChangeAspect="1"/>
          </p:cNvPicPr>
          <p:nvPr/>
        </p:nvPicPr>
        <p:blipFill>
          <a:blip r:embed="rId3"/>
          <a:stretch>
            <a:fillRect/>
          </a:stretch>
        </p:blipFill>
        <p:spPr>
          <a:xfrm>
            <a:off x="1072074" y="1570182"/>
            <a:ext cx="9196373" cy="4802153"/>
          </a:xfrm>
          <a:prstGeom prst="rect">
            <a:avLst/>
          </a:prstGeom>
        </p:spPr>
      </p:pic>
      <p:pic>
        <p:nvPicPr>
          <p:cNvPr id="3" name="图片 2"/>
          <p:cNvPicPr>
            <a:picLocks noChangeAspect="1"/>
          </p:cNvPicPr>
          <p:nvPr/>
        </p:nvPicPr>
        <p:blipFill>
          <a:blip r:embed="rId4"/>
          <a:stretch>
            <a:fillRect/>
          </a:stretch>
        </p:blipFill>
        <p:spPr>
          <a:xfrm>
            <a:off x="7191276" y="1027906"/>
            <a:ext cx="4595258" cy="701101"/>
          </a:xfrm>
          <a:prstGeom prst="rect">
            <a:avLst/>
          </a:prstGeom>
        </p:spPr>
      </p:pic>
    </p:spTree>
    <p:extLst>
      <p:ext uri="{BB962C8B-B14F-4D97-AF65-F5344CB8AC3E}">
        <p14:creationId xmlns:p14="http://schemas.microsoft.com/office/powerpoint/2010/main" val="4036629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Attention reformulation</a:t>
            </a:r>
            <a:endParaRPr lang="zh-CN" altLang="en-US"/>
          </a:p>
        </p:txBody>
      </p:sp>
      <p:pic>
        <p:nvPicPr>
          <p:cNvPr id="4" name="图片 3"/>
          <p:cNvPicPr>
            <a:picLocks noChangeAspect="1"/>
          </p:cNvPicPr>
          <p:nvPr/>
        </p:nvPicPr>
        <p:blipFill>
          <a:blip r:embed="rId2"/>
          <a:stretch>
            <a:fillRect/>
          </a:stretch>
        </p:blipFill>
        <p:spPr>
          <a:xfrm>
            <a:off x="3347010" y="1690688"/>
            <a:ext cx="4054191" cy="883997"/>
          </a:xfrm>
          <a:prstGeom prst="rect">
            <a:avLst/>
          </a:prstGeom>
        </p:spPr>
      </p:pic>
      <mc:AlternateContent xmlns:mc="http://schemas.openxmlformats.org/markup-compatibility/2006" xmlns:a14="http://schemas.microsoft.com/office/drawing/2010/main">
        <mc:Choice Requires="a14">
          <p:sp>
            <p:nvSpPr>
              <p:cNvPr id="5" name="矩形 4"/>
              <p:cNvSpPr/>
              <p:nvPr/>
            </p:nvSpPr>
            <p:spPr>
              <a:xfrm>
                <a:off x="2695166" y="2625503"/>
                <a:ext cx="5357877" cy="390748"/>
              </a:xfrm>
              <a:prstGeom prst="rect">
                <a:avLst/>
              </a:prstGeom>
            </p:spPr>
            <p:txBody>
              <a:bodyPr wrap="none">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𝑞</m:t>
                        </m:r>
                      </m:sub>
                    </m:sSub>
                  </m:oMath>
                </a14:m>
                <a:r>
                  <a:rPr lang="zh-CN" altLang="en-US"/>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b="0" i="1" smtClean="0">
                            <a:latin typeface="Cambria Math" panose="02040503050406030204" pitchFamily="18" charset="0"/>
                          </a:rPr>
                          <m:t>𝑘</m:t>
                        </m:r>
                      </m:sub>
                    </m:sSub>
                  </m:oMath>
                </a14:m>
                <a:r>
                  <a:rPr lang="zh-CN" altLang="en-US"/>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b="0" i="1" smtClean="0">
                            <a:latin typeface="Cambria Math" panose="02040503050406030204" pitchFamily="18" charset="0"/>
                          </a:rPr>
                          <m:t>𝑣</m:t>
                        </m:r>
                      </m:sub>
                    </m:sSub>
                  </m:oMath>
                </a14:m>
                <a:r>
                  <a:rPr lang="zh-CN" altLang="en-US"/>
                  <a:t> are layer-specific and head-specific</a:t>
                </a:r>
              </a:p>
            </p:txBody>
          </p:sp>
        </mc:Choice>
        <mc:Fallback xmlns="">
          <p:sp>
            <p:nvSpPr>
              <p:cNvPr id="5" name="矩形 4"/>
              <p:cNvSpPr>
                <a:spLocks noRot="1" noChangeAspect="1" noMove="1" noResize="1" noEditPoints="1" noAdjustHandles="1" noChangeArrowheads="1" noChangeShapeType="1" noTextEdit="1"/>
              </p:cNvSpPr>
              <p:nvPr/>
            </p:nvSpPr>
            <p:spPr>
              <a:xfrm>
                <a:off x="2695166" y="2625503"/>
                <a:ext cx="5357877" cy="390748"/>
              </a:xfrm>
              <a:prstGeom prst="rect">
                <a:avLst/>
              </a:prstGeom>
              <a:blipFill>
                <a:blip r:embed="rId3"/>
                <a:stretch>
                  <a:fillRect t="-7813" b="-20313"/>
                </a:stretch>
              </a:blipFill>
            </p:spPr>
            <p:txBody>
              <a:bodyPr/>
              <a:lstStyle/>
              <a:p>
                <a:r>
                  <a:rPr lang="zh-CN" altLang="en-US">
                    <a:noFill/>
                  </a:rPr>
                  <a:t> </a:t>
                </a:r>
              </a:p>
            </p:txBody>
          </p:sp>
        </mc:Fallback>
      </mc:AlternateContent>
      <p:sp>
        <p:nvSpPr>
          <p:cNvPr id="6" name="矩形 5"/>
          <p:cNvSpPr/>
          <p:nvPr/>
        </p:nvSpPr>
        <p:spPr>
          <a:xfrm>
            <a:off x="9073182" y="2132686"/>
            <a:ext cx="1938351" cy="369332"/>
          </a:xfrm>
          <a:prstGeom prst="rect">
            <a:avLst/>
          </a:prstGeom>
        </p:spPr>
        <p:txBody>
          <a:bodyPr wrap="none">
            <a:spAutoFit/>
          </a:bodyPr>
          <a:lstStyle/>
          <a:p>
            <a:r>
              <a:rPr lang="zh-CN" altLang="en-US"/>
              <a:t>2 × L × H indexes</a:t>
            </a:r>
          </a:p>
        </p:txBody>
      </p:sp>
      <p:sp>
        <p:nvSpPr>
          <p:cNvPr id="7" name="弧形 6"/>
          <p:cNvSpPr/>
          <p:nvPr/>
        </p:nvSpPr>
        <p:spPr>
          <a:xfrm>
            <a:off x="6855696" y="2126142"/>
            <a:ext cx="2033337" cy="694735"/>
          </a:xfrm>
          <a:prstGeom prst="arc">
            <a:avLst>
              <a:gd name="adj1" fmla="val 19247626"/>
              <a:gd name="adj2" fmla="val 2132252"/>
            </a:avLst>
          </a:prstGeom>
          <a:ln>
            <a:solidFill>
              <a:srgbClr val="BF719A"/>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8" name="图片 7"/>
          <p:cNvPicPr>
            <a:picLocks noChangeAspect="1"/>
          </p:cNvPicPr>
          <p:nvPr/>
        </p:nvPicPr>
        <p:blipFill>
          <a:blip r:embed="rId4"/>
          <a:stretch>
            <a:fillRect/>
          </a:stretch>
        </p:blipFill>
        <p:spPr>
          <a:xfrm>
            <a:off x="3902696" y="3509500"/>
            <a:ext cx="3375953" cy="1204064"/>
          </a:xfrm>
          <a:prstGeom prst="rect">
            <a:avLst/>
          </a:prstGeom>
        </p:spPr>
      </p:pic>
      <p:sp>
        <p:nvSpPr>
          <p:cNvPr id="9" name="矩形 8"/>
          <p:cNvSpPr/>
          <p:nvPr/>
        </p:nvSpPr>
        <p:spPr>
          <a:xfrm>
            <a:off x="1993137" y="5206813"/>
            <a:ext cx="9196231" cy="646331"/>
          </a:xfrm>
          <a:prstGeom prst="rect">
            <a:avLst/>
          </a:prstGeom>
        </p:spPr>
        <p:txBody>
          <a:bodyPr wrap="square">
            <a:spAutoFit/>
          </a:bodyPr>
          <a:lstStyle/>
          <a:p>
            <a:r>
              <a:rPr lang="zh-CN" altLang="en-US"/>
              <a:t>store a </a:t>
            </a:r>
            <a:r>
              <a:rPr lang="zh-CN" altLang="en-US" b="1"/>
              <a:t>single index </a:t>
            </a:r>
            <a:r>
              <a:rPr lang="zh-CN" altLang="en-US"/>
              <a:t>across all attention heads and all decoder layers, without changing the mathematical definition of the transformer’s standard dot-product attention</a:t>
            </a:r>
          </a:p>
        </p:txBody>
      </p:sp>
    </p:spTree>
    <p:extLst>
      <p:ext uri="{BB962C8B-B14F-4D97-AF65-F5344CB8AC3E}">
        <p14:creationId xmlns:p14="http://schemas.microsoft.com/office/powerpoint/2010/main" val="1424250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Training Unlimiformer</a:t>
            </a:r>
            <a:endParaRPr lang="zh-CN" altLang="en-US"/>
          </a:p>
        </p:txBody>
      </p:sp>
      <p:pic>
        <p:nvPicPr>
          <p:cNvPr id="4" name="图片 3"/>
          <p:cNvPicPr>
            <a:picLocks noChangeAspect="1"/>
          </p:cNvPicPr>
          <p:nvPr/>
        </p:nvPicPr>
        <p:blipFill>
          <a:blip r:embed="rId3"/>
          <a:stretch>
            <a:fillRect/>
          </a:stretch>
        </p:blipFill>
        <p:spPr>
          <a:xfrm>
            <a:off x="1386432" y="1690688"/>
            <a:ext cx="9419136" cy="4519052"/>
          </a:xfrm>
          <a:prstGeom prst="rect">
            <a:avLst/>
          </a:prstGeom>
        </p:spPr>
      </p:pic>
    </p:spTree>
    <p:extLst>
      <p:ext uri="{BB962C8B-B14F-4D97-AF65-F5344CB8AC3E}">
        <p14:creationId xmlns:p14="http://schemas.microsoft.com/office/powerpoint/2010/main" val="2876251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Baselines</a:t>
            </a:r>
            <a:endParaRPr lang="zh-CN" altLang="en-US"/>
          </a:p>
        </p:txBody>
      </p:sp>
      <p:sp>
        <p:nvSpPr>
          <p:cNvPr id="3" name="内容占位符 2"/>
          <p:cNvSpPr>
            <a:spLocks noGrp="1"/>
          </p:cNvSpPr>
          <p:nvPr>
            <p:ph idx="1"/>
          </p:nvPr>
        </p:nvSpPr>
        <p:spPr/>
        <p:txBody>
          <a:bodyPr/>
          <a:lstStyle/>
          <a:p>
            <a:r>
              <a:rPr lang="en-US" altLang="zh-CN"/>
              <a:t>BART (base): maximum input sequence length is </a:t>
            </a:r>
            <a:r>
              <a:rPr lang="en-US" altLang="zh-CN" b="1"/>
              <a:t>1024 </a:t>
            </a:r>
            <a:r>
              <a:rPr lang="en-US" altLang="zh-CN" b="1" smtClean="0"/>
              <a:t>tokens</a:t>
            </a:r>
          </a:p>
          <a:p>
            <a:r>
              <a:rPr lang="fr-FR" altLang="zh-CN" smtClean="0"/>
              <a:t>PRIMERA: a Longformer-Encoder-Decoder </a:t>
            </a:r>
            <a:r>
              <a:rPr lang="en-US" altLang="zh-CN"/>
              <a:t>with maximum input length of </a:t>
            </a:r>
            <a:r>
              <a:rPr lang="en-US" altLang="zh-CN" b="1"/>
              <a:t>4096 </a:t>
            </a:r>
            <a:r>
              <a:rPr lang="en-US" altLang="zh-CN" b="1" smtClean="0"/>
              <a:t>tokens</a:t>
            </a:r>
          </a:p>
          <a:p>
            <a:r>
              <a:rPr lang="en-US" altLang="zh-CN" smtClean="0"/>
              <a:t>SLED: a training approach that extends </a:t>
            </a:r>
            <a:r>
              <a:rPr lang="en-US" altLang="zh-CN"/>
              <a:t>encoder-decoder models for longer contexts by applying fusion </a:t>
            </a:r>
            <a:r>
              <a:rPr lang="en-US" altLang="zh-CN" smtClean="0"/>
              <a:t>in-decoder</a:t>
            </a:r>
          </a:p>
          <a:p>
            <a:r>
              <a:rPr lang="en-US" altLang="zh-CN"/>
              <a:t>Memorizing </a:t>
            </a:r>
            <a:r>
              <a:rPr lang="en-US" altLang="zh-CN" smtClean="0"/>
              <a:t>Transformers </a:t>
            </a:r>
            <a:r>
              <a:rPr lang="en-US" altLang="zh-CN"/>
              <a:t>: a training approach that </a:t>
            </a:r>
            <a:r>
              <a:rPr lang="en-US" altLang="zh-CN" smtClean="0"/>
              <a:t>extends </a:t>
            </a:r>
            <a:r>
              <a:rPr lang="en-US" altLang="zh-CN"/>
              <a:t>a transformer with a trainable attention gate that moderates between the standard cross-attention and attention over retrieved keys from a datastore</a:t>
            </a:r>
            <a:endParaRPr lang="zh-CN" altLang="en-US"/>
          </a:p>
        </p:txBody>
      </p:sp>
    </p:spTree>
    <p:extLst>
      <p:ext uri="{BB962C8B-B14F-4D97-AF65-F5344CB8AC3E}">
        <p14:creationId xmlns:p14="http://schemas.microsoft.com/office/powerpoint/2010/main" val="86856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RESULTS</a:t>
            </a:r>
            <a:endParaRPr lang="zh-CN" altLang="en-US"/>
          </a:p>
        </p:txBody>
      </p:sp>
      <p:pic>
        <p:nvPicPr>
          <p:cNvPr id="4" name="图片 3"/>
          <p:cNvPicPr>
            <a:picLocks noChangeAspect="1"/>
          </p:cNvPicPr>
          <p:nvPr/>
        </p:nvPicPr>
        <p:blipFill>
          <a:blip r:embed="rId3"/>
          <a:stretch>
            <a:fillRect/>
          </a:stretch>
        </p:blipFill>
        <p:spPr>
          <a:xfrm>
            <a:off x="1594477" y="1356575"/>
            <a:ext cx="9003046" cy="4028241"/>
          </a:xfrm>
          <a:prstGeom prst="rect">
            <a:avLst/>
          </a:prstGeom>
        </p:spPr>
      </p:pic>
      <p:sp>
        <p:nvSpPr>
          <p:cNvPr id="3" name="矩形 2"/>
          <p:cNvSpPr/>
          <p:nvPr/>
        </p:nvSpPr>
        <p:spPr>
          <a:xfrm>
            <a:off x="1880937" y="6006934"/>
            <a:ext cx="8430126" cy="369332"/>
          </a:xfrm>
          <a:prstGeom prst="rect">
            <a:avLst/>
          </a:prstGeom>
        </p:spPr>
        <p:txBody>
          <a:bodyPr wrap="square">
            <a:spAutoFit/>
          </a:bodyPr>
          <a:lstStyle/>
          <a:p>
            <a:pPr marL="285750" indent="-285750">
              <a:buFont typeface="Arial" panose="020B0604020202020204" pitchFamily="34" charset="0"/>
              <a:buChar char="•"/>
            </a:pPr>
            <a:r>
              <a:rPr lang="zh-CN" altLang="en-US"/>
              <a:t>Unlimiformer is the only model that can provide benefits without further </a:t>
            </a:r>
            <a:r>
              <a:rPr lang="zh-CN" altLang="en-US" smtClean="0"/>
              <a:t>training</a:t>
            </a:r>
            <a:r>
              <a:rPr lang="en-US" altLang="zh-CN"/>
              <a:t>.</a:t>
            </a:r>
            <a:endParaRPr lang="zh-CN" altLang="en-US"/>
          </a:p>
        </p:txBody>
      </p:sp>
      <p:sp>
        <p:nvSpPr>
          <p:cNvPr id="5" name="矩形 4"/>
          <p:cNvSpPr/>
          <p:nvPr/>
        </p:nvSpPr>
        <p:spPr>
          <a:xfrm>
            <a:off x="1880936" y="5384816"/>
            <a:ext cx="8514347" cy="646331"/>
          </a:xfrm>
          <a:prstGeom prst="rect">
            <a:avLst/>
          </a:prstGeom>
        </p:spPr>
        <p:txBody>
          <a:bodyPr wrap="square">
            <a:spAutoFit/>
          </a:bodyPr>
          <a:lstStyle/>
          <a:p>
            <a:pPr marL="285750" indent="-285750">
              <a:buFont typeface="Arial" panose="020B0604020202020204" pitchFamily="34" charset="0"/>
              <a:buChar char="•"/>
            </a:pPr>
            <a:r>
              <a:rPr lang="en-US" altLang="zh-CN" smtClean="0"/>
              <a:t>A</a:t>
            </a:r>
            <a:r>
              <a:rPr lang="zh-CN" altLang="en-US" smtClean="0"/>
              <a:t>pplying </a:t>
            </a:r>
            <a:r>
              <a:rPr lang="zh-CN" altLang="en-US"/>
              <a:t>Unlimiformer on an existing checkpoint without any training (+test Unlimiformer) </a:t>
            </a:r>
            <a:r>
              <a:rPr lang="en-US" altLang="zh-CN" smtClean="0"/>
              <a:t>does  make improvement</a:t>
            </a:r>
            <a:r>
              <a:rPr lang="en-US" altLang="zh-CN"/>
              <a:t>.</a:t>
            </a:r>
            <a:endParaRPr lang="zh-CN" altLang="en-US"/>
          </a:p>
        </p:txBody>
      </p:sp>
    </p:spTree>
    <p:extLst>
      <p:ext uri="{BB962C8B-B14F-4D97-AF65-F5344CB8AC3E}">
        <p14:creationId xmlns:p14="http://schemas.microsoft.com/office/powerpoint/2010/main" val="10439060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753403" y="1763323"/>
            <a:ext cx="8521565" cy="3086241"/>
          </a:xfrm>
          <a:prstGeom prst="rect">
            <a:avLst/>
          </a:prstGeom>
        </p:spPr>
      </p:pic>
      <p:sp>
        <p:nvSpPr>
          <p:cNvPr id="5" name="矩形 4"/>
          <p:cNvSpPr/>
          <p:nvPr/>
        </p:nvSpPr>
        <p:spPr>
          <a:xfrm>
            <a:off x="897419" y="1030524"/>
            <a:ext cx="3017173" cy="461665"/>
          </a:xfrm>
          <a:prstGeom prst="rect">
            <a:avLst/>
          </a:prstGeom>
        </p:spPr>
        <p:txBody>
          <a:bodyPr wrap="none">
            <a:spAutoFit/>
          </a:bodyPr>
          <a:lstStyle/>
          <a:p>
            <a:r>
              <a:rPr lang="zh-CN" altLang="en-US" sz="2400" b="1"/>
              <a:t>Long-range training</a:t>
            </a:r>
          </a:p>
        </p:txBody>
      </p:sp>
      <p:sp>
        <p:nvSpPr>
          <p:cNvPr id="6" name="矩形 5"/>
          <p:cNvSpPr/>
          <p:nvPr/>
        </p:nvSpPr>
        <p:spPr>
          <a:xfrm>
            <a:off x="1753403" y="4940224"/>
            <a:ext cx="8690008" cy="646331"/>
          </a:xfrm>
          <a:prstGeom prst="rect">
            <a:avLst/>
          </a:prstGeom>
        </p:spPr>
        <p:txBody>
          <a:bodyPr wrap="square">
            <a:spAutoFit/>
          </a:bodyPr>
          <a:lstStyle/>
          <a:p>
            <a:pPr marL="285750" indent="-285750">
              <a:buFont typeface="Arial" panose="020B0604020202020204" pitchFamily="34" charset="0"/>
              <a:buChar char="•"/>
            </a:pPr>
            <a:r>
              <a:rPr lang="zh-CN" altLang="en-US"/>
              <a:t>Unlimiformer outperforms the SLED and Memorizing Transformers baselines when using the same base model.</a:t>
            </a:r>
          </a:p>
        </p:txBody>
      </p:sp>
      <p:sp>
        <p:nvSpPr>
          <p:cNvPr id="7" name="矩形 6"/>
          <p:cNvSpPr/>
          <p:nvPr/>
        </p:nvSpPr>
        <p:spPr>
          <a:xfrm>
            <a:off x="1753403" y="5824971"/>
            <a:ext cx="8502316" cy="646331"/>
          </a:xfrm>
          <a:prstGeom prst="rect">
            <a:avLst/>
          </a:prstGeom>
        </p:spPr>
        <p:txBody>
          <a:bodyPr wrap="square">
            <a:spAutoFit/>
          </a:bodyPr>
          <a:lstStyle/>
          <a:p>
            <a:pPr marL="285750" indent="-285750">
              <a:buFont typeface="Arial" panose="020B0604020202020204" pitchFamily="34" charset="0"/>
              <a:buChar char="•"/>
            </a:pPr>
            <a:r>
              <a:rPr lang="zh-CN" altLang="en-US"/>
              <a:t>Unlimiformer can also be applied on top of existing long-range transformers and further improve them</a:t>
            </a:r>
          </a:p>
        </p:txBody>
      </p:sp>
    </p:spTree>
    <p:extLst>
      <p:ext uri="{BB962C8B-B14F-4D97-AF65-F5344CB8AC3E}">
        <p14:creationId xmlns:p14="http://schemas.microsoft.com/office/powerpoint/2010/main" val="251133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Book Summarization</a:t>
            </a:r>
            <a:endParaRPr lang="zh-CN" altLang="en-US"/>
          </a:p>
        </p:txBody>
      </p:sp>
      <p:pic>
        <p:nvPicPr>
          <p:cNvPr id="4" name="图片 3"/>
          <p:cNvPicPr>
            <a:picLocks noChangeAspect="1"/>
          </p:cNvPicPr>
          <p:nvPr/>
        </p:nvPicPr>
        <p:blipFill>
          <a:blip r:embed="rId2"/>
          <a:stretch>
            <a:fillRect/>
          </a:stretch>
        </p:blipFill>
        <p:spPr>
          <a:xfrm>
            <a:off x="1973178" y="1318736"/>
            <a:ext cx="7906194" cy="4060811"/>
          </a:xfrm>
          <a:prstGeom prst="rect">
            <a:avLst/>
          </a:prstGeom>
        </p:spPr>
      </p:pic>
      <p:sp>
        <p:nvSpPr>
          <p:cNvPr id="5" name="矩形 4"/>
          <p:cNvSpPr/>
          <p:nvPr/>
        </p:nvSpPr>
        <p:spPr>
          <a:xfrm>
            <a:off x="1909733" y="5547989"/>
            <a:ext cx="8033084" cy="646331"/>
          </a:xfrm>
          <a:prstGeom prst="rect">
            <a:avLst/>
          </a:prstGeom>
        </p:spPr>
        <p:txBody>
          <a:bodyPr wrap="square">
            <a:spAutoFit/>
          </a:bodyPr>
          <a:lstStyle/>
          <a:p>
            <a:pPr marL="285750" indent="-285750">
              <a:buFont typeface="Arial" panose="020B0604020202020204" pitchFamily="34" charset="0"/>
              <a:buChar char="•"/>
            </a:pPr>
            <a:r>
              <a:rPr lang="zh-CN" altLang="en-US"/>
              <a:t>Unlimiformer improves both base models BARTbase and PRIMERA, in both low-cost training approaches </a:t>
            </a:r>
            <a:r>
              <a:rPr lang="zh-CN" altLang="en-US" smtClean="0"/>
              <a:t> </a:t>
            </a:r>
            <a:r>
              <a:rPr lang="en-US" altLang="zh-CN" smtClean="0"/>
              <a:t>and </a:t>
            </a:r>
            <a:r>
              <a:rPr lang="zh-CN" altLang="en-US" smtClean="0"/>
              <a:t> </a:t>
            </a:r>
            <a:r>
              <a:rPr lang="zh-CN" altLang="en-US"/>
              <a:t>long-range training approaches.</a:t>
            </a:r>
          </a:p>
        </p:txBody>
      </p:sp>
    </p:spTree>
    <p:extLst>
      <p:ext uri="{BB962C8B-B14F-4D97-AF65-F5344CB8AC3E}">
        <p14:creationId xmlns:p14="http://schemas.microsoft.com/office/powerpoint/2010/main" val="528380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73387" y="577514"/>
            <a:ext cx="10327223" cy="5718838"/>
          </a:xfrm>
          <a:prstGeom prst="rect">
            <a:avLst/>
          </a:prstGeom>
        </p:spPr>
      </p:pic>
    </p:spTree>
    <p:extLst>
      <p:ext uri="{BB962C8B-B14F-4D97-AF65-F5344CB8AC3E}">
        <p14:creationId xmlns:p14="http://schemas.microsoft.com/office/powerpoint/2010/main" val="1526816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23923" y="449581"/>
            <a:ext cx="10644705" cy="5046055"/>
          </a:xfrm>
          <a:prstGeom prst="rect">
            <a:avLst/>
          </a:prstGeom>
        </p:spPr>
      </p:pic>
      <p:pic>
        <p:nvPicPr>
          <p:cNvPr id="5" name="图片 4"/>
          <p:cNvPicPr>
            <a:picLocks noChangeAspect="1"/>
          </p:cNvPicPr>
          <p:nvPr/>
        </p:nvPicPr>
        <p:blipFill>
          <a:blip r:embed="rId3"/>
          <a:stretch>
            <a:fillRect/>
          </a:stretch>
        </p:blipFill>
        <p:spPr>
          <a:xfrm>
            <a:off x="1140683" y="5303088"/>
            <a:ext cx="9693572" cy="1105407"/>
          </a:xfrm>
          <a:prstGeom prst="rect">
            <a:avLst/>
          </a:prstGeom>
        </p:spPr>
      </p:pic>
    </p:spTree>
    <p:extLst>
      <p:ext uri="{BB962C8B-B14F-4D97-AF65-F5344CB8AC3E}">
        <p14:creationId xmlns:p14="http://schemas.microsoft.com/office/powerpoint/2010/main" val="4291234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22994" y="406400"/>
            <a:ext cx="11451770" cy="6210103"/>
          </a:xfrm>
          <a:prstGeom prst="rect">
            <a:avLst/>
          </a:prstGeom>
        </p:spPr>
      </p:pic>
    </p:spTree>
    <p:extLst>
      <p:ext uri="{BB962C8B-B14F-4D97-AF65-F5344CB8AC3E}">
        <p14:creationId xmlns:p14="http://schemas.microsoft.com/office/powerpoint/2010/main" val="4252486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872809" y="757990"/>
            <a:ext cx="10389099" cy="5558588"/>
          </a:xfrm>
          <a:prstGeom prst="rect">
            <a:avLst/>
          </a:prstGeom>
        </p:spPr>
      </p:pic>
    </p:spTree>
    <p:extLst>
      <p:ext uri="{BB962C8B-B14F-4D97-AF65-F5344CB8AC3E}">
        <p14:creationId xmlns:p14="http://schemas.microsoft.com/office/powerpoint/2010/main" val="3891886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998233" y="673768"/>
            <a:ext cx="9926441" cy="5442190"/>
          </a:xfrm>
          <a:prstGeom prst="rect">
            <a:avLst/>
          </a:prstGeom>
        </p:spPr>
      </p:pic>
    </p:spTree>
    <p:extLst>
      <p:ext uri="{BB962C8B-B14F-4D97-AF65-F5344CB8AC3E}">
        <p14:creationId xmlns:p14="http://schemas.microsoft.com/office/powerpoint/2010/main" val="842478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880879" y="1422965"/>
            <a:ext cx="10021168" cy="3939881"/>
          </a:xfrm>
          <a:prstGeom prst="rect">
            <a:avLst/>
          </a:prstGeom>
        </p:spPr>
      </p:pic>
    </p:spTree>
    <p:extLst>
      <p:ext uri="{BB962C8B-B14F-4D97-AF65-F5344CB8AC3E}">
        <p14:creationId xmlns:p14="http://schemas.microsoft.com/office/powerpoint/2010/main" val="2104335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159554" y="831273"/>
            <a:ext cx="9742724" cy="5089237"/>
          </a:xfrm>
          <a:prstGeom prst="rect">
            <a:avLst/>
          </a:prstGeom>
        </p:spPr>
      </p:pic>
    </p:spTree>
    <p:extLst>
      <p:ext uri="{BB962C8B-B14F-4D97-AF65-F5344CB8AC3E}">
        <p14:creationId xmlns:p14="http://schemas.microsoft.com/office/powerpoint/2010/main" val="271468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Introduction</a:t>
            </a:r>
            <a:endParaRPr lang="zh-CN" altLang="en-US"/>
          </a:p>
        </p:txBody>
      </p:sp>
      <p:sp>
        <p:nvSpPr>
          <p:cNvPr id="4" name="文本框 3"/>
          <p:cNvSpPr txBox="1"/>
          <p:nvPr/>
        </p:nvSpPr>
        <p:spPr>
          <a:xfrm>
            <a:off x="838200" y="2290619"/>
            <a:ext cx="2021707" cy="1938992"/>
          </a:xfrm>
          <a:prstGeom prst="rect">
            <a:avLst/>
          </a:prstGeom>
          <a:noFill/>
        </p:spPr>
        <p:txBody>
          <a:bodyPr wrap="none" rtlCol="0">
            <a:spAutoFit/>
          </a:bodyPr>
          <a:lstStyle/>
          <a:p>
            <a:pPr>
              <a:lnSpc>
                <a:spcPct val="150000"/>
              </a:lnSpc>
            </a:pPr>
            <a:r>
              <a:rPr lang="en-US" altLang="zh-CN" sz="2000" smtClean="0">
                <a:solidFill>
                  <a:schemeClr val="accent2"/>
                </a:solidFill>
              </a:rPr>
              <a:t>What</a:t>
            </a:r>
            <a:r>
              <a:rPr lang="en-US" altLang="zh-CN" sz="2000" smtClean="0"/>
              <a:t> to retrieval</a:t>
            </a:r>
          </a:p>
          <a:p>
            <a:pPr marL="285750" indent="-285750">
              <a:lnSpc>
                <a:spcPct val="150000"/>
              </a:lnSpc>
              <a:buFont typeface="Arial" panose="020B0604020202020204" pitchFamily="34" charset="0"/>
              <a:buChar char="•"/>
            </a:pPr>
            <a:r>
              <a:rPr lang="en-US" altLang="zh-CN" sz="2000" smtClean="0"/>
              <a:t>Chunk</a:t>
            </a:r>
          </a:p>
          <a:p>
            <a:pPr marL="285750" indent="-285750">
              <a:lnSpc>
                <a:spcPct val="150000"/>
              </a:lnSpc>
              <a:buFont typeface="Arial" panose="020B0604020202020204" pitchFamily="34" charset="0"/>
              <a:buChar char="•"/>
            </a:pPr>
            <a:r>
              <a:rPr lang="en-US" altLang="zh-CN" sz="2000" b="1" smtClean="0"/>
              <a:t>Tokens</a:t>
            </a:r>
          </a:p>
          <a:p>
            <a:pPr marL="285750" indent="-285750">
              <a:lnSpc>
                <a:spcPct val="150000"/>
              </a:lnSpc>
              <a:buFont typeface="Arial" panose="020B0604020202020204" pitchFamily="34" charset="0"/>
              <a:buChar char="•"/>
            </a:pPr>
            <a:r>
              <a:rPr lang="en-US" altLang="zh-CN" sz="2000" smtClean="0"/>
              <a:t>Others</a:t>
            </a:r>
            <a:endParaRPr lang="zh-CN" altLang="en-US" sz="2000"/>
          </a:p>
        </p:txBody>
      </p:sp>
      <p:sp>
        <p:nvSpPr>
          <p:cNvPr id="5" name="文本框 4"/>
          <p:cNvSpPr txBox="1"/>
          <p:nvPr/>
        </p:nvSpPr>
        <p:spPr>
          <a:xfrm>
            <a:off x="4223327" y="2290619"/>
            <a:ext cx="2714205" cy="1938992"/>
          </a:xfrm>
          <a:prstGeom prst="rect">
            <a:avLst/>
          </a:prstGeom>
          <a:noFill/>
        </p:spPr>
        <p:txBody>
          <a:bodyPr wrap="none" rtlCol="0">
            <a:spAutoFit/>
          </a:bodyPr>
          <a:lstStyle/>
          <a:p>
            <a:pPr>
              <a:lnSpc>
                <a:spcPct val="150000"/>
              </a:lnSpc>
            </a:pPr>
            <a:r>
              <a:rPr lang="en-US" altLang="zh-CN" sz="2000" smtClean="0">
                <a:solidFill>
                  <a:schemeClr val="accent2"/>
                </a:solidFill>
              </a:rPr>
              <a:t>How</a:t>
            </a:r>
            <a:r>
              <a:rPr lang="en-US" altLang="zh-CN" sz="2000" smtClean="0"/>
              <a:t> to use retrieval</a:t>
            </a:r>
          </a:p>
          <a:p>
            <a:pPr marL="285750" indent="-285750">
              <a:lnSpc>
                <a:spcPct val="150000"/>
              </a:lnSpc>
              <a:buFont typeface="Arial" panose="020B0604020202020204" pitchFamily="34" charset="0"/>
              <a:buChar char="•"/>
            </a:pPr>
            <a:r>
              <a:rPr lang="en-US" altLang="zh-CN" sz="2000" smtClean="0"/>
              <a:t>Input layer</a:t>
            </a:r>
          </a:p>
          <a:p>
            <a:pPr marL="285750" indent="-285750">
              <a:lnSpc>
                <a:spcPct val="150000"/>
              </a:lnSpc>
              <a:buFont typeface="Arial" panose="020B0604020202020204" pitchFamily="34" charset="0"/>
              <a:buChar char="•"/>
            </a:pPr>
            <a:r>
              <a:rPr lang="en-US" altLang="zh-CN" sz="2000" b="1" smtClean="0"/>
              <a:t>Intermediate layers</a:t>
            </a:r>
          </a:p>
          <a:p>
            <a:pPr marL="285750" indent="-285750">
              <a:lnSpc>
                <a:spcPct val="150000"/>
              </a:lnSpc>
              <a:buFont typeface="Arial" panose="020B0604020202020204" pitchFamily="34" charset="0"/>
              <a:buChar char="•"/>
            </a:pPr>
            <a:r>
              <a:rPr lang="en-US" altLang="zh-CN" sz="2000" smtClean="0"/>
              <a:t>Output layer</a:t>
            </a:r>
            <a:endParaRPr lang="zh-CN" altLang="en-US" sz="2000"/>
          </a:p>
        </p:txBody>
      </p:sp>
      <p:sp>
        <p:nvSpPr>
          <p:cNvPr id="6" name="文本框 5"/>
          <p:cNvSpPr txBox="1"/>
          <p:nvPr/>
        </p:nvSpPr>
        <p:spPr>
          <a:xfrm>
            <a:off x="8111681" y="2290619"/>
            <a:ext cx="2666114" cy="1892121"/>
          </a:xfrm>
          <a:prstGeom prst="rect">
            <a:avLst/>
          </a:prstGeom>
          <a:noFill/>
        </p:spPr>
        <p:txBody>
          <a:bodyPr wrap="none" rtlCol="0">
            <a:spAutoFit/>
          </a:bodyPr>
          <a:lstStyle/>
          <a:p>
            <a:pPr>
              <a:lnSpc>
                <a:spcPct val="150000"/>
              </a:lnSpc>
            </a:pPr>
            <a:r>
              <a:rPr lang="en-US" altLang="zh-CN" sz="2000" smtClean="0">
                <a:solidFill>
                  <a:schemeClr val="accent2"/>
                </a:solidFill>
              </a:rPr>
              <a:t>When</a:t>
            </a:r>
            <a:r>
              <a:rPr lang="en-US" altLang="zh-CN" sz="2000" smtClean="0"/>
              <a:t> to retrieval</a:t>
            </a:r>
          </a:p>
          <a:p>
            <a:pPr marL="285750" indent="-285750">
              <a:lnSpc>
                <a:spcPct val="150000"/>
              </a:lnSpc>
              <a:buFont typeface="Arial" panose="020B0604020202020204" pitchFamily="34" charset="0"/>
              <a:buChar char="•"/>
            </a:pPr>
            <a:r>
              <a:rPr lang="en-US" altLang="zh-CN" sz="2000" smtClean="0"/>
              <a:t>Once</a:t>
            </a:r>
          </a:p>
          <a:p>
            <a:pPr marL="285750" indent="-285750">
              <a:lnSpc>
                <a:spcPct val="150000"/>
              </a:lnSpc>
              <a:buFont typeface="Arial" panose="020B0604020202020204" pitchFamily="34" charset="0"/>
              <a:buChar char="•"/>
            </a:pPr>
            <a:r>
              <a:rPr lang="en-US" altLang="zh-CN" sz="2000" smtClean="0"/>
              <a:t>Every n tokens(n&gt;1)</a:t>
            </a:r>
          </a:p>
          <a:p>
            <a:pPr marL="285750" indent="-285750">
              <a:lnSpc>
                <a:spcPct val="150000"/>
              </a:lnSpc>
              <a:buFont typeface="Arial" panose="020B0604020202020204" pitchFamily="34" charset="0"/>
              <a:buChar char="•"/>
            </a:pPr>
            <a:r>
              <a:rPr lang="en-US" altLang="zh-CN" sz="2000" b="1" smtClean="0"/>
              <a:t>Every token</a:t>
            </a:r>
            <a:endParaRPr lang="zh-CN" altLang="en-US" sz="2000" b="1"/>
          </a:p>
        </p:txBody>
      </p:sp>
      <p:sp>
        <p:nvSpPr>
          <p:cNvPr id="3" name="矩形 2"/>
          <p:cNvSpPr/>
          <p:nvPr/>
        </p:nvSpPr>
        <p:spPr>
          <a:xfrm>
            <a:off x="954505" y="1367522"/>
            <a:ext cx="7157176" cy="369332"/>
          </a:xfrm>
          <a:prstGeom prst="rect">
            <a:avLst/>
          </a:prstGeom>
        </p:spPr>
        <p:txBody>
          <a:bodyPr wrap="square">
            <a:spAutoFit/>
          </a:bodyPr>
          <a:lstStyle/>
          <a:p>
            <a:r>
              <a:rPr lang="zh-CN" altLang="en-US">
                <a:solidFill>
                  <a:schemeClr val="accent1">
                    <a:lumMod val="75000"/>
                  </a:schemeClr>
                </a:solidFill>
              </a:rPr>
              <a:t>Unlimiformer: Long-Range Transformers with Unlimited Length Input</a:t>
            </a:r>
          </a:p>
        </p:txBody>
      </p:sp>
    </p:spTree>
    <p:extLst>
      <p:ext uri="{BB962C8B-B14F-4D97-AF65-F5344CB8AC3E}">
        <p14:creationId xmlns:p14="http://schemas.microsoft.com/office/powerpoint/2010/main" val="2526937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490</Words>
  <Application>Microsoft Office PowerPoint</Application>
  <PresentationFormat>宽屏</PresentationFormat>
  <Paragraphs>48</Paragraphs>
  <Slides>17</Slides>
  <Notes>6</Notes>
  <HiddenSlides>6</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等线</vt:lpstr>
      <vt:lpstr>等线 Light</vt:lpstr>
      <vt:lpstr>Arial</vt:lpstr>
      <vt:lpstr>Cambria Math</vt:lpstr>
      <vt:lpstr>Office 主题​​</vt:lpstr>
      <vt:lpstr>基于检索的语言模型 Retrival-based LM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Introduction</vt:lpstr>
      <vt:lpstr>Motivation</vt:lpstr>
      <vt:lpstr>Unlimiformer</vt:lpstr>
      <vt:lpstr>Attention reformulation</vt:lpstr>
      <vt:lpstr>Training Unlimiformer</vt:lpstr>
      <vt:lpstr>Baselines</vt:lpstr>
      <vt:lpstr>RESULTS</vt:lpstr>
      <vt:lpstr>PowerPoint 演示文稿</vt:lpstr>
      <vt:lpstr>Book Summarization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liuyanting0629@163.com</dc:creator>
  <cp:lastModifiedBy>liuyanting0629@163.com</cp:lastModifiedBy>
  <cp:revision>19</cp:revision>
  <dcterms:created xsi:type="dcterms:W3CDTF">2023-08-15T03:15:00Z</dcterms:created>
  <dcterms:modified xsi:type="dcterms:W3CDTF">2023-08-17T03:24:34Z</dcterms:modified>
</cp:coreProperties>
</file>