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17"/>
  </p:notesMasterIdLst>
  <p:sldIdLst>
    <p:sldId id="431" r:id="rId2"/>
    <p:sldId id="438" r:id="rId3"/>
    <p:sldId id="446" r:id="rId4"/>
    <p:sldId id="447" r:id="rId5"/>
    <p:sldId id="439" r:id="rId6"/>
    <p:sldId id="440" r:id="rId7"/>
    <p:sldId id="441" r:id="rId8"/>
    <p:sldId id="442" r:id="rId9"/>
    <p:sldId id="444" r:id="rId10"/>
    <p:sldId id="445" r:id="rId11"/>
    <p:sldId id="448" r:id="rId12"/>
    <p:sldId id="449" r:id="rId13"/>
    <p:sldId id="451" r:id="rId14"/>
    <p:sldId id="450" r:id="rId15"/>
    <p:sldId id="4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chunyi" initials="zc" lastIdx="9" clrIdx="0"/>
  <p:cmAuthor id="2" name="子涵 宋" initials="子涵" lastIdx="1" clrIdx="1">
    <p:extLst>
      <p:ext uri="{19B8F6BF-5375-455C-9EA6-DF929625EA0E}">
        <p15:presenceInfo xmlns:p15="http://schemas.microsoft.com/office/powerpoint/2012/main" userId="bfd9bb70e81ec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6288" autoAdjust="0"/>
  </p:normalViewPr>
  <p:slideViewPr>
    <p:cSldViewPr snapToGrid="0" snapToObjects="1">
      <p:cViewPr varScale="1">
        <p:scale>
          <a:sx n="79" d="100"/>
          <a:sy n="79" d="100"/>
        </p:scale>
        <p:origin x="907" y="62"/>
      </p:cViewPr>
      <p:guideLst>
        <p:guide orient="horz" pos="213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C2F7-E260-4D59-A481-35BCBD2D73D8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3C13-DEEA-44D3-8961-A5FDDD8D4E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5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0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5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8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8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51815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4510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9414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27276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39898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40610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93916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48728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8192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9088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16805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1C97-D473-674F-96A2-946ECAA438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lweb.org/anthology/P17-1158.pd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A00435-9737-42E6-8CED-8C8A8DC2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3" y="1764983"/>
            <a:ext cx="10957233" cy="3087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61D390-1818-4410-900E-AF5A48FD7B83}"/>
              </a:ext>
            </a:extLst>
          </p:cNvPr>
          <p:cNvSpPr txBox="1"/>
          <p:nvPr/>
        </p:nvSpPr>
        <p:spPr>
          <a:xfrm>
            <a:off x="9763539" y="4916533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51194501166</a:t>
            </a:r>
          </a:p>
          <a:p>
            <a:r>
              <a:rPr lang="zh-CN" altLang="en-US" dirty="0"/>
              <a:t>宋子涵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D09BF3-75D1-4F14-9126-28CF0672041B}"/>
              </a:ext>
            </a:extLst>
          </p:cNvPr>
          <p:cNvSpPr/>
          <p:nvPr/>
        </p:nvSpPr>
        <p:spPr>
          <a:xfrm>
            <a:off x="838200" y="1580317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Georgia" panose="02040502050405020303" pitchFamily="18" charset="0"/>
              </a:rPr>
              <a:t>ACL 2019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58641-B501-43F7-B56D-EFE2F7B5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08B0D-3982-49BD-AC02-520E932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 &amp; Multi-label node classification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09821-6F77-4336-965A-B2CF34F1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EA1A5-11A0-4A2C-84C5-77246A3C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0C7A95-C8B1-4447-8BF7-C07E3BD8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6" y="2311567"/>
            <a:ext cx="3918345" cy="1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8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F7C5-A720-4A42-B1F3-0940EF75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Link prediction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ABF042C-5B24-4C9C-8D34-6BBC6FAFA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189" y="1825625"/>
            <a:ext cx="9235621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4485E-5069-4C36-B0F9-7193A915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C70F3-FE81-43C0-A1BA-3547815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71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D456-7CF0-4330-8616-539DC5BA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Multi-label node classification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80760-9DD3-40D1-987A-878FDE19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6B16AE-D1B6-434F-8DC4-16165A1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09764C-EB26-4635-AF72-174B10D2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5" y="2025196"/>
            <a:ext cx="5580317" cy="3338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A71F76-F49A-4B9B-91CD-57C8DA0B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0025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4717D-AEDD-480D-9893-A0A6F043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matrix comparison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55B1D2-31C7-4C02-9DA1-2945B8557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226" y="1834379"/>
            <a:ext cx="7811547" cy="369241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816BE-101E-48EF-A195-FE5BF3B8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6C3392-7605-4D6A-89E8-3BDF616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77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DC5A-BC27-47BA-A7ED-0DFC743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5272-05E9-4134-A20F-4003C4D7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and principled mutual-attention framework based on optimal transport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sequence matching scheme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long-term interactions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attention parsing mechanism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low-level mutual attention matrix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F4453-46CF-429B-A184-9751E317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19723-BA22-40F2-B0EA-B0B466D0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DC5A-BC27-47BA-A7ED-0DFC743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55272-05E9-4134-A20F-4003C4D7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108" y="2864593"/>
            <a:ext cx="3305783" cy="112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F4453-46CF-429B-A184-9751E317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19723-BA22-40F2-B0EA-B0B466D0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30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99CB-9F06-4597-BEF6-BFFA0F27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Background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E5E87-8455-46AC-BCE3-36CEF104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Embedding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network into a low-dimensional space according to their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roles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networks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Network Embedding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BF833-EA5A-4ED9-BEC3-06C60FF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C8732-9C42-4962-B9B9-FCF57346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101B4A-245D-4CA0-BD71-623AB2C9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20" y="2971584"/>
            <a:ext cx="5541180" cy="32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BB11A-861D-4F1B-9ED4-9D24945B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Background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28A7-FDD8-4B4D-9A19-8E548751F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Context-free embedding &amp; Context-aware embedding (CANE)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 vertex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its neighbor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example, the context-free embedding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remains unchanged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interacting with different neighbors.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context-aware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confronting different neighbors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228A7-FDD8-4B4D-9A19-8E548751F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4A48B-8283-4155-928C-7D928D0A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FA7B64-7479-4114-B62D-D01065F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46AAF1-7F02-4C5A-8C69-0C00F0425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58" y="3603618"/>
            <a:ext cx="4758684" cy="27527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D21015-932A-406C-BDE9-C8415255CD73}"/>
              </a:ext>
            </a:extLst>
          </p:cNvPr>
          <p:cNvSpPr txBox="1"/>
          <p:nvPr/>
        </p:nvSpPr>
        <p:spPr>
          <a:xfrm>
            <a:off x="838200" y="6543921"/>
            <a:ext cx="1107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CANE: Context-Aware Network Embedding for Relation Modeling: </a:t>
            </a:r>
            <a:r>
              <a:rPr lang="en-US" altLang="zh-CN" dirty="0">
                <a:hlinkClick r:id="rId5"/>
              </a:rPr>
              <a:t>https://www.aclweb.org/anthology/P17-1158.pdf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99CB-9F06-4597-BEF6-BFFA0F27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Related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E5E87-8455-46AC-BCE3-36CEF104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48636" cy="435133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context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simple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attention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mechanism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BF833-EA5A-4ED9-BEC3-06C60FF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C8732-9C42-4962-B9B9-FCF57346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00F18-D9F7-4CD3-AD0D-93048A5E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16" y="909855"/>
            <a:ext cx="4953251" cy="5442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2B9A8E-D977-42E4-8F1D-5A3E49F9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478" y="3782788"/>
            <a:ext cx="1095304" cy="2507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3A473E-7C4B-4B97-8A81-C26537F0A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9960" y="3841788"/>
            <a:ext cx="936642" cy="225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5F99EC-70D8-48BD-B2BE-8AE174277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238" y="2953430"/>
            <a:ext cx="1302127" cy="243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752563-F6D6-41E7-AAE4-90FC3CCA4807}"/>
                  </a:ext>
                </a:extLst>
              </p:cNvPr>
              <p:cNvSpPr txBox="1"/>
              <p:nvPr/>
            </p:nvSpPr>
            <p:spPr>
              <a:xfrm>
                <a:off x="7295529" y="2700292"/>
                <a:ext cx="1271016" cy="72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represents the pair-wise correlation score between two vectors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752563-F6D6-41E7-AAE4-90FC3CCA4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29" y="2700292"/>
                <a:ext cx="1271016" cy="720262"/>
              </a:xfrm>
              <a:prstGeom prst="rect">
                <a:avLst/>
              </a:prstGeom>
              <a:blipFill>
                <a:blip r:embed="rId7"/>
                <a:stretch>
                  <a:fillRect b="-4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32D99A4-F123-489A-BAEA-AFFE20F36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643" y="3706079"/>
            <a:ext cx="3033023" cy="7544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C25DE6-BF83-4843-8FC7-2DF2B578E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2918" y="4460524"/>
            <a:ext cx="2682472" cy="7849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D4C38F-EB08-40C9-8EA4-734DDF549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9616" y="5267363"/>
            <a:ext cx="150127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99CB-9F06-4597-BEF6-BFFA0F27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Motivation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E5E87-8455-46AC-BCE3-36CEF104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6441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attentions are computed from pairwise similarities between local text embeddings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(Optimal transport)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affinity scores are directly used as mutual attention without considering any high-level parsing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(Attention-parsing)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dense attention matrix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(Optimal transport)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BF833-EA5A-4ED9-BEC3-06C60FF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C8732-9C42-4962-B9B9-FCF57346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24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22543-9BE9-4B06-A031-CF8E802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transport (OT)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931C-CEC7-429A-A761-4CA42ED3D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definition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有不同地区的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dirty="0"/>
                  <a:t>个仓库</a:t>
                </a:r>
                <a:r>
                  <a:rPr lang="zh-CN" altLang="en-US" dirty="0"/>
                  <a:t>，位置分别为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b="0" dirty="0"/>
                  <a:t>，每个仓库有物资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b="0" dirty="0"/>
                  <a:t>，需要将这些物资分发到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dirty="0"/>
                  <a:t>个地方，位置分别为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zh-CN" altLang="en-US" b="0" dirty="0"/>
                  <a:t>，货物需求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zh-CN" altLang="en-US" b="0" dirty="0"/>
                  <a:t>，各个仓库及分发地点之间的距离为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0" dirty="0"/>
                  <a:t>目标函数：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运输矩阵</a:t>
                </a:r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931C-CEC7-429A-A761-4CA42ED3D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313F2-6FDD-45DD-9D1E-C8FD4E0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A075CF-9AE2-4B45-97F2-0A96829D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F536-2850-4A3B-973A-9E4107AC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framework overview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AD5C1-7350-43F4-989B-475963D2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330BF-8E33-499E-B7E0-78CA3EA0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575F9D-0186-48DA-B164-4426F7F1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87" y="2338282"/>
            <a:ext cx="2948168" cy="466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49732D-63FC-441F-B1F3-316DF8B0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61" y="2323792"/>
            <a:ext cx="3383666" cy="4952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BE0322-C16B-4379-9934-D37F2AEDC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646" y="3019624"/>
            <a:ext cx="3123815" cy="4060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0EDAB7-90F5-429D-ABAA-5A5B2691D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38" y="3828967"/>
            <a:ext cx="3716245" cy="14204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A4DA17-EB36-4730-89AD-E2C82660E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6051" y="3047734"/>
            <a:ext cx="2948169" cy="3497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A42287-9150-45A0-BFEC-562B75CDB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397" y="5496399"/>
            <a:ext cx="2040311" cy="428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3E429E-2A3C-45BB-81BD-D0D720259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633" y="5479815"/>
            <a:ext cx="3716244" cy="4584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5186EA-6E4A-4642-A6BA-636D4A3CE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851" y="1756956"/>
            <a:ext cx="2020400" cy="4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C0DB-B585-42BF-B557-4E476C9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Optimal-transport-based matching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8F8E699-0D1B-4F6A-A540-977AE3563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3520" cy="340509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C9C24-C13B-4CBC-824C-0FAC4F6D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D4306-3659-4F98-8401-D8342491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7F95F-A700-4E21-9B33-0DD10C99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37" y="2083509"/>
            <a:ext cx="3644781" cy="415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7A8EA5-00E9-461A-A792-F8AFF7273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07" y="2821772"/>
            <a:ext cx="2990109" cy="511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60412-E473-46E4-A035-C4AEDBF8B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315" y="3658959"/>
            <a:ext cx="3138624" cy="377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C5260F-BE7C-420D-B9C2-D7D6372281AB}"/>
              </a:ext>
            </a:extLst>
          </p:cNvPr>
          <p:cNvSpPr txBox="1"/>
          <p:nvPr/>
        </p:nvSpPr>
        <p:spPr>
          <a:xfrm>
            <a:off x="838200" y="5246703"/>
            <a:ext cx="909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Sparsity: when solved exactly, is a sparse matrix with at most (2m-1) non-zero elements, where m is the number of contents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Self-normalized: row-sum and column-sum equal the respective marginal distributions.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1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2AD5-DFB9-44D5-82D1-AAA39AE1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parsing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D4FA2-5718-4675-B6C0-3144F6AB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attention scores can be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spurious matchings)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similarity-matching does not allow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inference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42EFE-CC7E-470B-A97E-CF2A8697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DE568-1689-4C5B-9782-8B91AF9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8216F4-DF2D-4CA1-8F31-85D725A7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65" y="3786637"/>
            <a:ext cx="3787066" cy="486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003937-DE49-4EDE-B892-A352E6478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56109"/>
            <a:ext cx="3787066" cy="5209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D54865-ABB8-4717-9B62-580E4048E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65" y="5111963"/>
            <a:ext cx="3219172" cy="519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2AF08F-968C-4B26-B299-865F8DBD0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65" y="2971019"/>
            <a:ext cx="615749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8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endy博士答辩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3196</TotalTime>
  <Words>382</Words>
  <Application>Microsoft Office PowerPoint</Application>
  <PresentationFormat>宽屏</PresentationFormat>
  <Paragraphs>95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Georgia</vt:lpstr>
      <vt:lpstr>Times New Roman</vt:lpstr>
      <vt:lpstr>wendy博士答辩</vt:lpstr>
      <vt:lpstr>PowerPoint 演示文稿</vt:lpstr>
      <vt:lpstr>Background</vt:lpstr>
      <vt:lpstr>Background</vt:lpstr>
      <vt:lpstr>Related work</vt:lpstr>
      <vt:lpstr>Motivation</vt:lpstr>
      <vt:lpstr>Optimal transport (OT)</vt:lpstr>
      <vt:lpstr>Model framework overview</vt:lpstr>
      <vt:lpstr>Optimal-transport-based matching</vt:lpstr>
      <vt:lpstr>Attention parsing</vt:lpstr>
      <vt:lpstr>Experiment</vt:lpstr>
      <vt:lpstr>Link prediction</vt:lpstr>
      <vt:lpstr>Multi-label node classification</vt:lpstr>
      <vt:lpstr>Attention matrix comparison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Item Block</dc:title>
  <dc:creator>子涵 宋</dc:creator>
  <cp:lastModifiedBy>子涵 宋</cp:lastModifiedBy>
  <cp:revision>833</cp:revision>
  <dcterms:created xsi:type="dcterms:W3CDTF">2017-06-08T04:50:00Z</dcterms:created>
  <dcterms:modified xsi:type="dcterms:W3CDTF">2020-05-07T09:14:11Z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