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94" autoAdjust="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AC4F8-27B0-4652-AD3E-92FDDFBBF684}" type="datetimeFigureOut">
              <a:rPr lang="zh-CN" altLang="en-US" smtClean="0"/>
              <a:t>2020/7/16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7C8A-A119-40E1-80DB-EEADCE158EB2}" type="slidenum">
              <a:rPr lang="zh-CN" altLang="en-US" smtClean="0"/>
              <a:t>‹#›</a:t>
            </a:fld>
            <a:endParaRPr lang="zh-CN" altLang="en-US"/>
          </a:p>
        </p:txBody>
      </p:sp>
    </p:spTree>
    <p:extLst>
      <p:ext uri="{BB962C8B-B14F-4D97-AF65-F5344CB8AC3E}">
        <p14:creationId xmlns:p14="http://schemas.microsoft.com/office/powerpoint/2010/main" val="81209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a:t>
            </a:fld>
            <a:endParaRPr lang="zh-CN" altLang="en-US"/>
          </a:p>
        </p:txBody>
      </p:sp>
    </p:spTree>
    <p:extLst>
      <p:ext uri="{BB962C8B-B14F-4D97-AF65-F5344CB8AC3E}">
        <p14:creationId xmlns:p14="http://schemas.microsoft.com/office/powerpoint/2010/main" val="3574626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10</a:t>
            </a:fld>
            <a:endParaRPr lang="zh-CN" altLang="en-US"/>
          </a:p>
        </p:txBody>
      </p:sp>
    </p:spTree>
    <p:extLst>
      <p:ext uri="{BB962C8B-B14F-4D97-AF65-F5344CB8AC3E}">
        <p14:creationId xmlns:p14="http://schemas.microsoft.com/office/powerpoint/2010/main" val="2281019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11</a:t>
            </a:fld>
            <a:endParaRPr lang="zh-CN" altLang="en-US"/>
          </a:p>
        </p:txBody>
      </p:sp>
    </p:spTree>
    <p:extLst>
      <p:ext uri="{BB962C8B-B14F-4D97-AF65-F5344CB8AC3E}">
        <p14:creationId xmlns:p14="http://schemas.microsoft.com/office/powerpoint/2010/main" val="326731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12</a:t>
            </a:fld>
            <a:endParaRPr lang="zh-CN" altLang="en-US"/>
          </a:p>
        </p:txBody>
      </p:sp>
    </p:spTree>
    <p:extLst>
      <p:ext uri="{BB962C8B-B14F-4D97-AF65-F5344CB8AC3E}">
        <p14:creationId xmlns:p14="http://schemas.microsoft.com/office/powerpoint/2010/main" val="194478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13</a:t>
            </a:fld>
            <a:endParaRPr lang="zh-CN" altLang="en-US"/>
          </a:p>
        </p:txBody>
      </p:sp>
    </p:spTree>
    <p:extLst>
      <p:ext uri="{BB962C8B-B14F-4D97-AF65-F5344CB8AC3E}">
        <p14:creationId xmlns:p14="http://schemas.microsoft.com/office/powerpoint/2010/main" val="876826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14</a:t>
            </a:fld>
            <a:endParaRPr lang="zh-CN" altLang="en-US"/>
          </a:p>
        </p:txBody>
      </p:sp>
    </p:spTree>
    <p:extLst>
      <p:ext uri="{BB962C8B-B14F-4D97-AF65-F5344CB8AC3E}">
        <p14:creationId xmlns:p14="http://schemas.microsoft.com/office/powerpoint/2010/main" val="65669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15</a:t>
            </a:fld>
            <a:endParaRPr lang="zh-CN" altLang="en-US"/>
          </a:p>
        </p:txBody>
      </p:sp>
    </p:spTree>
    <p:extLst>
      <p:ext uri="{BB962C8B-B14F-4D97-AF65-F5344CB8AC3E}">
        <p14:creationId xmlns:p14="http://schemas.microsoft.com/office/powerpoint/2010/main" val="4131918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16</a:t>
            </a:fld>
            <a:endParaRPr lang="zh-CN" altLang="en-US"/>
          </a:p>
        </p:txBody>
      </p:sp>
    </p:spTree>
    <p:extLst>
      <p:ext uri="{BB962C8B-B14F-4D97-AF65-F5344CB8AC3E}">
        <p14:creationId xmlns:p14="http://schemas.microsoft.com/office/powerpoint/2010/main" val="71850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F867C8A-A119-40E1-80DB-EEADCE158EB2}" type="slidenum">
              <a:rPr lang="zh-CN" altLang="en-US" smtClean="0"/>
              <a:t>2</a:t>
            </a:fld>
            <a:endParaRPr lang="zh-CN" altLang="en-US"/>
          </a:p>
        </p:txBody>
      </p:sp>
    </p:spTree>
    <p:extLst>
      <p:ext uri="{BB962C8B-B14F-4D97-AF65-F5344CB8AC3E}">
        <p14:creationId xmlns:p14="http://schemas.microsoft.com/office/powerpoint/2010/main" val="224443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3</a:t>
            </a:fld>
            <a:endParaRPr lang="zh-CN" altLang="en-US"/>
          </a:p>
        </p:txBody>
      </p:sp>
    </p:spTree>
    <p:extLst>
      <p:ext uri="{BB962C8B-B14F-4D97-AF65-F5344CB8AC3E}">
        <p14:creationId xmlns:p14="http://schemas.microsoft.com/office/powerpoint/2010/main" val="322148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4</a:t>
            </a:fld>
            <a:endParaRPr lang="zh-CN" altLang="en-US"/>
          </a:p>
        </p:txBody>
      </p:sp>
    </p:spTree>
    <p:extLst>
      <p:ext uri="{BB962C8B-B14F-4D97-AF65-F5344CB8AC3E}">
        <p14:creationId xmlns:p14="http://schemas.microsoft.com/office/powerpoint/2010/main" val="219775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5</a:t>
            </a:fld>
            <a:endParaRPr lang="zh-CN" altLang="en-US"/>
          </a:p>
        </p:txBody>
      </p:sp>
    </p:spTree>
    <p:extLst>
      <p:ext uri="{BB962C8B-B14F-4D97-AF65-F5344CB8AC3E}">
        <p14:creationId xmlns:p14="http://schemas.microsoft.com/office/powerpoint/2010/main" val="37306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首先是α阶段，该阶段的目标是对于输入序列</a:t>
            </a:r>
            <a:r>
              <a:rPr lang="en-US" altLang="zh-CN" sz="1200" kern="1200">
                <a:solidFill>
                  <a:schemeClr val="tx1"/>
                </a:solidFill>
                <a:effectLst/>
                <a:latin typeface="+mn-lt"/>
                <a:ea typeface="+mn-ea"/>
                <a:cs typeface="+mn-cs"/>
              </a:rPr>
              <a:t>X</a:t>
            </a:r>
            <a:r>
              <a:rPr lang="zh-CN" altLang="zh-CN" sz="1200" kern="1200">
                <a:solidFill>
                  <a:schemeClr val="tx1"/>
                </a:solidFill>
                <a:effectLst/>
                <a:latin typeface="+mn-lt"/>
                <a:ea typeface="+mn-ea"/>
                <a:cs typeface="+mn-cs"/>
              </a:rPr>
              <a:t>获取基于内容的重要性得分，也就是获取各个历史交互</a:t>
            </a:r>
            <a:r>
              <a:rPr lang="en-US" altLang="zh-CN" sz="1200" kern="1200">
                <a:solidFill>
                  <a:schemeClr val="tx1"/>
                </a:solidFill>
                <a:effectLst/>
                <a:latin typeface="+mn-lt"/>
                <a:ea typeface="+mn-ea"/>
                <a:cs typeface="+mn-cs"/>
              </a:rPr>
              <a:t>item</a:t>
            </a:r>
            <a:r>
              <a:rPr lang="zh-CN" altLang="zh-CN" sz="1200" kern="1200">
                <a:solidFill>
                  <a:schemeClr val="tx1"/>
                </a:solidFill>
                <a:effectLst/>
                <a:latin typeface="+mn-lt"/>
                <a:ea typeface="+mn-ea"/>
                <a:cs typeface="+mn-cs"/>
              </a:rPr>
              <a:t>在</a:t>
            </a:r>
            <a:r>
              <a:rPr lang="en-US" altLang="zh-CN" sz="1200" kern="1200">
                <a:solidFill>
                  <a:schemeClr val="tx1"/>
                </a:solidFill>
                <a:effectLst/>
                <a:latin typeface="+mn-lt"/>
                <a:ea typeface="+mn-ea"/>
                <a:cs typeface="+mn-cs"/>
              </a:rPr>
              <a:t>item</a:t>
            </a:r>
            <a:r>
              <a:rPr lang="zh-CN" altLang="zh-CN" sz="1200" kern="1200">
                <a:solidFill>
                  <a:schemeClr val="tx1"/>
                </a:solidFill>
                <a:effectLst/>
                <a:latin typeface="+mn-lt"/>
                <a:ea typeface="+mn-ea"/>
                <a:cs typeface="+mn-cs"/>
              </a:rPr>
              <a:t>内容本身上对于当前推荐的重要性得分；</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a:solidFill>
                  <a:schemeClr val="tx1"/>
                </a:solidFill>
                <a:effectLst/>
                <a:latin typeface="+mn-lt"/>
                <a:ea typeface="+mn-ea"/>
                <a:cs typeface="+mn-cs"/>
              </a:rPr>
              <a:t>采用的方法是自注意力机制来捕获重要性，使用</a:t>
            </a:r>
            <a:r>
              <a:rPr lang="en-US" altLang="zh-CN" sz="1200" kern="1200">
                <a:solidFill>
                  <a:schemeClr val="tx1"/>
                </a:solidFill>
                <a:effectLst/>
                <a:latin typeface="+mn-lt"/>
                <a:ea typeface="+mn-ea"/>
                <a:cs typeface="+mn-cs"/>
              </a:rPr>
              <a:t>𝑑_𝑙 </a:t>
            </a:r>
            <a:r>
              <a:rPr lang="zh-CN" altLang="zh-CN" sz="1200" kern="1200">
                <a:solidFill>
                  <a:schemeClr val="tx1"/>
                </a:solidFill>
                <a:effectLst/>
                <a:latin typeface="+mn-lt"/>
                <a:ea typeface="+mn-ea"/>
                <a:cs typeface="+mn-cs"/>
              </a:rPr>
              <a:t>个自注意力编码块，每个块有</a:t>
            </a:r>
            <a:r>
              <a:rPr lang="en-US" altLang="zh-CN" sz="1200" kern="1200">
                <a:solidFill>
                  <a:schemeClr val="tx1"/>
                </a:solidFill>
                <a:effectLst/>
                <a:latin typeface="+mn-lt"/>
                <a:ea typeface="+mn-ea"/>
                <a:cs typeface="+mn-cs"/>
              </a:rPr>
              <a:t>𝑑_</a:t>
            </a:r>
            <a:r>
              <a:rPr lang="zh-CN" altLang="zh-CN" sz="1200" kern="1200">
                <a:solidFill>
                  <a:schemeClr val="tx1"/>
                </a:solidFill>
                <a:effectLst/>
                <a:latin typeface="+mn-lt"/>
                <a:ea typeface="+mn-ea"/>
                <a:cs typeface="+mn-cs"/>
              </a:rPr>
              <a:t>ℎ 个头。然后接</a:t>
            </a:r>
            <a:r>
              <a:rPr lang="en-US" altLang="zh-CN" sz="1200" kern="1200">
                <a:solidFill>
                  <a:schemeClr val="tx1"/>
                </a:solidFill>
                <a:effectLst/>
                <a:latin typeface="+mn-lt"/>
                <a:ea typeface="+mn-ea"/>
                <a:cs typeface="+mn-cs"/>
              </a:rPr>
              <a:t>𝑑_𝑎 </a:t>
            </a:r>
            <a:r>
              <a:rPr lang="zh-CN" altLang="zh-CN" sz="1200" kern="1200">
                <a:solidFill>
                  <a:schemeClr val="tx1"/>
                </a:solidFill>
                <a:effectLst/>
                <a:latin typeface="+mn-lt"/>
                <a:ea typeface="+mn-ea"/>
                <a:cs typeface="+mn-cs"/>
              </a:rPr>
              <a:t>隐藏单元。举例来说，</a:t>
            </a:r>
            <a:r>
              <a:rPr lang="en-US" altLang="zh-CN" sz="1200" kern="1200">
                <a:solidFill>
                  <a:schemeClr val="tx1"/>
                </a:solidFill>
                <a:effectLst/>
                <a:latin typeface="+mn-lt"/>
                <a:ea typeface="+mn-ea"/>
                <a:cs typeface="+mn-cs"/>
              </a:rPr>
              <a:t>attention</a:t>
            </a:r>
            <a:r>
              <a:rPr lang="zh-CN" altLang="zh-CN" sz="1200" kern="1200">
                <a:solidFill>
                  <a:schemeClr val="tx1"/>
                </a:solidFill>
                <a:effectLst/>
                <a:latin typeface="+mn-lt"/>
                <a:ea typeface="+mn-ea"/>
                <a:cs typeface="+mn-cs"/>
              </a:rPr>
              <a:t>的某个头计算，</a:t>
            </a:r>
            <a:r>
              <a:rPr lang="en-US" altLang="zh-CN" sz="1200" kern="1200">
                <a:solidFill>
                  <a:schemeClr val="tx1"/>
                </a:solidFill>
                <a:effectLst/>
                <a:latin typeface="+mn-lt"/>
                <a:ea typeface="+mn-ea"/>
                <a:cs typeface="+mn-cs"/>
              </a:rPr>
              <a:t>H_j</a:t>
            </a:r>
            <a:r>
              <a:rPr lang="zh-CN" altLang="zh-CN" sz="1200" kern="1200">
                <a:solidFill>
                  <a:schemeClr val="tx1"/>
                </a:solidFill>
                <a:effectLst/>
                <a:latin typeface="+mn-lt"/>
                <a:ea typeface="+mn-ea"/>
                <a:cs typeface="+mn-cs"/>
              </a:rPr>
              <a:t>表示上一个</a:t>
            </a:r>
            <a:r>
              <a:rPr lang="en-US" altLang="zh-CN" sz="1200" kern="1200">
                <a:solidFill>
                  <a:schemeClr val="tx1"/>
                </a:solidFill>
                <a:effectLst/>
                <a:latin typeface="+mn-lt"/>
                <a:ea typeface="+mn-ea"/>
                <a:cs typeface="+mn-cs"/>
              </a:rPr>
              <a:t>attention</a:t>
            </a:r>
            <a:r>
              <a:rPr lang="zh-CN" altLang="zh-CN" sz="1200" kern="1200">
                <a:solidFill>
                  <a:schemeClr val="tx1"/>
                </a:solidFill>
                <a:effectLst/>
                <a:latin typeface="+mn-lt"/>
                <a:ea typeface="+mn-ea"/>
                <a:cs typeface="+mn-cs"/>
              </a:rPr>
              <a:t>得到的结果，</a:t>
            </a:r>
            <a:r>
              <a:rPr lang="en-US" altLang="zh-CN" sz="1200" kern="1200">
                <a:solidFill>
                  <a:schemeClr val="tx1"/>
                </a:solidFill>
                <a:effectLst/>
                <a:latin typeface="+mn-lt"/>
                <a:ea typeface="+mn-ea"/>
                <a:cs typeface="+mn-cs"/>
              </a:rPr>
              <a:t>W_iQ,W_iK</a:t>
            </a:r>
            <a:r>
              <a:rPr lang="zh-CN" altLang="zh-CN"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W_iV</a:t>
            </a:r>
            <a:r>
              <a:rPr lang="zh-CN" altLang="zh-CN" sz="1200" kern="1200">
                <a:solidFill>
                  <a:schemeClr val="tx1"/>
                </a:solidFill>
                <a:effectLst/>
                <a:latin typeface="+mn-lt"/>
                <a:ea typeface="+mn-ea"/>
                <a:cs typeface="+mn-cs"/>
              </a:rPr>
              <a:t>是</a:t>
            </a:r>
            <a:r>
              <a:rPr lang="en-US" altLang="zh-CN" sz="1200" kern="1200">
                <a:solidFill>
                  <a:schemeClr val="tx1"/>
                </a:solidFill>
                <a:effectLst/>
                <a:latin typeface="+mn-lt"/>
                <a:ea typeface="+mn-ea"/>
                <a:cs typeface="+mn-cs"/>
              </a:rPr>
              <a:t>attention</a:t>
            </a:r>
            <a:r>
              <a:rPr lang="zh-CN" altLang="zh-CN" sz="1200" kern="1200">
                <a:solidFill>
                  <a:schemeClr val="tx1"/>
                </a:solidFill>
                <a:effectLst/>
                <a:latin typeface="+mn-lt"/>
                <a:ea typeface="+mn-ea"/>
                <a:cs typeface="+mn-cs"/>
              </a:rPr>
              <a:t>用来学习的矩阵，采用的是</a:t>
            </a:r>
            <a:r>
              <a:rPr lang="en-US" altLang="zh-CN" sz="1200" kern="1200">
                <a:solidFill>
                  <a:schemeClr val="tx1"/>
                </a:solidFill>
                <a:effectLst/>
                <a:latin typeface="+mn-lt"/>
                <a:ea typeface="+mn-ea"/>
                <a:cs typeface="+mn-cs"/>
              </a:rPr>
              <a:t>scaled Dot-Product,</a:t>
            </a:r>
            <a:r>
              <a:rPr lang="zh-CN" altLang="zh-CN" sz="1200" kern="1200">
                <a:solidFill>
                  <a:schemeClr val="tx1"/>
                </a:solidFill>
                <a:effectLst/>
                <a:latin typeface="+mn-lt"/>
                <a:ea typeface="+mn-ea"/>
                <a:cs typeface="+mn-cs"/>
              </a:rPr>
              <a:t>这里作者说之所以采用缩放因子根号下</a:t>
            </a:r>
            <a:r>
              <a:rPr lang="en-US" altLang="zh-CN" sz="1200" kern="1200">
                <a:solidFill>
                  <a:schemeClr val="tx1"/>
                </a:solidFill>
                <a:effectLst/>
                <a:latin typeface="+mn-lt"/>
                <a:ea typeface="+mn-ea"/>
                <a:cs typeface="+mn-cs"/>
              </a:rPr>
              <a:t>da/dh</a:t>
            </a:r>
            <a:r>
              <a:rPr lang="zh-CN" altLang="zh-CN" sz="1200" kern="1200">
                <a:solidFill>
                  <a:schemeClr val="tx1"/>
                </a:solidFill>
                <a:effectLst/>
                <a:latin typeface="+mn-lt"/>
                <a:ea typeface="+mn-ea"/>
                <a:cs typeface="+mn-cs"/>
              </a:rPr>
              <a:t>是为了得到一个更加</a:t>
            </a:r>
            <a:r>
              <a:rPr lang="en-US" altLang="zh-CN" sz="1200" kern="1200">
                <a:solidFill>
                  <a:schemeClr val="tx1"/>
                </a:solidFill>
                <a:effectLst/>
                <a:latin typeface="+mn-lt"/>
                <a:ea typeface="+mn-ea"/>
                <a:cs typeface="+mn-cs"/>
              </a:rPr>
              <a:t>softer</a:t>
            </a:r>
            <a:r>
              <a:rPr lang="zh-CN" altLang="zh-CN" sz="1200" kern="1200">
                <a:solidFill>
                  <a:schemeClr val="tx1"/>
                </a:solidFill>
                <a:effectLst/>
                <a:latin typeface="+mn-lt"/>
                <a:ea typeface="+mn-ea"/>
                <a:cs typeface="+mn-cs"/>
              </a:rPr>
              <a:t>的</a:t>
            </a:r>
            <a:r>
              <a:rPr lang="en-US" altLang="zh-CN" sz="1200" kern="1200">
                <a:solidFill>
                  <a:schemeClr val="tx1"/>
                </a:solidFill>
                <a:effectLst/>
                <a:latin typeface="+mn-lt"/>
                <a:ea typeface="+mn-ea"/>
                <a:cs typeface="+mn-cs"/>
              </a:rPr>
              <a:t>attention</a:t>
            </a:r>
            <a:r>
              <a:rPr lang="zh-CN" altLang="zh-CN" sz="1200" kern="1200">
                <a:solidFill>
                  <a:schemeClr val="tx1"/>
                </a:solidFill>
                <a:effectLst/>
                <a:latin typeface="+mn-lt"/>
                <a:ea typeface="+mn-ea"/>
                <a:cs typeface="+mn-cs"/>
              </a:rPr>
              <a:t>分布，来避免梯度过小，导致参数更新太慢。，</a:t>
            </a:r>
            <a:r>
              <a:rPr lang="en-US" altLang="zh-CN" sz="1200" kern="1200">
                <a:solidFill>
                  <a:schemeClr val="tx1"/>
                </a:solidFill>
                <a:effectLst/>
                <a:latin typeface="+mn-lt"/>
                <a:ea typeface="+mn-ea"/>
                <a:cs typeface="+mn-cs"/>
              </a:rPr>
              <a:t>Zj</a:t>
            </a:r>
            <a:r>
              <a:rPr lang="zh-CN" altLang="zh-CN" sz="1200" kern="1200">
                <a:solidFill>
                  <a:schemeClr val="tx1"/>
                </a:solidFill>
                <a:effectLst/>
                <a:latin typeface="+mn-lt"/>
                <a:ea typeface="+mn-ea"/>
                <a:cs typeface="+mn-cs"/>
              </a:rPr>
              <a:t>则是将多头注意力得到的</a:t>
            </a:r>
            <a:r>
              <a:rPr lang="en-US" altLang="zh-CN" sz="1200" kern="1200">
                <a:solidFill>
                  <a:schemeClr val="tx1"/>
                </a:solidFill>
                <a:effectLst/>
                <a:latin typeface="+mn-lt"/>
                <a:ea typeface="+mn-ea"/>
                <a:cs typeface="+mn-cs"/>
              </a:rPr>
              <a:t>z_i^d</a:t>
            </a:r>
            <a:r>
              <a:rPr lang="zh-CN" altLang="zh-CN" sz="1200" kern="1200">
                <a:solidFill>
                  <a:schemeClr val="tx1"/>
                </a:solidFill>
                <a:effectLst/>
                <a:latin typeface="+mn-lt"/>
                <a:ea typeface="+mn-ea"/>
                <a:cs typeface="+mn-cs"/>
              </a:rPr>
              <a:t>拼接起来，</a:t>
            </a:r>
            <a:r>
              <a:rPr lang="en-US" altLang="zh-CN" sz="1200" kern="1200">
                <a:solidFill>
                  <a:schemeClr val="tx1"/>
                </a:solidFill>
                <a:effectLst/>
                <a:latin typeface="+mn-lt"/>
                <a:ea typeface="+mn-ea"/>
                <a:cs typeface="+mn-cs"/>
              </a:rPr>
              <a:t>Wo</a:t>
            </a:r>
            <a:r>
              <a:rPr lang="zh-CN" altLang="zh-CN" sz="1200" kern="1200">
                <a:solidFill>
                  <a:schemeClr val="tx1"/>
                </a:solidFill>
                <a:effectLst/>
                <a:latin typeface="+mn-lt"/>
                <a:ea typeface="+mn-ea"/>
                <a:cs typeface="+mn-cs"/>
              </a:rPr>
              <a:t>也是学习的参数，这些参数都是自注意力机制所要训练得出的，最后，作者使用了一个残差连接的方式来计算出当前</a:t>
            </a:r>
            <a:r>
              <a:rPr lang="en-US" altLang="zh-CN" sz="1200" kern="1200">
                <a:solidFill>
                  <a:schemeClr val="tx1"/>
                </a:solidFill>
                <a:effectLst/>
                <a:latin typeface="+mn-lt"/>
                <a:ea typeface="+mn-ea"/>
                <a:cs typeface="+mn-cs"/>
              </a:rPr>
              <a:t>attention</a:t>
            </a:r>
            <a:r>
              <a:rPr lang="zh-CN" altLang="zh-CN" sz="1200" kern="1200">
                <a:solidFill>
                  <a:schemeClr val="tx1"/>
                </a:solidFill>
                <a:effectLst/>
                <a:latin typeface="+mn-lt"/>
                <a:ea typeface="+mn-ea"/>
                <a:cs typeface="+mn-cs"/>
              </a:rPr>
              <a:t>块的输出</a:t>
            </a:r>
            <a:r>
              <a:rPr lang="en-US" altLang="zh-CN" sz="1200" kern="1200">
                <a:solidFill>
                  <a:schemeClr val="tx1"/>
                </a:solidFill>
                <a:effectLst/>
                <a:latin typeface="+mn-lt"/>
                <a:ea typeface="+mn-ea"/>
                <a:cs typeface="+mn-cs"/>
              </a:rPr>
              <a:t>H^j+1,</a:t>
            </a:r>
            <a:r>
              <a:rPr lang="zh-CN" altLang="zh-CN" sz="1200" kern="1200">
                <a:solidFill>
                  <a:schemeClr val="tx1"/>
                </a:solidFill>
                <a:effectLst/>
                <a:latin typeface="+mn-lt"/>
                <a:ea typeface="+mn-ea"/>
                <a:cs typeface="+mn-cs"/>
              </a:rPr>
              <a:t>其中</a:t>
            </a:r>
            <a:r>
              <a:rPr lang="en-US" altLang="zh-CN" sz="1200" kern="1200">
                <a:solidFill>
                  <a:schemeClr val="tx1"/>
                </a:solidFill>
                <a:effectLst/>
                <a:latin typeface="+mn-lt"/>
                <a:ea typeface="+mn-ea"/>
                <a:cs typeface="+mn-cs"/>
              </a:rPr>
              <a:t>Fj</a:t>
            </a:r>
            <a:r>
              <a:rPr lang="zh-CN" altLang="en-US" sz="1200" kern="1200">
                <a:solidFill>
                  <a:schemeClr val="tx1"/>
                </a:solidFill>
                <a:effectLst/>
                <a:latin typeface="+mn-lt"/>
                <a:ea typeface="+mn-ea"/>
                <a:cs typeface="+mn-cs"/>
              </a:rPr>
              <a:t>作为残差函数</a:t>
            </a:r>
            <a:r>
              <a:rPr lang="zh-CN" altLang="zh-CN" sz="1200" kern="1200">
                <a:solidFill>
                  <a:schemeClr val="tx1"/>
                </a:solidFill>
                <a:effectLst/>
                <a:latin typeface="+mn-lt"/>
                <a:ea typeface="+mn-ea"/>
                <a:cs typeface="+mn-cs"/>
              </a:rPr>
              <a:t>，而</a:t>
            </a:r>
            <a:r>
              <a:rPr lang="en-US" altLang="zh-CN" sz="1200" kern="1200">
                <a:solidFill>
                  <a:schemeClr val="tx1"/>
                </a:solidFill>
                <a:effectLst/>
                <a:latin typeface="+mn-lt"/>
                <a:ea typeface="+mn-ea"/>
                <a:cs typeface="+mn-cs"/>
              </a:rPr>
              <a:t>LN</a:t>
            </a:r>
            <a:r>
              <a:rPr lang="zh-CN" altLang="zh-CN" sz="1200" kern="1200">
                <a:solidFill>
                  <a:schemeClr val="tx1"/>
                </a:solidFill>
                <a:effectLst/>
                <a:latin typeface="+mn-lt"/>
                <a:ea typeface="+mn-ea"/>
                <a:cs typeface="+mn-cs"/>
              </a:rPr>
              <a:t>则作为层归一化函数。为了防止</a:t>
            </a:r>
            <a:r>
              <a:rPr lang="zh-CN" altLang="en-US" sz="1200" kern="1200">
                <a:solidFill>
                  <a:schemeClr val="tx1"/>
                </a:solidFill>
                <a:effectLst/>
                <a:latin typeface="+mn-lt"/>
                <a:ea typeface="+mn-ea"/>
                <a:cs typeface="+mn-cs"/>
              </a:rPr>
              <a:t>当网络过深时</a:t>
            </a:r>
            <a:r>
              <a:rPr lang="zh-CN" altLang="zh-CN" sz="1200" kern="1200">
                <a:solidFill>
                  <a:schemeClr val="tx1"/>
                </a:solidFill>
                <a:effectLst/>
                <a:latin typeface="+mn-lt"/>
                <a:ea typeface="+mn-ea"/>
                <a:cs typeface="+mn-cs"/>
              </a:rPr>
              <a:t>模型退化。而最早的</a:t>
            </a:r>
            <a:r>
              <a:rPr lang="en-US" altLang="zh-CN" sz="1200" kern="1200">
                <a:solidFill>
                  <a:schemeClr val="tx1"/>
                </a:solidFill>
                <a:effectLst/>
                <a:latin typeface="+mn-lt"/>
                <a:ea typeface="+mn-ea"/>
                <a:cs typeface="+mn-cs"/>
              </a:rPr>
              <a:t>H0=X</a:t>
            </a:r>
            <a:r>
              <a:rPr lang="zh-CN" altLang="zh-CN" sz="1200" kern="1200">
                <a:solidFill>
                  <a:schemeClr val="tx1"/>
                </a:solidFill>
                <a:effectLst/>
                <a:latin typeface="+mn-lt"/>
                <a:ea typeface="+mn-ea"/>
                <a:cs typeface="+mn-cs"/>
              </a:rPr>
              <a:t>。最终，我们得到</a:t>
            </a:r>
            <a:r>
              <a:rPr lang="en-US" altLang="zh-CN" sz="1200" kern="1200">
                <a:solidFill>
                  <a:schemeClr val="tx1"/>
                </a:solidFill>
                <a:effectLst/>
                <a:latin typeface="+mn-lt"/>
                <a:ea typeface="+mn-ea"/>
                <a:cs typeface="+mn-cs"/>
              </a:rPr>
              <a:t>Hj+1</a:t>
            </a:r>
            <a:r>
              <a:rPr lang="zh-CN" altLang="zh-CN" sz="1200" kern="1200">
                <a:solidFill>
                  <a:schemeClr val="tx1"/>
                </a:solidFill>
                <a:effectLst/>
                <a:latin typeface="+mn-lt"/>
                <a:ea typeface="+mn-ea"/>
                <a:cs typeface="+mn-cs"/>
              </a:rPr>
              <a:t>，但是这不是我们想要的，因为我们想要的是影响力参数，所以，最后又接了一个公式</a:t>
            </a:r>
            <a:r>
              <a:rPr lang="en-US" altLang="zh-CN" sz="1200" kern="1200">
                <a:solidFill>
                  <a:schemeClr val="tx1"/>
                </a:solidFill>
                <a:effectLst/>
                <a:latin typeface="+mn-lt"/>
                <a:ea typeface="+mn-ea"/>
                <a:cs typeface="+mn-cs"/>
              </a:rPr>
              <a:t>α=</a:t>
            </a:r>
            <a:r>
              <a:rPr lang="zh-CN" altLang="zh-CN" sz="1200" kern="1200">
                <a:solidFill>
                  <a:schemeClr val="tx1"/>
                </a:solidFill>
                <a:effectLst/>
                <a:latin typeface="+mn-lt"/>
                <a:ea typeface="+mn-ea"/>
                <a:cs typeface="+mn-cs"/>
              </a:rPr>
              <a:t>使用自我注意结构来确定每个输入的基于内容的可靠重要性估计，因此，我们使用要投影的最后一层隐藏状态</a:t>
            </a:r>
            <a:r>
              <a:rPr lang="en-US" altLang="zh-CN" sz="1200" kern="1200">
                <a:solidFill>
                  <a:schemeClr val="tx1"/>
                </a:solidFill>
                <a:effectLst/>
                <a:latin typeface="+mn-lt"/>
                <a:ea typeface="+mn-ea"/>
                <a:cs typeface="+mn-cs"/>
              </a:rPr>
              <a:t>Hj + 1</a:t>
            </a:r>
            <a:r>
              <a:rPr lang="zh-CN" altLang="zh-CN" sz="1200" kern="1200">
                <a:solidFill>
                  <a:schemeClr val="tx1"/>
                </a:solidFill>
                <a:effectLst/>
                <a:latin typeface="+mn-lt"/>
                <a:ea typeface="+mn-ea"/>
                <a:cs typeface="+mn-cs"/>
              </a:rPr>
              <a:t>以及最后一项输入嵌入，再次计算</a:t>
            </a:r>
            <a:r>
              <a:rPr lang="en-US" altLang="zh-CN" sz="1200" kern="1200">
                <a:solidFill>
                  <a:schemeClr val="tx1"/>
                </a:solidFill>
                <a:effectLst/>
                <a:latin typeface="+mn-lt"/>
                <a:ea typeface="+mn-ea"/>
                <a:cs typeface="+mn-cs"/>
              </a:rPr>
              <a:t>Scale Dot-Product</a:t>
            </a:r>
            <a:r>
              <a:rPr lang="zh-CN" altLang="zh-CN" sz="1200" kern="1200">
                <a:solidFill>
                  <a:schemeClr val="tx1"/>
                </a:solidFill>
                <a:effectLst/>
                <a:latin typeface="+mn-lt"/>
                <a:ea typeface="+mn-ea"/>
                <a:cs typeface="+mn-cs"/>
              </a:rPr>
              <a:t>。最终能得到α向量</a:t>
            </a:r>
          </a:p>
          <a:p>
            <a:endParaRPr lang="zh-CN" altLang="en-US"/>
          </a:p>
        </p:txBody>
      </p:sp>
      <p:sp>
        <p:nvSpPr>
          <p:cNvPr id="4" name="灯片编号占位符 3"/>
          <p:cNvSpPr>
            <a:spLocks noGrp="1"/>
          </p:cNvSpPr>
          <p:nvPr>
            <p:ph type="sldNum" sz="quarter" idx="5"/>
          </p:nvPr>
        </p:nvSpPr>
        <p:spPr/>
        <p:txBody>
          <a:bodyPr/>
          <a:lstStyle/>
          <a:p>
            <a:fld id="{0F867C8A-A119-40E1-80DB-EEADCE158EB2}" type="slidenum">
              <a:rPr lang="zh-CN" altLang="en-US" smtClean="0"/>
              <a:t>6</a:t>
            </a:fld>
            <a:endParaRPr lang="zh-CN" altLang="en-US"/>
          </a:p>
        </p:txBody>
      </p:sp>
    </p:spTree>
    <p:extLst>
      <p:ext uri="{BB962C8B-B14F-4D97-AF65-F5344CB8AC3E}">
        <p14:creationId xmlns:p14="http://schemas.microsoft.com/office/powerpoint/2010/main" val="1757280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7</a:t>
            </a:fld>
            <a:endParaRPr lang="zh-CN" altLang="en-US"/>
          </a:p>
        </p:txBody>
      </p:sp>
    </p:spTree>
    <p:extLst>
      <p:ext uri="{BB962C8B-B14F-4D97-AF65-F5344CB8AC3E}">
        <p14:creationId xmlns:p14="http://schemas.microsoft.com/office/powerpoint/2010/main" val="64674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8</a:t>
            </a:fld>
            <a:endParaRPr lang="zh-CN" altLang="en-US"/>
          </a:p>
        </p:txBody>
      </p:sp>
    </p:spTree>
    <p:extLst>
      <p:ext uri="{BB962C8B-B14F-4D97-AF65-F5344CB8AC3E}">
        <p14:creationId xmlns:p14="http://schemas.microsoft.com/office/powerpoint/2010/main" val="114837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F867C8A-A119-40E1-80DB-EEADCE158EB2}" type="slidenum">
              <a:rPr lang="zh-CN" altLang="en-US" smtClean="0"/>
              <a:t>9</a:t>
            </a:fld>
            <a:endParaRPr lang="zh-CN" altLang="en-US"/>
          </a:p>
        </p:txBody>
      </p:sp>
    </p:spTree>
    <p:extLst>
      <p:ext uri="{BB962C8B-B14F-4D97-AF65-F5344CB8AC3E}">
        <p14:creationId xmlns:p14="http://schemas.microsoft.com/office/powerpoint/2010/main" val="1387816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9349D-9189-4B2F-BD20-BF30169516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7BCBF4-040A-47DA-8ACA-AD2D005A4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A366A2F-153F-47C6-A41A-585330E35993}"/>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5" name="页脚占位符 4">
            <a:extLst>
              <a:ext uri="{FF2B5EF4-FFF2-40B4-BE49-F238E27FC236}">
                <a16:creationId xmlns:a16="http://schemas.microsoft.com/office/drawing/2014/main" id="{6A020ED4-3370-4C87-8D5B-B48CF1B522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B5A23B-BB04-423E-A6E1-9770652609AF}"/>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210827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D9ED3-EED2-4814-B244-D0715B35A9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7A1BB1-798A-4D15-BE82-277A71E2EDA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2E2B74-1FB0-4864-8768-9C9780DC88C3}"/>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5" name="页脚占位符 4">
            <a:extLst>
              <a:ext uri="{FF2B5EF4-FFF2-40B4-BE49-F238E27FC236}">
                <a16:creationId xmlns:a16="http://schemas.microsoft.com/office/drawing/2014/main" id="{1403EBCC-4A24-45BE-9949-C2BEE84887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22FB5-8A8A-4797-85BE-97DC7506920D}"/>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386946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99891D-04A9-4DD4-BF49-04F6D1137A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9DD9A7-DB9A-4BCD-B2FA-27775B34C96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7C3DAF-4171-4E3A-B986-174E7E17375D}"/>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5" name="页脚占位符 4">
            <a:extLst>
              <a:ext uri="{FF2B5EF4-FFF2-40B4-BE49-F238E27FC236}">
                <a16:creationId xmlns:a16="http://schemas.microsoft.com/office/drawing/2014/main" id="{314ACC36-BCCB-4C5A-9C28-618C71A50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463E46-666E-4C36-9F0B-1F163752A602}"/>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84528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EFB2A-B28C-4324-ACF5-807C7C1F70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44558B-A092-4018-954E-DEBC48EEE35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2C8070-833A-4B7C-8B9B-B328E669A426}"/>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5" name="页脚占位符 4">
            <a:extLst>
              <a:ext uri="{FF2B5EF4-FFF2-40B4-BE49-F238E27FC236}">
                <a16:creationId xmlns:a16="http://schemas.microsoft.com/office/drawing/2014/main" id="{083A0D48-321B-4B46-A229-B95AB7F15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2D0C4-06D6-4BB1-B943-76531FF344E0}"/>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106801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A7DFA-3FD1-46A0-99FD-21958D86C0E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468EC3-C377-4B9C-BFA9-1A1E9EA18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A5BC395-FAA3-4528-9255-45D6A418E997}"/>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5" name="页脚占位符 4">
            <a:extLst>
              <a:ext uri="{FF2B5EF4-FFF2-40B4-BE49-F238E27FC236}">
                <a16:creationId xmlns:a16="http://schemas.microsoft.com/office/drawing/2014/main" id="{197C78C2-5D73-42AC-A342-0639CB9A63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124382-3E3D-449A-BD5E-E98AC93620F5}"/>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147497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474B5-5D5A-45B1-A316-BA936357A4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47A79A-1448-407E-9484-6B5CDAA86A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E830C6-2944-4385-9A99-FD8865FED1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ED1B1FD-1059-4A43-BDC4-2AC95D1118B3}"/>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6" name="页脚占位符 5">
            <a:extLst>
              <a:ext uri="{FF2B5EF4-FFF2-40B4-BE49-F238E27FC236}">
                <a16:creationId xmlns:a16="http://schemas.microsoft.com/office/drawing/2014/main" id="{D3A12F97-252A-4003-B689-897B7E6934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DB14DA-0399-4711-ACE4-068DCC2523C5}"/>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134750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6872E-AC10-4356-AD01-EC0D88C1D2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8008B0B-0892-4B66-B13C-965711C1D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C1521B5-4D46-4A8D-9EA4-CC95499A655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FD862F8-C285-4672-B992-8A71F3C9D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75B5CD-F5BE-4CE2-A4AF-A56A0F3CFEA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47580F1-C947-4420-9F7B-B061F2408DFC}"/>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8" name="页脚占位符 7">
            <a:extLst>
              <a:ext uri="{FF2B5EF4-FFF2-40B4-BE49-F238E27FC236}">
                <a16:creationId xmlns:a16="http://schemas.microsoft.com/office/drawing/2014/main" id="{D40D0209-D762-47B6-BD04-4BCB86D46D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D03B94-C10E-4C19-B4AF-41798ED03743}"/>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426469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11396-175B-46BE-A4E2-69E945FA52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2AB77A-D5C9-4A6C-93B1-FACB76806270}"/>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4" name="页脚占位符 3">
            <a:extLst>
              <a:ext uri="{FF2B5EF4-FFF2-40B4-BE49-F238E27FC236}">
                <a16:creationId xmlns:a16="http://schemas.microsoft.com/office/drawing/2014/main" id="{636800F2-7DBC-4501-AA66-2E2BF5B741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A74E7-5FD1-4F17-9CEE-1D33417A7277}"/>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50320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3E848F-65F1-4A85-8332-CB47D92F440A}"/>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3" name="页脚占位符 2">
            <a:extLst>
              <a:ext uri="{FF2B5EF4-FFF2-40B4-BE49-F238E27FC236}">
                <a16:creationId xmlns:a16="http://schemas.microsoft.com/office/drawing/2014/main" id="{75B1AB4A-E943-4BEA-B78C-3C7E0CDD44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696E54-6840-4387-A957-C2E645572B0A}"/>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205452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217DB-5F3C-47D7-8F50-459CBC30EE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CBB9D2-9FE6-480F-B8DA-8D82F2119E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466F331-93B9-4B0A-8C59-191B59DA1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0726CB9-9EEB-47E6-8408-97A2A5C6EA5C}"/>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6" name="页脚占位符 5">
            <a:extLst>
              <a:ext uri="{FF2B5EF4-FFF2-40B4-BE49-F238E27FC236}">
                <a16:creationId xmlns:a16="http://schemas.microsoft.com/office/drawing/2014/main" id="{10E5CAF5-5AC8-4328-8608-94D8B766E3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084018-3406-46C4-A090-014094CF4CD0}"/>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64006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5F2CB-8D2C-4B11-A662-72A0CA15EC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84B5E2-6A09-4FA8-87A3-AF60D4CE7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49B267-3E7D-4012-9DA1-46B3AAD37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7A683D-60E9-499E-9122-53214452CAA8}"/>
              </a:ext>
            </a:extLst>
          </p:cNvPr>
          <p:cNvSpPr>
            <a:spLocks noGrp="1"/>
          </p:cNvSpPr>
          <p:nvPr>
            <p:ph type="dt" sz="half" idx="10"/>
          </p:nvPr>
        </p:nvSpPr>
        <p:spPr/>
        <p:txBody>
          <a:bodyPr/>
          <a:lstStyle/>
          <a:p>
            <a:fld id="{F1E2CAF5-5820-4F81-A4E6-242A9DEC15D7}" type="datetimeFigureOut">
              <a:rPr lang="zh-CN" altLang="en-US" smtClean="0"/>
              <a:t>2020/7/16</a:t>
            </a:fld>
            <a:endParaRPr lang="zh-CN" altLang="en-US"/>
          </a:p>
        </p:txBody>
      </p:sp>
      <p:sp>
        <p:nvSpPr>
          <p:cNvPr id="6" name="页脚占位符 5">
            <a:extLst>
              <a:ext uri="{FF2B5EF4-FFF2-40B4-BE49-F238E27FC236}">
                <a16:creationId xmlns:a16="http://schemas.microsoft.com/office/drawing/2014/main" id="{EF01F393-EF53-4E73-9089-E22F6AA75F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910742-5A25-4F4C-B6A9-030ECEE1A9A6}"/>
              </a:ext>
            </a:extLst>
          </p:cNvPr>
          <p:cNvSpPr>
            <a:spLocks noGrp="1"/>
          </p:cNvSpPr>
          <p:nvPr>
            <p:ph type="sldNum" sz="quarter" idx="12"/>
          </p:nvPr>
        </p:nvSpPr>
        <p:spPr/>
        <p:txBody>
          <a:body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335098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7A6CD8-5D23-4C4C-96FE-3DD1FA88E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D9936B-7E54-4357-8C57-8E1392270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65069D-64DB-4166-96C8-E2E3CEB58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2CAF5-5820-4F81-A4E6-242A9DEC15D7}" type="datetimeFigureOut">
              <a:rPr lang="zh-CN" altLang="en-US" smtClean="0"/>
              <a:t>2020/7/16</a:t>
            </a:fld>
            <a:endParaRPr lang="zh-CN" altLang="en-US"/>
          </a:p>
        </p:txBody>
      </p:sp>
      <p:sp>
        <p:nvSpPr>
          <p:cNvPr id="5" name="页脚占位符 4">
            <a:extLst>
              <a:ext uri="{FF2B5EF4-FFF2-40B4-BE49-F238E27FC236}">
                <a16:creationId xmlns:a16="http://schemas.microsoft.com/office/drawing/2014/main" id="{ED562573-0903-4563-BE61-7FC5DE759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2A77D2-CE2B-4060-9598-EDEFEAA17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B070F-B38B-4AC9-A62E-AA9C7D31A927}" type="slidenum">
              <a:rPr lang="zh-CN" altLang="en-US" smtClean="0"/>
              <a:t>‹#›</a:t>
            </a:fld>
            <a:endParaRPr lang="zh-CN" altLang="en-US"/>
          </a:p>
        </p:txBody>
      </p:sp>
    </p:spTree>
    <p:extLst>
      <p:ext uri="{BB962C8B-B14F-4D97-AF65-F5344CB8AC3E}">
        <p14:creationId xmlns:p14="http://schemas.microsoft.com/office/powerpoint/2010/main" val="207895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A5ECB-451F-4B13-83EC-6DF384104AAC}"/>
              </a:ext>
            </a:extLst>
          </p:cNvPr>
          <p:cNvSpPr>
            <a:spLocks noGrp="1"/>
          </p:cNvSpPr>
          <p:nvPr>
            <p:ph type="ctrTitle"/>
          </p:nvPr>
        </p:nvSpPr>
        <p:spPr/>
        <p:txBody>
          <a:bodyPr>
            <a:normAutofit/>
          </a:bodyPr>
          <a:lstStyle/>
          <a:p>
            <a:r>
              <a:rPr lang="en-US" altLang="zh-CN" sz="4800" dirty="0"/>
              <a:t>Déjà vu: A Contextualized Temporal Attention Mechanism for Sequential Recommendation</a:t>
            </a:r>
            <a:endParaRPr lang="zh-CN" altLang="en-US" sz="4800" dirty="0"/>
          </a:p>
        </p:txBody>
      </p:sp>
      <p:sp>
        <p:nvSpPr>
          <p:cNvPr id="3" name="副标题 2">
            <a:extLst>
              <a:ext uri="{FF2B5EF4-FFF2-40B4-BE49-F238E27FC236}">
                <a16:creationId xmlns:a16="http://schemas.microsoft.com/office/drawing/2014/main" id="{E2A05512-3D43-40F7-949B-43F16254E5F2}"/>
              </a:ext>
            </a:extLst>
          </p:cNvPr>
          <p:cNvSpPr>
            <a:spLocks noGrp="1"/>
          </p:cNvSpPr>
          <p:nvPr>
            <p:ph type="subTitle" idx="1"/>
          </p:nvPr>
        </p:nvSpPr>
        <p:spPr/>
        <p:txBody>
          <a:bodyPr/>
          <a:lstStyle/>
          <a:p>
            <a:r>
              <a:rPr lang="en-US" altLang="zh-CN"/>
              <a:t>WWW 2020</a:t>
            </a:r>
          </a:p>
          <a:p>
            <a:r>
              <a:rPr lang="en-US" altLang="zh-CN"/>
              <a:t>51194506018 </a:t>
            </a:r>
            <a:r>
              <a:rPr lang="zh-CN" altLang="en-US"/>
              <a:t>蒋伟光</a:t>
            </a:r>
          </a:p>
        </p:txBody>
      </p:sp>
    </p:spTree>
    <p:extLst>
      <p:ext uri="{BB962C8B-B14F-4D97-AF65-F5344CB8AC3E}">
        <p14:creationId xmlns:p14="http://schemas.microsoft.com/office/powerpoint/2010/main" val="36533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6645E-6936-4E1B-B923-C2ADD752A3D2}"/>
              </a:ext>
            </a:extLst>
          </p:cNvPr>
          <p:cNvSpPr>
            <a:spLocks noGrp="1"/>
          </p:cNvSpPr>
          <p:nvPr>
            <p:ph type="title"/>
          </p:nvPr>
        </p:nvSpPr>
        <p:spPr/>
        <p:txBody>
          <a:bodyPr/>
          <a:lstStyle/>
          <a:p>
            <a:r>
              <a:rPr lang="zh-CN" altLang="en-US"/>
              <a:t>推荐部分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AAFA8E-FB17-4844-8B88-C7CF5E8434C1}"/>
                  </a:ext>
                </a:extLst>
              </p:cNvPr>
              <p:cNvSpPr>
                <a:spLocks noGrp="1"/>
              </p:cNvSpPr>
              <p:nvPr>
                <p:ph idx="1"/>
              </p:nvPr>
            </p:nvSpPr>
            <p:spPr>
              <a:xfrm>
                <a:off x="762000" y="1515745"/>
                <a:ext cx="10515600" cy="4351338"/>
              </a:xfrm>
            </p:spPr>
            <p:txBody>
              <a:bodyPr/>
              <a:lstStyle/>
              <a:p>
                <a:pPr>
                  <a:lnSpc>
                    <a:spcPct val="150000"/>
                  </a:lnSpc>
                </a:pPr>
                <a:r>
                  <a:rPr lang="zh-CN" altLang="en-US"/>
                  <a:t>输出结果：</a:t>
                </a:r>
                <a:endParaRPr lang="en-US" altLang="zh-CN"/>
              </a:p>
              <a:p>
                <a:pPr lvl="1">
                  <a:lnSpc>
                    <a:spcPct val="150000"/>
                  </a:lnSpc>
                </a:pPr>
                <a:r>
                  <a:rPr lang="zh-CN" altLang="en-US"/>
                  <a:t>将</a:t>
                </a:r>
                <a:r>
                  <a:rPr lang="en-US" altLang="zh-CN"/>
                  <a:t>γ</a:t>
                </a:r>
                <a:r>
                  <a:rPr lang="zh-CN" altLang="en-US"/>
                  <a:t>映射到输出的</a:t>
                </a:r>
                <a:r>
                  <a:rPr lang="en-US" altLang="zh-CN"/>
                  <a:t>embedding space</a:t>
                </a:r>
                <a:r>
                  <a:rPr lang="zh-CN" altLang="en-US"/>
                  <a:t>：</a:t>
                </a:r>
                <a:endParaRPr lang="en-US" altLang="zh-CN"/>
              </a:p>
              <a:p>
                <a:pPr lvl="2">
                  <a:lnSpc>
                    <a:spcPct val="150000"/>
                  </a:lnSpc>
                </a:pP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F</m:t>
                        </m:r>
                      </m:e>
                      <m:sup>
                        <m:r>
                          <a:rPr lang="en-US" altLang="zh-CN" b="0" i="1" smtClean="0">
                            <a:latin typeface="Cambria Math" panose="02040503050406030204" pitchFamily="18" charset="0"/>
                          </a:rPr>
                          <m:t>𝑜𝑢𝑡</m:t>
                        </m:r>
                      </m:sup>
                    </m:sSup>
                    <m:r>
                      <a:rPr lang="en-US" altLang="zh-CN" b="0" i="1" smtClean="0">
                        <a:latin typeface="Cambria Math" panose="02040503050406030204" pitchFamily="18" charset="0"/>
                      </a:rPr>
                      <m:t>:</m:t>
                    </m:r>
                    <m:r>
                      <a:rPr lang="zh-CN" altLang="en-US" i="1">
                        <a:latin typeface="Cambria Math" panose="02040503050406030204" pitchFamily="18" charset="0"/>
                      </a:rPr>
                      <m:t>前向</m:t>
                    </m:r>
                  </m:oMath>
                </a14:m>
                <a:r>
                  <a:rPr lang="zh-CN" altLang="en-US"/>
                  <a:t>反馈层，       </a:t>
                </a:r>
                <a:r>
                  <a:rPr lang="en-US" altLang="zh-CN"/>
                  <a:t> : </a:t>
                </a:r>
                <a:r>
                  <a:rPr lang="zh-CN" altLang="en-US"/>
                  <a:t>推荐的</a:t>
                </a:r>
                <a:r>
                  <a:rPr lang="en-US" altLang="zh-CN"/>
                  <a:t>item</a:t>
                </a:r>
                <a:r>
                  <a:rPr lang="zh-CN" altLang="en-US"/>
                  <a:t>的特征表示；</a:t>
                </a:r>
                <a:endParaRPr lang="en-US" altLang="zh-CN"/>
              </a:p>
              <a:p>
                <a:pPr lvl="1">
                  <a:lnSpc>
                    <a:spcPct val="150000"/>
                  </a:lnSpc>
                </a:pPr>
                <a:r>
                  <a:rPr lang="en-US" altLang="zh-CN"/>
                  <a:t> 						    </a:t>
                </a:r>
              </a:p>
              <a:p>
                <a:pPr lvl="2">
                  <a:lnSpc>
                    <a:spcPct val="150000"/>
                  </a:lnSpc>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𝑜𝑢𝑡𝑝𝑢𝑡</m:t>
                        </m:r>
                      </m:sub>
                    </m:sSub>
                    <m:r>
                      <a:rPr lang="en-US" altLang="zh-CN" b="0" i="1" smtClean="0">
                        <a:latin typeface="Cambria Math" panose="02040503050406030204" pitchFamily="18" charset="0"/>
                      </a:rPr>
                      <m:t>: </m:t>
                    </m:r>
                    <m:r>
                      <a:rPr lang="zh-CN" altLang="en-US" i="1">
                        <a:latin typeface="Cambria Math" panose="02040503050406030204" pitchFamily="18" charset="0"/>
                      </a:rPr>
                      <m:t>物品</m:t>
                    </m:r>
                  </m:oMath>
                </a14:m>
                <a:r>
                  <a:rPr lang="en-US" altLang="zh-CN"/>
                  <a:t>I </a:t>
                </a:r>
                <a:r>
                  <a:rPr lang="zh-CN" altLang="en-US"/>
                  <a:t>的</a:t>
                </a:r>
                <a:r>
                  <a:rPr lang="en-US" altLang="zh-CN"/>
                  <a:t>output embedding space;</a:t>
                </a:r>
              </a:p>
              <a:p>
                <a:pPr lvl="2">
                  <a:lnSpc>
                    <a:spcPct val="150000"/>
                  </a:lnSpc>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推荐</m:t>
                    </m:r>
                  </m:oMath>
                </a14:m>
                <a:r>
                  <a:rPr lang="zh-CN" altLang="en-US"/>
                  <a:t>的商品与</a:t>
                </a:r>
                <a:r>
                  <a:rPr lang="en-US" altLang="zh-CN"/>
                  <a:t>item i</a:t>
                </a:r>
                <a:r>
                  <a:rPr lang="zh-CN" altLang="en-US"/>
                  <a:t>的相似性</a:t>
                </a:r>
                <a:endParaRPr lang="en-US" altLang="zh-CN"/>
              </a:p>
              <a:p>
                <a:pPr lvl="1">
                  <a:lnSpc>
                    <a:spcPct val="150000"/>
                  </a:lnSpc>
                </a:pPr>
                <a:r>
                  <a:rPr lang="zh-CN" altLang="en-US"/>
                  <a:t>最后选择得分最高的几个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对应</m:t>
                    </m:r>
                  </m:oMath>
                </a14:m>
                <a:r>
                  <a:rPr lang="zh-CN" altLang="en-US"/>
                  <a:t>的</a:t>
                </a:r>
                <a:r>
                  <a:rPr lang="en-US" altLang="zh-CN"/>
                  <a:t>item</a:t>
                </a:r>
                <a:r>
                  <a:rPr lang="zh-CN" altLang="en-US"/>
                  <a:t>进行推荐。</a:t>
                </a:r>
                <a:endParaRPr lang="en-US" altLang="zh-CN"/>
              </a:p>
            </p:txBody>
          </p:sp>
        </mc:Choice>
        <mc:Fallback xmlns="">
          <p:sp>
            <p:nvSpPr>
              <p:cNvPr id="3" name="内容占位符 2">
                <a:extLst>
                  <a:ext uri="{FF2B5EF4-FFF2-40B4-BE49-F238E27FC236}">
                    <a16:creationId xmlns:a16="http://schemas.microsoft.com/office/drawing/2014/main" id="{F6AAFA8E-FB17-4844-8B88-C7CF5E8434C1}"/>
                  </a:ext>
                </a:extLst>
              </p:cNvPr>
              <p:cNvSpPr>
                <a:spLocks noGrp="1" noRot="1" noChangeAspect="1" noMove="1" noResize="1" noEditPoints="1" noAdjustHandles="1" noChangeArrowheads="1" noChangeShapeType="1" noTextEdit="1"/>
              </p:cNvSpPr>
              <p:nvPr>
                <p:ph idx="1"/>
              </p:nvPr>
            </p:nvSpPr>
            <p:spPr>
              <a:xfrm>
                <a:off x="762000" y="1515745"/>
                <a:ext cx="10515600" cy="4351338"/>
              </a:xfrm>
              <a:blipFill>
                <a:blip r:embed="rId3"/>
                <a:stretch>
                  <a:fillRect l="-104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97707B24-C231-4214-936F-F7794E92CDE6}"/>
              </a:ext>
            </a:extLst>
          </p:cNvPr>
          <p:cNvPicPr>
            <a:picLocks noChangeAspect="1"/>
          </p:cNvPicPr>
          <p:nvPr/>
        </p:nvPicPr>
        <p:blipFill>
          <a:blip r:embed="rId4"/>
          <a:stretch>
            <a:fillRect/>
          </a:stretch>
        </p:blipFill>
        <p:spPr>
          <a:xfrm>
            <a:off x="6322417" y="2280711"/>
            <a:ext cx="4122063" cy="535868"/>
          </a:xfrm>
          <a:prstGeom prst="rect">
            <a:avLst/>
          </a:prstGeom>
        </p:spPr>
      </p:pic>
      <p:pic>
        <p:nvPicPr>
          <p:cNvPr id="8" name="图片 7">
            <a:extLst>
              <a:ext uri="{FF2B5EF4-FFF2-40B4-BE49-F238E27FC236}">
                <a16:creationId xmlns:a16="http://schemas.microsoft.com/office/drawing/2014/main" id="{269B2F2B-8C31-42E9-AE9D-48B775B69DDA}"/>
              </a:ext>
            </a:extLst>
          </p:cNvPr>
          <p:cNvPicPr>
            <a:picLocks noChangeAspect="1"/>
          </p:cNvPicPr>
          <p:nvPr/>
        </p:nvPicPr>
        <p:blipFill>
          <a:blip r:embed="rId5"/>
          <a:stretch>
            <a:fillRect/>
          </a:stretch>
        </p:blipFill>
        <p:spPr>
          <a:xfrm>
            <a:off x="4079634" y="2987040"/>
            <a:ext cx="614285" cy="328571"/>
          </a:xfrm>
          <a:prstGeom prst="rect">
            <a:avLst/>
          </a:prstGeom>
        </p:spPr>
      </p:pic>
      <p:pic>
        <p:nvPicPr>
          <p:cNvPr id="9" name="图片 8">
            <a:extLst>
              <a:ext uri="{FF2B5EF4-FFF2-40B4-BE49-F238E27FC236}">
                <a16:creationId xmlns:a16="http://schemas.microsoft.com/office/drawing/2014/main" id="{2B9DBFA8-EC60-41F2-A867-49A525CCA1D0}"/>
              </a:ext>
            </a:extLst>
          </p:cNvPr>
          <p:cNvPicPr>
            <a:picLocks noChangeAspect="1"/>
          </p:cNvPicPr>
          <p:nvPr/>
        </p:nvPicPr>
        <p:blipFill>
          <a:blip r:embed="rId6"/>
          <a:stretch>
            <a:fillRect/>
          </a:stretch>
        </p:blipFill>
        <p:spPr>
          <a:xfrm>
            <a:off x="1487510" y="3542390"/>
            <a:ext cx="5184248" cy="392037"/>
          </a:xfrm>
          <a:prstGeom prst="rect">
            <a:avLst/>
          </a:prstGeom>
        </p:spPr>
      </p:pic>
    </p:spTree>
    <p:extLst>
      <p:ext uri="{BB962C8B-B14F-4D97-AF65-F5344CB8AC3E}">
        <p14:creationId xmlns:p14="http://schemas.microsoft.com/office/powerpoint/2010/main" val="200331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6645E-6936-4E1B-B923-C2ADD752A3D2}"/>
              </a:ext>
            </a:extLst>
          </p:cNvPr>
          <p:cNvSpPr>
            <a:spLocks noGrp="1"/>
          </p:cNvSpPr>
          <p:nvPr>
            <p:ph type="title"/>
          </p:nvPr>
        </p:nvSpPr>
        <p:spPr/>
        <p:txBody>
          <a:bodyPr/>
          <a:lstStyle/>
          <a:p>
            <a:r>
              <a:rPr lang="zh-CN" altLang="en-US"/>
              <a:t>参数学习</a:t>
            </a:r>
          </a:p>
        </p:txBody>
      </p:sp>
      <p:sp>
        <p:nvSpPr>
          <p:cNvPr id="3" name="内容占位符 2">
            <a:extLst>
              <a:ext uri="{FF2B5EF4-FFF2-40B4-BE49-F238E27FC236}">
                <a16:creationId xmlns:a16="http://schemas.microsoft.com/office/drawing/2014/main" id="{F6AAFA8E-FB17-4844-8B88-C7CF5E8434C1}"/>
              </a:ext>
            </a:extLst>
          </p:cNvPr>
          <p:cNvSpPr>
            <a:spLocks noGrp="1"/>
          </p:cNvSpPr>
          <p:nvPr>
            <p:ph idx="1"/>
          </p:nvPr>
        </p:nvSpPr>
        <p:spPr/>
        <p:txBody>
          <a:bodyPr>
            <a:normAutofit fontScale="77500" lnSpcReduction="20000"/>
          </a:bodyPr>
          <a:lstStyle/>
          <a:p>
            <a:pPr>
              <a:lnSpc>
                <a:spcPct val="150000"/>
              </a:lnSpc>
            </a:pPr>
            <a:r>
              <a:rPr lang="zh-CN" altLang="en-US"/>
              <a:t>损失函数：</a:t>
            </a:r>
            <a:endParaRPr lang="en-US" altLang="zh-CN"/>
          </a:p>
          <a:p>
            <a:pPr lvl="1">
              <a:lnSpc>
                <a:spcPct val="150000"/>
              </a:lnSpc>
            </a:pPr>
            <a:r>
              <a:rPr lang="en-US" altLang="zh-CN"/>
              <a:t>negative log-likelihood (NLL)</a:t>
            </a:r>
            <a:r>
              <a:rPr lang="zh-CN" altLang="en-US"/>
              <a:t>：</a:t>
            </a:r>
            <a:endParaRPr lang="en-US" altLang="zh-CN"/>
          </a:p>
          <a:p>
            <a:pPr lvl="1">
              <a:lnSpc>
                <a:spcPct val="150000"/>
              </a:lnSpc>
            </a:pPr>
            <a:r>
              <a:rPr lang="en-US" altLang="zh-CN"/>
              <a:t>Personalized Ranking (BPR) loss</a:t>
            </a:r>
            <a:r>
              <a:rPr lang="zh-CN" altLang="en-US"/>
              <a:t>：</a:t>
            </a:r>
            <a:endParaRPr lang="en-US" altLang="zh-CN"/>
          </a:p>
          <a:p>
            <a:pPr lvl="1">
              <a:lnSpc>
                <a:spcPct val="150000"/>
              </a:lnSpc>
            </a:pPr>
            <a:r>
              <a:rPr lang="en-US" altLang="zh-CN"/>
              <a:t>TOP1 Loss </a:t>
            </a:r>
            <a:r>
              <a:rPr lang="zh-CN" altLang="en-US"/>
              <a:t>：</a:t>
            </a:r>
            <a:endParaRPr lang="en-US" altLang="zh-CN"/>
          </a:p>
          <a:p>
            <a:pPr>
              <a:lnSpc>
                <a:spcPct val="150000"/>
              </a:lnSpc>
            </a:pPr>
            <a:r>
              <a:rPr lang="zh-CN" altLang="en-US"/>
              <a:t>正则化：引入</a:t>
            </a:r>
            <a:r>
              <a:rPr lang="en-US" altLang="zh-CN"/>
              <a:t>dropout=0.2,</a:t>
            </a:r>
            <a:r>
              <a:rPr lang="zh-CN" altLang="en-US"/>
              <a:t>在每个前馈层和双向</a:t>
            </a:r>
            <a:r>
              <a:rPr lang="en-US" altLang="zh-CN"/>
              <a:t>Rnn</a:t>
            </a:r>
            <a:r>
              <a:rPr lang="zh-CN" altLang="en-US"/>
              <a:t>的输出层之间进行</a:t>
            </a:r>
            <a:r>
              <a:rPr lang="en-US" altLang="zh-CN"/>
              <a:t>dropout</a:t>
            </a:r>
            <a:r>
              <a:rPr lang="zh-CN" altLang="en-US"/>
              <a:t>层。</a:t>
            </a:r>
            <a:endParaRPr lang="en-US" altLang="zh-CN"/>
          </a:p>
          <a:p>
            <a:pPr>
              <a:lnSpc>
                <a:spcPct val="150000"/>
              </a:lnSpc>
            </a:pPr>
            <a:r>
              <a:rPr lang="zh-CN" altLang="en-US"/>
              <a:t>超参调整：</a:t>
            </a:r>
            <a:endParaRPr lang="en-US" altLang="zh-CN"/>
          </a:p>
          <a:p>
            <a:pPr lvl="1">
              <a:lnSpc>
                <a:spcPct val="150000"/>
              </a:lnSpc>
            </a:pPr>
            <a:r>
              <a:rPr lang="zh-CN" altLang="en-US"/>
              <a:t>在适当的范围内初始化时间内核参数（例如</a:t>
            </a:r>
            <a:r>
              <a:rPr lang="en-US" altLang="zh-CN"/>
              <a:t>[0,1]</a:t>
            </a:r>
            <a:r>
              <a:rPr lang="zh-CN" altLang="en-US"/>
              <a:t>中的均匀随机）以防止数值不稳定。</a:t>
            </a:r>
            <a:endParaRPr lang="en-US" altLang="zh-CN"/>
          </a:p>
          <a:p>
            <a:pPr lvl="1">
              <a:lnSpc>
                <a:spcPct val="150000"/>
              </a:lnSpc>
            </a:pPr>
            <a:r>
              <a:rPr lang="zh-CN" altLang="en-US"/>
              <a:t>训练期间使用</a:t>
            </a:r>
            <a:r>
              <a:rPr lang="en-US" altLang="zh-CN"/>
              <a:t>ReLu</a:t>
            </a:r>
            <a:r>
              <a:rPr lang="zh-CN" altLang="en-US"/>
              <a:t>函数作为激活函数。</a:t>
            </a:r>
          </a:p>
        </p:txBody>
      </p:sp>
      <p:pic>
        <p:nvPicPr>
          <p:cNvPr id="4" name="图片 3">
            <a:extLst>
              <a:ext uri="{FF2B5EF4-FFF2-40B4-BE49-F238E27FC236}">
                <a16:creationId xmlns:a16="http://schemas.microsoft.com/office/drawing/2014/main" id="{ECC6A885-452D-4DD9-AC07-521AD0F24E34}"/>
              </a:ext>
            </a:extLst>
          </p:cNvPr>
          <p:cNvPicPr>
            <a:picLocks noChangeAspect="1"/>
          </p:cNvPicPr>
          <p:nvPr/>
        </p:nvPicPr>
        <p:blipFill>
          <a:blip r:embed="rId3"/>
          <a:stretch>
            <a:fillRect/>
          </a:stretch>
        </p:blipFill>
        <p:spPr>
          <a:xfrm>
            <a:off x="5031266" y="2046636"/>
            <a:ext cx="2390614" cy="715694"/>
          </a:xfrm>
          <a:prstGeom prst="rect">
            <a:avLst/>
          </a:prstGeom>
        </p:spPr>
      </p:pic>
      <p:pic>
        <p:nvPicPr>
          <p:cNvPr id="5" name="图片 4">
            <a:extLst>
              <a:ext uri="{FF2B5EF4-FFF2-40B4-BE49-F238E27FC236}">
                <a16:creationId xmlns:a16="http://schemas.microsoft.com/office/drawing/2014/main" id="{2142BA44-0651-42FC-A48F-848EFA46FE28}"/>
              </a:ext>
            </a:extLst>
          </p:cNvPr>
          <p:cNvPicPr>
            <a:picLocks noChangeAspect="1"/>
          </p:cNvPicPr>
          <p:nvPr/>
        </p:nvPicPr>
        <p:blipFill>
          <a:blip r:embed="rId4"/>
          <a:stretch>
            <a:fillRect/>
          </a:stretch>
        </p:blipFill>
        <p:spPr>
          <a:xfrm>
            <a:off x="5233067" y="2796836"/>
            <a:ext cx="2904426" cy="596242"/>
          </a:xfrm>
          <a:prstGeom prst="rect">
            <a:avLst/>
          </a:prstGeom>
        </p:spPr>
      </p:pic>
      <p:pic>
        <p:nvPicPr>
          <p:cNvPr id="6" name="图片 5">
            <a:extLst>
              <a:ext uri="{FF2B5EF4-FFF2-40B4-BE49-F238E27FC236}">
                <a16:creationId xmlns:a16="http://schemas.microsoft.com/office/drawing/2014/main" id="{4908FB66-F39B-4BE5-A4A1-76E942C84048}"/>
              </a:ext>
            </a:extLst>
          </p:cNvPr>
          <p:cNvPicPr>
            <a:picLocks noChangeAspect="1"/>
          </p:cNvPicPr>
          <p:nvPr/>
        </p:nvPicPr>
        <p:blipFill>
          <a:blip r:embed="rId5"/>
          <a:stretch>
            <a:fillRect/>
          </a:stretch>
        </p:blipFill>
        <p:spPr>
          <a:xfrm>
            <a:off x="3002931" y="3265509"/>
            <a:ext cx="2904426" cy="522899"/>
          </a:xfrm>
          <a:prstGeom prst="rect">
            <a:avLst/>
          </a:prstGeom>
        </p:spPr>
      </p:pic>
      <p:pic>
        <p:nvPicPr>
          <p:cNvPr id="7" name="图片 6">
            <a:extLst>
              <a:ext uri="{FF2B5EF4-FFF2-40B4-BE49-F238E27FC236}">
                <a16:creationId xmlns:a16="http://schemas.microsoft.com/office/drawing/2014/main" id="{269DA0F3-CA8D-4E0E-8F02-304D67A62023}"/>
              </a:ext>
            </a:extLst>
          </p:cNvPr>
          <p:cNvPicPr>
            <a:picLocks noChangeAspect="1"/>
          </p:cNvPicPr>
          <p:nvPr/>
        </p:nvPicPr>
        <p:blipFill>
          <a:blip r:embed="rId6"/>
          <a:stretch>
            <a:fillRect/>
          </a:stretch>
        </p:blipFill>
        <p:spPr>
          <a:xfrm>
            <a:off x="8886906" y="2836938"/>
            <a:ext cx="1295238" cy="428571"/>
          </a:xfrm>
          <a:prstGeom prst="rect">
            <a:avLst/>
          </a:prstGeom>
        </p:spPr>
      </p:pic>
    </p:spTree>
    <p:extLst>
      <p:ext uri="{BB962C8B-B14F-4D97-AF65-F5344CB8AC3E}">
        <p14:creationId xmlns:p14="http://schemas.microsoft.com/office/powerpoint/2010/main" val="305256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74C1A-F791-4FA6-A753-AA1F51622DC6}"/>
              </a:ext>
            </a:extLst>
          </p:cNvPr>
          <p:cNvSpPr>
            <a:spLocks noGrp="1"/>
          </p:cNvSpPr>
          <p:nvPr>
            <p:ph type="title"/>
          </p:nvPr>
        </p:nvSpPr>
        <p:spPr/>
        <p:txBody>
          <a:bodyPr/>
          <a:lstStyle/>
          <a:p>
            <a:r>
              <a:rPr lang="zh-CN" altLang="en-US"/>
              <a:t>实验部分</a:t>
            </a:r>
          </a:p>
        </p:txBody>
      </p:sp>
      <p:sp>
        <p:nvSpPr>
          <p:cNvPr id="3" name="内容占位符 2">
            <a:extLst>
              <a:ext uri="{FF2B5EF4-FFF2-40B4-BE49-F238E27FC236}">
                <a16:creationId xmlns:a16="http://schemas.microsoft.com/office/drawing/2014/main" id="{07D2E668-AB6A-48AB-87D0-54A936130BAD}"/>
              </a:ext>
            </a:extLst>
          </p:cNvPr>
          <p:cNvSpPr>
            <a:spLocks noGrp="1"/>
          </p:cNvSpPr>
          <p:nvPr>
            <p:ph idx="1"/>
          </p:nvPr>
        </p:nvSpPr>
        <p:spPr/>
        <p:txBody>
          <a:bodyPr>
            <a:normAutofit/>
          </a:bodyPr>
          <a:lstStyle/>
          <a:p>
            <a:r>
              <a:rPr lang="zh-CN" altLang="en-US"/>
              <a:t>数据集与性能：</a:t>
            </a:r>
            <a:endParaRPr lang="en-US" altLang="zh-CN"/>
          </a:p>
          <a:p>
            <a:pPr lvl="1"/>
            <a:r>
              <a:rPr lang="en-US" altLang="zh-CN"/>
              <a:t>XING &amp; UserBehavior</a:t>
            </a:r>
          </a:p>
          <a:p>
            <a:endParaRPr lang="en-US" altLang="zh-CN"/>
          </a:p>
          <a:p>
            <a:endParaRPr lang="en-US" altLang="zh-CN"/>
          </a:p>
          <a:p>
            <a:endParaRPr lang="en-US" altLang="zh-CN"/>
          </a:p>
          <a:p>
            <a:endParaRPr lang="en-US" altLang="zh-CN"/>
          </a:p>
        </p:txBody>
      </p:sp>
      <p:pic>
        <p:nvPicPr>
          <p:cNvPr id="4" name="图片 3">
            <a:extLst>
              <a:ext uri="{FF2B5EF4-FFF2-40B4-BE49-F238E27FC236}">
                <a16:creationId xmlns:a16="http://schemas.microsoft.com/office/drawing/2014/main" id="{70A22E5F-8803-4333-B023-16A485DCB9EC}"/>
              </a:ext>
            </a:extLst>
          </p:cNvPr>
          <p:cNvPicPr>
            <a:picLocks noChangeAspect="1"/>
          </p:cNvPicPr>
          <p:nvPr/>
        </p:nvPicPr>
        <p:blipFill>
          <a:blip r:embed="rId3"/>
          <a:stretch>
            <a:fillRect/>
          </a:stretch>
        </p:blipFill>
        <p:spPr>
          <a:xfrm>
            <a:off x="838200" y="2888372"/>
            <a:ext cx="10990476" cy="1914286"/>
          </a:xfrm>
          <a:prstGeom prst="rect">
            <a:avLst/>
          </a:prstGeom>
        </p:spPr>
      </p:pic>
      <p:sp>
        <p:nvSpPr>
          <p:cNvPr id="5" name="矩形 4">
            <a:extLst>
              <a:ext uri="{FF2B5EF4-FFF2-40B4-BE49-F238E27FC236}">
                <a16:creationId xmlns:a16="http://schemas.microsoft.com/office/drawing/2014/main" id="{5434A87C-169F-4ACA-8018-F5247D99FC56}"/>
              </a:ext>
            </a:extLst>
          </p:cNvPr>
          <p:cNvSpPr/>
          <p:nvPr/>
        </p:nvSpPr>
        <p:spPr>
          <a:xfrm>
            <a:off x="4463716" y="3344779"/>
            <a:ext cx="2622884" cy="258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3CD0949-52C5-4168-902C-1AF8C187F21F}"/>
              </a:ext>
            </a:extLst>
          </p:cNvPr>
          <p:cNvSpPr/>
          <p:nvPr/>
        </p:nvSpPr>
        <p:spPr>
          <a:xfrm>
            <a:off x="7086600" y="3344779"/>
            <a:ext cx="1997242" cy="2586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17F2E0D-A2B1-4648-8B4D-912D2CAE5B58}"/>
              </a:ext>
            </a:extLst>
          </p:cNvPr>
          <p:cNvSpPr/>
          <p:nvPr/>
        </p:nvSpPr>
        <p:spPr>
          <a:xfrm>
            <a:off x="9083842" y="3344779"/>
            <a:ext cx="836195" cy="25867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CC80218-4D14-481E-AC14-A6F9B27EA6BE}"/>
              </a:ext>
            </a:extLst>
          </p:cNvPr>
          <p:cNvSpPr/>
          <p:nvPr/>
        </p:nvSpPr>
        <p:spPr>
          <a:xfrm>
            <a:off x="9920037" y="3344779"/>
            <a:ext cx="1852863" cy="25867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3E89B4A-CC86-4BBB-A3E5-E43CE7C61F6A}"/>
              </a:ext>
            </a:extLst>
          </p:cNvPr>
          <p:cNvSpPr/>
          <p:nvPr/>
        </p:nvSpPr>
        <p:spPr>
          <a:xfrm>
            <a:off x="5194712" y="2296932"/>
            <a:ext cx="1076325" cy="322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启发式</a:t>
            </a:r>
          </a:p>
        </p:txBody>
      </p:sp>
      <p:sp>
        <p:nvSpPr>
          <p:cNvPr id="16" name="矩形 15">
            <a:extLst>
              <a:ext uri="{FF2B5EF4-FFF2-40B4-BE49-F238E27FC236}">
                <a16:creationId xmlns:a16="http://schemas.microsoft.com/office/drawing/2014/main" id="{E8397782-52C9-4D34-BEDA-A8C0E72ECF4D}"/>
              </a:ext>
            </a:extLst>
          </p:cNvPr>
          <p:cNvSpPr/>
          <p:nvPr/>
        </p:nvSpPr>
        <p:spPr>
          <a:xfrm>
            <a:off x="7135247" y="2292800"/>
            <a:ext cx="1247775" cy="322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基于会话</a:t>
            </a:r>
          </a:p>
        </p:txBody>
      </p:sp>
      <p:sp>
        <p:nvSpPr>
          <p:cNvPr id="17" name="矩形 16">
            <a:extLst>
              <a:ext uri="{FF2B5EF4-FFF2-40B4-BE49-F238E27FC236}">
                <a16:creationId xmlns:a16="http://schemas.microsoft.com/office/drawing/2014/main" id="{40127C46-6010-46BE-B841-067396618204}"/>
              </a:ext>
            </a:extLst>
          </p:cNvPr>
          <p:cNvSpPr/>
          <p:nvPr/>
        </p:nvSpPr>
        <p:spPr>
          <a:xfrm>
            <a:off x="8878051" y="2296932"/>
            <a:ext cx="1247775" cy="322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基于时间</a:t>
            </a:r>
          </a:p>
        </p:txBody>
      </p:sp>
      <p:sp>
        <p:nvSpPr>
          <p:cNvPr id="18" name="矩形 17">
            <a:extLst>
              <a:ext uri="{FF2B5EF4-FFF2-40B4-BE49-F238E27FC236}">
                <a16:creationId xmlns:a16="http://schemas.microsoft.com/office/drawing/2014/main" id="{37399F02-0CB2-40C9-80C6-436C00CA6139}"/>
              </a:ext>
            </a:extLst>
          </p:cNvPr>
          <p:cNvSpPr/>
          <p:nvPr/>
        </p:nvSpPr>
        <p:spPr>
          <a:xfrm>
            <a:off x="10412477" y="2283956"/>
            <a:ext cx="1350295" cy="322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序列模型</a:t>
            </a:r>
            <a:endParaRPr lang="en-US" altLang="zh-CN"/>
          </a:p>
        </p:txBody>
      </p:sp>
      <p:cxnSp>
        <p:nvCxnSpPr>
          <p:cNvPr id="20" name="直接箭头连接符 19">
            <a:extLst>
              <a:ext uri="{FF2B5EF4-FFF2-40B4-BE49-F238E27FC236}">
                <a16:creationId xmlns:a16="http://schemas.microsoft.com/office/drawing/2014/main" id="{EA1E8489-A402-4A43-96ED-A14DDDC7DBB0}"/>
              </a:ext>
            </a:extLst>
          </p:cNvPr>
          <p:cNvCxnSpPr>
            <a:endCxn id="15" idx="2"/>
          </p:cNvCxnSpPr>
          <p:nvPr/>
        </p:nvCxnSpPr>
        <p:spPr>
          <a:xfrm flipV="1">
            <a:off x="5448300" y="2619704"/>
            <a:ext cx="284575" cy="72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F5370901-40F0-4E2D-8592-910895DC5C47}"/>
              </a:ext>
            </a:extLst>
          </p:cNvPr>
          <p:cNvCxnSpPr/>
          <p:nvPr/>
        </p:nvCxnSpPr>
        <p:spPr>
          <a:xfrm flipV="1">
            <a:off x="7486634" y="2577437"/>
            <a:ext cx="284575" cy="72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C177CD1-145E-464A-8F4D-7DBF35FFA903}"/>
              </a:ext>
            </a:extLst>
          </p:cNvPr>
          <p:cNvCxnSpPr/>
          <p:nvPr/>
        </p:nvCxnSpPr>
        <p:spPr>
          <a:xfrm flipV="1">
            <a:off x="9348811" y="2619704"/>
            <a:ext cx="284575" cy="72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3717788-9117-4EF4-85A7-88C91EF31C79}"/>
              </a:ext>
            </a:extLst>
          </p:cNvPr>
          <p:cNvCxnSpPr/>
          <p:nvPr/>
        </p:nvCxnSpPr>
        <p:spPr>
          <a:xfrm flipV="1">
            <a:off x="10809629" y="2619704"/>
            <a:ext cx="284575" cy="72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95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74C1A-F791-4FA6-A753-AA1F51622DC6}"/>
              </a:ext>
            </a:extLst>
          </p:cNvPr>
          <p:cNvSpPr>
            <a:spLocks noGrp="1"/>
          </p:cNvSpPr>
          <p:nvPr>
            <p:ph type="title"/>
          </p:nvPr>
        </p:nvSpPr>
        <p:spPr/>
        <p:txBody>
          <a:bodyPr/>
          <a:lstStyle/>
          <a:p>
            <a:r>
              <a:rPr lang="zh-CN" altLang="en-US"/>
              <a:t>实验结果</a:t>
            </a:r>
            <a:r>
              <a:rPr lang="en-US" altLang="zh-CN"/>
              <a:t>-</a:t>
            </a:r>
            <a:r>
              <a:rPr lang="zh-CN" altLang="en-US"/>
              <a:t>消融实验</a:t>
            </a:r>
          </a:p>
        </p:txBody>
      </p:sp>
      <p:sp>
        <p:nvSpPr>
          <p:cNvPr id="3" name="内容占位符 2">
            <a:extLst>
              <a:ext uri="{FF2B5EF4-FFF2-40B4-BE49-F238E27FC236}">
                <a16:creationId xmlns:a16="http://schemas.microsoft.com/office/drawing/2014/main" id="{07D2E668-AB6A-48AB-87D0-54A936130BAD}"/>
              </a:ext>
            </a:extLst>
          </p:cNvPr>
          <p:cNvSpPr>
            <a:spLocks noGrp="1"/>
          </p:cNvSpPr>
          <p:nvPr>
            <p:ph idx="1"/>
          </p:nvPr>
        </p:nvSpPr>
        <p:spPr/>
        <p:txBody>
          <a:bodyPr>
            <a:normAutofit/>
          </a:bodyPr>
          <a:lstStyle/>
          <a:p>
            <a:pPr marL="0" indent="0">
              <a:buNone/>
            </a:pPr>
            <a:endParaRPr lang="en-US" altLang="zh-CN"/>
          </a:p>
          <a:p>
            <a:endParaRPr lang="en-US" altLang="zh-CN"/>
          </a:p>
          <a:p>
            <a:endParaRPr lang="en-US" altLang="zh-CN"/>
          </a:p>
          <a:p>
            <a:endParaRPr lang="en-US" altLang="zh-CN"/>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8C2E684-AFED-48CE-9783-C2EA06ECFCA6}"/>
                  </a:ext>
                </a:extLst>
              </p:cNvPr>
              <p:cNvSpPr txBox="1"/>
              <p:nvPr/>
            </p:nvSpPr>
            <p:spPr>
              <a:xfrm>
                <a:off x="184068" y="1539033"/>
                <a:ext cx="5622965" cy="3714735"/>
              </a:xfrm>
              <a:prstGeom prst="rect">
                <a:avLst/>
              </a:prstGeom>
              <a:noFill/>
            </p:spPr>
            <p:txBody>
              <a:bodyPr wrap="square" rtlCol="0">
                <a:spAutoFit/>
              </a:bodyPr>
              <a:lstStyle/>
              <a:p>
                <a:pPr marL="285750" indent="-285750">
                  <a:buFont typeface="Arial" panose="020B0604020202020204" pitchFamily="34" charset="0"/>
                  <a:buChar char="•"/>
                </a:pPr>
                <a:r>
                  <a:rPr lang="zh-CN" altLang="en-US"/>
                  <a:t>实验基本设置：</a:t>
                </a:r>
                <a:endParaRPr lang="en-US" altLang="zh-CN"/>
              </a:p>
              <a:p>
                <a:pPr marL="742950" lvl="1" indent="-285750">
                  <a:buFont typeface="Arial" panose="020B0604020202020204" pitchFamily="34" charset="0"/>
                  <a:buChar char="•"/>
                </a:pPr>
                <a:r>
                  <a:rPr lang="zh-CN" altLang="en-US"/>
                  <a:t>窗口大小：</a:t>
                </a:r>
                <a:r>
                  <a:rPr lang="en-US" altLang="zh-CN"/>
                  <a:t>8</a:t>
                </a:r>
              </a:p>
              <a:p>
                <a:pPr marL="742950" lvl="1" indent="-285750">
                  <a:buFont typeface="Arial" panose="020B0604020202020204" pitchFamily="34" charset="0"/>
                  <a:buChar char="•"/>
                </a:pPr>
                <a:r>
                  <a:rPr lang="zh-CN" altLang="en-US"/>
                  <a:t>数据集划分：</a:t>
                </a:r>
                <a:r>
                  <a:rPr lang="en-US" altLang="zh-CN"/>
                  <a:t>80</a:t>
                </a:r>
                <a:r>
                  <a:rPr lang="zh-CN" altLang="en-US"/>
                  <a:t>％的用户训练模型，</a:t>
                </a:r>
                <a:r>
                  <a:rPr lang="en-US" altLang="zh-CN"/>
                  <a:t>10</a:t>
                </a:r>
                <a:r>
                  <a:rPr lang="zh-CN" altLang="en-US"/>
                  <a:t>％的用户作为验证集，</a:t>
                </a:r>
                <a:r>
                  <a:rPr lang="en-US" altLang="zh-CN"/>
                  <a:t>10</a:t>
                </a:r>
                <a:r>
                  <a:rPr lang="zh-CN" altLang="en-US"/>
                  <a:t>％的用户来测试模型。</a:t>
                </a:r>
                <a:endParaRPr lang="en-US" altLang="zh-CN"/>
              </a:p>
              <a:p>
                <a:pPr marL="742950" lvl="1" indent="-285750">
                  <a:buFont typeface="Arial" panose="020B0604020202020204" pitchFamily="34" charset="0"/>
                  <a:buChar char="•"/>
                </a:pPr>
                <a:r>
                  <a:rPr lang="zh-CN" altLang="en-US"/>
                  <a:t>优化器：</a:t>
                </a:r>
                <a:r>
                  <a:rPr lang="en-US" altLang="zh-CN"/>
                  <a:t>adam, momentum= 0.1</a:t>
                </a:r>
              </a:p>
              <a:p>
                <a:pPr marL="742950" lvl="1" indent="-285750">
                  <a:buFont typeface="Arial" panose="020B0604020202020204" pitchFamily="34" charset="0"/>
                  <a:buChar char="•"/>
                </a:pPr>
                <a:r>
                  <a:rPr lang="zh-CN" altLang="en-US"/>
                  <a:t>学习率：</a:t>
                </a:r>
                <a:r>
                  <a:rPr lang="en-US" altLang="zh-CN"/>
                  <a:t>{0.01,</a:t>
                </a:r>
                <a:r>
                  <a:rPr lang="en-US" altLang="zh-CN">
                    <a:solidFill>
                      <a:srgbClr val="FF0000"/>
                    </a:solidFill>
                  </a:rPr>
                  <a:t>0.001</a:t>
                </a:r>
                <a:r>
                  <a:rPr lang="en-US" altLang="zh-CN"/>
                  <a:t>,0.0001,0.00001}</a:t>
                </a:r>
              </a:p>
              <a:p>
                <a:pPr marL="742950" lvl="1" indent="-285750">
                  <a:buFont typeface="Arial" panose="020B0604020202020204" pitchFamily="34" charset="0"/>
                  <a:buChar char="•"/>
                </a:pPr>
                <a:r>
                  <a:rPr lang="en-US" altLang="zh-CN"/>
                  <a:t>Batch size:100,</a:t>
                </a:r>
                <a:r>
                  <a:rPr lang="zh-CN" altLang="en-US"/>
                  <a:t>负样本大小：</a:t>
                </a:r>
                <a:r>
                  <a:rPr lang="en-US" altLang="zh-CN"/>
                  <a:t>100</a:t>
                </a:r>
              </a:p>
              <a:p>
                <a:pPr marL="742950" lvl="1" indent="-285750">
                  <a:buFont typeface="Arial" panose="020B0604020202020204" pitchFamily="34" charset="0"/>
                  <a:buChar char="•"/>
                </a:pPr>
                <a:r>
                  <a:rPr lang="zh-CN" altLang="en-US"/>
                  <a:t>损失函数：</a:t>
                </a:r>
                <a:r>
                  <a:rPr lang="en-US" altLang="zh-CN"/>
                  <a:t>TOP 1</a:t>
                </a:r>
              </a:p>
              <a:p>
                <a:pPr marL="742950" lvl="1" indent="-285750">
                  <a:buFont typeface="Arial" panose="020B0604020202020204" pitchFamily="34" charset="0"/>
                  <a:buChar char="•"/>
                </a:pPr>
                <a:r>
                  <a:rPr lang="zh-CN" altLang="en-US"/>
                  <a:t>自注意力设置：</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=500</m:t>
                    </m:r>
                  </m:oMath>
                </a14:m>
                <a:endParaRPr lang="en-US" altLang="zh-CN" b="0"/>
              </a:p>
              <a:p>
                <a:pPr marL="742950" lvl="1" indent="-285750">
                  <a:buFont typeface="Arial" panose="020B0604020202020204" pitchFamily="34" charset="0"/>
                  <a:buChar char="•"/>
                </a:pPr>
                <a:r>
                  <a:rPr lang="en-US" altLang="zh-CN"/>
                  <a:t>Item embedding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𝑖𝑛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𝑜𝑢𝑡𝑝𝑢𝑡</m:t>
                        </m:r>
                      </m:sub>
                    </m:sSub>
                    <m:r>
                      <a:rPr lang="en-US" altLang="zh-CN" b="0" i="1" smtClean="0">
                        <a:latin typeface="Cambria Math" panose="02040503050406030204" pitchFamily="18" charset="0"/>
                      </a:rPr>
                      <m:t> </m:t>
                    </m:r>
                  </m:oMath>
                </a14:m>
                <a:endParaRPr lang="en-US" altLang="zh-CN"/>
              </a:p>
              <a:p>
                <a:pPr marL="742950" lvl="1" indent="-285750">
                  <a:buFont typeface="Arial" panose="020B0604020202020204" pitchFamily="34" charset="0"/>
                  <a:buChar char="•"/>
                </a:pPr>
                <a:r>
                  <a:rPr lang="zh-CN" altLang="en-US"/>
                  <a:t>使用了五个指数衰减的组合</a:t>
                </a:r>
                <a:endParaRPr lang="en-US" altLang="zh-CN"/>
              </a:p>
              <a:p>
                <a:pPr marL="742950" lvl="1" indent="-285750">
                  <a:buFont typeface="Arial" panose="020B0604020202020204" pitchFamily="34" charset="0"/>
                  <a:buChar char="•"/>
                </a:pPr>
                <a:r>
                  <a:rPr lang="zh-CN" altLang="en-US"/>
                  <a:t>双向</a:t>
                </a:r>
                <a:r>
                  <a:rPr lang="en-US" altLang="zh-CN"/>
                  <a:t>RNN :hidden size</a:t>
                </a:r>
                <a:r>
                  <a:rPr lang="zh-CN" altLang="en-US"/>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=20</m:t>
                    </m:r>
                  </m:oMath>
                </a14:m>
                <a:endParaRPr lang="en-US" altLang="zh-CN"/>
              </a:p>
              <a:p>
                <a:pPr marL="285750" indent="-285750">
                  <a:buFont typeface="Arial" panose="020B0604020202020204" pitchFamily="34" charset="0"/>
                  <a:buChar char="•"/>
                </a:pPr>
                <a:endParaRPr lang="zh-CN" altLang="en-US"/>
              </a:p>
            </p:txBody>
          </p:sp>
        </mc:Choice>
        <mc:Fallback xmlns="">
          <p:sp>
            <p:nvSpPr>
              <p:cNvPr id="11" name="文本框 10">
                <a:extLst>
                  <a:ext uri="{FF2B5EF4-FFF2-40B4-BE49-F238E27FC236}">
                    <a16:creationId xmlns:a16="http://schemas.microsoft.com/office/drawing/2014/main" id="{68C2E684-AFED-48CE-9783-C2EA06ECFCA6}"/>
                  </a:ext>
                </a:extLst>
              </p:cNvPr>
              <p:cNvSpPr txBox="1">
                <a:spLocks noRot="1" noChangeAspect="1" noMove="1" noResize="1" noEditPoints="1" noAdjustHandles="1" noChangeArrowheads="1" noChangeShapeType="1" noTextEdit="1"/>
              </p:cNvSpPr>
              <p:nvPr/>
            </p:nvSpPr>
            <p:spPr>
              <a:xfrm>
                <a:off x="184068" y="1539033"/>
                <a:ext cx="5622965" cy="3714735"/>
              </a:xfrm>
              <a:prstGeom prst="rect">
                <a:avLst/>
              </a:prstGeom>
              <a:blipFill>
                <a:blip r:embed="rId3"/>
                <a:stretch>
                  <a:fillRect l="-650" t="-82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262E53E-1280-40BB-8174-957258DFA66B}"/>
              </a:ext>
            </a:extLst>
          </p:cNvPr>
          <p:cNvPicPr>
            <a:picLocks noChangeAspect="1"/>
          </p:cNvPicPr>
          <p:nvPr/>
        </p:nvPicPr>
        <p:blipFill>
          <a:blip r:embed="rId4"/>
          <a:stretch>
            <a:fillRect/>
          </a:stretch>
        </p:blipFill>
        <p:spPr>
          <a:xfrm>
            <a:off x="6407234" y="2034720"/>
            <a:ext cx="4790476" cy="3219048"/>
          </a:xfrm>
          <a:prstGeom prst="rect">
            <a:avLst/>
          </a:prstGeom>
        </p:spPr>
      </p:pic>
    </p:spTree>
    <p:extLst>
      <p:ext uri="{BB962C8B-B14F-4D97-AF65-F5344CB8AC3E}">
        <p14:creationId xmlns:p14="http://schemas.microsoft.com/office/powerpoint/2010/main" val="10157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AB1A-0B07-4444-A1BC-08CABBDCB9CD}"/>
              </a:ext>
            </a:extLst>
          </p:cNvPr>
          <p:cNvSpPr>
            <a:spLocks noGrp="1"/>
          </p:cNvSpPr>
          <p:nvPr>
            <p:ph type="title"/>
          </p:nvPr>
        </p:nvSpPr>
        <p:spPr/>
        <p:txBody>
          <a:bodyPr/>
          <a:lstStyle/>
          <a:p>
            <a:r>
              <a:rPr lang="zh-CN" altLang="en-US"/>
              <a:t>模型架构讨论</a:t>
            </a:r>
          </a:p>
        </p:txBody>
      </p:sp>
      <p:sp>
        <p:nvSpPr>
          <p:cNvPr id="3" name="内容占位符 2">
            <a:extLst>
              <a:ext uri="{FF2B5EF4-FFF2-40B4-BE49-F238E27FC236}">
                <a16:creationId xmlns:a16="http://schemas.microsoft.com/office/drawing/2014/main" id="{C026EBCB-E250-4C58-B428-511108D04C71}"/>
              </a:ext>
            </a:extLst>
          </p:cNvPr>
          <p:cNvSpPr>
            <a:spLocks noGrp="1"/>
          </p:cNvSpPr>
          <p:nvPr>
            <p:ph idx="1"/>
          </p:nvPr>
        </p:nvSpPr>
        <p:spPr/>
        <p:txBody>
          <a:bodyPr/>
          <a:lstStyle/>
          <a:p>
            <a:r>
              <a:rPr lang="zh-CN" altLang="en-US"/>
              <a:t>模型是否捕获了内容影响</a:t>
            </a:r>
            <a:r>
              <a:rPr lang="en-US" altLang="zh-CN"/>
              <a:t>α</a:t>
            </a:r>
            <a:r>
              <a:rPr lang="zh-CN" altLang="en-US"/>
              <a:t>？</a:t>
            </a:r>
            <a:endParaRPr lang="en-US" altLang="zh-CN"/>
          </a:p>
          <a:p>
            <a:pPr marL="0" indent="0">
              <a:buNone/>
            </a:pPr>
            <a:endParaRPr lang="en-US" altLang="zh-CN"/>
          </a:p>
          <a:p>
            <a:r>
              <a:rPr lang="zh-CN" altLang="en-US"/>
              <a:t>模型是否在</a:t>
            </a:r>
            <a:r>
              <a:rPr lang="en-US" altLang="zh-CN"/>
              <a:t>γ</a:t>
            </a:r>
            <a:r>
              <a:rPr lang="zh-CN" altLang="en-US"/>
              <a:t>阶段提取上下文信息？</a:t>
            </a:r>
            <a:endParaRPr lang="en-US" altLang="zh-CN"/>
          </a:p>
          <a:p>
            <a:endParaRPr lang="en-US" altLang="zh-CN"/>
          </a:p>
          <a:p>
            <a:endParaRPr lang="en-US" altLang="zh-CN"/>
          </a:p>
          <a:p>
            <a:r>
              <a:rPr lang="zh-CN" altLang="en-US"/>
              <a:t>模型是否捕获了时间影响</a:t>
            </a:r>
            <a:r>
              <a:rPr lang="en-US" altLang="zh-CN"/>
              <a:t>β</a:t>
            </a:r>
            <a:r>
              <a:rPr lang="zh-CN" altLang="en-US"/>
              <a:t>？</a:t>
            </a:r>
            <a:endParaRPr lang="en-US" altLang="zh-CN"/>
          </a:p>
        </p:txBody>
      </p:sp>
      <p:pic>
        <p:nvPicPr>
          <p:cNvPr id="4" name="图片 3">
            <a:extLst>
              <a:ext uri="{FF2B5EF4-FFF2-40B4-BE49-F238E27FC236}">
                <a16:creationId xmlns:a16="http://schemas.microsoft.com/office/drawing/2014/main" id="{1D780A86-D546-47C9-A85C-EA3C2873005E}"/>
              </a:ext>
            </a:extLst>
          </p:cNvPr>
          <p:cNvPicPr>
            <a:picLocks noChangeAspect="1"/>
          </p:cNvPicPr>
          <p:nvPr/>
        </p:nvPicPr>
        <p:blipFill>
          <a:blip r:embed="rId3"/>
          <a:stretch>
            <a:fillRect/>
          </a:stretch>
        </p:blipFill>
        <p:spPr>
          <a:xfrm>
            <a:off x="6937259" y="2495301"/>
            <a:ext cx="4741078" cy="2958008"/>
          </a:xfrm>
          <a:prstGeom prst="rect">
            <a:avLst/>
          </a:prstGeom>
        </p:spPr>
      </p:pic>
      <p:pic>
        <p:nvPicPr>
          <p:cNvPr id="5" name="图片 4">
            <a:extLst>
              <a:ext uri="{FF2B5EF4-FFF2-40B4-BE49-F238E27FC236}">
                <a16:creationId xmlns:a16="http://schemas.microsoft.com/office/drawing/2014/main" id="{F33B0D2D-3806-4D61-AD68-D1EFE82D0A6B}"/>
              </a:ext>
            </a:extLst>
          </p:cNvPr>
          <p:cNvPicPr>
            <a:picLocks noChangeAspect="1"/>
          </p:cNvPicPr>
          <p:nvPr/>
        </p:nvPicPr>
        <p:blipFill>
          <a:blip r:embed="rId4"/>
          <a:stretch>
            <a:fillRect/>
          </a:stretch>
        </p:blipFill>
        <p:spPr>
          <a:xfrm>
            <a:off x="6937259" y="1825625"/>
            <a:ext cx="4741078" cy="669676"/>
          </a:xfrm>
          <a:prstGeom prst="rect">
            <a:avLst/>
          </a:prstGeom>
        </p:spPr>
      </p:pic>
      <p:cxnSp>
        <p:nvCxnSpPr>
          <p:cNvPr id="7" name="直接箭头连接符 6">
            <a:extLst>
              <a:ext uri="{FF2B5EF4-FFF2-40B4-BE49-F238E27FC236}">
                <a16:creationId xmlns:a16="http://schemas.microsoft.com/office/drawing/2014/main" id="{1546FC06-9D70-4364-B5FA-68BEFD87D4E8}"/>
              </a:ext>
            </a:extLst>
          </p:cNvPr>
          <p:cNvCxnSpPr/>
          <p:nvPr/>
        </p:nvCxnSpPr>
        <p:spPr>
          <a:xfrm>
            <a:off x="5427023" y="2090057"/>
            <a:ext cx="1510236" cy="5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C74CEA5-E762-48F6-BFDB-DF744F794EF4}"/>
              </a:ext>
            </a:extLst>
          </p:cNvPr>
          <p:cNvCxnSpPr/>
          <p:nvPr/>
        </p:nvCxnSpPr>
        <p:spPr>
          <a:xfrm flipV="1">
            <a:off x="6513616" y="2911403"/>
            <a:ext cx="423643" cy="18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EFB5E62-695E-4E97-B970-2DC6028F5BCE}"/>
              </a:ext>
            </a:extLst>
          </p:cNvPr>
          <p:cNvCxnSpPr/>
          <p:nvPr/>
        </p:nvCxnSpPr>
        <p:spPr>
          <a:xfrm flipV="1">
            <a:off x="5498275" y="4108862"/>
            <a:ext cx="1353787" cy="48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8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00279-E1F9-47DF-A9C4-0B2BCADE9856}"/>
              </a:ext>
            </a:extLst>
          </p:cNvPr>
          <p:cNvSpPr>
            <a:spLocks noGrp="1"/>
          </p:cNvSpPr>
          <p:nvPr>
            <p:ph type="title"/>
          </p:nvPr>
        </p:nvSpPr>
        <p:spPr/>
        <p:txBody>
          <a:bodyPr/>
          <a:lstStyle/>
          <a:p>
            <a:r>
              <a:rPr lang="zh-CN" altLang="en-US"/>
              <a:t>结论</a:t>
            </a:r>
          </a:p>
        </p:txBody>
      </p:sp>
      <p:sp>
        <p:nvSpPr>
          <p:cNvPr id="3" name="内容占位符 2">
            <a:extLst>
              <a:ext uri="{FF2B5EF4-FFF2-40B4-BE49-F238E27FC236}">
                <a16:creationId xmlns:a16="http://schemas.microsoft.com/office/drawing/2014/main" id="{FC979783-9BEE-4DF4-8C2E-20358CB0BD98}"/>
              </a:ext>
            </a:extLst>
          </p:cNvPr>
          <p:cNvSpPr>
            <a:spLocks noGrp="1"/>
          </p:cNvSpPr>
          <p:nvPr>
            <p:ph idx="1"/>
          </p:nvPr>
        </p:nvSpPr>
        <p:spPr>
          <a:xfrm>
            <a:off x="838200" y="1344675"/>
            <a:ext cx="10515600" cy="3162011"/>
          </a:xfrm>
        </p:spPr>
        <p:txBody>
          <a:bodyPr>
            <a:normAutofit fontScale="92500" lnSpcReduction="20000"/>
          </a:bodyPr>
          <a:lstStyle/>
          <a:p>
            <a:pPr>
              <a:lnSpc>
                <a:spcPct val="150000"/>
              </a:lnSpc>
            </a:pPr>
            <a:r>
              <a:rPr lang="zh-CN" altLang="en-US" sz="1800"/>
              <a:t>优点：</a:t>
            </a:r>
            <a:endParaRPr lang="en-US" altLang="zh-CN" sz="1800"/>
          </a:p>
          <a:p>
            <a:pPr lvl="1">
              <a:lnSpc>
                <a:spcPct val="150000"/>
              </a:lnSpc>
            </a:pPr>
            <a:r>
              <a:rPr lang="en-US" altLang="zh-CN" sz="1800"/>
              <a:t>Efficacy &amp; Efficiency</a:t>
            </a:r>
          </a:p>
          <a:p>
            <a:pPr marL="457200" lvl="1" indent="0">
              <a:lnSpc>
                <a:spcPct val="150000"/>
              </a:lnSpc>
              <a:buNone/>
            </a:pPr>
            <a:r>
              <a:rPr lang="zh-CN" altLang="en-US" sz="1800"/>
              <a:t>提高了推荐质量。它也继承了自注意力机制的优点，因为它减少了参数并降低了计算效率，因为该模型也可以并行部署。</a:t>
            </a:r>
            <a:endParaRPr lang="en-US" altLang="zh-CN" sz="1800"/>
          </a:p>
          <a:p>
            <a:pPr lvl="1">
              <a:lnSpc>
                <a:spcPct val="150000"/>
              </a:lnSpc>
            </a:pPr>
            <a:r>
              <a:rPr lang="en-US" altLang="zh-CN" sz="1800"/>
              <a:t> Interpretability</a:t>
            </a:r>
          </a:p>
          <a:p>
            <a:pPr marL="457200" lvl="1" indent="0">
              <a:lnSpc>
                <a:spcPct val="150000"/>
              </a:lnSpc>
              <a:buNone/>
            </a:pPr>
            <a:r>
              <a:rPr lang="zh-CN" altLang="en-US" sz="1800"/>
              <a:t>具有三个阶段的权重机制，显示了可解释性的良好特征。</a:t>
            </a:r>
            <a:endParaRPr lang="en-US" altLang="zh-CN" sz="1800"/>
          </a:p>
          <a:p>
            <a:pPr lvl="1">
              <a:lnSpc>
                <a:spcPct val="150000"/>
              </a:lnSpc>
            </a:pPr>
            <a:r>
              <a:rPr lang="en-US" altLang="zh-CN" sz="1800"/>
              <a:t>Customizability</a:t>
            </a:r>
          </a:p>
          <a:p>
            <a:pPr marL="457200" lvl="1" indent="0">
              <a:lnSpc>
                <a:spcPct val="150000"/>
              </a:lnSpc>
              <a:buNone/>
            </a:pPr>
            <a:r>
              <a:rPr lang="zh-CN" altLang="en-US" sz="1800"/>
              <a:t>该模型的设计在许多方面都非常灵活。</a:t>
            </a:r>
            <a:endParaRPr lang="en-US" altLang="zh-CN" sz="1800"/>
          </a:p>
        </p:txBody>
      </p:sp>
      <p:sp>
        <p:nvSpPr>
          <p:cNvPr id="5" name="内容占位符 2">
            <a:extLst>
              <a:ext uri="{FF2B5EF4-FFF2-40B4-BE49-F238E27FC236}">
                <a16:creationId xmlns:a16="http://schemas.microsoft.com/office/drawing/2014/main" id="{1FFB5AF8-77FE-4345-93B9-9FFF48E9A631}"/>
              </a:ext>
            </a:extLst>
          </p:cNvPr>
          <p:cNvSpPr txBox="1">
            <a:spLocks/>
          </p:cNvSpPr>
          <p:nvPr/>
        </p:nvSpPr>
        <p:spPr>
          <a:xfrm>
            <a:off x="838200" y="4358244"/>
            <a:ext cx="10515600" cy="31620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a:t>缺点：</a:t>
            </a:r>
            <a:endParaRPr lang="en-US" altLang="zh-CN" sz="1800"/>
          </a:p>
          <a:p>
            <a:pPr lvl="1">
              <a:lnSpc>
                <a:spcPct val="150000"/>
              </a:lnSpc>
            </a:pPr>
            <a:r>
              <a:rPr lang="zh-CN" altLang="en-US" sz="1800"/>
              <a:t>对时间内核的理解仍然有限；</a:t>
            </a:r>
            <a:endParaRPr lang="en-US" altLang="zh-CN" sz="1800"/>
          </a:p>
          <a:p>
            <a:pPr lvl="1">
              <a:lnSpc>
                <a:spcPct val="150000"/>
              </a:lnSpc>
            </a:pPr>
            <a:r>
              <a:rPr lang="zh-CN" altLang="en-US" sz="1800"/>
              <a:t>忽略了推荐中的一个重要因素：用户</a:t>
            </a:r>
            <a:endParaRPr lang="en-US" altLang="zh-CN" sz="1800"/>
          </a:p>
          <a:p>
            <a:pPr>
              <a:lnSpc>
                <a:spcPct val="150000"/>
              </a:lnSpc>
            </a:pPr>
            <a:r>
              <a:rPr lang="zh-CN" altLang="en-US" sz="1800"/>
              <a:t>展望：在解决方案中显式建模用户，并纳入用户之间的关系（例如协作学习），以进一步利用可用于顺序推荐的信息。</a:t>
            </a:r>
            <a:endParaRPr lang="en-US" altLang="zh-CN" sz="1800"/>
          </a:p>
        </p:txBody>
      </p:sp>
    </p:spTree>
    <p:extLst>
      <p:ext uri="{BB962C8B-B14F-4D97-AF65-F5344CB8AC3E}">
        <p14:creationId xmlns:p14="http://schemas.microsoft.com/office/powerpoint/2010/main" val="4057801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B80911-476B-4A27-9508-AA703488C2D1}"/>
              </a:ext>
            </a:extLst>
          </p:cNvPr>
          <p:cNvSpPr txBox="1"/>
          <p:nvPr/>
        </p:nvSpPr>
        <p:spPr>
          <a:xfrm>
            <a:off x="3693224" y="2832594"/>
            <a:ext cx="4043549" cy="1323439"/>
          </a:xfrm>
          <a:prstGeom prst="rect">
            <a:avLst/>
          </a:prstGeom>
          <a:noFill/>
        </p:spPr>
        <p:txBody>
          <a:bodyPr wrap="square" rtlCol="0">
            <a:spAutoFit/>
          </a:bodyPr>
          <a:lstStyle/>
          <a:p>
            <a:r>
              <a:rPr lang="en-US" altLang="zh-CN" sz="8000" b="1"/>
              <a:t>Thanks</a:t>
            </a:r>
            <a:endParaRPr lang="zh-CN" altLang="en-US" sz="8000" b="1"/>
          </a:p>
        </p:txBody>
      </p:sp>
    </p:spTree>
    <p:extLst>
      <p:ext uri="{BB962C8B-B14F-4D97-AF65-F5344CB8AC3E}">
        <p14:creationId xmlns:p14="http://schemas.microsoft.com/office/powerpoint/2010/main" val="293692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886B2-B343-4FE0-847B-FB23CD5A033F}"/>
              </a:ext>
            </a:extLst>
          </p:cNvPr>
          <p:cNvSpPr>
            <a:spLocks noGrp="1"/>
          </p:cNvSpPr>
          <p:nvPr>
            <p:ph type="title"/>
          </p:nvPr>
        </p:nvSpPr>
        <p:spPr/>
        <p:txBody>
          <a:bodyPr/>
          <a:lstStyle/>
          <a:p>
            <a:r>
              <a:rPr lang="zh-CN" altLang="en-US"/>
              <a:t>介绍</a:t>
            </a:r>
          </a:p>
        </p:txBody>
      </p:sp>
      <p:sp>
        <p:nvSpPr>
          <p:cNvPr id="3" name="内容占位符 2">
            <a:extLst>
              <a:ext uri="{FF2B5EF4-FFF2-40B4-BE49-F238E27FC236}">
                <a16:creationId xmlns:a16="http://schemas.microsoft.com/office/drawing/2014/main" id="{C0EA6B95-FC63-41B5-93C3-5A7317DAD0AD}"/>
              </a:ext>
            </a:extLst>
          </p:cNvPr>
          <p:cNvSpPr>
            <a:spLocks noGrp="1"/>
          </p:cNvSpPr>
          <p:nvPr>
            <p:ph idx="1"/>
          </p:nvPr>
        </p:nvSpPr>
        <p:spPr/>
        <p:txBody>
          <a:bodyPr>
            <a:normAutofit lnSpcReduction="10000"/>
          </a:bodyPr>
          <a:lstStyle/>
          <a:p>
            <a:r>
              <a:rPr lang="zh-CN" altLang="en-US"/>
              <a:t>背景：</a:t>
            </a:r>
            <a:endParaRPr lang="en-US" altLang="zh-CN"/>
          </a:p>
          <a:p>
            <a:pPr lvl="1"/>
            <a:r>
              <a:rPr lang="zh-CN" altLang="en-US"/>
              <a:t>根据历史上用户的先后行为来预测用户的偏好至关重要且具有挑战性。</a:t>
            </a:r>
            <a:endParaRPr lang="en-US" altLang="zh-CN"/>
          </a:p>
          <a:p>
            <a:r>
              <a:rPr lang="zh-CN" altLang="en-US"/>
              <a:t>现有算法缺点：</a:t>
            </a:r>
            <a:endParaRPr lang="en-US" altLang="zh-CN"/>
          </a:p>
          <a:p>
            <a:pPr lvl="1"/>
            <a:r>
              <a:rPr lang="zh-CN" altLang="en-US"/>
              <a:t>大多数顺序推荐算法在用历史事件对当前预测的影响建模时，很大程度上忽略时间和上下文信息。</a:t>
            </a:r>
            <a:endParaRPr lang="en-US" altLang="zh-CN"/>
          </a:p>
          <a:p>
            <a:r>
              <a:rPr lang="zh-CN" altLang="en-US"/>
              <a:t>本文观点：</a:t>
            </a:r>
            <a:endParaRPr lang="en-US" altLang="zh-CN"/>
          </a:p>
          <a:p>
            <a:pPr lvl="1"/>
            <a:r>
              <a:rPr lang="zh-CN" altLang="en-US"/>
              <a:t>过去事件对用户当前动作的影响应随时间推移以及在不同的背景下发生变化。</a:t>
            </a:r>
            <a:endParaRPr lang="en-US" altLang="zh-CN"/>
          </a:p>
          <a:p>
            <a:r>
              <a:rPr lang="zh-CN" altLang="en-US"/>
              <a:t>本文贡献：</a:t>
            </a:r>
            <a:endParaRPr lang="en-US" altLang="zh-CN"/>
          </a:p>
          <a:p>
            <a:pPr lvl="1"/>
            <a:r>
              <a:rPr lang="zh-CN" altLang="en-US"/>
              <a:t>提出一种情景化的时间注意机制。</a:t>
            </a:r>
            <a:endParaRPr lang="en-US" altLang="zh-CN"/>
          </a:p>
          <a:p>
            <a:pPr lvl="1"/>
            <a:r>
              <a:rPr lang="zh-CN" altLang="en-US"/>
              <a:t>模型性能在两个大型公共推荐数据集实验中，优于其他顺序推荐方法。</a:t>
            </a:r>
          </a:p>
        </p:txBody>
      </p:sp>
    </p:spTree>
    <p:extLst>
      <p:ext uri="{BB962C8B-B14F-4D97-AF65-F5344CB8AC3E}">
        <p14:creationId xmlns:p14="http://schemas.microsoft.com/office/powerpoint/2010/main" val="190420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B3B44-80B1-43AA-8CF0-8236AC4DAA7A}"/>
              </a:ext>
            </a:extLst>
          </p:cNvPr>
          <p:cNvSpPr>
            <a:spLocks noGrp="1"/>
          </p:cNvSpPr>
          <p:nvPr>
            <p:ph type="title"/>
          </p:nvPr>
        </p:nvSpPr>
        <p:spPr/>
        <p:txBody>
          <a:bodyPr/>
          <a:lstStyle/>
          <a:p>
            <a:r>
              <a:rPr lang="zh-CN" altLang="en-US"/>
              <a:t>举例</a:t>
            </a:r>
          </a:p>
        </p:txBody>
      </p:sp>
      <p:pic>
        <p:nvPicPr>
          <p:cNvPr id="7" name="图片 6">
            <a:extLst>
              <a:ext uri="{FF2B5EF4-FFF2-40B4-BE49-F238E27FC236}">
                <a16:creationId xmlns:a16="http://schemas.microsoft.com/office/drawing/2014/main" id="{7AB6FF8F-AF6E-4D1E-9ADF-51BDE134447A}"/>
              </a:ext>
            </a:extLst>
          </p:cNvPr>
          <p:cNvPicPr>
            <a:picLocks noChangeAspect="1"/>
          </p:cNvPicPr>
          <p:nvPr/>
        </p:nvPicPr>
        <p:blipFill>
          <a:blip r:embed="rId3"/>
          <a:stretch>
            <a:fillRect/>
          </a:stretch>
        </p:blipFill>
        <p:spPr>
          <a:xfrm>
            <a:off x="838200" y="1592748"/>
            <a:ext cx="5752045" cy="4191989"/>
          </a:xfrm>
          <a:prstGeom prst="rect">
            <a:avLst/>
          </a:prstGeom>
        </p:spPr>
      </p:pic>
      <p:sp>
        <p:nvSpPr>
          <p:cNvPr id="8" name="矩形 7">
            <a:extLst>
              <a:ext uri="{FF2B5EF4-FFF2-40B4-BE49-F238E27FC236}">
                <a16:creationId xmlns:a16="http://schemas.microsoft.com/office/drawing/2014/main" id="{D617F663-4CAA-46E7-9EAB-FC0F3ED6DEE1}"/>
              </a:ext>
            </a:extLst>
          </p:cNvPr>
          <p:cNvSpPr/>
          <p:nvPr/>
        </p:nvSpPr>
        <p:spPr>
          <a:xfrm>
            <a:off x="7491046" y="1734235"/>
            <a:ext cx="3862754" cy="646331"/>
          </a:xfrm>
          <a:prstGeom prst="rect">
            <a:avLst/>
          </a:prstGeom>
        </p:spPr>
        <p:txBody>
          <a:bodyPr wrap="square">
            <a:spAutoFit/>
          </a:bodyPr>
          <a:lstStyle/>
          <a:p>
            <a:r>
              <a:rPr lang="zh-CN" altLang="en-US"/>
              <a:t>推荐系统在一段时间内以及在各种情况下都面临着不断变化的用户兴趣。</a:t>
            </a:r>
          </a:p>
        </p:txBody>
      </p:sp>
    </p:spTree>
    <p:extLst>
      <p:ext uri="{BB962C8B-B14F-4D97-AF65-F5344CB8AC3E}">
        <p14:creationId xmlns:p14="http://schemas.microsoft.com/office/powerpoint/2010/main" val="230394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8BCCC-DF30-4490-A904-44B2367E7069}"/>
              </a:ext>
            </a:extLst>
          </p:cNvPr>
          <p:cNvSpPr>
            <a:spLocks noGrp="1"/>
          </p:cNvSpPr>
          <p:nvPr>
            <p:ph type="title"/>
          </p:nvPr>
        </p:nvSpPr>
        <p:spPr/>
        <p:txBody>
          <a:bodyPr/>
          <a:lstStyle/>
          <a:p>
            <a:r>
              <a:rPr lang="zh-CN" altLang="en-US"/>
              <a:t>模型架构</a:t>
            </a:r>
          </a:p>
        </p:txBody>
      </p:sp>
      <p:pic>
        <p:nvPicPr>
          <p:cNvPr id="4" name="内容占位符 3">
            <a:extLst>
              <a:ext uri="{FF2B5EF4-FFF2-40B4-BE49-F238E27FC236}">
                <a16:creationId xmlns:a16="http://schemas.microsoft.com/office/drawing/2014/main" id="{A4CAE1E7-A153-4601-8073-DFA7E71F9597}"/>
              </a:ext>
            </a:extLst>
          </p:cNvPr>
          <p:cNvPicPr>
            <a:picLocks noGrp="1" noChangeAspect="1"/>
          </p:cNvPicPr>
          <p:nvPr>
            <p:ph idx="1"/>
          </p:nvPr>
        </p:nvPicPr>
        <p:blipFill>
          <a:blip r:embed="rId3"/>
          <a:stretch>
            <a:fillRect/>
          </a:stretch>
        </p:blipFill>
        <p:spPr>
          <a:xfrm>
            <a:off x="985845" y="1494692"/>
            <a:ext cx="3812043" cy="4494580"/>
          </a:xfrm>
          <a:prstGeom prst="rect">
            <a:avLst/>
          </a:prstGeom>
        </p:spPr>
      </p:pic>
      <p:sp>
        <p:nvSpPr>
          <p:cNvPr id="5" name="文本框 4">
            <a:extLst>
              <a:ext uri="{FF2B5EF4-FFF2-40B4-BE49-F238E27FC236}">
                <a16:creationId xmlns:a16="http://schemas.microsoft.com/office/drawing/2014/main" id="{305C0271-E91A-443A-AAAB-E3E317C3D56A}"/>
              </a:ext>
            </a:extLst>
          </p:cNvPr>
          <p:cNvSpPr txBox="1"/>
          <p:nvPr/>
        </p:nvSpPr>
        <p:spPr>
          <a:xfrm>
            <a:off x="5181600" y="1951672"/>
            <a:ext cx="5838092" cy="37896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三个部分：</a:t>
            </a:r>
            <a:endParaRPr lang="en-US" altLang="zh-CN"/>
          </a:p>
          <a:p>
            <a:pPr marL="742950" lvl="1" indent="-285750">
              <a:lnSpc>
                <a:spcPct val="150000"/>
              </a:lnSpc>
              <a:buFont typeface="Arial" panose="020B0604020202020204" pitchFamily="34" charset="0"/>
              <a:buChar char="•"/>
            </a:pPr>
            <a:r>
              <a:rPr lang="en-US" altLang="zh-CN"/>
              <a:t>What is the cation? </a:t>
            </a:r>
            <a:r>
              <a:rPr lang="en-US" altLang="zh-CN">
                <a:sym typeface="Wingdings" panose="05000000000000000000" pitchFamily="2" charset="2"/>
              </a:rPr>
              <a:t> α</a:t>
            </a:r>
            <a:r>
              <a:rPr lang="zh-CN" altLang="en-US">
                <a:sym typeface="Wingdings" panose="05000000000000000000" pitchFamily="2" charset="2"/>
              </a:rPr>
              <a:t>阶段</a:t>
            </a:r>
            <a:endParaRPr lang="en-US" altLang="zh-CN">
              <a:sym typeface="Wingdings" panose="05000000000000000000" pitchFamily="2" charset="2"/>
            </a:endParaRPr>
          </a:p>
          <a:p>
            <a:pPr lvl="1">
              <a:lnSpc>
                <a:spcPct val="150000"/>
              </a:lnSpc>
            </a:pPr>
            <a:r>
              <a:rPr lang="zh-CN" altLang="en-US">
                <a:sym typeface="Wingdings" panose="05000000000000000000" pitchFamily="2" charset="2"/>
              </a:rPr>
              <a:t>寻找该历史行为与目标推荐之间的相关性。</a:t>
            </a:r>
            <a:endParaRPr lang="en-US" altLang="zh-CN">
              <a:sym typeface="Wingdings" panose="05000000000000000000" pitchFamily="2" charset="2"/>
            </a:endParaRPr>
          </a:p>
          <a:p>
            <a:pPr marL="742950" lvl="1" indent="-285750">
              <a:lnSpc>
                <a:spcPct val="150000"/>
              </a:lnSpc>
              <a:buFont typeface="Arial" panose="020B0604020202020204" pitchFamily="34" charset="0"/>
              <a:buChar char="•"/>
            </a:pPr>
            <a:r>
              <a:rPr lang="en-US" altLang="zh-CN">
                <a:sym typeface="Wingdings" panose="05000000000000000000" pitchFamily="2" charset="2"/>
              </a:rPr>
              <a:t>When did it happen? β</a:t>
            </a:r>
            <a:r>
              <a:rPr lang="zh-CN" altLang="en-US">
                <a:sym typeface="Wingdings" panose="05000000000000000000" pitchFamily="2" charset="2"/>
              </a:rPr>
              <a:t>阶段</a:t>
            </a:r>
            <a:endParaRPr lang="en-US" altLang="zh-CN">
              <a:sym typeface="Wingdings" panose="05000000000000000000" pitchFamily="2" charset="2"/>
            </a:endParaRPr>
          </a:p>
          <a:p>
            <a:pPr lvl="1">
              <a:lnSpc>
                <a:spcPct val="150000"/>
              </a:lnSpc>
            </a:pPr>
            <a:r>
              <a:rPr lang="zh-CN" altLang="en-US">
                <a:sym typeface="Wingdings" panose="05000000000000000000" pitchFamily="2" charset="2"/>
              </a:rPr>
              <a:t>注重该历史行为发生的时间对当前推荐的影响。</a:t>
            </a:r>
            <a:endParaRPr lang="en-US" altLang="zh-CN">
              <a:sym typeface="Wingdings" panose="05000000000000000000" pitchFamily="2" charset="2"/>
            </a:endParaRPr>
          </a:p>
          <a:p>
            <a:pPr marL="742950" lvl="1" indent="-285750">
              <a:lnSpc>
                <a:spcPct val="150000"/>
              </a:lnSpc>
              <a:buFont typeface="Arial" panose="020B0604020202020204" pitchFamily="34" charset="0"/>
              <a:buChar char="•"/>
            </a:pPr>
            <a:r>
              <a:rPr lang="en-US" altLang="zh-CN">
                <a:sym typeface="Wingdings" panose="05000000000000000000" pitchFamily="2" charset="2"/>
              </a:rPr>
              <a:t>How did it happen?  γ</a:t>
            </a:r>
            <a:r>
              <a:rPr lang="zh-CN" altLang="en-US">
                <a:sym typeface="Wingdings" panose="05000000000000000000" pitchFamily="2" charset="2"/>
              </a:rPr>
              <a:t>阶段</a:t>
            </a:r>
            <a:endParaRPr lang="en-US" altLang="zh-CN">
              <a:sym typeface="Wingdings" panose="05000000000000000000" pitchFamily="2" charset="2"/>
            </a:endParaRPr>
          </a:p>
          <a:p>
            <a:pPr lvl="1">
              <a:lnSpc>
                <a:spcPct val="150000"/>
              </a:lnSpc>
            </a:pPr>
            <a:r>
              <a:rPr lang="zh-CN" altLang="en-US">
                <a:sym typeface="Wingdings" panose="05000000000000000000" pitchFamily="2" charset="2"/>
              </a:rPr>
              <a:t>关注不同的历史事件和它发生的时间是如何共同对当前推荐产生影响的。</a:t>
            </a:r>
            <a:endParaRPr lang="en-US" altLang="zh-CN"/>
          </a:p>
          <a:p>
            <a:pPr>
              <a:lnSpc>
                <a:spcPct val="150000"/>
              </a:lnSpc>
            </a:pPr>
            <a:endParaRPr lang="zh-CN" altLang="en-US"/>
          </a:p>
        </p:txBody>
      </p:sp>
      <p:sp>
        <p:nvSpPr>
          <p:cNvPr id="6" name="矩形 5">
            <a:extLst>
              <a:ext uri="{FF2B5EF4-FFF2-40B4-BE49-F238E27FC236}">
                <a16:creationId xmlns:a16="http://schemas.microsoft.com/office/drawing/2014/main" id="{9218EB5A-A5C6-4DE3-BF53-F46832C2999A}"/>
              </a:ext>
            </a:extLst>
          </p:cNvPr>
          <p:cNvSpPr/>
          <p:nvPr/>
        </p:nvSpPr>
        <p:spPr>
          <a:xfrm>
            <a:off x="1166446" y="3376246"/>
            <a:ext cx="3511062" cy="855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E4AE0E7-CF7F-40A0-A7DD-283522CCFD36}"/>
              </a:ext>
            </a:extLst>
          </p:cNvPr>
          <p:cNvSpPr/>
          <p:nvPr/>
        </p:nvSpPr>
        <p:spPr>
          <a:xfrm>
            <a:off x="1166446" y="2655277"/>
            <a:ext cx="3511062" cy="679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16CBCE5-3471-46FE-9B72-83E5365BDB1E}"/>
              </a:ext>
            </a:extLst>
          </p:cNvPr>
          <p:cNvSpPr/>
          <p:nvPr/>
        </p:nvSpPr>
        <p:spPr>
          <a:xfrm>
            <a:off x="1166446" y="2010508"/>
            <a:ext cx="3511062" cy="603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144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C1212-9CE0-4D9C-ABD0-90A87A68739C}"/>
              </a:ext>
            </a:extLst>
          </p:cNvPr>
          <p:cNvSpPr>
            <a:spLocks noGrp="1"/>
          </p:cNvSpPr>
          <p:nvPr>
            <p:ph type="title"/>
          </p:nvPr>
        </p:nvSpPr>
        <p:spPr/>
        <p:txBody>
          <a:bodyPr/>
          <a:lstStyle/>
          <a:p>
            <a:r>
              <a:rPr lang="zh-CN" altLang="en-US"/>
              <a:t>参数说明</a:t>
            </a:r>
          </a:p>
        </p:txBody>
      </p:sp>
      <p:pic>
        <p:nvPicPr>
          <p:cNvPr id="5" name="图片 4">
            <a:extLst>
              <a:ext uri="{FF2B5EF4-FFF2-40B4-BE49-F238E27FC236}">
                <a16:creationId xmlns:a16="http://schemas.microsoft.com/office/drawing/2014/main" id="{B7815ED6-B49D-4AEA-AD83-FBF129B9290E}"/>
              </a:ext>
            </a:extLst>
          </p:cNvPr>
          <p:cNvPicPr>
            <a:picLocks noChangeAspect="1"/>
          </p:cNvPicPr>
          <p:nvPr/>
        </p:nvPicPr>
        <p:blipFill>
          <a:blip r:embed="rId3"/>
          <a:stretch>
            <a:fillRect/>
          </a:stretch>
        </p:blipFill>
        <p:spPr>
          <a:xfrm>
            <a:off x="748090" y="1298784"/>
            <a:ext cx="6047619" cy="4619048"/>
          </a:xfrm>
          <a:prstGeom prst="rect">
            <a:avLst/>
          </a:prstGeom>
        </p:spPr>
      </p:pic>
    </p:spTree>
    <p:extLst>
      <p:ext uri="{BB962C8B-B14F-4D97-AF65-F5344CB8AC3E}">
        <p14:creationId xmlns:p14="http://schemas.microsoft.com/office/powerpoint/2010/main" val="153485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8DDF5-9290-4C89-9C17-A6F53ADF1ADB}"/>
              </a:ext>
            </a:extLst>
          </p:cNvPr>
          <p:cNvSpPr>
            <a:spLocks noGrp="1"/>
          </p:cNvSpPr>
          <p:nvPr>
            <p:ph type="title"/>
          </p:nvPr>
        </p:nvSpPr>
        <p:spPr/>
        <p:txBody>
          <a:bodyPr/>
          <a:lstStyle/>
          <a:p>
            <a:r>
              <a:rPr lang="en-US" altLang="zh-CN"/>
              <a:t>α</a:t>
            </a:r>
            <a:r>
              <a:rPr lang="zh-CN" altLang="en-US"/>
              <a:t>阶段</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346DD0C-E48B-4F67-A1D9-43C5DA5B89C9}"/>
                  </a:ext>
                </a:extLst>
              </p:cNvPr>
              <p:cNvSpPr txBox="1"/>
              <p:nvPr/>
            </p:nvSpPr>
            <p:spPr>
              <a:xfrm>
                <a:off x="797169" y="1893277"/>
                <a:ext cx="10204938" cy="21276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目标：对于输入序列</a:t>
                </a:r>
                <a:r>
                  <a:rPr lang="en-US" altLang="zh-CN"/>
                  <a:t>X</a:t>
                </a:r>
                <a:r>
                  <a:rPr lang="zh-CN" altLang="en-US"/>
                  <a:t>获取基于内容的重要性得分，也就是获取各个历史交互</a:t>
                </a:r>
                <a:r>
                  <a:rPr lang="en-US" altLang="zh-CN"/>
                  <a:t>item</a:t>
                </a:r>
                <a:r>
                  <a:rPr lang="zh-CN" altLang="en-US"/>
                  <a:t>在</a:t>
                </a:r>
                <a:r>
                  <a:rPr lang="en-US" altLang="zh-CN"/>
                  <a:t>item</a:t>
                </a:r>
                <a:r>
                  <a:rPr lang="zh-CN" altLang="en-US"/>
                  <a:t>内容本身上对于当前推荐的重要性得分；</a:t>
                </a:r>
                <a:endParaRPr lang="en-US" altLang="zh-CN"/>
              </a:p>
              <a:p>
                <a:pPr marL="285750" indent="-285750">
                  <a:lnSpc>
                    <a:spcPct val="150000"/>
                  </a:lnSpc>
                  <a:buFont typeface="Arial" panose="020B0604020202020204" pitchFamily="34" charset="0"/>
                  <a:buChar char="•"/>
                </a:pPr>
                <a:r>
                  <a:rPr lang="zh-CN" altLang="en-US"/>
                  <a:t>方法：采用自注意力机制来捕获重要性，使用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𝑙</m:t>
                        </m:r>
                      </m:sub>
                    </m:sSub>
                    <m:r>
                      <a:rPr lang="zh-CN" altLang="en-US" i="1">
                        <a:latin typeface="Cambria Math" panose="02040503050406030204" pitchFamily="18" charset="0"/>
                      </a:rPr>
                      <m:t>个</m:t>
                    </m:r>
                  </m:oMath>
                </a14:m>
                <a:r>
                  <a:rPr lang="zh-CN" altLang="en-US"/>
                  <a:t>自注意力编码块，每个块有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h</m:t>
                        </m:r>
                      </m:sub>
                    </m:sSub>
                    <m:r>
                      <a:rPr lang="zh-CN" altLang="en-US" i="1">
                        <a:latin typeface="Cambria Math" panose="02040503050406030204" pitchFamily="18" charset="0"/>
                      </a:rPr>
                      <m:t>个</m:t>
                    </m:r>
                  </m:oMath>
                </a14:m>
                <a:r>
                  <a:rPr lang="zh-CN" altLang="en-US"/>
                  <a:t>头。然后接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𝑎</m:t>
                        </m:r>
                      </m:sub>
                    </m:sSub>
                    <m:r>
                      <a:rPr lang="zh-CN" altLang="en-US" i="1">
                        <a:latin typeface="Cambria Math" panose="02040503050406030204" pitchFamily="18" charset="0"/>
                      </a:rPr>
                      <m:t>隐藏</m:t>
                    </m:r>
                  </m:oMath>
                </a14:m>
                <a:r>
                  <a:rPr lang="zh-CN" altLang="en-US"/>
                  <a:t>单元。</a:t>
                </a:r>
                <a:endParaRPr lang="en-US" altLang="zh-CN"/>
              </a:p>
              <a:p>
                <a:pPr marL="285750" indent="-285750">
                  <a:lnSpc>
                    <a:spcPct val="150000"/>
                  </a:lnSpc>
                  <a:buFont typeface="Arial" panose="020B0604020202020204" pitchFamily="34" charset="0"/>
                  <a:buChar char="•"/>
                </a:pPr>
                <a:r>
                  <a:rPr lang="zh-CN" altLang="en-US"/>
                  <a:t>举例：</a:t>
                </a:r>
                <a:endParaRPr lang="en-US" altLang="zh-CN"/>
              </a:p>
            </p:txBody>
          </p:sp>
        </mc:Choice>
        <mc:Fallback xmlns="">
          <p:sp>
            <p:nvSpPr>
              <p:cNvPr id="3" name="文本框 2">
                <a:extLst>
                  <a:ext uri="{FF2B5EF4-FFF2-40B4-BE49-F238E27FC236}">
                    <a16:creationId xmlns:a16="http://schemas.microsoft.com/office/drawing/2014/main" id="{F346DD0C-E48B-4F67-A1D9-43C5DA5B89C9}"/>
                  </a:ext>
                </a:extLst>
              </p:cNvPr>
              <p:cNvSpPr txBox="1">
                <a:spLocks noRot="1" noChangeAspect="1" noMove="1" noResize="1" noEditPoints="1" noAdjustHandles="1" noChangeArrowheads="1" noChangeShapeType="1" noTextEdit="1"/>
              </p:cNvSpPr>
              <p:nvPr/>
            </p:nvSpPr>
            <p:spPr>
              <a:xfrm>
                <a:off x="797169" y="1893277"/>
                <a:ext cx="10204938" cy="2127634"/>
              </a:xfrm>
              <a:prstGeom prst="rect">
                <a:avLst/>
              </a:prstGeom>
              <a:blipFill>
                <a:blip r:embed="rId3"/>
                <a:stretch>
                  <a:fillRect l="-418" r="-179" b="-372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735C89BA-0AA9-4086-8EDA-D6832EB20C8B}"/>
              </a:ext>
            </a:extLst>
          </p:cNvPr>
          <p:cNvPicPr>
            <a:picLocks noChangeAspect="1"/>
          </p:cNvPicPr>
          <p:nvPr/>
        </p:nvPicPr>
        <p:blipFill>
          <a:blip r:embed="rId4"/>
          <a:stretch>
            <a:fillRect/>
          </a:stretch>
        </p:blipFill>
        <p:spPr>
          <a:xfrm>
            <a:off x="8726102" y="3673624"/>
            <a:ext cx="2132398" cy="335891"/>
          </a:xfrm>
          <a:prstGeom prst="rect">
            <a:avLst/>
          </a:prstGeom>
        </p:spPr>
      </p:pic>
      <p:pic>
        <p:nvPicPr>
          <p:cNvPr id="11" name="图片 10">
            <a:extLst>
              <a:ext uri="{FF2B5EF4-FFF2-40B4-BE49-F238E27FC236}">
                <a16:creationId xmlns:a16="http://schemas.microsoft.com/office/drawing/2014/main" id="{CB5E1EAD-2EDA-421C-8226-3F0134304EE7}"/>
              </a:ext>
            </a:extLst>
          </p:cNvPr>
          <p:cNvPicPr>
            <a:picLocks noChangeAspect="1"/>
          </p:cNvPicPr>
          <p:nvPr/>
        </p:nvPicPr>
        <p:blipFill>
          <a:blip r:embed="rId5"/>
          <a:stretch>
            <a:fillRect/>
          </a:stretch>
        </p:blipFill>
        <p:spPr>
          <a:xfrm>
            <a:off x="1920413" y="4330689"/>
            <a:ext cx="3338893" cy="293217"/>
          </a:xfrm>
          <a:prstGeom prst="rect">
            <a:avLst/>
          </a:prstGeom>
        </p:spPr>
      </p:pic>
      <p:pic>
        <p:nvPicPr>
          <p:cNvPr id="12" name="图片 11">
            <a:extLst>
              <a:ext uri="{FF2B5EF4-FFF2-40B4-BE49-F238E27FC236}">
                <a16:creationId xmlns:a16="http://schemas.microsoft.com/office/drawing/2014/main" id="{AAA26490-2C81-4766-9AFB-08EAA459D253}"/>
              </a:ext>
            </a:extLst>
          </p:cNvPr>
          <p:cNvPicPr>
            <a:picLocks noChangeAspect="1"/>
          </p:cNvPicPr>
          <p:nvPr/>
        </p:nvPicPr>
        <p:blipFill>
          <a:blip r:embed="rId6"/>
          <a:stretch>
            <a:fillRect/>
          </a:stretch>
        </p:blipFill>
        <p:spPr>
          <a:xfrm>
            <a:off x="1920413" y="3715904"/>
            <a:ext cx="3094820" cy="293611"/>
          </a:xfrm>
          <a:prstGeom prst="rect">
            <a:avLst/>
          </a:prstGeom>
        </p:spPr>
      </p:pic>
      <p:pic>
        <p:nvPicPr>
          <p:cNvPr id="13" name="图片 12">
            <a:extLst>
              <a:ext uri="{FF2B5EF4-FFF2-40B4-BE49-F238E27FC236}">
                <a16:creationId xmlns:a16="http://schemas.microsoft.com/office/drawing/2014/main" id="{3D0D139C-5FA9-4D88-B8BB-059A02DF8CBA}"/>
              </a:ext>
            </a:extLst>
          </p:cNvPr>
          <p:cNvPicPr>
            <a:picLocks noChangeAspect="1"/>
          </p:cNvPicPr>
          <p:nvPr/>
        </p:nvPicPr>
        <p:blipFill>
          <a:blip r:embed="rId7"/>
          <a:stretch>
            <a:fillRect/>
          </a:stretch>
        </p:blipFill>
        <p:spPr>
          <a:xfrm>
            <a:off x="5562600" y="3622486"/>
            <a:ext cx="2712943" cy="481946"/>
          </a:xfrm>
          <a:prstGeom prst="rect">
            <a:avLst/>
          </a:prstGeom>
        </p:spPr>
      </p:pic>
      <p:cxnSp>
        <p:nvCxnSpPr>
          <p:cNvPr id="15" name="直接箭头连接符 14">
            <a:extLst>
              <a:ext uri="{FF2B5EF4-FFF2-40B4-BE49-F238E27FC236}">
                <a16:creationId xmlns:a16="http://schemas.microsoft.com/office/drawing/2014/main" id="{5C06A8F4-31FE-483C-A22B-0C6A8E476850}"/>
              </a:ext>
            </a:extLst>
          </p:cNvPr>
          <p:cNvCxnSpPr>
            <a:cxnSpLocks/>
          </p:cNvCxnSpPr>
          <p:nvPr/>
        </p:nvCxnSpPr>
        <p:spPr>
          <a:xfrm>
            <a:off x="3225800" y="3935782"/>
            <a:ext cx="0" cy="33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D95CCD7D-8490-4FF0-A9C7-389D215F23F6}"/>
              </a:ext>
            </a:extLst>
          </p:cNvPr>
          <p:cNvPicPr>
            <a:picLocks noChangeAspect="1"/>
          </p:cNvPicPr>
          <p:nvPr/>
        </p:nvPicPr>
        <p:blipFill>
          <a:blip r:embed="rId8"/>
          <a:stretch>
            <a:fillRect/>
          </a:stretch>
        </p:blipFill>
        <p:spPr>
          <a:xfrm>
            <a:off x="1920413" y="4935954"/>
            <a:ext cx="2471100" cy="414924"/>
          </a:xfrm>
          <a:prstGeom prst="rect">
            <a:avLst/>
          </a:prstGeom>
        </p:spPr>
      </p:pic>
      <p:cxnSp>
        <p:nvCxnSpPr>
          <p:cNvPr id="19" name="直接箭头连接符 18">
            <a:extLst>
              <a:ext uri="{FF2B5EF4-FFF2-40B4-BE49-F238E27FC236}">
                <a16:creationId xmlns:a16="http://schemas.microsoft.com/office/drawing/2014/main" id="{7C0AF970-8E4F-41EC-8185-87C6B8EA263C}"/>
              </a:ext>
            </a:extLst>
          </p:cNvPr>
          <p:cNvCxnSpPr>
            <a:cxnSpLocks/>
          </p:cNvCxnSpPr>
          <p:nvPr/>
        </p:nvCxnSpPr>
        <p:spPr>
          <a:xfrm>
            <a:off x="3225800" y="4623906"/>
            <a:ext cx="0" cy="3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34BF84E-AAAC-4982-BEDE-671D25E0DA18}"/>
                  </a:ext>
                </a:extLst>
              </p:cNvPr>
              <p:cNvSpPr txBox="1"/>
              <p:nvPr/>
            </p:nvSpPr>
            <p:spPr>
              <a:xfrm>
                <a:off x="5618705" y="4373519"/>
                <a:ext cx="5313676" cy="932243"/>
              </a:xfrm>
              <a:prstGeom prst="rect">
                <a:avLst/>
              </a:prstGeom>
              <a:noFill/>
            </p:spPr>
            <p:txBody>
              <a:bodyPr wrap="square" rtlCol="0">
                <a:spAutoFit/>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m:t>
                    </m:r>
                    <m:r>
                      <a:rPr lang="zh-CN" altLang="en-US" i="1">
                        <a:latin typeface="Cambria Math" panose="02040503050406030204" pitchFamily="18" charset="0"/>
                      </a:rPr>
                      <m:t>将</m:t>
                    </m:r>
                  </m:oMath>
                </a14:m>
                <a:r>
                  <a:rPr lang="zh-CN" altLang="en-US"/>
                  <a:t>第</a:t>
                </a:r>
                <a:r>
                  <a:rPr lang="en-US" altLang="zh-CN"/>
                  <a:t>j</a:t>
                </a:r>
                <a:r>
                  <a:rPr lang="zh-CN" altLang="en-US"/>
                  <a:t>个注意力块从</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 </m:t>
                            </m:r>
                          </m:sub>
                        </m:sSub>
                      </m:sup>
                    </m:sSup>
                    <m:r>
                      <a:rPr lang="zh-CN" altLang="en-US" i="1">
                        <a:latin typeface="Cambria Math" panose="02040503050406030204" pitchFamily="18" charset="0"/>
                      </a:rPr>
                      <m:t>映射到</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𝑖𝑛</m:t>
                            </m:r>
                          </m:sub>
                        </m:sSub>
                      </m:sup>
                    </m:sSup>
                    <m:r>
                      <a:rPr lang="zh-CN" altLang="en-US" i="1">
                        <a:latin typeface="Cambria Math" panose="02040503050406030204" pitchFamily="18" charset="0"/>
                      </a:rPr>
                      <m:t>维度</m:t>
                    </m:r>
                  </m:oMath>
                </a14:m>
                <a:r>
                  <a:rPr lang="zh-CN" altLang="en-US"/>
                  <a:t>的特定的前向反馈层；</a:t>
                </a:r>
                <a:endParaRPr lang="en-US" altLang="zh-CN"/>
              </a:p>
              <a:p>
                <a:r>
                  <a:rPr lang="en-US" altLang="zh-CN"/>
                  <a:t>LN:</a:t>
                </a:r>
                <a:r>
                  <a:rPr lang="zh-CN" altLang="en-US"/>
                  <a:t>层归一化函数</a:t>
                </a:r>
              </a:p>
            </p:txBody>
          </p:sp>
        </mc:Choice>
        <mc:Fallback xmlns="">
          <p:sp>
            <p:nvSpPr>
              <p:cNvPr id="20" name="文本框 19">
                <a:extLst>
                  <a:ext uri="{FF2B5EF4-FFF2-40B4-BE49-F238E27FC236}">
                    <a16:creationId xmlns:a16="http://schemas.microsoft.com/office/drawing/2014/main" id="{434BF84E-AAAC-4982-BEDE-671D25E0DA18}"/>
                  </a:ext>
                </a:extLst>
              </p:cNvPr>
              <p:cNvSpPr txBox="1">
                <a:spLocks noRot="1" noChangeAspect="1" noMove="1" noResize="1" noEditPoints="1" noAdjustHandles="1" noChangeArrowheads="1" noChangeShapeType="1" noTextEdit="1"/>
              </p:cNvSpPr>
              <p:nvPr/>
            </p:nvSpPr>
            <p:spPr>
              <a:xfrm>
                <a:off x="5618705" y="4373519"/>
                <a:ext cx="5313676" cy="932243"/>
              </a:xfrm>
              <a:prstGeom prst="rect">
                <a:avLst/>
              </a:prstGeom>
              <a:blipFill>
                <a:blip r:embed="rId9"/>
                <a:stretch>
                  <a:fillRect l="-1033" t="-1961" r="-689" b="-9150"/>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AF3976DF-6C75-4EFE-A1F4-2E0855E80102}"/>
              </a:ext>
            </a:extLst>
          </p:cNvPr>
          <p:cNvPicPr>
            <a:picLocks noChangeAspect="1"/>
          </p:cNvPicPr>
          <p:nvPr/>
        </p:nvPicPr>
        <p:blipFill>
          <a:blip r:embed="rId10"/>
          <a:stretch>
            <a:fillRect/>
          </a:stretch>
        </p:blipFill>
        <p:spPr>
          <a:xfrm>
            <a:off x="1920413" y="5658371"/>
            <a:ext cx="3081463" cy="668174"/>
          </a:xfrm>
          <a:prstGeom prst="rect">
            <a:avLst/>
          </a:prstGeom>
        </p:spPr>
      </p:pic>
      <p:cxnSp>
        <p:nvCxnSpPr>
          <p:cNvPr id="24" name="直接箭头连接符 23">
            <a:extLst>
              <a:ext uri="{FF2B5EF4-FFF2-40B4-BE49-F238E27FC236}">
                <a16:creationId xmlns:a16="http://schemas.microsoft.com/office/drawing/2014/main" id="{BB59A748-78A5-4C56-89BE-F8B639FDC345}"/>
              </a:ext>
            </a:extLst>
          </p:cNvPr>
          <p:cNvCxnSpPr>
            <a:cxnSpLocks/>
          </p:cNvCxnSpPr>
          <p:nvPr/>
        </p:nvCxnSpPr>
        <p:spPr>
          <a:xfrm>
            <a:off x="3225800" y="5318627"/>
            <a:ext cx="0" cy="3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9B368290-D082-4AA6-857B-405CCC1A2DD9}"/>
              </a:ext>
            </a:extLst>
          </p:cNvPr>
          <p:cNvPicPr>
            <a:picLocks noChangeAspect="1"/>
          </p:cNvPicPr>
          <p:nvPr/>
        </p:nvPicPr>
        <p:blipFill>
          <a:blip r:embed="rId11"/>
          <a:stretch>
            <a:fillRect/>
          </a:stretch>
        </p:blipFill>
        <p:spPr>
          <a:xfrm>
            <a:off x="5562600" y="5795054"/>
            <a:ext cx="1939059" cy="394808"/>
          </a:xfrm>
          <a:prstGeom prst="rect">
            <a:avLst/>
          </a:prstGeom>
        </p:spPr>
      </p:pic>
    </p:spTree>
    <p:extLst>
      <p:ext uri="{BB962C8B-B14F-4D97-AF65-F5344CB8AC3E}">
        <p14:creationId xmlns:p14="http://schemas.microsoft.com/office/powerpoint/2010/main" val="73829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D0C3F-A76E-4E6C-8C8D-F4DEEBC626ED}"/>
              </a:ext>
            </a:extLst>
          </p:cNvPr>
          <p:cNvSpPr>
            <a:spLocks noGrp="1"/>
          </p:cNvSpPr>
          <p:nvPr>
            <p:ph type="title"/>
          </p:nvPr>
        </p:nvSpPr>
        <p:spPr/>
        <p:txBody>
          <a:bodyPr/>
          <a:lstStyle/>
          <a:p>
            <a:r>
              <a:rPr lang="el-GR" altLang="zh-CN"/>
              <a:t>Β</a:t>
            </a:r>
            <a:r>
              <a:rPr lang="zh-CN" altLang="en-US"/>
              <a:t>阶段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565735-AAFA-4436-B9C6-9ADA0B902637}"/>
                  </a:ext>
                </a:extLst>
              </p:cNvPr>
              <p:cNvSpPr>
                <a:spLocks noGrp="1"/>
              </p:cNvSpPr>
              <p:nvPr>
                <p:ph idx="1"/>
              </p:nvPr>
            </p:nvSpPr>
            <p:spPr/>
            <p:txBody>
              <a:bodyPr/>
              <a:lstStyle/>
              <a:p>
                <a:r>
                  <a:rPr lang="zh-CN" altLang="en-US"/>
                  <a:t>目标：基于时间间隔来计算不同历史行为对当前推荐的影响；</a:t>
                </a:r>
                <a:endParaRPr lang="en-US" altLang="zh-CN"/>
              </a:p>
              <a:p>
                <a:r>
                  <a:rPr lang="zh-CN" altLang="en-US"/>
                  <a:t>方法：通过使用多种核函数来计算影响因子，这里选择</a:t>
                </a:r>
                <a:r>
                  <a:rPr lang="en-US" altLang="zh-CN"/>
                  <a:t>K</a:t>
                </a:r>
                <a:r>
                  <a:rPr lang="zh-CN" altLang="en-US"/>
                  <a:t>个。</a:t>
                </a:r>
                <a:endParaRPr lang="en-US" altLang="zh-CN"/>
              </a:p>
              <a:p>
                <a:r>
                  <a:rPr lang="zh-CN" altLang="en-US"/>
                  <a:t>核函数：</a:t>
                </a:r>
                <a:endParaRPr lang="en-US" altLang="zh-CN"/>
              </a:p>
              <a:p>
                <a:pPr lvl="1"/>
                <a:r>
                  <a:rPr lang="zh-CN" altLang="en-US"/>
                  <a:t>指数衰减：</a:t>
                </a:r>
                <a:endParaRPr lang="en-US" altLang="zh-CN"/>
              </a:p>
              <a:p>
                <a:pPr lvl="1"/>
                <a:r>
                  <a:rPr lang="zh-CN" altLang="en-US"/>
                  <a:t>对数衰减：</a:t>
                </a:r>
                <a:endParaRPr lang="en-US" altLang="zh-CN"/>
              </a:p>
              <a:p>
                <a:pPr lvl="1"/>
                <a:r>
                  <a:rPr lang="zh-CN" altLang="en-US"/>
                  <a:t>线性衰减：</a:t>
                </a:r>
                <a:endParaRPr lang="en-US" altLang="zh-CN"/>
              </a:p>
              <a:p>
                <a:pPr lvl="1"/>
                <a:r>
                  <a:rPr lang="zh-CN" altLang="en-US"/>
                  <a:t>影响不变：</a:t>
                </a:r>
                <a:endParaRPr lang="en-US" altLang="zh-CN"/>
              </a:p>
              <a:p>
                <a14:m>
                  <m:oMath xmlns:m="http://schemas.openxmlformats.org/officeDocument/2006/math">
                    <m:r>
                      <m:rPr>
                        <m:sty m:val="p"/>
                      </m:rPr>
                      <a:rPr lang="en-US" altLang="zh-CN" i="1" smtClean="0">
                        <a:latin typeface="Cambria Math" panose="02040503050406030204" pitchFamily="18" charset="0"/>
                      </a:rPr>
                      <m:t>β</m:t>
                    </m:r>
                    <m:r>
                      <a:rPr lang="en-US" altLang="zh-CN" i="1" smtClean="0">
                        <a:latin typeface="Cambria Math" panose="02040503050406030204" pitchFamily="18" charset="0"/>
                      </a:rPr>
                      <m:t>=</m:t>
                    </m:r>
                  </m:oMath>
                </a14:m>
                <a:endParaRPr lang="en-US" altLang="zh-CN"/>
              </a:p>
              <a:p>
                <a:r>
                  <a:rPr lang="zh-CN" altLang="en-US"/>
                  <a:t>得到的</a:t>
                </a:r>
                <a:r>
                  <a:rPr lang="en-US" altLang="zh-CN"/>
                  <a:t>β</a:t>
                </a:r>
                <a:r>
                  <a:rPr lang="zh-CN" altLang="en-US"/>
                  <a:t>用于</a:t>
                </a:r>
                <a:r>
                  <a:rPr lang="en-US" altLang="zh-CN"/>
                  <a:t>γ</a:t>
                </a:r>
                <a:r>
                  <a:rPr lang="zh-CN" altLang="en-US"/>
                  <a:t>阶段使用。</a:t>
                </a:r>
              </a:p>
            </p:txBody>
          </p:sp>
        </mc:Choice>
        <mc:Fallback xmlns="">
          <p:sp>
            <p:nvSpPr>
              <p:cNvPr id="3" name="内容占位符 2">
                <a:extLst>
                  <a:ext uri="{FF2B5EF4-FFF2-40B4-BE49-F238E27FC236}">
                    <a16:creationId xmlns:a16="http://schemas.microsoft.com/office/drawing/2014/main" id="{F0565735-AAFA-4436-B9C6-9ADA0B902637}"/>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5AEF800-4294-446F-8DE2-30BF4E4E63AE}"/>
              </a:ext>
            </a:extLst>
          </p:cNvPr>
          <p:cNvPicPr>
            <a:picLocks noChangeAspect="1"/>
          </p:cNvPicPr>
          <p:nvPr/>
        </p:nvPicPr>
        <p:blipFill>
          <a:blip r:embed="rId4"/>
          <a:stretch>
            <a:fillRect/>
          </a:stretch>
        </p:blipFill>
        <p:spPr>
          <a:xfrm>
            <a:off x="3278343" y="3308881"/>
            <a:ext cx="1857537" cy="341616"/>
          </a:xfrm>
          <a:prstGeom prst="rect">
            <a:avLst/>
          </a:prstGeom>
        </p:spPr>
      </p:pic>
      <p:pic>
        <p:nvPicPr>
          <p:cNvPr id="5" name="图片 4">
            <a:extLst>
              <a:ext uri="{FF2B5EF4-FFF2-40B4-BE49-F238E27FC236}">
                <a16:creationId xmlns:a16="http://schemas.microsoft.com/office/drawing/2014/main" id="{01062502-3D6D-4813-90AA-526E25F880C6}"/>
              </a:ext>
            </a:extLst>
          </p:cNvPr>
          <p:cNvPicPr>
            <a:picLocks noChangeAspect="1"/>
          </p:cNvPicPr>
          <p:nvPr/>
        </p:nvPicPr>
        <p:blipFill>
          <a:blip r:embed="rId5"/>
          <a:stretch>
            <a:fillRect/>
          </a:stretch>
        </p:blipFill>
        <p:spPr>
          <a:xfrm>
            <a:off x="3278343" y="3785434"/>
            <a:ext cx="2392395" cy="279113"/>
          </a:xfrm>
          <a:prstGeom prst="rect">
            <a:avLst/>
          </a:prstGeom>
        </p:spPr>
      </p:pic>
      <p:pic>
        <p:nvPicPr>
          <p:cNvPr id="6" name="图片 5">
            <a:extLst>
              <a:ext uri="{FF2B5EF4-FFF2-40B4-BE49-F238E27FC236}">
                <a16:creationId xmlns:a16="http://schemas.microsoft.com/office/drawing/2014/main" id="{B6DD0FBD-E6E4-4F84-91E3-1872C00A4A4A}"/>
              </a:ext>
            </a:extLst>
          </p:cNvPr>
          <p:cNvPicPr>
            <a:picLocks noChangeAspect="1"/>
          </p:cNvPicPr>
          <p:nvPr/>
        </p:nvPicPr>
        <p:blipFill>
          <a:blip r:embed="rId6"/>
          <a:stretch>
            <a:fillRect/>
          </a:stretch>
        </p:blipFill>
        <p:spPr>
          <a:xfrm>
            <a:off x="3278343" y="4140131"/>
            <a:ext cx="1675573" cy="291404"/>
          </a:xfrm>
          <a:prstGeom prst="rect">
            <a:avLst/>
          </a:prstGeom>
        </p:spPr>
      </p:pic>
      <p:pic>
        <p:nvPicPr>
          <p:cNvPr id="7" name="图片 6">
            <a:extLst>
              <a:ext uri="{FF2B5EF4-FFF2-40B4-BE49-F238E27FC236}">
                <a16:creationId xmlns:a16="http://schemas.microsoft.com/office/drawing/2014/main" id="{82C6227A-DA52-40BE-82BE-032A2FF8D3AF}"/>
              </a:ext>
            </a:extLst>
          </p:cNvPr>
          <p:cNvPicPr>
            <a:picLocks noChangeAspect="1"/>
          </p:cNvPicPr>
          <p:nvPr/>
        </p:nvPicPr>
        <p:blipFill>
          <a:blip r:embed="rId7"/>
          <a:stretch>
            <a:fillRect/>
          </a:stretch>
        </p:blipFill>
        <p:spPr>
          <a:xfrm>
            <a:off x="3258894" y="4507119"/>
            <a:ext cx="948217" cy="294099"/>
          </a:xfrm>
          <a:prstGeom prst="rect">
            <a:avLst/>
          </a:prstGeom>
        </p:spPr>
      </p:pic>
      <p:pic>
        <p:nvPicPr>
          <p:cNvPr id="8" name="图片 7">
            <a:extLst>
              <a:ext uri="{FF2B5EF4-FFF2-40B4-BE49-F238E27FC236}">
                <a16:creationId xmlns:a16="http://schemas.microsoft.com/office/drawing/2014/main" id="{E52C6722-4115-4E8D-B586-15B6A396072F}"/>
              </a:ext>
            </a:extLst>
          </p:cNvPr>
          <p:cNvPicPr>
            <a:picLocks noChangeAspect="1"/>
          </p:cNvPicPr>
          <p:nvPr/>
        </p:nvPicPr>
        <p:blipFill>
          <a:blip r:embed="rId8"/>
          <a:stretch>
            <a:fillRect/>
          </a:stretch>
        </p:blipFill>
        <p:spPr>
          <a:xfrm>
            <a:off x="1797913" y="4880678"/>
            <a:ext cx="3195728" cy="627434"/>
          </a:xfrm>
          <a:prstGeom prst="rect">
            <a:avLst/>
          </a:prstGeom>
        </p:spPr>
      </p:pic>
    </p:spTree>
    <p:extLst>
      <p:ext uri="{BB962C8B-B14F-4D97-AF65-F5344CB8AC3E}">
        <p14:creationId xmlns:p14="http://schemas.microsoft.com/office/powerpoint/2010/main" val="321498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23A9F-81F6-408E-999C-F3BD6D19D3B0}"/>
              </a:ext>
            </a:extLst>
          </p:cNvPr>
          <p:cNvSpPr>
            <a:spLocks noGrp="1"/>
          </p:cNvSpPr>
          <p:nvPr>
            <p:ph type="title"/>
          </p:nvPr>
        </p:nvSpPr>
        <p:spPr/>
        <p:txBody>
          <a:bodyPr/>
          <a:lstStyle/>
          <a:p>
            <a:r>
              <a:rPr lang="en-US" altLang="zh-CN"/>
              <a:t>γ</a:t>
            </a:r>
            <a:r>
              <a:rPr lang="zh-CN" altLang="en-US"/>
              <a:t>阶段</a:t>
            </a:r>
          </a:p>
        </p:txBody>
      </p:sp>
      <p:sp>
        <p:nvSpPr>
          <p:cNvPr id="3" name="内容占位符 2">
            <a:extLst>
              <a:ext uri="{FF2B5EF4-FFF2-40B4-BE49-F238E27FC236}">
                <a16:creationId xmlns:a16="http://schemas.microsoft.com/office/drawing/2014/main" id="{F93A8BE5-DE67-4563-87DC-5586292E82BD}"/>
              </a:ext>
            </a:extLst>
          </p:cNvPr>
          <p:cNvSpPr>
            <a:spLocks noGrp="1"/>
          </p:cNvSpPr>
          <p:nvPr>
            <p:ph idx="1"/>
          </p:nvPr>
        </p:nvSpPr>
        <p:spPr/>
        <p:txBody>
          <a:bodyPr/>
          <a:lstStyle/>
          <a:p>
            <a:r>
              <a:rPr lang="zh-CN" altLang="en-US"/>
              <a:t>目标：基于之前提取的上下文信息融合</a:t>
            </a:r>
            <a:r>
              <a:rPr lang="en-US" altLang="zh-CN"/>
              <a:t>α</a:t>
            </a:r>
            <a:r>
              <a:rPr lang="zh-CN" altLang="en-US"/>
              <a:t>阶段和</a:t>
            </a:r>
            <a:r>
              <a:rPr lang="en-US" altLang="zh-CN"/>
              <a:t>β</a:t>
            </a:r>
            <a:r>
              <a:rPr lang="zh-CN" altLang="en-US"/>
              <a:t>阶段提取到的基于内容和时间的影响；</a:t>
            </a:r>
            <a:endParaRPr lang="en-US" altLang="zh-CN"/>
          </a:p>
          <a:p>
            <a:r>
              <a:rPr lang="zh-CN" altLang="en-US"/>
              <a:t>方法：学习在给定的上下文的情况下，不同的历史行为属于不同的时间核函数的概率分布。</a:t>
            </a:r>
            <a:endParaRPr lang="en-US" altLang="zh-CN"/>
          </a:p>
          <a:p>
            <a:r>
              <a:rPr lang="zh-CN" altLang="en-US"/>
              <a:t>设计方法：在上下文中考虑两个部分：</a:t>
            </a:r>
            <a:endParaRPr lang="en-US" altLang="zh-CN"/>
          </a:p>
          <a:p>
            <a:pPr lvl="1"/>
            <a:r>
              <a:rPr lang="en-US" altLang="zh-CN"/>
              <a:t>sensitivity </a:t>
            </a:r>
            <a:r>
              <a:rPr lang="zh-CN" altLang="en-US"/>
              <a:t>：该事件的发生对于后续推荐的影响程度。</a:t>
            </a:r>
            <a:endParaRPr lang="en-US" altLang="zh-CN"/>
          </a:p>
          <a:p>
            <a:pPr lvl="1"/>
            <a:r>
              <a:rPr lang="en-US" altLang="zh-CN"/>
              <a:t>seriousness </a:t>
            </a:r>
            <a:r>
              <a:rPr lang="zh-CN" altLang="en-US"/>
              <a:t>：上下文出现的关联性来判断用户对于相关产品挑选的认真程度。</a:t>
            </a:r>
            <a:endParaRPr lang="en-US" altLang="zh-CN"/>
          </a:p>
          <a:p>
            <a:pPr lvl="1"/>
            <a:r>
              <a:rPr lang="zh-CN" altLang="en-US"/>
              <a:t>采用双向</a:t>
            </a:r>
            <a:r>
              <a:rPr lang="en-US" altLang="zh-CN"/>
              <a:t>RNN</a:t>
            </a:r>
            <a:r>
              <a:rPr lang="zh-CN" altLang="en-US"/>
              <a:t>，从两个方向捕获上下文，来获取每个行为的上下文特征向量。</a:t>
            </a:r>
          </a:p>
        </p:txBody>
      </p:sp>
    </p:spTree>
    <p:extLst>
      <p:ext uri="{BB962C8B-B14F-4D97-AF65-F5344CB8AC3E}">
        <p14:creationId xmlns:p14="http://schemas.microsoft.com/office/powerpoint/2010/main" val="245467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23A9F-81F6-408E-999C-F3BD6D19D3B0}"/>
              </a:ext>
            </a:extLst>
          </p:cNvPr>
          <p:cNvSpPr>
            <a:spLocks noGrp="1"/>
          </p:cNvSpPr>
          <p:nvPr>
            <p:ph type="title"/>
          </p:nvPr>
        </p:nvSpPr>
        <p:spPr/>
        <p:txBody>
          <a:bodyPr/>
          <a:lstStyle/>
          <a:p>
            <a:r>
              <a:rPr lang="en-US" altLang="zh-CN"/>
              <a:t>γ</a:t>
            </a:r>
            <a:r>
              <a:rPr lang="zh-CN" altLang="en-US"/>
              <a:t>阶段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3A8BE5-DE67-4563-87DC-5586292E82BD}"/>
                  </a:ext>
                </a:extLst>
              </p:cNvPr>
              <p:cNvSpPr>
                <a:spLocks noGrp="1"/>
              </p:cNvSpPr>
              <p:nvPr>
                <p:ph idx="1"/>
              </p:nvPr>
            </p:nvSpPr>
            <p:spPr/>
            <p:txBody>
              <a:bodyPr/>
              <a:lstStyle/>
              <a:p>
                <a:r>
                  <a:rPr lang="zh-CN" altLang="en-US"/>
                  <a:t>双向</a:t>
                </a:r>
                <a:r>
                  <a:rPr lang="en-US" altLang="zh-CN"/>
                  <a:t>RNN:							</a:t>
                </a:r>
              </a:p>
              <a:p>
                <a:r>
                  <a:rPr lang="zh-CN" altLang="en-US"/>
                  <a:t>将历史行为</a:t>
                </a:r>
                <a:r>
                  <a:rPr lang="en-US" altLang="zh-CN"/>
                  <a:t>item</a:t>
                </a:r>
                <a:r>
                  <a:rPr lang="zh-CN" altLang="en-US"/>
                  <a:t>的</a:t>
                </a:r>
                <a:r>
                  <a:rPr lang="en-US" altLang="zh-CN"/>
                  <a:t> </a:t>
                </a:r>
                <a:r>
                  <a:rPr lang="zh-CN" altLang="en-US"/>
                  <a:t>上下文特征映射到</a:t>
                </a:r>
                <a:r>
                  <a:rPr lang="en-US" altLang="zh-CN"/>
                  <a:t>K</a:t>
                </a:r>
                <a:r>
                  <a:rPr lang="zh-CN" altLang="en-US"/>
                  <a:t>维的权重向量，来匹配</a:t>
                </a:r>
                <a:r>
                  <a:rPr lang="en-US" altLang="zh-CN"/>
                  <a:t>K</a:t>
                </a:r>
                <a:r>
                  <a:rPr lang="zh-CN" altLang="en-US"/>
                  <a:t>种时间核函数。</a:t>
                </a:r>
                <a:endParaRPr lang="en-US" altLang="zh-CN"/>
              </a:p>
              <a:p>
                <a:pPr lvl="1"/>
                <a:r>
                  <a:rPr lang="en-US" altLang="zh-CN"/>
                  <a:t> 		</a:t>
                </a:r>
                <a:r>
                  <a:rPr lang="zh-CN" altLang="en-US"/>
                  <a:t>：第</a:t>
                </a:r>
                <a:r>
                  <a:rPr lang="en-US" altLang="zh-CN"/>
                  <a:t>i</a:t>
                </a:r>
                <a:r>
                  <a:rPr lang="zh-CN" altLang="en-US"/>
                  <a:t>个</a:t>
                </a:r>
                <a:r>
                  <a:rPr lang="en-US" altLang="zh-CN"/>
                  <a:t>item</a:t>
                </a:r>
                <a:r>
                  <a:rPr lang="zh-CN" altLang="en-US"/>
                  <a:t>的上下文特征向量匹配时间核函数</a:t>
                </a:r>
                <a:r>
                  <a:rPr lang="en-US" altLang="zh-CN"/>
                  <a:t>k</a:t>
                </a:r>
                <a:r>
                  <a:rPr lang="zh-CN" altLang="en-US"/>
                  <a:t>的概率；</a:t>
                </a:r>
                <a:endParaRPr lang="en-US" altLang="zh-CN"/>
              </a:p>
              <a:p>
                <a:pPr lvl="1"/>
                <a:r>
                  <a:rPr lang="en-US" altLang="zh-CN"/>
                  <a:t> 				</a:t>
                </a:r>
                <a:r>
                  <a:rPr lang="zh-CN" altLang="en-US"/>
                  <a:t>：</a:t>
                </a:r>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i="1">
                            <a:latin typeface="Cambria Math" panose="02040503050406030204" pitchFamily="18" charset="0"/>
                          </a:rPr>
                          <m:t>F</m:t>
                        </m:r>
                      </m:e>
                      <m:sup>
                        <m:r>
                          <m:rPr>
                            <m:sty m:val="p"/>
                          </m:rPr>
                          <a:rPr lang="en-US" altLang="zh-CN" i="1">
                            <a:latin typeface="Cambria Math" panose="02040503050406030204" pitchFamily="18" charset="0"/>
                          </a:rPr>
                          <m:t>γ</m:t>
                        </m:r>
                      </m:sup>
                    </m:sSup>
                    <m:r>
                      <a:rPr lang="zh-CN" altLang="en-US" i="1">
                        <a:latin typeface="Cambria Math" panose="02040503050406030204" pitchFamily="18" charset="0"/>
                      </a:rPr>
                      <m:t>：</m:t>
                    </m:r>
                    <m:r>
                      <a:rPr lang="zh-CN" altLang="en-US" i="1" smtClean="0">
                        <a:latin typeface="Cambria Math" panose="02040503050406030204" pitchFamily="18" charset="0"/>
                      </a:rPr>
                      <m:t>就是</m:t>
                    </m:r>
                  </m:oMath>
                </a14:m>
                <a:r>
                  <a:rPr lang="zh-CN" altLang="en-US"/>
                  <a:t>将</a:t>
                </a:r>
                <a:r>
                  <a:rPr lang="en-US" altLang="zh-CN"/>
                  <a:t>C</a:t>
                </a:r>
                <a:r>
                  <a:rPr lang="zh-CN" altLang="en-US"/>
                  <a:t>映射到概率空间的前向反馈层，然后使用</a:t>
                </a:r>
                <a:r>
                  <a:rPr lang="en-US" altLang="zh-CN"/>
                  <a:t>softmax</a:t>
                </a:r>
                <a:r>
                  <a:rPr lang="zh-CN" altLang="en-US"/>
                  <a:t>层将其归一化为概率</a:t>
                </a:r>
                <a:r>
                  <a:rPr lang="en-US" altLang="zh-CN"/>
                  <a:t> </a:t>
                </a:r>
                <a:r>
                  <a:rPr lang="zh-CN" altLang="en-US"/>
                  <a:t>。和为</a:t>
                </a:r>
                <a:r>
                  <a:rPr lang="en-US" altLang="zh-CN"/>
                  <a:t>1.</a:t>
                </a:r>
              </a:p>
              <a:p>
                <a:pPr lvl="1"/>
                <a:r>
                  <a:rPr lang="en-US" altLang="zh-CN"/>
                  <a:t> 		    </a:t>
                </a:r>
                <a:r>
                  <a:rPr lang="zh-CN" altLang="en-US"/>
                  <a:t>：该步就得到不同历史行为发生的时间对当前推荐的影响。</a:t>
                </a:r>
                <a:endParaRPr lang="en-US" altLang="zh-CN"/>
              </a:p>
              <a:p>
                <a:r>
                  <a:rPr lang="zh-CN" altLang="en-US"/>
                  <a:t>得到混合了历史行为内容以及该行为发生的情景和时间的内容重要性得分：</a:t>
                </a:r>
                <a:endParaRPr lang="en-US" altLang="zh-CN"/>
              </a:p>
              <a:p>
                <a:endParaRPr lang="en-US" altLang="zh-CN"/>
              </a:p>
            </p:txBody>
          </p:sp>
        </mc:Choice>
        <mc:Fallback xmlns="">
          <p:sp>
            <p:nvSpPr>
              <p:cNvPr id="3" name="内容占位符 2">
                <a:extLst>
                  <a:ext uri="{FF2B5EF4-FFF2-40B4-BE49-F238E27FC236}">
                    <a16:creationId xmlns:a16="http://schemas.microsoft.com/office/drawing/2014/main" id="{F93A8BE5-DE67-4563-87DC-5586292E82BD}"/>
                  </a:ext>
                </a:extLst>
              </p:cNvPr>
              <p:cNvSpPr>
                <a:spLocks noGrp="1" noRot="1" noChangeAspect="1" noMove="1" noResize="1" noEditPoints="1" noAdjustHandles="1" noChangeArrowheads="1" noChangeShapeType="1" noTextEdit="1"/>
              </p:cNvSpPr>
              <p:nvPr>
                <p:ph idx="1"/>
              </p:nvPr>
            </p:nvSpPr>
            <p:spPr>
              <a:blipFill>
                <a:blip r:embed="rId3"/>
                <a:stretch>
                  <a:fillRect l="-1043" t="-2521" r="-40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9DE4168-4ABD-45DB-83F7-00C1DE404A92}"/>
              </a:ext>
            </a:extLst>
          </p:cNvPr>
          <p:cNvPicPr>
            <a:picLocks noChangeAspect="1"/>
          </p:cNvPicPr>
          <p:nvPr/>
        </p:nvPicPr>
        <p:blipFill>
          <a:blip r:embed="rId4"/>
          <a:stretch>
            <a:fillRect/>
          </a:stretch>
        </p:blipFill>
        <p:spPr>
          <a:xfrm>
            <a:off x="3048253" y="1731749"/>
            <a:ext cx="5084827" cy="503711"/>
          </a:xfrm>
          <a:prstGeom prst="rect">
            <a:avLst/>
          </a:prstGeom>
        </p:spPr>
      </p:pic>
      <p:pic>
        <p:nvPicPr>
          <p:cNvPr id="5" name="图片 4">
            <a:extLst>
              <a:ext uri="{FF2B5EF4-FFF2-40B4-BE49-F238E27FC236}">
                <a16:creationId xmlns:a16="http://schemas.microsoft.com/office/drawing/2014/main" id="{0A421549-B5A1-447D-9901-D2F97FDF7861}"/>
              </a:ext>
            </a:extLst>
          </p:cNvPr>
          <p:cNvPicPr>
            <a:picLocks noChangeAspect="1"/>
          </p:cNvPicPr>
          <p:nvPr/>
        </p:nvPicPr>
        <p:blipFill>
          <a:blip r:embed="rId5"/>
          <a:stretch>
            <a:fillRect/>
          </a:stretch>
        </p:blipFill>
        <p:spPr>
          <a:xfrm>
            <a:off x="1579002" y="3121744"/>
            <a:ext cx="1190476" cy="438095"/>
          </a:xfrm>
          <a:prstGeom prst="rect">
            <a:avLst/>
          </a:prstGeom>
        </p:spPr>
      </p:pic>
      <p:pic>
        <p:nvPicPr>
          <p:cNvPr id="6" name="图片 5">
            <a:extLst>
              <a:ext uri="{FF2B5EF4-FFF2-40B4-BE49-F238E27FC236}">
                <a16:creationId xmlns:a16="http://schemas.microsoft.com/office/drawing/2014/main" id="{1C379D2F-6E70-47C7-BC80-7310C8E8BB35}"/>
              </a:ext>
            </a:extLst>
          </p:cNvPr>
          <p:cNvPicPr>
            <a:picLocks noChangeAspect="1"/>
          </p:cNvPicPr>
          <p:nvPr/>
        </p:nvPicPr>
        <p:blipFill>
          <a:blip r:embed="rId6"/>
          <a:stretch>
            <a:fillRect/>
          </a:stretch>
        </p:blipFill>
        <p:spPr>
          <a:xfrm>
            <a:off x="1633912" y="3559839"/>
            <a:ext cx="2673928" cy="384309"/>
          </a:xfrm>
          <a:prstGeom prst="rect">
            <a:avLst/>
          </a:prstGeom>
        </p:spPr>
      </p:pic>
      <p:pic>
        <p:nvPicPr>
          <p:cNvPr id="7" name="图片 6">
            <a:extLst>
              <a:ext uri="{FF2B5EF4-FFF2-40B4-BE49-F238E27FC236}">
                <a16:creationId xmlns:a16="http://schemas.microsoft.com/office/drawing/2014/main" id="{9303AF25-B2F3-45E9-9CFF-16E02D2C559F}"/>
              </a:ext>
            </a:extLst>
          </p:cNvPr>
          <p:cNvPicPr>
            <a:picLocks noChangeAspect="1"/>
          </p:cNvPicPr>
          <p:nvPr/>
        </p:nvPicPr>
        <p:blipFill>
          <a:blip r:embed="rId7"/>
          <a:stretch>
            <a:fillRect/>
          </a:stretch>
        </p:blipFill>
        <p:spPr>
          <a:xfrm>
            <a:off x="1557758" y="4252266"/>
            <a:ext cx="1490495" cy="344777"/>
          </a:xfrm>
          <a:prstGeom prst="rect">
            <a:avLst/>
          </a:prstGeom>
        </p:spPr>
      </p:pic>
      <p:pic>
        <p:nvPicPr>
          <p:cNvPr id="8" name="图片 7">
            <a:extLst>
              <a:ext uri="{FF2B5EF4-FFF2-40B4-BE49-F238E27FC236}">
                <a16:creationId xmlns:a16="http://schemas.microsoft.com/office/drawing/2014/main" id="{58ADDC26-D14E-4C7D-9967-F4ADDA651D4F}"/>
              </a:ext>
            </a:extLst>
          </p:cNvPr>
          <p:cNvPicPr>
            <a:picLocks noChangeAspect="1"/>
          </p:cNvPicPr>
          <p:nvPr/>
        </p:nvPicPr>
        <p:blipFill>
          <a:blip r:embed="rId8"/>
          <a:stretch>
            <a:fillRect/>
          </a:stretch>
        </p:blipFill>
        <p:spPr>
          <a:xfrm>
            <a:off x="2819653" y="5116965"/>
            <a:ext cx="2478707" cy="420495"/>
          </a:xfrm>
          <a:prstGeom prst="rect">
            <a:avLst/>
          </a:prstGeom>
        </p:spPr>
      </p:pic>
      <p:pic>
        <p:nvPicPr>
          <p:cNvPr id="9" name="图片 8">
            <a:extLst>
              <a:ext uri="{FF2B5EF4-FFF2-40B4-BE49-F238E27FC236}">
                <a16:creationId xmlns:a16="http://schemas.microsoft.com/office/drawing/2014/main" id="{1AF9F792-39F2-48F1-B511-250EECD922F7}"/>
              </a:ext>
            </a:extLst>
          </p:cNvPr>
          <p:cNvPicPr>
            <a:picLocks noChangeAspect="1"/>
          </p:cNvPicPr>
          <p:nvPr/>
        </p:nvPicPr>
        <p:blipFill>
          <a:blip r:embed="rId9"/>
          <a:stretch>
            <a:fillRect/>
          </a:stretch>
        </p:blipFill>
        <p:spPr>
          <a:xfrm>
            <a:off x="2819653" y="5737235"/>
            <a:ext cx="3468210" cy="466459"/>
          </a:xfrm>
          <a:prstGeom prst="rect">
            <a:avLst/>
          </a:prstGeom>
        </p:spPr>
      </p:pic>
    </p:spTree>
    <p:extLst>
      <p:ext uri="{BB962C8B-B14F-4D97-AF65-F5344CB8AC3E}">
        <p14:creationId xmlns:p14="http://schemas.microsoft.com/office/powerpoint/2010/main" val="17992829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1371</Words>
  <Application>Microsoft Office PowerPoint</Application>
  <PresentationFormat>宽屏</PresentationFormat>
  <Paragraphs>132</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Cambria Math</vt:lpstr>
      <vt:lpstr>Wingdings</vt:lpstr>
      <vt:lpstr>Office 主题​​</vt:lpstr>
      <vt:lpstr>Déjà vu: A Contextualized Temporal Attention Mechanism for Sequential Recommendation</vt:lpstr>
      <vt:lpstr>介绍</vt:lpstr>
      <vt:lpstr>举例</vt:lpstr>
      <vt:lpstr>模型架构</vt:lpstr>
      <vt:lpstr>参数说明</vt:lpstr>
      <vt:lpstr>α阶段</vt:lpstr>
      <vt:lpstr>Β阶段</vt:lpstr>
      <vt:lpstr>γ阶段</vt:lpstr>
      <vt:lpstr>γ阶段</vt:lpstr>
      <vt:lpstr>推荐部分</vt:lpstr>
      <vt:lpstr>参数学习</vt:lpstr>
      <vt:lpstr>实验部分</vt:lpstr>
      <vt:lpstr>实验结果-消融实验</vt:lpstr>
      <vt:lpstr>模型架构讨论</vt:lpstr>
      <vt:lpstr>结论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Contextualized Temporal Attention Mechanism for Sequential Recommendation</dc:title>
  <dc:creator>jiang weiguang</dc:creator>
  <cp:lastModifiedBy>伟光 蒋</cp:lastModifiedBy>
  <cp:revision>58</cp:revision>
  <dcterms:created xsi:type="dcterms:W3CDTF">2020-05-28T01:22:54Z</dcterms:created>
  <dcterms:modified xsi:type="dcterms:W3CDTF">2020-07-16T10:20:29Z</dcterms:modified>
</cp:coreProperties>
</file>