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5FAD"/>
    <a:srgbClr val="165DAD"/>
    <a:srgbClr val="739EC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81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D0DC-D473-43AF-BB93-971069844433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B127-3E2D-4788-8CC4-F7F7159EC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23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D0DC-D473-43AF-BB93-971069844433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B127-3E2D-4788-8CC4-F7F7159EC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70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D0DC-D473-43AF-BB93-971069844433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B127-3E2D-4788-8CC4-F7F7159EC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95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D0DC-D473-43AF-BB93-971069844433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B127-3E2D-4788-8CC4-F7F7159EC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55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D0DC-D473-43AF-BB93-971069844433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B127-3E2D-4788-8CC4-F7F7159EC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09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D0DC-D473-43AF-BB93-971069844433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B127-3E2D-4788-8CC4-F7F7159EC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18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D0DC-D473-43AF-BB93-971069844433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B127-3E2D-4788-8CC4-F7F7159EC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39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D0DC-D473-43AF-BB93-971069844433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B127-3E2D-4788-8CC4-F7F7159EC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30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D0DC-D473-43AF-BB93-971069844433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B127-3E2D-4788-8CC4-F7F7159EC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96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D0DC-D473-43AF-BB93-971069844433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B127-3E2D-4788-8CC4-F7F7159EC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D0DC-D473-43AF-BB93-971069844433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B127-3E2D-4788-8CC4-F7F7159EC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93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6D0DC-D473-43AF-BB93-971069844433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BB127-3E2D-4788-8CC4-F7F7159EC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87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2" r="445" b="-298"/>
          <a:stretch/>
        </p:blipFill>
        <p:spPr>
          <a:xfrm>
            <a:off x="11127059" y="0"/>
            <a:ext cx="1064941" cy="92122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" y="1317006"/>
            <a:ext cx="12191999" cy="2124000"/>
          </a:xfrm>
          <a:prstGeom prst="rect">
            <a:avLst/>
          </a:prstGeom>
          <a:solidFill>
            <a:srgbClr val="185FAD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流程图: 手动输入 6"/>
          <p:cNvSpPr/>
          <p:nvPr/>
        </p:nvSpPr>
        <p:spPr>
          <a:xfrm rot="5400000" flipH="1">
            <a:off x="2969268" y="471733"/>
            <a:ext cx="626033" cy="6564573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手动输入 7"/>
          <p:cNvSpPr/>
          <p:nvPr/>
        </p:nvSpPr>
        <p:spPr>
          <a:xfrm rot="16200000" flipH="1">
            <a:off x="8519365" y="394401"/>
            <a:ext cx="626025" cy="6719246"/>
          </a:xfrm>
          <a:prstGeom prst="flowChartManualInpu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330656" y="3492410"/>
            <a:ext cx="3623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陈可迪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51255901050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4053" y="1699146"/>
            <a:ext cx="91644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GPTEVAL: NLG Evaluation using GPT-4 with Better Human Alignment[</a:t>
            </a:r>
            <a:r>
              <a:rPr lang="zh-CN" alt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微软</a:t>
            </a:r>
            <a:r>
              <a:rPr lang="en-US" altLang="zh-CN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" y="6570000"/>
            <a:ext cx="12191999" cy="28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579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921223"/>
            <a:ext cx="12191999" cy="28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2" r="445" b="-298"/>
          <a:stretch/>
        </p:blipFill>
        <p:spPr>
          <a:xfrm>
            <a:off x="11127059" y="0"/>
            <a:ext cx="1064941" cy="92122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730156" y="6410122"/>
            <a:ext cx="900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GPTEVAL: NLG Evaluation using GPT-4 with Better Human Alignment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7546" y="348018"/>
            <a:ext cx="253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165D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Enlighten</a:t>
            </a:r>
            <a:endParaRPr lang="zh-CN" altLang="en-US" sz="2800" dirty="0">
              <a:solidFill>
                <a:srgbClr val="165D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8890" y="1611086"/>
            <a:ext cx="8341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可否利用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为各个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任务设计更加合理的评价指标？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比如实体抽取，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的标注有人为的偏差性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803"/>
              </p:ext>
            </p:extLst>
          </p:nvPr>
        </p:nvGraphicFramePr>
        <p:xfrm>
          <a:off x="945502" y="2261510"/>
          <a:ext cx="6232848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58212">
                  <a:extLst>
                    <a:ext uri="{9D8B030D-6E8A-4147-A177-3AD203B41FA5}">
                      <a16:colId xmlns:a16="http://schemas.microsoft.com/office/drawing/2014/main" val="3699682284"/>
                    </a:ext>
                  </a:extLst>
                </a:gridCol>
                <a:gridCol w="1558212">
                  <a:extLst>
                    <a:ext uri="{9D8B030D-6E8A-4147-A177-3AD203B41FA5}">
                      <a16:colId xmlns:a16="http://schemas.microsoft.com/office/drawing/2014/main" val="3425773111"/>
                    </a:ext>
                  </a:extLst>
                </a:gridCol>
                <a:gridCol w="1558212">
                  <a:extLst>
                    <a:ext uri="{9D8B030D-6E8A-4147-A177-3AD203B41FA5}">
                      <a16:colId xmlns:a16="http://schemas.microsoft.com/office/drawing/2014/main" val="2992887918"/>
                    </a:ext>
                  </a:extLst>
                </a:gridCol>
                <a:gridCol w="1558212">
                  <a:extLst>
                    <a:ext uri="{9D8B030D-6E8A-4147-A177-3AD203B41FA5}">
                      <a16:colId xmlns:a16="http://schemas.microsoft.com/office/drawing/2014/main" val="2501665431"/>
                    </a:ext>
                  </a:extLst>
                </a:gridCol>
              </a:tblGrid>
              <a:tr h="3602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抽取结果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判断结果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902381"/>
                  </a:ext>
                </a:extLst>
              </a:tr>
              <a:tr h="3602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the apple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400832"/>
                  </a:ext>
                </a:extLst>
              </a:tr>
              <a:tr h="3602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LLMs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the apple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007681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945502" y="3502090"/>
            <a:ext cx="62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语义</a:t>
            </a:r>
            <a:r>
              <a:rPr lang="zh-CN" altLang="en-US" dirty="0" smtClean="0"/>
              <a:t>上相同</a:t>
            </a:r>
            <a:r>
              <a:rPr lang="en-US" altLang="zh-CN" dirty="0" smtClean="0"/>
              <a:t>+</a:t>
            </a:r>
            <a:r>
              <a:rPr lang="zh-CN" altLang="en-US" dirty="0" smtClean="0"/>
              <a:t>语法上合规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9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921223"/>
            <a:ext cx="12191999" cy="28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2" r="445" b="-298"/>
          <a:stretch/>
        </p:blipFill>
        <p:spPr>
          <a:xfrm>
            <a:off x="11127059" y="0"/>
            <a:ext cx="1064941" cy="92122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730156" y="6410122"/>
            <a:ext cx="900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GPTEVAL: NLG Evaluation using GPT-4 with Better Human Alignment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7546" y="348018"/>
            <a:ext cx="253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165D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Enlighten</a:t>
            </a:r>
            <a:endParaRPr lang="zh-CN" altLang="en-US" sz="2800" dirty="0">
              <a:solidFill>
                <a:srgbClr val="165D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67805" y="2448184"/>
            <a:ext cx="46715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early hours of yesterday, the Russo-Ukraine war has caused hundreds of thousands of civilian casualties, and countless families have been torn apart. The Russian man is a retired soldier. He was stabbed dozens of times on the Ukrainian battlefield and was hit by bullets once a day. Recently, in Voronezh, the police found a homeless man who sold knives and died on the street, and it was finally confirmed that this man was responsible.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787" y="1905867"/>
            <a:ext cx="4422952" cy="410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0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921223"/>
            <a:ext cx="12191999" cy="28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2" r="445" b="-298"/>
          <a:stretch/>
        </p:blipFill>
        <p:spPr>
          <a:xfrm>
            <a:off x="11127059" y="0"/>
            <a:ext cx="1064941" cy="92122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730156" y="6410122"/>
            <a:ext cx="900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GPTEVAL: NLG Evaluation using GPT-4 with Better Human Alignment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7546" y="348018"/>
            <a:ext cx="253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165D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Enlighten</a:t>
            </a:r>
            <a:endParaRPr lang="zh-CN" altLang="en-US" sz="2800" dirty="0">
              <a:solidFill>
                <a:srgbClr val="165D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88" y="1425458"/>
            <a:ext cx="4629634" cy="14102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088" y="2835734"/>
            <a:ext cx="4383910" cy="346786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1402" y="2211311"/>
            <a:ext cx="61245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921223"/>
            <a:ext cx="12191999" cy="28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2" r="445" b="-298"/>
          <a:stretch/>
        </p:blipFill>
        <p:spPr>
          <a:xfrm>
            <a:off x="11127059" y="0"/>
            <a:ext cx="1064941" cy="92122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730156" y="6410122"/>
            <a:ext cx="900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GPTEVAL: NLG Evaluation using GPT-4 with Better Human Alignment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7546" y="348018"/>
            <a:ext cx="253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165D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Motivations</a:t>
            </a:r>
            <a:endParaRPr lang="zh-CN" altLang="en-US" sz="2800" dirty="0">
              <a:solidFill>
                <a:srgbClr val="165D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7546" y="2405049"/>
            <a:ext cx="117370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anguage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eneration (NLG)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生成的结果很难被评价，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BLEU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ROUGE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之类的评价指标本质是计算重叠率，和人工评判结果往往相差甚远。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年底有工作开始将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LLMs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用作评价器的想法，但是有效性和可靠性依然是个问题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8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921223"/>
            <a:ext cx="12191999" cy="28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2" r="445" b="-298"/>
          <a:stretch/>
        </p:blipFill>
        <p:spPr>
          <a:xfrm>
            <a:off x="11127059" y="0"/>
            <a:ext cx="1064941" cy="92122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730156" y="6410122"/>
            <a:ext cx="900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GPTEVAL: NLG Evaluation using GPT-4 with Better Human Alignment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7546" y="348018"/>
            <a:ext cx="253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165D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endParaRPr lang="zh-CN" altLang="en-US" sz="2800" dirty="0">
              <a:solidFill>
                <a:srgbClr val="165D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9431" y="2539457"/>
            <a:ext cx="10256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本文设计的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evaluator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被称作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GPTEVAL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主要用于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summarization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dialogue generation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两个任务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9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921223"/>
            <a:ext cx="12191999" cy="28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2" r="445" b="-298"/>
          <a:stretch/>
        </p:blipFill>
        <p:spPr>
          <a:xfrm>
            <a:off x="11127059" y="0"/>
            <a:ext cx="1064941" cy="92122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730156" y="6410122"/>
            <a:ext cx="900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GPTEVAL: NLG Evaluation using GPT-4 with Better Human Alignment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7546" y="348018"/>
            <a:ext cx="253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165D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endParaRPr lang="zh-CN" altLang="en-US" sz="2800" dirty="0">
              <a:solidFill>
                <a:srgbClr val="165D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325" y="1416175"/>
            <a:ext cx="7766714" cy="47869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5039" y="4740619"/>
            <a:ext cx="2443459" cy="105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2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921223"/>
            <a:ext cx="12191999" cy="28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2" r="445" b="-298"/>
          <a:stretch/>
        </p:blipFill>
        <p:spPr>
          <a:xfrm>
            <a:off x="11127059" y="0"/>
            <a:ext cx="1064941" cy="92122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730156" y="6410122"/>
            <a:ext cx="900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GPTEVAL: NLG Evaluation using GPT-4 with Better Human Alignment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7546" y="348018"/>
            <a:ext cx="4804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165D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r>
              <a:rPr lang="en-US" altLang="zh-CN" sz="2800" dirty="0" smtClean="0">
                <a:solidFill>
                  <a:srgbClr val="185F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2800" dirty="0">
                <a:solidFill>
                  <a:srgbClr val="185F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en-US" altLang="zh-CN" sz="2800" dirty="0" smtClean="0">
                <a:solidFill>
                  <a:srgbClr val="185F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</a:t>
            </a:r>
            <a:endParaRPr lang="zh-CN" altLang="en-US" sz="2800" dirty="0">
              <a:solidFill>
                <a:srgbClr val="185F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11" y="1491535"/>
            <a:ext cx="7996023" cy="37333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123899" y="1387060"/>
            <a:ext cx="197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不同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评价维</a:t>
            </a:r>
            <a:r>
              <a:rPr lang="zh-CN" altLang="en-US" dirty="0" smtClean="0">
                <a:solidFill>
                  <a:srgbClr val="FF0000"/>
                </a:solidFill>
              </a:rPr>
              <a:t>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7546" y="3022980"/>
            <a:ext cx="461665" cy="10167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评价指标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6979" y="5404513"/>
            <a:ext cx="3261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人工评测的分数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[0.5, 0.7 ,0.5]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的打分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[0.3,0.6,0.4]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左大括号 14"/>
          <p:cNvSpPr/>
          <p:nvPr/>
        </p:nvSpPr>
        <p:spPr>
          <a:xfrm flipH="1">
            <a:off x="3904399" y="5529785"/>
            <a:ext cx="202441" cy="395786"/>
          </a:xfrm>
          <a:prstGeom prst="lef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06840" y="5529785"/>
            <a:ext cx="585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出这两个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Spearman (</a:t>
            </a:r>
            <a:r>
              <a:rPr lang="el-G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ρ)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Kendall-Tau</a:t>
            </a:r>
            <a:r>
              <a:rPr lang="el-G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(τ )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77068" y="4415050"/>
            <a:ext cx="1057702" cy="307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37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921223"/>
            <a:ext cx="12191999" cy="28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2" r="445" b="-298"/>
          <a:stretch/>
        </p:blipFill>
        <p:spPr>
          <a:xfrm>
            <a:off x="11127059" y="0"/>
            <a:ext cx="1064941" cy="92122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730156" y="6410122"/>
            <a:ext cx="900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GPTEVAL: NLG Evaluation using GPT-4 with Better Human Alignment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7546" y="348018"/>
            <a:ext cx="4648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165D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of </a:t>
            </a:r>
            <a:r>
              <a:rPr lang="en-US" altLang="zh-CN" sz="2800" dirty="0" smtClean="0">
                <a:solidFill>
                  <a:srgbClr val="185F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dialogue </a:t>
            </a:r>
            <a:r>
              <a:rPr lang="en-US" altLang="zh-CN" sz="2800" dirty="0">
                <a:solidFill>
                  <a:srgbClr val="185F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lang="zh-CN" altLang="en-US" sz="2800" dirty="0">
              <a:solidFill>
                <a:srgbClr val="185F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93" y="1909664"/>
            <a:ext cx="8617971" cy="300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3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921223"/>
            <a:ext cx="12191999" cy="28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2" r="445" b="-298"/>
          <a:stretch/>
        </p:blipFill>
        <p:spPr>
          <a:xfrm>
            <a:off x="11127059" y="0"/>
            <a:ext cx="1064941" cy="92122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730156" y="6410122"/>
            <a:ext cx="900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GPTEVAL: NLG Evaluation using GPT-4 with Better Human Alignment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7546" y="348018"/>
            <a:ext cx="253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165D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zh-CN" altLang="en-US" sz="2800" dirty="0">
              <a:solidFill>
                <a:srgbClr val="165D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233" y="1557162"/>
            <a:ext cx="6362700" cy="38290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07233" y="1318727"/>
            <a:ext cx="427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GPTEVAL prefer LLM-based outputs?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0937" y="5528835"/>
            <a:ext cx="859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LLM-based evaluators to reduce its inherent bias towards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LLM generated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62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921223"/>
            <a:ext cx="12191999" cy="28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2" r="445" b="-298"/>
          <a:stretch/>
        </p:blipFill>
        <p:spPr>
          <a:xfrm>
            <a:off x="11127059" y="0"/>
            <a:ext cx="1064941" cy="92122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730156" y="6410122"/>
            <a:ext cx="900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GPTEVAL: NLG Evaluation using GPT-4 with Better Human Alignment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7546" y="348018"/>
            <a:ext cx="253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165D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zh-CN" altLang="en-US" sz="2800" dirty="0">
              <a:solidFill>
                <a:srgbClr val="165D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50" y="1737474"/>
            <a:ext cx="9368615" cy="42162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76604" y="1423129"/>
            <a:ext cx="474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Model Size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635412" y="1523568"/>
            <a:ext cx="219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QAGS:QA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事实一致性评估模型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71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921223"/>
            <a:ext cx="12191999" cy="28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2" r="445" b="-298"/>
          <a:stretch/>
        </p:blipFill>
        <p:spPr>
          <a:xfrm>
            <a:off x="11127059" y="0"/>
            <a:ext cx="1064941" cy="92122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730156" y="6410122"/>
            <a:ext cx="900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GPTEVAL: NLG Evaluation using GPT-4 with Better Human Alignment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7546" y="348018"/>
            <a:ext cx="253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165D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2800" dirty="0">
              <a:solidFill>
                <a:srgbClr val="165D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3770" y="1946989"/>
            <a:ext cx="95856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本文提出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了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GPTEVAL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，这是一个使用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评估生成文本质量的框架。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本文对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NLG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任务（文本摘要和对话生成）进行了广泛的实验，并表明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GPTEVAL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可以胜过最先进的评估器并实现更高的人类对应关系。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我们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还提出了对基于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的评估者行为的初步分析，并强调了基于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的评估者对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生成的文本有偏见的潜在问题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本文只探讨了对于生成和对话任务的评测，是否可以扩展到别的传统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任务？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2.LLMs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在不同任务中具体表现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形式。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生成的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能否提升准确性？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01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555</Words>
  <Application>Microsoft Office PowerPoint</Application>
  <PresentationFormat>宽屏</PresentationFormat>
  <Paragraphs>59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可乐</dc:creator>
  <cp:lastModifiedBy>陈 可乐</cp:lastModifiedBy>
  <cp:revision>63</cp:revision>
  <dcterms:created xsi:type="dcterms:W3CDTF">2023-04-04T12:28:02Z</dcterms:created>
  <dcterms:modified xsi:type="dcterms:W3CDTF">2023-04-13T10:42:43Z</dcterms:modified>
</cp:coreProperties>
</file>