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649" r:id="rId2"/>
    <p:sldId id="256" r:id="rId3"/>
    <p:sldId id="650" r:id="rId4"/>
    <p:sldId id="651" r:id="rId5"/>
    <p:sldId id="652" r:id="rId6"/>
    <p:sldId id="653" r:id="rId7"/>
    <p:sldId id="654" r:id="rId8"/>
    <p:sldId id="655" r:id="rId9"/>
    <p:sldId id="656" r:id="rId10"/>
    <p:sldId id="657" r:id="rId11"/>
    <p:sldId id="658" r:id="rId12"/>
    <p:sldId id="659" r:id="rId13"/>
    <p:sldId id="660" r:id="rId14"/>
    <p:sldId id="661" r:id="rId15"/>
    <p:sldId id="665" r:id="rId16"/>
    <p:sldId id="662" r:id="rId17"/>
    <p:sldId id="663" r:id="rId18"/>
    <p:sldId id="6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84017"/>
  </p:normalViewPr>
  <p:slideViewPr>
    <p:cSldViewPr snapToGrid="0">
      <p:cViewPr varScale="1">
        <p:scale>
          <a:sx n="102" d="100"/>
          <a:sy n="102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E63E-77F7-B843-9136-367F45F9EDDE}" type="datetimeFigureOut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BB1F4-A6EF-EF40-B178-72B0CF786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191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BB1F4-A6EF-EF40-B178-72B0CF78608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165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BB1F4-A6EF-EF40-B178-72B0CF78608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574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BB1F4-A6EF-EF40-B178-72B0CF78608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5900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BB1F4-A6EF-EF40-B178-72B0CF78608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330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BB1F4-A6EF-EF40-B178-72B0CF78608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293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BB1F4-A6EF-EF40-B178-72B0CF78608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3217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BB1F4-A6EF-EF40-B178-72B0CF78608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292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BB1F4-A6EF-EF40-B178-72B0CF78608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5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4A6CA-4259-194B-67C7-3DA4AAC89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677DFA-11DB-C92C-37E5-6E924EB86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EE580-E6C7-AC73-8354-CE89FFE7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5E68-595E-794A-8DFB-AC77FF961FD8}" type="datetimeFigureOut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7F091-46A3-334A-BFD1-C4887857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A5982-0285-75EE-E223-F4AB8F83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1EA7-1CC1-7046-B54D-B4BB78B8E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0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7E665-093A-816F-3123-1AC48A71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CD10B8-F383-0485-1B5A-C070EF577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90B23-E228-DDDA-19B4-7E03DEF5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5E68-595E-794A-8DFB-AC77FF961FD8}" type="datetimeFigureOut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E9B52-4710-EBFF-D7FD-42714479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36B17-AB90-6F3D-5553-B4C8DCA7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1EA7-1CC1-7046-B54D-B4BB78B8E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723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75F13F-4A36-DA46-6410-D61297DF3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7CC836-291F-C6F8-4BFA-9711682E1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C13D2-6085-EEC6-2ADC-51577F95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5E68-595E-794A-8DFB-AC77FF961FD8}" type="datetimeFigureOut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88BDD-CE2A-506C-E894-E7CAECD1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85B19-4ADA-BACF-300B-3657C644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1EA7-1CC1-7046-B54D-B4BB78B8E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60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F97CB-592E-46C2-74DB-060BB3DB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25C51-BFB1-E47C-A715-C7646B989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A9A93-AD01-E7BE-17C6-25B60A35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5E68-595E-794A-8DFB-AC77FF961FD8}" type="datetimeFigureOut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919B0-4FB4-FB31-9EE3-56FB8805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A0A98-EC62-7F6F-A6FB-A9B6D526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1EA7-1CC1-7046-B54D-B4BB78B8E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82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42794-D446-4FF3-2D0C-30A1A7A6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474D5D-A88F-4FF6-52E3-51BAE5220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3EA95-7E40-7391-413F-CF8A7FE7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5E68-595E-794A-8DFB-AC77FF961FD8}" type="datetimeFigureOut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C6F22-6295-5D6F-82A0-3B6FA874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877CD-F471-F9E8-0928-0445F473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1EA7-1CC1-7046-B54D-B4BB78B8E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51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40981-F33D-7A90-4817-5B03FE8E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A7422-9A69-54F0-C3AF-1DC897256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2CC6A0-554D-43EB-C1B4-CB2117494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D53F85-E307-DA5A-60C1-FA321F00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5E68-595E-794A-8DFB-AC77FF961FD8}" type="datetimeFigureOut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BFEC7F-08F3-B88F-226A-422F69F3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512AD5-4048-83B0-763A-773EF916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1EA7-1CC1-7046-B54D-B4BB78B8E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75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966E2-4C71-89F3-7F1C-F13C8303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EBD34E-86C6-44CA-EEDF-5A8FEB3BD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96F41A-AEAB-14B2-00D3-79E2D98BC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5658A-EC6C-C68D-FC40-29E2C77A7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F2B9B7-E41A-7232-7DE7-45C412F3A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CE5B2A-FAC1-39EB-9A89-36ADE4C7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5E68-595E-794A-8DFB-AC77FF961FD8}" type="datetimeFigureOut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3652AC-5124-96BB-B310-8D25B3E0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8ED9E3-55EA-CA38-D4D3-71972C60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1EA7-1CC1-7046-B54D-B4BB78B8E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448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42383-6097-00D8-182E-A9A191A3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1E2ACA-EEFF-4203-A45B-996FE879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5E68-595E-794A-8DFB-AC77FF961FD8}" type="datetimeFigureOut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E918AD-C66A-334B-74E5-46B5E6B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DB591E-70C5-C1BE-179F-C13B978D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1EA7-1CC1-7046-B54D-B4BB78B8E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104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CBD37B-136A-5A95-2F68-CC228B13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5E68-595E-794A-8DFB-AC77FF961FD8}" type="datetimeFigureOut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5DB5F7-848B-684D-7185-DBFBEC8B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0CE444-28AA-F030-DB3C-35F07160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1EA7-1CC1-7046-B54D-B4BB78B8E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29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0910A-AF73-90F0-103B-A543DCCA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31579-DA87-1112-0DAD-7949B6CC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03094-EE9F-DD02-9F56-546A7C6F4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9D57B7-1210-2BB6-8B3C-97205991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5E68-595E-794A-8DFB-AC77FF961FD8}" type="datetimeFigureOut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FB3221-5A5A-BD10-5511-7E04C1CE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C1AA2C-0005-4072-5C63-0CED2CD6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1EA7-1CC1-7046-B54D-B4BB78B8E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467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D0373-E738-1691-AB98-F5D60E89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ABA382-09B7-CFEB-B52C-509355A73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BE95BA-BA0D-972E-F6F6-86C65FA6E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365E3-5644-62E2-301C-819C2598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5E68-595E-794A-8DFB-AC77FF961FD8}" type="datetimeFigureOut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308C5-9703-1F43-A538-0B5F1326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005DED-B950-2FF2-FC71-CC08075F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1EA7-1CC1-7046-B54D-B4BB78B8E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616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4FD8CC-D36B-C0C4-8C8A-B39888A0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78F281-4A8D-B135-9945-6DD37437C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74483-FE62-A6C5-C85A-5B8567277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65E68-595E-794A-8DFB-AC77FF961FD8}" type="datetimeFigureOut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60922-4AE6-79F8-3B69-E75E2CAE6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8CDE2-508D-CED0-8B86-62090C192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1EA7-1CC1-7046-B54D-B4BB78B8E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508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596" y="667166"/>
            <a:ext cx="10972800" cy="3811316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75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187A00A-5299-37A4-5A04-67345F2E3BFA}"/>
                  </a:ext>
                </a:extLst>
              </p:cNvPr>
              <p:cNvSpPr txBox="1"/>
              <p:nvPr/>
            </p:nvSpPr>
            <p:spPr>
              <a:xfrm>
                <a:off x="511623" y="2281435"/>
                <a:ext cx="11168743" cy="1964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" altLang="zh-CN" sz="1600" b="1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charset="0"/>
                      </a:rPr>
                      <m:t>𝑳𝒖</m:t>
                    </m:r>
                    <m:r>
                      <a:rPr lang="en" altLang="zh-CN" sz="1600" b="1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charset="0"/>
                      </a:rPr>
                      <m:t> </m:t>
                    </m:r>
                    <m:r>
                      <a:rPr lang="en" altLang="zh-CN" sz="1600" b="1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charset="0"/>
                      </a:rPr>
                      <m:t>𝑫𝒂</m:t>
                    </m:r>
                    <m:sSup>
                      <m:sSup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" altLang="zh-CN" sz="1600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charset="0"/>
                          </a:rPr>
                          <m:t>𝒊</m:t>
                        </m:r>
                      </m:e>
                      <m:sup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" altLang="zh-CN" sz="1600" b="1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" altLang="zh-CN" sz="1600" b="1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charset="0"/>
                      </a:rPr>
                      <m:t>𝑩𝒂𝒏𝒈</m:t>
                    </m:r>
                    <m:r>
                      <a:rPr lang="en" altLang="zh-CN" sz="1600" b="1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charset="0"/>
                      </a:rPr>
                      <m:t> </m:t>
                    </m:r>
                    <m:r>
                      <a:rPr lang="en" altLang="zh-CN" sz="1600" b="1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charset="0"/>
                      </a:rPr>
                      <m:t>𝑾𝒂𝒏</m:t>
                    </m:r>
                    <m:sSup>
                      <m:sSup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" altLang="zh-CN" sz="1600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charset="0"/>
                          </a:rPr>
                          <m:t>𝒈</m:t>
                        </m:r>
                      </m:e>
                      <m:sup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" altLang="zh-CN" sz="1600" b="1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" altLang="zh-CN" sz="1600" b="1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charset="0"/>
                      </a:rPr>
                      <m:t>𝑾𝒆𝒊</m:t>
                    </m:r>
                    <m:r>
                      <a:rPr lang="en" altLang="zh-CN" sz="1600" b="1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charset="0"/>
                      </a:rPr>
                      <m:t> </m:t>
                    </m:r>
                    <m:r>
                      <a:rPr lang="en" altLang="zh-CN" sz="1600" b="1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charset="0"/>
                      </a:rPr>
                      <m:t>𝑿𝒊𝒂𝒏</m:t>
                    </m:r>
                    <m:sSup>
                      <m:sSup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" altLang="zh-CN" sz="1600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charset="0"/>
                          </a:rPr>
                          <m:t>𝒈</m:t>
                        </m:r>
                      </m:e>
                      <m:sup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" altLang="zh-CN" sz="1600" b="1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" altLang="zh-CN" sz="1600" b="1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charset="0"/>
                      </a:rPr>
                      <m:t>𝒀𝒊𝒋𝒖𝒏</m:t>
                    </m:r>
                    <m:r>
                      <a:rPr lang="en" altLang="zh-CN" sz="1600" b="1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charset="0"/>
                      </a:rPr>
                      <m:t> </m:t>
                    </m:r>
                    <m:r>
                      <a:rPr lang="en" altLang="zh-CN" sz="1600" b="1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charset="0"/>
                      </a:rPr>
                      <m:t>𝑴</m:t>
                    </m:r>
                    <m:sSup>
                      <m:sSup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" altLang="zh-CN" sz="1600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charset="0"/>
                          </a:rPr>
                          <m:t>𝒐</m:t>
                        </m:r>
                      </m:e>
                      <m:sup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charset="0"/>
                          </a:rPr>
                          <m:t>𝟐</m:t>
                        </m:r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charset="0"/>
                          </a:rPr>
                          <m:t>∗</m:t>
                        </m:r>
                      </m:sup>
                    </m:sSup>
                    <m:r>
                      <a:rPr lang="en" altLang="zh-CN" sz="1600" b="1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charset="0"/>
                      </a:rPr>
                      <m:t> </m:t>
                    </m:r>
                  </m:oMath>
                </a14:m>
                <a:endParaRPr lang="en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𝑆𝑐h𝑜𝑜𝑙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 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𝑜𝑓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 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𝐸𝑙𝑒𝑐𝑡𝑟𝑜𝑛𝑖𝑐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 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𝐼𝑛𝑓𝑜𝑟𝑚𝑎𝑡𝑖𝑜𝑛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 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𝑎𝑛𝑑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 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𝐶𝑜𝑚𝑚𝑢𝑛𝑖𝑐𝑎𝑡𝑖𝑜𝑛𝑠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, </m:t>
                      </m:r>
                    </m:oMath>
                  </m:oMathPara>
                </a14:m>
                <a:endParaRPr lang="en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𝐻𝑢𝑎𝑧h𝑜𝑛𝑔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 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𝑈𝑛𝑖𝑣𝑒𝑟𝑠𝑖𝑡𝑦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 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𝑜𝑓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 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𝑆𝑐𝑖𝑒𝑛𝑐𝑒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 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𝑎𝑛𝑑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 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𝑇𝑒𝑐h𝑛𝑜𝑙𝑜𝑔𝑦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, 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𝑊𝑢h𝑎𝑛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, 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𝐶h𝑖𝑛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" altLang="zh-CN" sz="1600" i="1" dirty="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𝑆𝑐h𝑜𝑜𝑙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 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𝑜𝑓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 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𝐶𝑜𝑚𝑝𝑢𝑡𝑒𝑟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 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𝑆𝑐𝑖𝑒𝑛𝑐𝑒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 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𝑎𝑛𝑑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 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𝑇𝑒𝑐h𝑛𝑜𝑙𝑜𝑔𝑦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, </m:t>
                      </m:r>
                    </m:oMath>
                  </m:oMathPara>
                </a14:m>
                <a:endParaRPr lang="en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𝐻𝑢𝑎𝑧h𝑜𝑛𝑔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 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𝑈𝑛𝑖𝑣𝑒𝑟𝑠𝑖𝑡𝑦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 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𝑜𝑓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 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𝑆𝑐𝑖𝑒𝑛𝑐𝑒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 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𝑎𝑛𝑑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 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𝑇𝑒𝑐h𝑛𝑜𝑙𝑜𝑔𝑦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, 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𝑊𝑢h𝑎𝑛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, 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charset="0"/>
                        </a:rPr>
                        <m:t>𝐶h𝑖𝑛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" altLang="zh-CN" sz="1600" i="1" dirty="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charset="0"/>
                </a:endParaRPr>
              </a:p>
              <a:p>
                <a:pPr algn="ctr">
                  <a:lnSpc>
                    <a:spcPct val="125000"/>
                  </a:lnSpc>
                </a:pPr>
                <a:r>
                  <a:rPr lang="en" altLang="zh-CN" sz="16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charset="0"/>
                  </a:rPr>
                  <a:t>{dailu18, </a:t>
                </a:r>
                <a:r>
                  <a:rPr lang="en" altLang="zh-CN" sz="1600" dirty="0" err="1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charset="0"/>
                  </a:rPr>
                  <a:t>wangbang</a:t>
                </a:r>
                <a:r>
                  <a:rPr lang="en" altLang="zh-CN" sz="16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charset="0"/>
                  </a:rPr>
                  <a:t>, </a:t>
                </a:r>
                <a:r>
                  <a:rPr lang="en" altLang="zh-CN" sz="1600" dirty="0" err="1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charset="0"/>
                  </a:rPr>
                  <a:t>xiangwei</a:t>
                </a:r>
                <a:r>
                  <a:rPr lang="en" altLang="zh-CN" sz="16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charset="0"/>
                  </a:rPr>
                  <a:t>, </a:t>
                </a:r>
                <a:r>
                  <a:rPr lang="en" altLang="zh-CN" sz="1600" dirty="0" err="1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charset="0"/>
                  </a:rPr>
                  <a:t>moyj</a:t>
                </a:r>
                <a:r>
                  <a:rPr lang="en" altLang="zh-CN" sz="16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charset="0"/>
                  </a:rPr>
                  <a:t>}@</a:t>
                </a:r>
                <a:r>
                  <a:rPr lang="en" altLang="zh-CN" sz="1600" dirty="0" err="1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charset="0"/>
                  </a:rPr>
                  <a:t>hust.edu.cn</a:t>
                </a:r>
                <a:endParaRPr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187A00A-5299-37A4-5A04-67345F2E3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23" y="2281435"/>
                <a:ext cx="11168743" cy="1964320"/>
              </a:xfrm>
              <a:prstGeom prst="rect">
                <a:avLst/>
              </a:prstGeom>
              <a:blipFill>
                <a:blip r:embed="rId3"/>
                <a:stretch>
                  <a:fillRect b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B06A3529-8186-C6A4-DB64-5FCF82899981}"/>
              </a:ext>
            </a:extLst>
          </p:cNvPr>
          <p:cNvSpPr txBox="1"/>
          <p:nvPr/>
        </p:nvSpPr>
        <p:spPr>
          <a:xfrm>
            <a:off x="1864421" y="997247"/>
            <a:ext cx="84631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等线" panose="02010600030101010101" pitchFamily="2" charset="-122"/>
                <a:cs typeface="Times New Roman" panose="02020603050405020304" charset="0"/>
              </a:rPr>
              <a:t>[EMNLP22] Bi-Directional Iterative Prompt-Tuning for Event Argument Extraction</a:t>
            </a:r>
            <a:endParaRPr lang="zh-CN" altLang="en-US" sz="14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A6800B5-E505-3639-D603-C60A5C2AD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799" y="5343169"/>
            <a:ext cx="1252982" cy="126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1E48B95-234E-E379-FBEE-65D65F376531}"/>
              </a:ext>
            </a:extLst>
          </p:cNvPr>
          <p:cNvSpPr txBox="1"/>
          <p:nvPr/>
        </p:nvSpPr>
        <p:spPr>
          <a:xfrm>
            <a:off x="4966443" y="4779519"/>
            <a:ext cx="1855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itchFamily="2" charset="0"/>
              </a:rPr>
              <a:t>Xuanwen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itchFamily="2" charset="0"/>
              </a:rPr>
              <a:t> Ding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76F120-3269-AF43-F523-0B1A4A2871E9}"/>
              </a:ext>
            </a:extLst>
          </p:cNvPr>
          <p:cNvSpPr/>
          <p:nvPr/>
        </p:nvSpPr>
        <p:spPr>
          <a:xfrm>
            <a:off x="0" y="2653"/>
            <a:ext cx="12192000" cy="947373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Templates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920CE6C-A9B3-6867-6F11-39A63E042652}"/>
              </a:ext>
            </a:extLst>
          </p:cNvPr>
          <p:cNvSpPr txBox="1">
            <a:spLocks/>
          </p:cNvSpPr>
          <p:nvPr/>
        </p:nvSpPr>
        <p:spPr>
          <a:xfrm>
            <a:off x="0" y="126508"/>
            <a:ext cx="12191529" cy="69966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EB8AAE-E902-E782-6F2B-84FF01001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09" y="3960128"/>
            <a:ext cx="9440188" cy="2736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58E0F0B-BCB3-66C7-8468-B2A020D24093}"/>
                  </a:ext>
                </a:extLst>
              </p:cNvPr>
              <p:cNvSpPr txBox="1"/>
              <p:nvPr/>
            </p:nvSpPr>
            <p:spPr>
              <a:xfrm>
                <a:off x="1877458" y="1265867"/>
                <a:ext cx="9141428" cy="3242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" altLang="zh-CN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kumimoji="1" lang="en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" altLang="zh-CN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kumimoji="1" lang="en" altLang="zh-CN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𝑒𝑣𝑒𝑛𝑡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𝑡𝑟𝑖𝑔𝑔𝑒𝑟𝑒𝑑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" altLang="zh-CN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" altLang="zh-CN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" altLang="zh-CN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p>
                      </m:sSubSup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1" lang="en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, ... , 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" altLang="zh-CN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p>
                      </m:sSubSup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1" lang="en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" altLang="zh-CN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p>
                      </m:sSubSup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" altLang="zh-CN" b="1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𝑀𝐴𝑆𝐾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58E0F0B-BCB3-66C7-8468-B2A020D24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458" y="1265867"/>
                <a:ext cx="9141428" cy="324256"/>
              </a:xfrm>
              <a:prstGeom prst="rect">
                <a:avLst/>
              </a:prstGeom>
              <a:blipFill>
                <a:blip r:embed="rId3"/>
                <a:stretch>
                  <a:fillRect l="-832" r="-8738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80C92A-8A8D-9939-2FE2-1FC72686C49A}"/>
                  </a:ext>
                </a:extLst>
              </p:cNvPr>
              <p:cNvSpPr txBox="1"/>
              <p:nvPr/>
            </p:nvSpPr>
            <p:spPr>
              <a:xfrm>
                <a:off x="1843832" y="1817466"/>
                <a:ext cx="7426135" cy="32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" altLang="zh-CN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kumimoji="1" lang="en" altLang="zh-CN" b="1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" altLang="zh-CN" b="1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" altLang="zh-CN" b="1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" altLang="zh-CN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" altLang="zh-CN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p>
                      </m:sSubSup>
                      <m:r>
                        <a:rPr kumimoji="1" lang="en-US" altLang="zh-CN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1" lang="en" altLang="zh-CN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b="1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...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" altLang="zh-CN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" altLang="zh-CN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" altLang="zh-CN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" altLang="zh-CN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p>
                      </m:sSubSup>
                      <m:r>
                        <a:rPr kumimoji="1" lang="en" altLang="zh-CN" b="1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kumimoji="1" lang="en" altLang="zh-CN" b="1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" altLang="zh-CN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p>
                      </m:sSubSup>
                      <m:r>
                        <a:rPr kumimoji="1" lang="en" altLang="zh-CN" b="1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1] [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2] [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3] [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𝑀𝐴𝑆𝐾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] [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4] [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5] [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6]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80C92A-8A8D-9939-2FE2-1FC72686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832" y="1817466"/>
                <a:ext cx="7426135" cy="325345"/>
              </a:xfrm>
              <a:prstGeom prst="rect">
                <a:avLst/>
              </a:prstGeom>
              <a:blipFill>
                <a:blip r:embed="rId4"/>
                <a:stretch>
                  <a:fillRect r="-170" b="-3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90E6368-3D85-0832-1FC7-D48B87E6A36F}"/>
                  </a:ext>
                </a:extLst>
              </p:cNvPr>
              <p:cNvSpPr txBox="1"/>
              <p:nvPr/>
            </p:nvSpPr>
            <p:spPr>
              <a:xfrm>
                <a:off x="1843832" y="2476533"/>
                <a:ext cx="10084043" cy="32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zh-CN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" altLang="zh-C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kumimoji="1" lang="en" altLang="zh-CN" b="1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" altLang="zh-CN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" altLang="zh-CN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" altLang="zh-CN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" altLang="zh-CN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p>
                      </m:sSubSup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kumimoji="1" lang="en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" altLang="zh-CN" b="1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, ... ,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sSubSup>
                        <m:sSubSupPr>
                          <m:ctrlP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" altLang="zh-CN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" altLang="zh-CN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" altLang="zh-CN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" altLang="zh-CN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" altLang="zh-CN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p>
                      </m:sSubSup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kumimoji="1" lang="e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sSubSup>
                        <m:sSubSupPr>
                          <m:ctrlP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" altLang="zh-CN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" altLang="zh-CN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1" lang="en" altLang="zh-CN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p>
                      </m:sSubSup>
                      <m:r>
                        <a:rPr kumimoji="1" lang="en" altLang="zh-CN" b="1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6] [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𝑀𝐴𝑆𝐾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90E6368-3D85-0832-1FC7-D48B87E6A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832" y="2476533"/>
                <a:ext cx="10084043" cy="325345"/>
              </a:xfrm>
              <a:prstGeom prst="rect">
                <a:avLst/>
              </a:prstGeom>
              <a:blipFill>
                <a:blip r:embed="rId5"/>
                <a:stretch>
                  <a:fillRect t="-7407" r="-37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AE29DA3E-CD61-02AB-8A18-74DBB7C5DFB8}"/>
              </a:ext>
            </a:extLst>
          </p:cNvPr>
          <p:cNvSpPr txBox="1"/>
          <p:nvPr/>
        </p:nvSpPr>
        <p:spPr>
          <a:xfrm>
            <a:off x="0" y="1274107"/>
            <a:ext cx="14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Hard Template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8AA0DD-89BC-5E6E-0D1E-069FBA9330E0}"/>
              </a:ext>
            </a:extLst>
          </p:cNvPr>
          <p:cNvSpPr txBox="1"/>
          <p:nvPr/>
        </p:nvSpPr>
        <p:spPr>
          <a:xfrm>
            <a:off x="-23987" y="1859309"/>
            <a:ext cx="1370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1400" dirty="0"/>
              <a:t>Soft Template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1934C0-4C97-2C42-BC5E-B25B4D016EF4}"/>
              </a:ext>
            </a:extLst>
          </p:cNvPr>
          <p:cNvSpPr txBox="1"/>
          <p:nvPr/>
        </p:nvSpPr>
        <p:spPr>
          <a:xfrm>
            <a:off x="-23987" y="2499406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1400" dirty="0"/>
              <a:t>Hard-Soft Template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2E4D5DE-7F13-F932-1D1B-54AF23D9CD40}"/>
                  </a:ext>
                </a:extLst>
              </p:cNvPr>
              <p:cNvSpPr txBox="1"/>
              <p:nvPr/>
            </p:nvSpPr>
            <p:spPr>
              <a:xfrm>
                <a:off x="882440" y="3127580"/>
                <a:ext cx="49469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kumimoji="1" lang="zh-CN" altLang="en-US" sz="1600" b="0" i="1" smtClean="0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kumimoji="1" lang="en" altLang="zh-CN" sz="16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" altLang="zh-CN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" altLang="zh-CN" sz="1600" i="1">
                          <a:latin typeface="Cambria Math" panose="02040503050406030204" pitchFamily="18" charset="0"/>
                        </a:rPr>
                        <m:t>𝑡𝑒𝑥𝑡</m:t>
                      </m:r>
                      <m:r>
                        <a:rPr kumimoji="1" lang="en" altLang="zh-CN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" altLang="zh-CN" sz="1600" i="1">
                          <a:latin typeface="Cambria Math" panose="02040503050406030204" pitchFamily="18" charset="0"/>
                        </a:rPr>
                        <m:t>𝑠𝑝𝑎𝑛</m:t>
                      </m:r>
                      <m:r>
                        <a:rPr kumimoji="1" lang="en" altLang="zh-CN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" altLang="zh-CN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" altLang="zh-CN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" altLang="zh-CN" sz="1600" i="1">
                          <a:latin typeface="Cambria Math" panose="02040503050406030204" pitchFamily="18" charset="0"/>
                        </a:rPr>
                        <m:t>𝑒𝑣𝑒𝑛𝑡</m:t>
                      </m:r>
                      <m:r>
                        <a:rPr kumimoji="1" lang="en" altLang="zh-CN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" altLang="zh-CN" sz="1600" i="1">
                          <a:latin typeface="Cambria Math" panose="02040503050406030204" pitchFamily="18" charset="0"/>
                        </a:rPr>
                        <m:t>𝑡𝑦𝑝𝑒</m:t>
                      </m:r>
                      <m:r>
                        <a:rPr kumimoji="1" lang="en" altLang="zh-CN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" altLang="zh-CN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" altLang="zh-CN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" altLang="zh-CN" sz="16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" altLang="zh-CN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" altLang="zh-CN" sz="16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kumimoji="1" lang="en" altLang="zh-CN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" altLang="zh-CN" sz="1600" i="1">
                          <a:latin typeface="Cambria Math" panose="02040503050406030204" pitchFamily="18" charset="0"/>
                        </a:rPr>
                        <m:t>𝑡𝑟𝑖𝑔𝑔𝑒𝑟</m:t>
                      </m:r>
                    </m:oMath>
                  </m:oMathPara>
                </a14:m>
                <a:endParaRPr kumimoji="1" lang="en-US" altLang="zh-CN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2E4D5DE-7F13-F932-1D1B-54AF23D9C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40" y="3127580"/>
                <a:ext cx="4946932" cy="246221"/>
              </a:xfrm>
              <a:prstGeom prst="rect">
                <a:avLst/>
              </a:prstGeom>
              <a:blipFill>
                <a:blip r:embed="rId6"/>
                <a:stretch>
                  <a:fillRect t="-10000" r="-769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25F7F4D-1DF1-B058-78E5-6A2BCD708C09}"/>
                  </a:ext>
                </a:extLst>
              </p:cNvPr>
              <p:cNvSpPr txBox="1"/>
              <p:nvPr/>
            </p:nvSpPr>
            <p:spPr>
              <a:xfrm>
                <a:off x="919511" y="3402395"/>
                <a:ext cx="9281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600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zh-CN" altLang="en-US" sz="1600" b="0" i="1" smtClean="0">
                          <a:latin typeface="Cambria Math" panose="02040503050406030204" pitchFamily="18" charset="0"/>
                        </a:rPr>
                        <m:t>：</m:t>
                      </m:r>
                      <m:r>
                        <m:rPr>
                          <m:sty m:val="p"/>
                        </m:rPr>
                        <a:rPr kumimoji="1" lang="en-US" altLang="zh-CN" sz="1600" i="1">
                          <a:latin typeface="Cambria Math" panose="02040503050406030204" pitchFamily="18" charset="0"/>
                        </a:rPr>
                        <m:t>trigger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25F7F4D-1DF1-B058-78E5-6A2BCD708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11" y="3402395"/>
                <a:ext cx="928139" cy="246221"/>
              </a:xfrm>
              <a:prstGeom prst="rect">
                <a:avLst/>
              </a:prstGeom>
              <a:blipFill>
                <a:blip r:embed="rId7"/>
                <a:stretch>
                  <a:fillRect l="-2703" r="-675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69BA812-EFE5-7B09-08F9-3C8DBF8B7FD3}"/>
                  </a:ext>
                </a:extLst>
              </p:cNvPr>
              <p:cNvSpPr txBox="1"/>
              <p:nvPr/>
            </p:nvSpPr>
            <p:spPr>
              <a:xfrm>
                <a:off x="5884705" y="3079686"/>
                <a:ext cx="5187382" cy="339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kumimoji="1" sz="1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：</m:t>
                      </m:r>
                      <m:r>
                        <m:rPr>
                          <m:sty m:val="p"/>
                        </m:rPr>
                        <a:rPr lang="en-US" altLang="zh-CN" sz="160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CN" sz="16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smtClean="0">
                          <a:latin typeface="Cambria Math" panose="02040503050406030204" pitchFamily="18" charset="0"/>
                        </a:rPr>
                        <m:t>𝑡𝑒𝑥𝑡</m:t>
                      </m:r>
                      <m:r>
                        <a:rPr lang="en-US" altLang="zh-CN" sz="16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smtClean="0">
                          <a:latin typeface="Cambria Math" panose="02040503050406030204" pitchFamily="18" charset="0"/>
                        </a:rPr>
                        <m:t>𝑠𝑝𝑎𝑛</m:t>
                      </m:r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16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16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smtClean="0">
                          <a:latin typeface="Cambria Math" panose="02040503050406030204" pitchFamily="18" charset="0"/>
                        </a:rPr>
                        <m:t>𝑒𝑛𝑡𝑖𝑡𝑦</m:t>
                      </m:r>
                      <m:r>
                        <a:rPr lang="en-US" altLang="zh-CN" sz="16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smtClean="0">
                          <a:latin typeface="Cambria Math" panose="02040503050406030204" pitchFamily="18" charset="0"/>
                        </a:rPr>
                        <m:t>𝑡𝑦𝑝𝑒</m:t>
                      </m:r>
                      <m:r>
                        <a:rPr lang="en-US" altLang="zh-CN" sz="16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16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16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60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smtClean="0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altLang="zh-CN" sz="16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smtClean="0">
                          <a:latin typeface="Cambria Math" panose="02040503050406030204" pitchFamily="18" charset="0"/>
                        </a:rPr>
                        <m:t>𝑒𝑛𝑡𝑖𝑡𝑦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69BA812-EFE5-7B09-08F9-3C8DBF8B7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05" y="3079686"/>
                <a:ext cx="5187382" cy="339388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5A94CDC-7BE3-F903-EFC7-E2DA5422489E}"/>
                  </a:ext>
                </a:extLst>
              </p:cNvPr>
              <p:cNvSpPr txBox="1"/>
              <p:nvPr/>
            </p:nvSpPr>
            <p:spPr>
              <a:xfrm>
                <a:off x="5884705" y="3354675"/>
                <a:ext cx="24675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kumimoji="1" sz="1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5A94CDC-7BE3-F903-EFC7-E2DA54224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05" y="3354675"/>
                <a:ext cx="2467535" cy="338554"/>
              </a:xfrm>
              <a:prstGeom prst="rect">
                <a:avLst/>
              </a:prstGeom>
              <a:blipFill>
                <a:blip r:embed="rId9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68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76F120-3269-AF43-F523-0B1A4A2871E9}"/>
              </a:ext>
            </a:extLst>
          </p:cNvPr>
          <p:cNvSpPr/>
          <p:nvPr/>
        </p:nvSpPr>
        <p:spPr>
          <a:xfrm>
            <a:off x="0" y="2653"/>
            <a:ext cx="12192000" cy="947373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Training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920CE6C-A9B3-6867-6F11-39A63E042652}"/>
              </a:ext>
            </a:extLst>
          </p:cNvPr>
          <p:cNvSpPr txBox="1">
            <a:spLocks/>
          </p:cNvSpPr>
          <p:nvPr/>
        </p:nvSpPr>
        <p:spPr>
          <a:xfrm>
            <a:off x="0" y="126508"/>
            <a:ext cx="12191529" cy="69966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6AA9B10-5332-71B2-5BA5-171308ED70CA}"/>
                  </a:ext>
                </a:extLst>
              </p:cNvPr>
              <p:cNvSpPr txBox="1"/>
              <p:nvPr/>
            </p:nvSpPr>
            <p:spPr>
              <a:xfrm>
                <a:off x="935181" y="1963882"/>
                <a:ext cx="194316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6AA9B10-5332-71B2-5BA5-171308ED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81" y="1963882"/>
                <a:ext cx="1943161" cy="289182"/>
              </a:xfrm>
              <a:prstGeom prst="rect">
                <a:avLst/>
              </a:prstGeom>
              <a:blipFill>
                <a:blip r:embed="rId2"/>
                <a:stretch>
                  <a:fillRect l="-1948" r="-3896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F379C00-173D-B517-32E9-FABC10DEE95C}"/>
                  </a:ext>
                </a:extLst>
              </p:cNvPr>
              <p:cNvSpPr txBox="1"/>
              <p:nvPr/>
            </p:nvSpPr>
            <p:spPr>
              <a:xfrm>
                <a:off x="935181" y="2656609"/>
                <a:ext cx="194316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⃖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F379C00-173D-B517-32E9-FABC10DEE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81" y="2656609"/>
                <a:ext cx="1943160" cy="289182"/>
              </a:xfrm>
              <a:prstGeom prst="rect">
                <a:avLst/>
              </a:prstGeom>
              <a:blipFill>
                <a:blip r:embed="rId3"/>
                <a:stretch>
                  <a:fillRect l="-1948" t="-4348" r="-3896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A0682A0-9583-10D9-A23C-21B7F44B0216}"/>
                  </a:ext>
                </a:extLst>
              </p:cNvPr>
              <p:cNvSpPr txBox="1"/>
              <p:nvPr/>
            </p:nvSpPr>
            <p:spPr>
              <a:xfrm>
                <a:off x="935181" y="3344109"/>
                <a:ext cx="453572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𝕋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kumimoji="1"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kumimoji="1"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⃖"/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kumimoji="1"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kumimoji="1"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A0682A0-9583-10D9-A23C-21B7F44B0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81" y="3344109"/>
                <a:ext cx="4535729" cy="756233"/>
              </a:xfrm>
              <a:prstGeom prst="rect">
                <a:avLst/>
              </a:prstGeom>
              <a:blipFill>
                <a:blip r:embed="rId4"/>
                <a:stretch>
                  <a:fillRect l="-3631" t="-116393" r="-1397" b="-175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4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76F120-3269-AF43-F523-0B1A4A2871E9}"/>
              </a:ext>
            </a:extLst>
          </p:cNvPr>
          <p:cNvSpPr/>
          <p:nvPr/>
        </p:nvSpPr>
        <p:spPr>
          <a:xfrm>
            <a:off x="0" y="2653"/>
            <a:ext cx="12192000" cy="947373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Experiments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920CE6C-A9B3-6867-6F11-39A63E042652}"/>
              </a:ext>
            </a:extLst>
          </p:cNvPr>
          <p:cNvSpPr txBox="1">
            <a:spLocks/>
          </p:cNvSpPr>
          <p:nvPr/>
        </p:nvSpPr>
        <p:spPr>
          <a:xfrm>
            <a:off x="0" y="126508"/>
            <a:ext cx="12191529" cy="69966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0E36AD-7A60-DFB9-EEE3-8D0E58F950A9}"/>
              </a:ext>
            </a:extLst>
          </p:cNvPr>
          <p:cNvSpPr txBox="1"/>
          <p:nvPr/>
        </p:nvSpPr>
        <p:spPr>
          <a:xfrm>
            <a:off x="613063" y="1465117"/>
            <a:ext cx="10162310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Experimental Setup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ACE2005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English dataset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33 event subtypes, 7 entity types and 22 argument roles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Bert-base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Roberta-base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AdamW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Batch size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Learning rate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：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1e-5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Low-resource setting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：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1%, 5%, 10%, 20%, 50%, 75%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 NVIDIA Quadro P4000 GPU</a:t>
            </a:r>
          </a:p>
        </p:txBody>
      </p:sp>
    </p:spTree>
    <p:extLst>
      <p:ext uri="{BB962C8B-B14F-4D97-AF65-F5344CB8AC3E}">
        <p14:creationId xmlns:p14="http://schemas.microsoft.com/office/powerpoint/2010/main" val="3238473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76F120-3269-AF43-F523-0B1A4A2871E9}"/>
              </a:ext>
            </a:extLst>
          </p:cNvPr>
          <p:cNvSpPr/>
          <p:nvPr/>
        </p:nvSpPr>
        <p:spPr>
          <a:xfrm>
            <a:off x="0" y="2653"/>
            <a:ext cx="12192000" cy="947373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Overall Results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920CE6C-A9B3-6867-6F11-39A63E042652}"/>
              </a:ext>
            </a:extLst>
          </p:cNvPr>
          <p:cNvSpPr txBox="1">
            <a:spLocks/>
          </p:cNvSpPr>
          <p:nvPr/>
        </p:nvSpPr>
        <p:spPr>
          <a:xfrm>
            <a:off x="0" y="126508"/>
            <a:ext cx="12191529" cy="69966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66C41B-1CFE-41C6-27BE-A72C8489C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312"/>
            <a:ext cx="7772400" cy="432137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D20E83E-ED2A-9333-AE86-FC71505E89E6}"/>
              </a:ext>
            </a:extLst>
          </p:cNvPr>
          <p:cNvSpPr txBox="1"/>
          <p:nvPr/>
        </p:nvSpPr>
        <p:spPr>
          <a:xfrm>
            <a:off x="7802867" y="1350817"/>
            <a:ext cx="4388662" cy="171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strict match (SM)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 event argument is correctly classified only if its offsets and role type match the golden argument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079E35-FBFE-511E-FF8C-0003E291EA04}"/>
              </a:ext>
            </a:extLst>
          </p:cNvPr>
          <p:cNvSpPr txBox="1"/>
          <p:nvPr/>
        </p:nvSpPr>
        <p:spPr>
          <a:xfrm>
            <a:off x="7802866" y="3283526"/>
            <a:ext cx="4547050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flexible match (FM)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 argument is correctly classified if its offsets match any of the </a:t>
            </a:r>
            <a:r>
              <a:rPr kumimoji="1" lang="en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entity mentions co-referenced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with the golden argument and role type match the golden argument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18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76F120-3269-AF43-F523-0B1A4A2871E9}"/>
              </a:ext>
            </a:extLst>
          </p:cNvPr>
          <p:cNvSpPr/>
          <p:nvPr/>
        </p:nvSpPr>
        <p:spPr>
          <a:xfrm>
            <a:off x="0" y="2653"/>
            <a:ext cx="12192000" cy="947373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Ablation Study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920CE6C-A9B3-6867-6F11-39A63E042652}"/>
              </a:ext>
            </a:extLst>
          </p:cNvPr>
          <p:cNvSpPr txBox="1">
            <a:spLocks/>
          </p:cNvSpPr>
          <p:nvPr/>
        </p:nvSpPr>
        <p:spPr>
          <a:xfrm>
            <a:off x="0" y="126508"/>
            <a:ext cx="12191529" cy="69966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B0DBD81-3185-F719-C896-E7312B2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1697935"/>
            <a:ext cx="5238750" cy="346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79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76F120-3269-AF43-F523-0B1A4A2871E9}"/>
              </a:ext>
            </a:extLst>
          </p:cNvPr>
          <p:cNvSpPr/>
          <p:nvPr/>
        </p:nvSpPr>
        <p:spPr>
          <a:xfrm>
            <a:off x="0" y="2653"/>
            <a:ext cx="12192000" cy="947373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Low-Resource Event Argument Extraction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920CE6C-A9B3-6867-6F11-39A63E042652}"/>
              </a:ext>
            </a:extLst>
          </p:cNvPr>
          <p:cNvSpPr txBox="1">
            <a:spLocks/>
          </p:cNvSpPr>
          <p:nvPr/>
        </p:nvSpPr>
        <p:spPr>
          <a:xfrm>
            <a:off x="0" y="126508"/>
            <a:ext cx="12191529" cy="69966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D608E9-FAC4-9A8B-59D4-EBB64D5C9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468" y="1247130"/>
            <a:ext cx="5538592" cy="436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1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76F120-3269-AF43-F523-0B1A4A2871E9}"/>
              </a:ext>
            </a:extLst>
          </p:cNvPr>
          <p:cNvSpPr/>
          <p:nvPr/>
        </p:nvSpPr>
        <p:spPr>
          <a:xfrm>
            <a:off x="0" y="2653"/>
            <a:ext cx="12192000" cy="947373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Case Study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920CE6C-A9B3-6867-6F11-39A63E042652}"/>
              </a:ext>
            </a:extLst>
          </p:cNvPr>
          <p:cNvSpPr txBox="1">
            <a:spLocks/>
          </p:cNvSpPr>
          <p:nvPr/>
        </p:nvSpPr>
        <p:spPr>
          <a:xfrm>
            <a:off x="0" y="126508"/>
            <a:ext cx="12191529" cy="69966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3E2A21-FD73-8B0E-4D62-12EBD9AEE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12" y="1744980"/>
            <a:ext cx="7772400" cy="4343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625AA0F-F0CC-8681-6B4E-FD77002CEA19}"/>
              </a:ext>
            </a:extLst>
          </p:cNvPr>
          <p:cNvSpPr/>
          <p:nvPr/>
        </p:nvSpPr>
        <p:spPr>
          <a:xfrm>
            <a:off x="4426112" y="2534689"/>
            <a:ext cx="2337954" cy="602673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2945F1-1E3B-1A41-F15D-7ADB9FCF8DC9}"/>
              </a:ext>
            </a:extLst>
          </p:cNvPr>
          <p:cNvSpPr/>
          <p:nvPr/>
        </p:nvSpPr>
        <p:spPr>
          <a:xfrm>
            <a:off x="3213603" y="3840480"/>
            <a:ext cx="1212509" cy="602673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3F1569-B815-ECD9-6923-4744A4A0B29B}"/>
              </a:ext>
            </a:extLst>
          </p:cNvPr>
          <p:cNvSpPr/>
          <p:nvPr/>
        </p:nvSpPr>
        <p:spPr>
          <a:xfrm>
            <a:off x="6764066" y="5108171"/>
            <a:ext cx="1212509" cy="602673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06E1F9-4191-E058-C502-A39AE6C859F9}"/>
              </a:ext>
            </a:extLst>
          </p:cNvPr>
          <p:cNvSpPr txBox="1"/>
          <p:nvPr/>
        </p:nvSpPr>
        <p:spPr>
          <a:xfrm>
            <a:off x="8324972" y="4897636"/>
            <a:ext cx="3974165" cy="1023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（美国证券交易委员会）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BIP-SV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SEC-&gt;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judge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BIP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SEC-&gt;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entity doing the fining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502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76F120-3269-AF43-F523-0B1A4A2871E9}"/>
              </a:ext>
            </a:extLst>
          </p:cNvPr>
          <p:cNvSpPr/>
          <p:nvPr/>
        </p:nvSpPr>
        <p:spPr>
          <a:xfrm>
            <a:off x="0" y="2653"/>
            <a:ext cx="12192000" cy="947373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Prompt Variants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920CE6C-A9B3-6867-6F11-39A63E042652}"/>
              </a:ext>
            </a:extLst>
          </p:cNvPr>
          <p:cNvSpPr txBox="1">
            <a:spLocks/>
          </p:cNvSpPr>
          <p:nvPr/>
        </p:nvSpPr>
        <p:spPr>
          <a:xfrm>
            <a:off x="0" y="126508"/>
            <a:ext cx="12191529" cy="69966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BB9BEC-104D-C182-21DD-B7786BE88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564" y="2024795"/>
            <a:ext cx="7772400" cy="280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24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76F120-3269-AF43-F523-0B1A4A2871E9}"/>
              </a:ext>
            </a:extLst>
          </p:cNvPr>
          <p:cNvSpPr/>
          <p:nvPr/>
        </p:nvSpPr>
        <p:spPr>
          <a:xfrm>
            <a:off x="0" y="2653"/>
            <a:ext cx="12192000" cy="947373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Conclusion</a:t>
            </a:r>
            <a:r>
              <a:rPr lang="zh-CN" altLang="en-US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&amp;</a:t>
            </a:r>
            <a:r>
              <a:rPr lang="zh-CN" altLang="en-US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Limitation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920CE6C-A9B3-6867-6F11-39A63E042652}"/>
              </a:ext>
            </a:extLst>
          </p:cNvPr>
          <p:cNvSpPr txBox="1">
            <a:spLocks/>
          </p:cNvSpPr>
          <p:nvPr/>
        </p:nvSpPr>
        <p:spPr>
          <a:xfrm>
            <a:off x="0" y="126508"/>
            <a:ext cx="12191529" cy="69966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2C6D51-84AC-FE22-9C5E-FE79755C4732}"/>
              </a:ext>
            </a:extLst>
          </p:cNvPr>
          <p:cNvSpPr txBox="1"/>
          <p:nvPr/>
        </p:nvSpPr>
        <p:spPr>
          <a:xfrm>
            <a:off x="158496" y="1101728"/>
            <a:ext cx="12033033" cy="557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Conclusion</a:t>
            </a:r>
            <a:endParaRPr kumimoji="1" lang="e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Regard event argument extraction as a </a:t>
            </a:r>
            <a:r>
              <a:rPr kumimoji="1" lang="en" altLang="zh-C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cloze-style</a:t>
            </a:r>
            <a: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task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Bi-directional iterative prompt-tuning </a:t>
            </a:r>
            <a: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 the template construction in each prompt, the predicted argument role information is introduced to capture </a:t>
            </a:r>
            <a:r>
              <a:rPr kumimoji="1" lang="en" altLang="zh-C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argument interactions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 novel </a:t>
            </a:r>
            <a:r>
              <a:rPr kumimoji="1" lang="en" altLang="zh-C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semantical verbalizer </a:t>
            </a:r>
            <a: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 designed based on the semantic of the argument role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Three kinds of </a:t>
            </a:r>
            <a:r>
              <a:rPr kumimoji="1" lang="en" altLang="zh-C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templates</a:t>
            </a:r>
            <a: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are designed and discussed</a:t>
            </a:r>
          </a:p>
          <a:p>
            <a:pPr>
              <a:lnSpc>
                <a:spcPct val="150000"/>
              </a:lnSpc>
            </a:pPr>
            <a:endParaRPr lang="en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Limitations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 suitable for the situation that </a:t>
            </a:r>
            <a:r>
              <a:rPr kumimoji="1" lang="en" altLang="zh-C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entities</a:t>
            </a:r>
            <a: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are not provided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</a:t>
            </a:r>
            <a:r>
              <a:rPr kumimoji="1" lang="en" altLang="zh-C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speed</a:t>
            </a:r>
            <a: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of our method is slower due to that it predicts the argument role of each entity one by one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02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76F120-3269-AF43-F523-0B1A4A2871E9}"/>
              </a:ext>
            </a:extLst>
          </p:cNvPr>
          <p:cNvSpPr/>
          <p:nvPr/>
        </p:nvSpPr>
        <p:spPr>
          <a:xfrm>
            <a:off x="0" y="2653"/>
            <a:ext cx="12192000" cy="947373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75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920CE6C-A9B3-6867-6F11-39A63E042652}"/>
              </a:ext>
            </a:extLst>
          </p:cNvPr>
          <p:cNvSpPr txBox="1">
            <a:spLocks/>
          </p:cNvSpPr>
          <p:nvPr/>
        </p:nvSpPr>
        <p:spPr>
          <a:xfrm>
            <a:off x="0" y="126508"/>
            <a:ext cx="12191529" cy="69966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zh-CN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 Argument Extraction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EAE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A86B2D-FFF3-10BE-27E9-07FC2B5DFCFC}"/>
              </a:ext>
            </a:extLst>
          </p:cNvPr>
          <p:cNvSpPr txBox="1"/>
          <p:nvPr/>
        </p:nvSpPr>
        <p:spPr>
          <a:xfrm>
            <a:off x="2994622" y="2912792"/>
            <a:ext cx="8971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1" lang="en" altLang="zh-CN" sz="28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Iraqis</a:t>
            </a:r>
            <a:r>
              <a:rPr kumimoji="1" lang="en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have </a:t>
            </a:r>
            <a:r>
              <a:rPr kumimoji="1" lang="en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fired</a:t>
            </a:r>
            <a:r>
              <a:rPr kumimoji="1" lang="en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sand </a:t>
            </a:r>
            <a:r>
              <a:rPr kumimoji="1" lang="en" altLang="zh-CN" sz="28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missiles</a:t>
            </a:r>
            <a:r>
              <a:rPr kumimoji="1" lang="en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and </a:t>
            </a:r>
            <a:r>
              <a:rPr kumimoji="1" lang="en" altLang="zh-CN" sz="28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AAA</a:t>
            </a:r>
            <a:r>
              <a:rPr kumimoji="1" lang="en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at </a:t>
            </a:r>
            <a:r>
              <a:rPr kumimoji="1" lang="en" altLang="zh-CN" sz="28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aircraft</a:t>
            </a:r>
            <a:r>
              <a:rPr kumimoji="1" lang="en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3C99AD-47C5-26DF-F9EA-CE0FE731D347}"/>
              </a:ext>
            </a:extLst>
          </p:cNvPr>
          <p:cNvSpPr txBox="1"/>
          <p:nvPr/>
        </p:nvSpPr>
        <p:spPr>
          <a:xfrm>
            <a:off x="716973" y="1957826"/>
            <a:ext cx="2885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" altLang="zh-CN" sz="2000" dirty="0"/>
              <a:t>Event trigger</a:t>
            </a:r>
            <a:r>
              <a:rPr lang="zh-CN" altLang="en-US" sz="2000" dirty="0"/>
              <a:t>：</a:t>
            </a:r>
            <a:r>
              <a:rPr lang="en" altLang="zh-CN" sz="2000" dirty="0"/>
              <a:t> "fired"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F0E22E-C772-BFB5-CAE0-1751F00F07EE}"/>
              </a:ext>
            </a:extLst>
          </p:cNvPr>
          <p:cNvSpPr txBox="1"/>
          <p:nvPr/>
        </p:nvSpPr>
        <p:spPr>
          <a:xfrm>
            <a:off x="716973" y="1453926"/>
            <a:ext cx="2930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" altLang="zh-CN" sz="2000" dirty="0"/>
              <a:t>Event types</a:t>
            </a:r>
            <a:r>
              <a:rPr lang="zh-CN" altLang="en-US" sz="2000" dirty="0"/>
              <a:t>：</a:t>
            </a:r>
            <a:r>
              <a:rPr lang="en" altLang="zh-CN" sz="2000" dirty="0"/>
              <a:t> "Attack"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9A131D-C5EB-8502-D43B-CFD8EFEAD54E}"/>
              </a:ext>
            </a:extLst>
          </p:cNvPr>
          <p:cNvSpPr txBox="1"/>
          <p:nvPr/>
        </p:nvSpPr>
        <p:spPr>
          <a:xfrm>
            <a:off x="2994622" y="3949027"/>
            <a:ext cx="142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"Attacker"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345A4B-205A-21BB-80F5-67617A0BFF2A}"/>
              </a:ext>
            </a:extLst>
          </p:cNvPr>
          <p:cNvSpPr txBox="1"/>
          <p:nvPr/>
        </p:nvSpPr>
        <p:spPr>
          <a:xfrm>
            <a:off x="6865907" y="3932226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"Instrument"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57BF49-784B-680F-7EB3-D98B2DCD4733}"/>
              </a:ext>
            </a:extLst>
          </p:cNvPr>
          <p:cNvSpPr txBox="1"/>
          <p:nvPr/>
        </p:nvSpPr>
        <p:spPr>
          <a:xfrm>
            <a:off x="8840635" y="3932226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"Instrument"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15F1BE-127D-E8D4-A0DE-A6917A14E754}"/>
              </a:ext>
            </a:extLst>
          </p:cNvPr>
          <p:cNvSpPr txBox="1"/>
          <p:nvPr/>
        </p:nvSpPr>
        <p:spPr>
          <a:xfrm>
            <a:off x="10596244" y="3932226"/>
            <a:ext cx="1179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"Target"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67B6E2C-3400-FCE5-3D35-87BCDA2F677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707542" y="3436012"/>
            <a:ext cx="0" cy="5130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212AE5A0-79BA-577A-BF94-287B1F90F887}"/>
              </a:ext>
            </a:extLst>
          </p:cNvPr>
          <p:cNvCxnSpPr>
            <a:cxnSpLocks/>
          </p:cNvCxnSpPr>
          <p:nvPr/>
        </p:nvCxnSpPr>
        <p:spPr>
          <a:xfrm>
            <a:off x="7743711" y="3419211"/>
            <a:ext cx="0" cy="5130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CD8E20E7-C486-1C17-8BBC-A5D1EB484F0C}"/>
              </a:ext>
            </a:extLst>
          </p:cNvPr>
          <p:cNvCxnSpPr>
            <a:cxnSpLocks/>
          </p:cNvCxnSpPr>
          <p:nvPr/>
        </p:nvCxnSpPr>
        <p:spPr>
          <a:xfrm>
            <a:off x="9687039" y="3419211"/>
            <a:ext cx="0" cy="5130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8086C5B-99D0-5B4C-65BA-CC21CBDFDE1A}"/>
              </a:ext>
            </a:extLst>
          </p:cNvPr>
          <p:cNvCxnSpPr>
            <a:cxnSpLocks/>
          </p:cNvCxnSpPr>
          <p:nvPr/>
        </p:nvCxnSpPr>
        <p:spPr>
          <a:xfrm>
            <a:off x="11154756" y="3419211"/>
            <a:ext cx="0" cy="5130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CF03834-717B-795D-92DC-24FC00CEE1AD}"/>
              </a:ext>
            </a:extLst>
          </p:cNvPr>
          <p:cNvSpPr txBox="1"/>
          <p:nvPr/>
        </p:nvSpPr>
        <p:spPr>
          <a:xfrm>
            <a:off x="716973" y="2953426"/>
            <a:ext cx="2133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Event argument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78E26CF-6A3C-EF75-0B7A-7A0D0927EB14}"/>
              </a:ext>
            </a:extLst>
          </p:cNvPr>
          <p:cNvSpPr txBox="1"/>
          <p:nvPr/>
        </p:nvSpPr>
        <p:spPr>
          <a:xfrm>
            <a:off x="703900" y="3949026"/>
            <a:ext cx="1971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Argument role</a:t>
            </a:r>
          </a:p>
        </p:txBody>
      </p:sp>
    </p:spTree>
    <p:extLst>
      <p:ext uri="{BB962C8B-B14F-4D97-AF65-F5344CB8AC3E}">
        <p14:creationId xmlns:p14="http://schemas.microsoft.com/office/powerpoint/2010/main" val="129122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76F120-3269-AF43-F523-0B1A4A2871E9}"/>
              </a:ext>
            </a:extLst>
          </p:cNvPr>
          <p:cNvSpPr/>
          <p:nvPr/>
        </p:nvSpPr>
        <p:spPr>
          <a:xfrm>
            <a:off x="0" y="2653"/>
            <a:ext cx="12192000" cy="947373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75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920CE6C-A9B3-6867-6F11-39A63E042652}"/>
              </a:ext>
            </a:extLst>
          </p:cNvPr>
          <p:cNvSpPr txBox="1">
            <a:spLocks/>
          </p:cNvSpPr>
          <p:nvPr/>
        </p:nvSpPr>
        <p:spPr>
          <a:xfrm>
            <a:off x="0" y="126508"/>
            <a:ext cx="12191529" cy="69966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zh-CN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Fine-Tuning for EAE</a:t>
            </a:r>
            <a:endParaRPr lang="en-US" altLang="zh-CN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037AD2-D39F-800C-5E0A-93B930D8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19" y="2556371"/>
            <a:ext cx="5792255" cy="267616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5391C14-7995-7563-CF64-7042C644F747}"/>
              </a:ext>
            </a:extLst>
          </p:cNvPr>
          <p:cNvSpPr txBox="1"/>
          <p:nvPr/>
        </p:nvSpPr>
        <p:spPr>
          <a:xfrm>
            <a:off x="7586216" y="3429000"/>
            <a:ext cx="3918765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gap</a:t>
            </a:r>
            <a:r>
              <a:rPr kumimoji="1" lang="e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between the EAE task and the objective form of pre-training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DDAFB7-753B-AFBC-6136-9D75E82AD063}"/>
              </a:ext>
            </a:extLst>
          </p:cNvPr>
          <p:cNvSpPr txBox="1"/>
          <p:nvPr/>
        </p:nvSpPr>
        <p:spPr>
          <a:xfrm>
            <a:off x="7586214" y="4917172"/>
            <a:ext cx="4113839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heavily depend on extensive annotated data and perform poorly in </a:t>
            </a:r>
            <a:r>
              <a:rPr lang="zh-CN" alt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low-resource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 scenarios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858C975-4BBC-5A66-6415-788A53810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6949314" y="3606496"/>
            <a:ext cx="348372" cy="3483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E8029B0-FB8A-987D-0F07-25B0A4676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6949314" y="5030612"/>
            <a:ext cx="348372" cy="34837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3CD5E88-631A-C83A-EF28-E7569DCDAD98}"/>
              </a:ext>
            </a:extLst>
          </p:cNvPr>
          <p:cNvSpPr txBox="1"/>
          <p:nvPr/>
        </p:nvSpPr>
        <p:spPr>
          <a:xfrm>
            <a:off x="7586214" y="1940828"/>
            <a:ext cx="427660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kumimoji="1" b="1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b="0" dirty="0">
                <a:solidFill>
                  <a:schemeClr val="tx1"/>
                </a:solidFill>
              </a:rPr>
              <a:t>use a pre-trained language model to obtain </a:t>
            </a:r>
            <a:r>
              <a:rPr lang="zh-CN" altLang="en-US" dirty="0"/>
              <a:t>semantic representations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1981A93-996E-E498-3C78-8C4AF5D33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312" y="2011553"/>
            <a:ext cx="348372" cy="3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76F120-3269-AF43-F523-0B1A4A2871E9}"/>
              </a:ext>
            </a:extLst>
          </p:cNvPr>
          <p:cNvSpPr/>
          <p:nvPr/>
        </p:nvSpPr>
        <p:spPr>
          <a:xfrm>
            <a:off x="0" y="2653"/>
            <a:ext cx="12192000" cy="947373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75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920CE6C-A9B3-6867-6F11-39A63E042652}"/>
              </a:ext>
            </a:extLst>
          </p:cNvPr>
          <p:cNvSpPr txBox="1">
            <a:spLocks/>
          </p:cNvSpPr>
          <p:nvPr/>
        </p:nvSpPr>
        <p:spPr>
          <a:xfrm>
            <a:off x="0" y="126508"/>
            <a:ext cx="12191529" cy="69966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zh-CN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Prompt-Tuning for EAE</a:t>
            </a:r>
            <a:endParaRPr lang="en-US" altLang="zh-CN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915D88-A434-8C6E-0B07-B8799285A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5" y="2713938"/>
            <a:ext cx="6072633" cy="23916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618B62B-4685-DC97-F2C5-5E118A4887D8}"/>
              </a:ext>
            </a:extLst>
          </p:cNvPr>
          <p:cNvSpPr txBox="1"/>
          <p:nvPr/>
        </p:nvSpPr>
        <p:spPr>
          <a:xfrm>
            <a:off x="7598406" y="3087624"/>
            <a:ext cx="408153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achieve significantly better performance than fine-tuning methods in </a:t>
            </a:r>
            <a:r>
              <a:rPr kumimoji="1" lang="en" altLang="zh-CN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low-resource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data scenarios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6363C6-FB88-71C3-6F66-9A3A678CA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7021346" y="4931371"/>
            <a:ext cx="348372" cy="3483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7951516-9F71-E3F0-F294-1824C3357F2E}"/>
              </a:ext>
            </a:extLst>
          </p:cNvPr>
          <p:cNvSpPr txBox="1"/>
          <p:nvPr/>
        </p:nvSpPr>
        <p:spPr>
          <a:xfrm>
            <a:off x="7598406" y="1599452"/>
            <a:ext cx="427660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kumimoji="1" b="1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" altLang="zh-CN" dirty="0"/>
              <a:t>bridge the gap </a:t>
            </a:r>
            <a:r>
              <a:rPr lang="en" altLang="zh-CN" b="0" dirty="0">
                <a:solidFill>
                  <a:schemeClr val="tx1"/>
                </a:solidFill>
              </a:rPr>
              <a:t>between the EAE task and the pre-training task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9E21D9E-DD99-D15D-78C9-4589710B4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346" y="1619605"/>
            <a:ext cx="348372" cy="34837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1E42BB7-793C-9EDE-7D70-640CC3436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346" y="3112966"/>
            <a:ext cx="348372" cy="34837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0D405A9-21C3-96D1-56B1-415696ABE248}"/>
              </a:ext>
            </a:extLst>
          </p:cNvPr>
          <p:cNvSpPr txBox="1"/>
          <p:nvPr/>
        </p:nvSpPr>
        <p:spPr>
          <a:xfrm>
            <a:off x="7598406" y="4876799"/>
            <a:ext cx="408153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kumimoji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/>
              <a:t>not as good as the state-of-the-art fine-tuning method ONEIE (Lin et al., 2020) in </a:t>
            </a:r>
            <a:r>
              <a:rPr lang="zh-CN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high-resource</a:t>
            </a:r>
            <a:r>
              <a:rPr lang="zh-CN" altLang="en-US" dirty="0"/>
              <a:t> data scenarios</a:t>
            </a:r>
          </a:p>
        </p:txBody>
      </p:sp>
    </p:spTree>
    <p:extLst>
      <p:ext uri="{BB962C8B-B14F-4D97-AF65-F5344CB8AC3E}">
        <p14:creationId xmlns:p14="http://schemas.microsoft.com/office/powerpoint/2010/main" val="128547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76F120-3269-AF43-F523-0B1A4A2871E9}"/>
              </a:ext>
            </a:extLst>
          </p:cNvPr>
          <p:cNvSpPr/>
          <p:nvPr/>
        </p:nvSpPr>
        <p:spPr>
          <a:xfrm>
            <a:off x="0" y="2653"/>
            <a:ext cx="12192000" cy="947373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Overview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920CE6C-A9B3-6867-6F11-39A63E042652}"/>
              </a:ext>
            </a:extLst>
          </p:cNvPr>
          <p:cNvSpPr txBox="1">
            <a:spLocks/>
          </p:cNvSpPr>
          <p:nvPr/>
        </p:nvSpPr>
        <p:spPr>
          <a:xfrm>
            <a:off x="0" y="126508"/>
            <a:ext cx="12191529" cy="69966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DFBCD2-7712-8940-7762-6BA69FB1E3CA}"/>
              </a:ext>
            </a:extLst>
          </p:cNvPr>
          <p:cNvSpPr txBox="1"/>
          <p:nvPr/>
        </p:nvSpPr>
        <p:spPr>
          <a:xfrm>
            <a:off x="670560" y="1250084"/>
            <a:ext cx="11301984" cy="4655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lnSpc>
                <a:spcPct val="125000"/>
              </a:lnSpc>
              <a:buFont typeface="Arial" panose="020B0604020202020204" pitchFamily="34" charset="0"/>
              <a:buChar char="•"/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FC02C6-CF24-61B4-8665-BCB57E90BC60}"/>
              </a:ext>
            </a:extLst>
          </p:cNvPr>
          <p:cNvSpPr txBox="1"/>
          <p:nvPr/>
        </p:nvSpPr>
        <p:spPr>
          <a:xfrm>
            <a:off x="670560" y="2695801"/>
            <a:ext cx="11192256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Challenges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typical </a:t>
            </a:r>
            <a:r>
              <a:rPr lang="en-US" altLang="zh-CN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human-written verbalizer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 not a good choice for EAE.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 argument </a:t>
            </a:r>
            <a:r>
              <a:rPr lang="en-US" altLang="zh-CN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interactions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 not explored.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A9A27F-47A1-D0FE-DAB3-BCB8BE087B9D}"/>
              </a:ext>
            </a:extLst>
          </p:cNvPr>
          <p:cNvSpPr txBox="1"/>
          <p:nvPr/>
        </p:nvSpPr>
        <p:spPr>
          <a:xfrm>
            <a:off x="670560" y="4284886"/>
            <a:ext cx="10521696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Methods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bi-directional iterative prompt-tuning (BIP)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Argument interactions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 </a:t>
            </a:r>
            <a:r>
              <a:rPr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forward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iterative prompt and a </a:t>
            </a:r>
            <a:r>
              <a:rPr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backward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iterative prompt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Verbalizer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redefine the argument role types and assign a </a:t>
            </a:r>
            <a:r>
              <a:rPr lang="en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virtual label word </a:t>
            </a:r>
            <a:r>
              <a:rPr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based on the semantic of the argument role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emplates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hard template, soft template, and hard-soft template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5296F8-79AC-B750-FE4E-E5A074305DD1}"/>
              </a:ext>
            </a:extLst>
          </p:cNvPr>
          <p:cNvSpPr txBox="1"/>
          <p:nvPr/>
        </p:nvSpPr>
        <p:spPr>
          <a:xfrm>
            <a:off x="670560" y="1073881"/>
            <a:ext cx="10960608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Objective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 achieve excellent performance in both </a:t>
            </a:r>
            <a:r>
              <a:rPr lang="zh-CN" alt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low</a:t>
            </a:r>
            <a:r>
              <a:rPr lang="en-US" altLang="zh-CN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</a:t>
            </a:r>
            <a:r>
              <a:rPr lang="zh-CN" alt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high-resource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data scenarios, we leverage </a:t>
            </a:r>
            <a:r>
              <a:rPr lang="zh-CN" alt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entity information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 model EAE as a clozestyle task and use a masked language model to handle the task.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52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76F120-3269-AF43-F523-0B1A4A2871E9}"/>
              </a:ext>
            </a:extLst>
          </p:cNvPr>
          <p:cNvSpPr/>
          <p:nvPr/>
        </p:nvSpPr>
        <p:spPr>
          <a:xfrm>
            <a:off x="0" y="2653"/>
            <a:ext cx="12192000" cy="947373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Problem Description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920CE6C-A9B3-6867-6F11-39A63E042652}"/>
              </a:ext>
            </a:extLst>
          </p:cNvPr>
          <p:cNvSpPr txBox="1">
            <a:spLocks/>
          </p:cNvSpPr>
          <p:nvPr/>
        </p:nvSpPr>
        <p:spPr>
          <a:xfrm>
            <a:off x="0" y="126508"/>
            <a:ext cx="12191529" cy="69966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075FD5C-CC60-70D6-7309-FE5B4583E408}"/>
                  </a:ext>
                </a:extLst>
              </p:cNvPr>
              <p:cNvSpPr txBox="1"/>
              <p:nvPr/>
            </p:nvSpPr>
            <p:spPr>
              <a:xfrm>
                <a:off x="888256" y="1548307"/>
                <a:ext cx="10415016" cy="3367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25000"/>
                  </a:lnSpc>
                  <a:defRPr>
                    <a:latin typeface="Microsoft YaHei" panose="020B0503020204020204" pitchFamily="34" charset="-122"/>
                    <a:ea typeface="Microsoft YaHei" panose="020B0503020204020204" pitchFamily="34" charset="-122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Given：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a sentence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an event trigger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with event type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and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entities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G</a:t>
                </a:r>
                <a:r>
                  <a:rPr lang="zh-CN" altLang="en-US" dirty="0"/>
                  <a:t>oal：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predict the argument role of each entity in the event triggered by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O</a:t>
                </a:r>
                <a:r>
                  <a:rPr lang="zh-CN" altLang="en-US" dirty="0"/>
                  <a:t>utput： 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a set of argument roles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075FD5C-CC60-70D6-7309-FE5B4583E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56" y="1548307"/>
                <a:ext cx="10415016" cy="3367397"/>
              </a:xfrm>
              <a:prstGeom prst="rect">
                <a:avLst/>
              </a:prstGeom>
              <a:blipFill>
                <a:blip r:embed="rId3"/>
                <a:stretch>
                  <a:fillRect l="-610" b="-18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55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76F120-3269-AF43-F523-0B1A4A2871E9}"/>
              </a:ext>
            </a:extLst>
          </p:cNvPr>
          <p:cNvSpPr/>
          <p:nvPr/>
        </p:nvSpPr>
        <p:spPr>
          <a:xfrm>
            <a:off x="0" y="2653"/>
            <a:ext cx="12192000" cy="947373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Problem Description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920CE6C-A9B3-6867-6F11-39A63E042652}"/>
              </a:ext>
            </a:extLst>
          </p:cNvPr>
          <p:cNvSpPr txBox="1">
            <a:spLocks/>
          </p:cNvSpPr>
          <p:nvPr/>
        </p:nvSpPr>
        <p:spPr>
          <a:xfrm>
            <a:off x="0" y="126508"/>
            <a:ext cx="12191529" cy="69966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41DC05-69D1-AC8D-0D48-FF8275422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363" y="1325237"/>
            <a:ext cx="5980629" cy="18482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F030CD-2A98-E932-87AD-D5FEF673DCDE}"/>
                  </a:ext>
                </a:extLst>
              </p:cNvPr>
              <p:cNvSpPr txBox="1"/>
              <p:nvPr/>
            </p:nvSpPr>
            <p:spPr>
              <a:xfrm>
                <a:off x="57472" y="3158531"/>
                <a:ext cx="1823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𝑀𝐴𝑆𝐾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F030CD-2A98-E932-87AD-D5FEF673D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2" y="3158531"/>
                <a:ext cx="18230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C13CB6-92B8-1164-2EFB-D6987D38C592}"/>
                  </a:ext>
                </a:extLst>
              </p:cNvPr>
              <p:cNvSpPr txBox="1"/>
              <p:nvPr/>
            </p:nvSpPr>
            <p:spPr>
              <a:xfrm>
                <a:off x="57472" y="3615731"/>
                <a:ext cx="2676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𝑓𝑖𝑟𝑒𝑑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Iraqis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𝑀𝐴𝑆𝐾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C13CB6-92B8-1164-2EFB-D6987D38C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2" y="3615731"/>
                <a:ext cx="2676117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AB104593-8B1A-44B0-06DB-2F00097AFE5D}"/>
              </a:ext>
            </a:extLst>
          </p:cNvPr>
          <p:cNvSpPr txBox="1"/>
          <p:nvPr/>
        </p:nvSpPr>
        <p:spPr>
          <a:xfrm>
            <a:off x="2895147" y="3548733"/>
            <a:ext cx="8924544" cy="115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"For the </a:t>
            </a:r>
            <a:r>
              <a:rPr kumimoji="1" lang="en" altLang="zh-CN" sz="16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attack</a:t>
            </a:r>
            <a:r>
              <a:rPr kumimoji="1"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event triggered by the fired, the </a:t>
            </a:r>
            <a:r>
              <a:rPr kumimoji="1" lang="en" altLang="zh-CN" sz="16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person</a:t>
            </a:r>
            <a:r>
              <a:rPr kumimoji="1"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Iraqis, is [MASK]", where "</a:t>
            </a:r>
            <a:r>
              <a:rPr kumimoji="1" lang="en" altLang="zh-CN" sz="16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attack</a:t>
            </a:r>
            <a:r>
              <a:rPr kumimoji="1"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 represents the event type of the trigger "fired" and "</a:t>
            </a:r>
            <a:r>
              <a:rPr kumimoji="1" lang="en" altLang="zh-CN" sz="16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person</a:t>
            </a:r>
            <a:r>
              <a:rPr kumimoji="1"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 represents the entity type of the entity "Iraqis".</a:t>
            </a:r>
            <a:endParaRPr kumimoji="1"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63B9E7-ADBF-4A74-FCB1-2F078BB4C282}"/>
                  </a:ext>
                </a:extLst>
              </p:cNvPr>
              <p:cNvSpPr txBox="1"/>
              <p:nvPr/>
            </p:nvSpPr>
            <p:spPr>
              <a:xfrm>
                <a:off x="164592" y="4906954"/>
                <a:ext cx="2997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" altLang="zh-CN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" altLang="zh-CN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" altLang="zh-CN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kumimoji="1" lang="en" altLang="zh-CN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zh-CN" i="1">
                              <a:latin typeface="Cambria Math" panose="02040503050406030204" pitchFamily="18" charset="0"/>
                            </a:rPr>
                            <m:t>𝑆𝐸𝑃</m:t>
                          </m:r>
                        </m:e>
                      </m:d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, [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𝑀𝐴𝑆𝐾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63B9E7-ADBF-4A74-FCB1-2F078BB4C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" y="4906954"/>
                <a:ext cx="2997103" cy="276999"/>
              </a:xfrm>
              <a:prstGeom prst="rect">
                <a:avLst/>
              </a:prstGeom>
              <a:blipFill>
                <a:blip r:embed="rId6"/>
                <a:stretch>
                  <a:fillRect l="-420" t="-8696" r="-1681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92D845D-31B3-F1CA-ABA2-A759A92FDE6F}"/>
                  </a:ext>
                </a:extLst>
              </p:cNvPr>
              <p:cNvSpPr txBox="1"/>
              <p:nvPr/>
            </p:nvSpPr>
            <p:spPr>
              <a:xfrm>
                <a:off x="57472" y="5291839"/>
                <a:ext cx="264091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" altLang="zh-CN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([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𝑀𝐴𝑆𝐾</m:t>
                      </m:r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] =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92D845D-31B3-F1CA-ABA2-A759A92FD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2" y="5291839"/>
                <a:ext cx="2640915" cy="391646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49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76F120-3269-AF43-F523-0B1A4A2871E9}"/>
              </a:ext>
            </a:extLst>
          </p:cNvPr>
          <p:cNvSpPr/>
          <p:nvPr/>
        </p:nvSpPr>
        <p:spPr>
          <a:xfrm>
            <a:off x="0" y="2653"/>
            <a:ext cx="12192000" cy="947373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Overall Framework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920CE6C-A9B3-6867-6F11-39A63E042652}"/>
              </a:ext>
            </a:extLst>
          </p:cNvPr>
          <p:cNvSpPr txBox="1">
            <a:spLocks/>
          </p:cNvSpPr>
          <p:nvPr/>
        </p:nvSpPr>
        <p:spPr>
          <a:xfrm>
            <a:off x="0" y="126508"/>
            <a:ext cx="12191529" cy="69966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5651AE8-490C-3925-D2A9-833D0A71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936" y="1073881"/>
            <a:ext cx="7153656" cy="33574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0129EC0-922F-3D78-5CFD-BC54B6CBBE3C}"/>
                  </a:ext>
                </a:extLst>
              </p:cNvPr>
              <p:cNvSpPr txBox="1"/>
              <p:nvPr/>
            </p:nvSpPr>
            <p:spPr>
              <a:xfrm>
                <a:off x="1335024" y="4732079"/>
                <a:ext cx="4543872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𝐹𝐼𝑃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𝑀𝐴𝑆𝐾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0129EC0-922F-3D78-5CFD-BC54B6CBB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24" y="4732079"/>
                <a:ext cx="4543872" cy="317972"/>
              </a:xfrm>
              <a:prstGeom prst="rect">
                <a:avLst/>
              </a:prstGeom>
              <a:blipFill>
                <a:blip r:embed="rId3"/>
                <a:stretch>
                  <a:fillRect l="-559" r="-1397" b="-3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F899604-A212-3540-54AF-3E264DF427B0}"/>
                  </a:ext>
                </a:extLst>
              </p:cNvPr>
              <p:cNvSpPr txBox="1"/>
              <p:nvPr/>
            </p:nvSpPr>
            <p:spPr>
              <a:xfrm>
                <a:off x="6668788" y="4773052"/>
                <a:ext cx="2811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𝑀𝐿𝑀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𝑆𝐸𝑃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𝐹𝐼𝑃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F899604-A212-3540-54AF-3E264DF42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788" y="4773052"/>
                <a:ext cx="2811795" cy="276999"/>
              </a:xfrm>
              <a:prstGeom prst="rect">
                <a:avLst/>
              </a:prstGeom>
              <a:blipFill>
                <a:blip r:embed="rId4"/>
                <a:stretch>
                  <a:fillRect l="-901" t="-8696" r="-2252" b="-39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0211F6C-B932-CDEF-4BDB-EA7FDA37FC5C}"/>
                  </a:ext>
                </a:extLst>
              </p:cNvPr>
              <p:cNvSpPr txBox="1"/>
              <p:nvPr/>
            </p:nvSpPr>
            <p:spPr>
              <a:xfrm>
                <a:off x="1335024" y="5406689"/>
                <a:ext cx="4542654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𝐵𝐼𝑃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⃖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⃖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𝑀𝐴𝑆𝐾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0211F6C-B932-CDEF-4BDB-EA7FDA37F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24" y="5406689"/>
                <a:ext cx="4542654" cy="317972"/>
              </a:xfrm>
              <a:prstGeom prst="rect">
                <a:avLst/>
              </a:prstGeom>
              <a:blipFill>
                <a:blip r:embed="rId5"/>
                <a:stretch>
                  <a:fillRect l="-559" r="-1397" b="-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0435707-57B2-189B-93CD-66C3DBC884F4}"/>
                  </a:ext>
                </a:extLst>
              </p:cNvPr>
              <p:cNvSpPr txBox="1"/>
              <p:nvPr/>
            </p:nvSpPr>
            <p:spPr>
              <a:xfrm>
                <a:off x="6668788" y="5447662"/>
                <a:ext cx="2823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𝑀𝐿𝑀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𝑆𝐸𝑃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𝐵𝐼𝑃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0435707-57B2-189B-93CD-66C3DBC88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788" y="5447662"/>
                <a:ext cx="2823017" cy="276999"/>
              </a:xfrm>
              <a:prstGeom prst="rect">
                <a:avLst/>
              </a:prstGeom>
              <a:blipFill>
                <a:blip r:embed="rId6"/>
                <a:stretch>
                  <a:fillRect l="-897" t="-9091" r="-2242" b="-4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F7C4D07-0D7A-0D4C-A20C-91808803AA5B}"/>
                  </a:ext>
                </a:extLst>
              </p:cNvPr>
              <p:cNvSpPr txBox="1"/>
              <p:nvPr/>
            </p:nvSpPr>
            <p:spPr>
              <a:xfrm>
                <a:off x="6668788" y="6122272"/>
                <a:ext cx="1353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⃖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F7C4D07-0D7A-0D4C-A20C-91808803A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788" y="6122272"/>
                <a:ext cx="13534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04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76F120-3269-AF43-F523-0B1A4A2871E9}"/>
              </a:ext>
            </a:extLst>
          </p:cNvPr>
          <p:cNvSpPr/>
          <p:nvPr/>
        </p:nvSpPr>
        <p:spPr>
          <a:xfrm>
            <a:off x="0" y="2653"/>
            <a:ext cx="12192000" cy="947373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Semantical Verbalizer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920CE6C-A9B3-6867-6F11-39A63E042652}"/>
              </a:ext>
            </a:extLst>
          </p:cNvPr>
          <p:cNvSpPr txBox="1">
            <a:spLocks/>
          </p:cNvSpPr>
          <p:nvPr/>
        </p:nvSpPr>
        <p:spPr>
          <a:xfrm>
            <a:off x="0" y="126508"/>
            <a:ext cx="12191529" cy="69966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904CD32-01CC-9A77-5D62-19D66DDE341D}"/>
                  </a:ext>
                </a:extLst>
              </p:cNvPr>
              <p:cNvSpPr txBox="1"/>
              <p:nvPr/>
            </p:nvSpPr>
            <p:spPr>
              <a:xfrm>
                <a:off x="658367" y="1326019"/>
                <a:ext cx="11325897" cy="3956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" altLang="zh-CN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Reconstruct</a:t>
                </a:r>
                <a:r>
                  <a:rPr kumimoji="1" lang="en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the set of argument role types</a:t>
                </a: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：</a:t>
                </a:r>
                <a:endPara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For example, the "Entity" role is divided into "</a:t>
                </a:r>
                <a:r>
                  <a:rPr kumimoji="1" lang="en" altLang="zh-CN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Elect:Entity</a:t>
                </a:r>
                <a:r>
                  <a:rPr kumimoji="1" lang="en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", "</a:t>
                </a:r>
                <a:r>
                  <a:rPr kumimoji="1" lang="en" altLang="zh-CN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Meet:Entity</a:t>
                </a:r>
                <a:r>
                  <a:rPr kumimoji="1" lang="en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", and etc.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Since the "Place" role has the same meaning in all types of events, we do not consider to divide it.</a:t>
                </a:r>
              </a:p>
              <a:p>
                <a:pPr>
                  <a:lnSpc>
                    <a:spcPct val="150000"/>
                  </a:lnSpc>
                </a:pPr>
                <a:endParaRPr kumimoji="1" lang="en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Design a </a:t>
                </a:r>
                <a:r>
                  <a:rPr kumimoji="1" lang="en" altLang="zh-CN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semantical verbalizer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For each new argument role, the semantical verbalizer constructs a </a:t>
                </a:r>
                <a:r>
                  <a:rPr kumimoji="1" lang="en" altLang="zh-CN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virtual word </a:t>
                </a:r>
                <a:r>
                  <a:rPr kumimoji="1" lang="en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to represent the role and initializes the representation of the virtual word with </a:t>
                </a:r>
                <a:r>
                  <a:rPr kumimoji="1" lang="en" altLang="zh-CN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the semantic of the argument role</a:t>
                </a:r>
                <a:r>
                  <a:rPr kumimoji="1" lang="en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the semantic description of the argument role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b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zh-CN" altLang="en-US" b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：</a:t>
                </a:r>
                <a:r>
                  <a:rPr kumimoji="1" lang="en-US" altLang="zh-CN" b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{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,…,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𝑖𝑚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}</m:t>
                    </m:r>
                  </m:oMath>
                </a14:m>
                <a:endParaRPr kumimoji="1" lang="en-US" altLang="zh-CN" b="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b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the initial representation of the label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𝑙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b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zh-CN" altLang="en-US" b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：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E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𝑗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𝑚</m:t>
                        </m:r>
                      </m:sup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𝐸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zh-CN" b="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904CD32-01CC-9A77-5D62-19D66DDE3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7" y="1326019"/>
                <a:ext cx="11325897" cy="3956211"/>
              </a:xfrm>
              <a:prstGeom prst="rect">
                <a:avLst/>
              </a:prstGeom>
              <a:blipFill>
                <a:blip r:embed="rId2"/>
                <a:stretch>
                  <a:fillRect l="-336" b="-13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73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1115</Words>
  <Application>Microsoft Macintosh PowerPoint</Application>
  <PresentationFormat>宽屏</PresentationFormat>
  <Paragraphs>126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等线 Light</vt:lpstr>
      <vt:lpstr>Microsoft YaHei</vt:lpstr>
      <vt:lpstr>PingFang SC</vt:lpstr>
      <vt:lpstr>Arial</vt:lpstr>
      <vt:lpstr>Cambria Math</vt:lpstr>
      <vt:lpstr>Helvetica Neue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炫文 丁</dc:creator>
  <cp:lastModifiedBy>炫文 丁</cp:lastModifiedBy>
  <cp:revision>109</cp:revision>
  <dcterms:created xsi:type="dcterms:W3CDTF">2023-03-12T05:04:49Z</dcterms:created>
  <dcterms:modified xsi:type="dcterms:W3CDTF">2023-04-19T12:26:15Z</dcterms:modified>
</cp:coreProperties>
</file>