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3"/>
    <p:sldId id="270" r:id="rId4"/>
    <p:sldId id="280" r:id="rId6"/>
    <p:sldId id="292" r:id="rId7"/>
    <p:sldId id="293" r:id="rId8"/>
    <p:sldId id="294" r:id="rId9"/>
    <p:sldId id="299" r:id="rId10"/>
    <p:sldId id="296" r:id="rId11"/>
    <p:sldId id="261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534"/>
    <a:srgbClr val="FFDA9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6201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3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本篇论文是关于摘要忠实度，这是摘要方面最重要的一个方面，是否与原文本符合，这篇论文是</a:t>
            </a:r>
            <a:r>
              <a:rPr lang="en-US" altLang="zh-CN"/>
              <a:t>2022</a:t>
            </a:r>
            <a:r>
              <a:rPr lang="zh-CN" altLang="en-US"/>
              <a:t>的</a:t>
            </a:r>
            <a:r>
              <a:rPr lang="en-US" altLang="zh-CN"/>
              <a:t>ACL</a:t>
            </a:r>
            <a:r>
              <a:rPr lang="zh-CN" altLang="en-US"/>
              <a:t>，但即使现在的</a:t>
            </a:r>
            <a:r>
              <a:rPr lang="en-US" altLang="zh-CN"/>
              <a:t>chatgpt,gpt4</a:t>
            </a:r>
            <a:r>
              <a:rPr lang="zh-CN" altLang="en-US"/>
              <a:t>生成一些幻想，凭空捏造的事实现象依然很严重。关于摘要忠实度的提高，在之前也很多人研究，这一篇论文先发现了前人很多忠实提高是基于让他变得更加提取式，就是使用更多基于源文档的词，摘要在最早是提取式摘要，尽可能使用源文档的</a:t>
            </a:r>
            <a:r>
              <a:rPr lang="en-US" altLang="zh-CN"/>
              <a:t>token</a:t>
            </a:r>
            <a:r>
              <a:rPr lang="zh-CN" altLang="en-US"/>
              <a:t>来进行组合，但这种方法在连贯性等问题上有巨大缺陷，后来随</a:t>
            </a:r>
            <a:r>
              <a:rPr lang="en-US" altLang="zh-CN"/>
              <a:t>bart</a:t>
            </a:r>
            <a:r>
              <a:rPr lang="zh-CN" altLang="en-US"/>
              <a:t>等出来演变成生成式，现在为了重视度又做回了提取式，肯定是一个并不有效的方式，接着它先用数据统计了，是否变得提取式和忠实度有关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这三种不同颜色的线是用三种不同的方法来评估生成摘要的忠实度，提取性是提了两个维度来衡量，但论文中其实只参考了第一个</a:t>
            </a:r>
            <a:r>
              <a:rPr lang="en-US" altLang="zh-CN"/>
              <a:t>coverage</a:t>
            </a:r>
            <a:r>
              <a:rPr lang="zh-CN" altLang="en-US"/>
              <a:t>。这组测试的方法是先对一个数据集，根据</a:t>
            </a:r>
            <a:r>
              <a:rPr lang="en-US" altLang="zh-CN"/>
              <a:t>extractiveness</a:t>
            </a:r>
            <a:r>
              <a:rPr lang="zh-CN" altLang="en-US"/>
              <a:t>来分成多个组，不同组数据的</a:t>
            </a:r>
            <a:r>
              <a:rPr lang="en-US" altLang="zh-CN"/>
              <a:t>extractiveness</a:t>
            </a:r>
            <a:r>
              <a:rPr lang="zh-CN" altLang="en-US"/>
              <a:t>不同，然后生成多个版本的摘要。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那么它就给了一个定义</a:t>
            </a:r>
            <a:r>
              <a:rPr lang="en-US" altLang="zh-CN"/>
              <a:t>: </a:t>
            </a:r>
            <a:r>
              <a:rPr lang="zh-CN" altLang="en-US">
                <a:cs typeface="+mn-lt"/>
                <a:sym typeface="+mn-ea"/>
              </a:rPr>
              <a:t>effective faithfulness</a:t>
            </a:r>
            <a:endParaRPr lang="zh-CN" altLang="en-US">
              <a:cs typeface="+mn-lt"/>
              <a:sym typeface="+mn-ea"/>
            </a:endParaRPr>
          </a:p>
          <a:p>
            <a:r>
              <a:rPr lang="zh-CN" altLang="en-US"/>
              <a:t>即为在同一个</a:t>
            </a:r>
            <a:r>
              <a:rPr lang="en-US" altLang="zh-CN"/>
              <a:t>extractiveness</a:t>
            </a:r>
            <a:r>
              <a:rPr lang="zh-CN" altLang="en-US"/>
              <a:t>维度下</a:t>
            </a:r>
            <a:r>
              <a:rPr lang="en-US" altLang="zh-CN"/>
              <a:t>,</a:t>
            </a:r>
            <a:r>
              <a:rPr lang="zh-CN" altLang="en-US"/>
              <a:t>提高了</a:t>
            </a:r>
            <a:r>
              <a:rPr lang="en-US" altLang="zh-CN"/>
              <a:t>faithfulness</a:t>
            </a:r>
            <a:r>
              <a:rPr lang="zh-CN" altLang="en-US"/>
              <a:t>才算是有效的，那么各个</a:t>
            </a:r>
            <a:r>
              <a:rPr lang="en-US" altLang="zh-CN"/>
              <a:t>extractiveness</a:t>
            </a:r>
            <a:r>
              <a:rPr lang="zh-CN" altLang="en-US"/>
              <a:t>的标准的</a:t>
            </a:r>
            <a:r>
              <a:rPr lang="en-US" altLang="zh-CN"/>
              <a:t>faithfulness</a:t>
            </a:r>
            <a:r>
              <a:rPr lang="zh-CN" altLang="en-US"/>
              <a:t>是多少，它用</a:t>
            </a:r>
            <a:r>
              <a:rPr lang="en-US" altLang="zh-CN"/>
              <a:t>4</a:t>
            </a:r>
            <a:r>
              <a:rPr lang="zh-CN" altLang="en-US"/>
              <a:t>个不同的子</a:t>
            </a:r>
            <a:r>
              <a:rPr lang="en-US" altLang="zh-CN"/>
              <a:t>bart model</a:t>
            </a:r>
            <a:r>
              <a:rPr lang="zh-CN" altLang="en-US"/>
              <a:t>进行生成，然后绘图。在这些曲线之上才认为是有效的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2784116"/>
            <a:ext cx="1085056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634673"/>
            <a:ext cx="10850563" cy="1131206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80661" y="4049242"/>
            <a:ext cx="2829092" cy="296271"/>
          </a:xfrm>
          <a:solidFill>
            <a:schemeClr val="accent3"/>
          </a:solidFill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4559571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670717" y="769257"/>
            <a:ext cx="10850563" cy="53680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376512" y="240302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377628" y="329837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909091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42153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3919056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9.png"/><Relationship Id="rId5" Type="http://schemas.openxmlformats.org/officeDocument/2006/relationships/tags" Target="../tags/tag20.xml"/><Relationship Id="rId4" Type="http://schemas.openxmlformats.org/officeDocument/2006/relationships/image" Target="../media/image8.png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10.png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image" Target="../media/image9.png"/><Relationship Id="rId5" Type="http://schemas.openxmlformats.org/officeDocument/2006/relationships/tags" Target="../tags/tag29.xml"/><Relationship Id="rId4" Type="http://schemas.openxmlformats.org/officeDocument/2006/relationships/image" Target="../media/image8.png"/><Relationship Id="rId3" Type="http://schemas.openxmlformats.org/officeDocument/2006/relationships/tags" Target="../tags/tag28.xml"/><Relationship Id="rId2" Type="http://schemas.openxmlformats.org/officeDocument/2006/relationships/image" Target="../media/image7.png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tags" Target="../tags/tag35.xml"/><Relationship Id="rId6" Type="http://schemas.openxmlformats.org/officeDocument/2006/relationships/image" Target="../media/image13.png"/><Relationship Id="rId5" Type="http://schemas.openxmlformats.org/officeDocument/2006/relationships/tags" Target="../tags/tag34.xml"/><Relationship Id="rId4" Type="http://schemas.openxmlformats.org/officeDocument/2006/relationships/image" Target="../media/image12.png"/><Relationship Id="rId3" Type="http://schemas.openxmlformats.org/officeDocument/2006/relationships/tags" Target="../tags/tag33.xml"/><Relationship Id="rId2" Type="http://schemas.openxmlformats.org/officeDocument/2006/relationships/image" Target="../media/image11.png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36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Slide" r:id="rId1" imgW="9525" imgH="9525" progId="TCLayout.ActiveDocument.1">
                  <p:embed/>
                </p:oleObj>
              </mc:Choice>
              <mc:Fallback>
                <p:oleObj name="think-cell Slide" r:id="rId1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70560" y="3495316"/>
            <a:ext cx="10850563" cy="558799"/>
          </a:xfrm>
        </p:spPr>
        <p:txBody>
          <a:bodyPr/>
          <a:lstStyle/>
          <a:p>
            <a:r>
              <a:rPr lang="zh-CN" altLang="en-US"/>
              <a:t>汇报人</a:t>
            </a:r>
            <a:r>
              <a:rPr lang="en-US" altLang="zh-CN"/>
              <a:t>:</a:t>
            </a:r>
            <a:r>
              <a:rPr lang="zh-CN" altLang="en-US"/>
              <a:t>李龙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39115" y="1231900"/>
            <a:ext cx="11522075" cy="15335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Faithful or Extractive? On Mitigating the Faithfulness-Abstractiveness</a:t>
            </a:r>
            <a:br>
              <a:rPr lang="en-US" altLang="zh-CN" dirty="0"/>
            </a:br>
            <a:r>
              <a:rPr lang="en-US" altLang="zh-CN" dirty="0"/>
              <a:t>Trade-off in Abstractive Summarization</a:t>
            </a:r>
            <a:endParaRPr lang="en-US" altLang="zh-CN" dirty="0"/>
          </a:p>
        </p:txBody>
      </p:sp>
      <p:sp>
        <p:nvSpPr>
          <p:cNvPr id="9" name="文本占位符 8"/>
          <p:cNvSpPr/>
          <p:nvPr>
            <p:ph type="body" sz="quarter" idx="11"/>
          </p:nvPr>
        </p:nvSpPr>
        <p:spPr>
          <a:xfrm>
            <a:off x="729615" y="2892061"/>
            <a:ext cx="10850563" cy="296271"/>
          </a:xfrm>
        </p:spPr>
        <p:txBody>
          <a:bodyPr/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ACL 2022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193800"/>
            <a:ext cx="8549640" cy="182689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69925" y="3603625"/>
            <a:ext cx="3215640" cy="91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提取式摘要</a:t>
            </a:r>
            <a:endParaRPr lang="zh-CN" altLang="en-US" sz="2400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5327650" y="3603625"/>
            <a:ext cx="3215640" cy="91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生成式摘要</a:t>
            </a:r>
            <a:endParaRPr lang="zh-CN" altLang="en-US" sz="2400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3885565" y="4062730"/>
            <a:ext cx="1442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5327650" y="4817745"/>
            <a:ext cx="3215640" cy="91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保证</a:t>
            </a:r>
            <a:r>
              <a:rPr lang="en-US" altLang="zh-CN" sz="2400"/>
              <a:t>faithful</a:t>
            </a:r>
            <a:endParaRPr lang="en-US" altLang="zh-CN" sz="2400"/>
          </a:p>
        </p:txBody>
      </p:sp>
      <p:cxnSp>
        <p:nvCxnSpPr>
          <p:cNvPr id="12" name="直接箭头连接符 11"/>
          <p:cNvCxnSpPr>
            <a:stCxn id="9" idx="2"/>
            <a:endCxn id="11" idx="0"/>
          </p:cNvCxnSpPr>
          <p:nvPr/>
        </p:nvCxnSpPr>
        <p:spPr>
          <a:xfrm>
            <a:off x="6935470" y="4521200"/>
            <a:ext cx="0" cy="296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1"/>
            <a:endCxn id="14" idx="3"/>
          </p:cNvCxnSpPr>
          <p:nvPr/>
        </p:nvCxnSpPr>
        <p:spPr>
          <a:xfrm flipH="1" flipV="1">
            <a:off x="4225925" y="5276215"/>
            <a:ext cx="11017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215900" y="4694555"/>
            <a:ext cx="4010025" cy="1163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使用更多基于原文本的摘要，则</a:t>
            </a:r>
            <a:r>
              <a:rPr lang="en-US" altLang="zh-CN" sz="2400"/>
              <a:t>faithfulness</a:t>
            </a:r>
            <a:r>
              <a:rPr lang="zh-CN" altLang="en-US" sz="2400"/>
              <a:t>更高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5533390" y="5277485"/>
            <a:ext cx="286194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B</a:t>
            </a:r>
            <a:r>
              <a:rPr lang="en-US">
                <a:sym typeface="+mn-ea"/>
              </a:rPr>
              <a:t>ackGround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5290" y="1946275"/>
            <a:ext cx="6009640" cy="3807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00935" y="6012180"/>
            <a:ext cx="20389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Gigaword dataset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685280" y="5227320"/>
            <a:ext cx="4502785" cy="7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</a:t>
            </a:r>
            <a:r>
              <a:rPr lang="en-US" altLang="zh-CN"/>
              <a:t>training data</a:t>
            </a:r>
            <a:r>
              <a:rPr lang="zh-CN" altLang="en-US"/>
              <a:t>按照</a:t>
            </a:r>
            <a:r>
              <a:rPr lang="en-US" altLang="zh-CN"/>
              <a:t>extractiveness</a:t>
            </a:r>
            <a:r>
              <a:rPr lang="zh-CN" altLang="en-US"/>
              <a:t>分组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38160" y="1445260"/>
            <a:ext cx="1724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extractiveness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998335" y="2230120"/>
            <a:ext cx="1224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C</a:t>
            </a:r>
            <a:r>
              <a:rPr lang="en-US" altLang="zh-CN">
                <a:sym typeface="+mn-ea"/>
              </a:rPr>
              <a:t>overage</a:t>
            </a:r>
            <a:endParaRPr lang="en-US" altLang="zh-CN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9862820" y="2230120"/>
            <a:ext cx="1016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density</a:t>
            </a:r>
            <a:endParaRPr lang="en-US" altLang="zh-CN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36080" y="2827655"/>
            <a:ext cx="1749425" cy="97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来自源文档的词的百分</a:t>
            </a:r>
            <a:r>
              <a:rPr lang="zh-CN" altLang="en-US">
                <a:solidFill>
                  <a:schemeClr val="tx1"/>
                </a:solidFill>
              </a:rPr>
              <a:t>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9438640" y="2827655"/>
            <a:ext cx="1749425" cy="97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来自源文档的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的平均</a:t>
            </a:r>
            <a:r>
              <a:rPr lang="zh-CN" altLang="en-US">
                <a:solidFill>
                  <a:schemeClr val="tx1"/>
                </a:solidFill>
              </a:rPr>
              <a:t>长度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 flipH="1">
            <a:off x="7611110" y="1813560"/>
            <a:ext cx="138938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13" idx="0"/>
          </p:cNvCxnSpPr>
          <p:nvPr/>
        </p:nvCxnSpPr>
        <p:spPr>
          <a:xfrm>
            <a:off x="9000490" y="1813560"/>
            <a:ext cx="137096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>
            <p:custDataLst>
              <p:tags r:id="rId6"/>
            </p:custDataLst>
          </p:nvPr>
        </p:nvSpPr>
        <p:spPr>
          <a:xfrm>
            <a:off x="6685280" y="4027170"/>
            <a:ext cx="4502785" cy="7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faithful:</a:t>
            </a:r>
            <a:r>
              <a:rPr lang="zh-CN" altLang="en-US"/>
              <a:t>三种不同的方法对摘要分类是否</a:t>
            </a:r>
            <a:r>
              <a:rPr lang="zh-CN" altLang="en-US"/>
              <a:t>忠实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G</a:t>
            </a:r>
            <a:r>
              <a:rPr lang="en-US">
                <a:sym typeface="+mn-ea"/>
              </a:rPr>
              <a:t>oal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305560"/>
            <a:ext cx="3796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cs typeface="+mn-lt"/>
              </a:rPr>
              <a:t>effective faithfulness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669925" y="1725930"/>
            <a:ext cx="4880610" cy="129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zh-CN">
                <a:sym typeface="+mn-ea"/>
              </a:rPr>
              <a:t>the improvement in faithfulness over a baseline system (control) operating at the same level of extractiveness.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6316345" y="1725930"/>
            <a:ext cx="4880610" cy="1296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是否可以通过一些对生成样本进行选择</a:t>
            </a:r>
            <a:r>
              <a:rPr lang="zh-CN" altLang="en-US">
                <a:sym typeface="+mn-ea"/>
              </a:rPr>
              <a:t>方法，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达到提升</a:t>
            </a:r>
            <a:r>
              <a:rPr lang="zh-CN" altLang="en-US">
                <a:cs typeface="+mn-lt"/>
                <a:sym typeface="+mn-ea"/>
              </a:rPr>
              <a:t>effective faithfulness的</a:t>
            </a:r>
            <a:r>
              <a:rPr lang="zh-CN" altLang="en-US">
                <a:cs typeface="+mn-lt"/>
                <a:sym typeface="+mn-ea"/>
              </a:rPr>
              <a:t>效果</a:t>
            </a:r>
            <a:endParaRPr lang="zh-CN" altLang="en-US">
              <a:cs typeface="+mn-lt"/>
              <a:sym typeface="+mn-ea"/>
            </a:endParaRPr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5550535" y="2374265"/>
            <a:ext cx="765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1299845" y="3173095"/>
            <a:ext cx="9590405" cy="511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在数据集上训练了四个不同</a:t>
            </a:r>
            <a:r>
              <a:rPr lang="en-US" altLang="zh-CN">
                <a:sym typeface="+mn-ea"/>
              </a:rPr>
              <a:t>extractiveness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bart </a:t>
            </a:r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2750" y="3719830"/>
            <a:ext cx="7165975" cy="29222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3203"/>
          <a:stretch>
            <a:fillRect/>
          </a:stretch>
        </p:blipFill>
        <p:spPr>
          <a:xfrm>
            <a:off x="7578725" y="3854450"/>
            <a:ext cx="3780155" cy="26543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Experiment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0550" y="1193800"/>
            <a:ext cx="3877310" cy="2864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67860" y="1275715"/>
            <a:ext cx="3823970" cy="27476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9925" y="4023360"/>
            <a:ext cx="7416800" cy="2603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55710" y="1275715"/>
            <a:ext cx="2664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Loss Truncation</a:t>
            </a:r>
            <a:endParaRPr lang="zh-CN" altLang="en-US"/>
          </a:p>
          <a:p>
            <a:r>
              <a:rPr lang="zh-CN" altLang="en-US"/>
              <a:t>对高梯度数据进行</a:t>
            </a:r>
            <a:r>
              <a:rPr lang="zh-CN" altLang="en-US"/>
              <a:t>控制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855710" y="2303145"/>
            <a:ext cx="26644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DAE</a:t>
            </a:r>
            <a:endParaRPr lang="en-US" altLang="zh-CN"/>
          </a:p>
          <a:p>
            <a:r>
              <a:rPr lang="zh-CN" altLang="en-US"/>
              <a:t>生成的Dependency Arc是否一致来筛选</a:t>
            </a:r>
            <a:r>
              <a:rPr lang="zh-CN" altLang="en-US"/>
              <a:t>数据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Pre-Experiment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9925" y="1324610"/>
            <a:ext cx="3528060" cy="624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从</a:t>
            </a:r>
            <a:r>
              <a:rPr lang="en-US" altLang="zh-CN">
                <a:solidFill>
                  <a:schemeClr val="tx1"/>
                </a:solidFill>
              </a:rPr>
              <a:t>baseline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个子</a:t>
            </a:r>
            <a:r>
              <a:rPr lang="en-US" altLang="zh-CN">
                <a:solidFill>
                  <a:schemeClr val="tx1"/>
                </a:solidFill>
              </a:rPr>
              <a:t>bart</a:t>
            </a:r>
            <a:r>
              <a:rPr lang="zh-CN" altLang="en-US">
                <a:solidFill>
                  <a:schemeClr val="tx1"/>
                </a:solidFill>
              </a:rPr>
              <a:t>生成数据中挑选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0235" y="2181860"/>
            <a:ext cx="3587750" cy="2247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84395" y="13912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baseline + faithfulness (bf)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选择</a:t>
            </a:r>
            <a:r>
              <a:rPr lang="en-US" altLang="zh-CN"/>
              <a:t>baseline</a:t>
            </a:r>
            <a:r>
              <a:rPr lang="zh-CN" altLang="en-US"/>
              <a:t>中忠实的</a:t>
            </a:r>
            <a:r>
              <a:rPr lang="zh-CN" altLang="en-US"/>
              <a:t>摘要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684395" y="229362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baseline + faithfulness-extractiveness (bf</a:t>
            </a:r>
            <a:r>
              <a:rPr lang="en-US" altLang="zh-CN"/>
              <a:t>e</a:t>
            </a:r>
            <a:r>
              <a:rPr lang="zh-CN" altLang="en-US"/>
              <a:t>)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选择</a:t>
            </a:r>
            <a:r>
              <a:rPr lang="en-US" altLang="zh-CN"/>
              <a:t>baseline</a:t>
            </a:r>
            <a:r>
              <a:rPr lang="zh-CN" altLang="en-US"/>
              <a:t>中选择忠实摘要，</a:t>
            </a:r>
            <a:r>
              <a:rPr lang="en-US" altLang="zh-CN"/>
              <a:t>baseline</a:t>
            </a:r>
            <a:r>
              <a:rPr lang="zh-CN" altLang="en-US"/>
              <a:t>不忠实时，从子</a:t>
            </a:r>
            <a:r>
              <a:rPr lang="en-US" altLang="zh-CN"/>
              <a:t>bart</a:t>
            </a:r>
            <a:r>
              <a:rPr lang="zh-CN" altLang="en-US"/>
              <a:t>中</a:t>
            </a:r>
            <a:r>
              <a:rPr lang="zh-CN" altLang="en-US"/>
              <a:t>选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684395" y="33470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quartile</a:t>
            </a:r>
            <a:r>
              <a:rPr lang="en-US" altLang="zh-CN"/>
              <a:t> </a:t>
            </a:r>
            <a:r>
              <a:rPr lang="zh-CN" altLang="en-US"/>
              <a:t>+ </a:t>
            </a:r>
            <a:r>
              <a:rPr lang="zh-CN" altLang="en-US">
                <a:sym typeface="+mn-ea"/>
              </a:rPr>
              <a:t>faithfulness-extractiveness</a:t>
            </a:r>
            <a:r>
              <a:rPr lang="zh-CN" altLang="en-US"/>
              <a:t>(</a:t>
            </a:r>
            <a:r>
              <a:rPr lang="en-US" altLang="zh-CN"/>
              <a:t>qfe</a:t>
            </a:r>
            <a:r>
              <a:rPr lang="zh-CN" altLang="en-US"/>
              <a:t>)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选择子</a:t>
            </a:r>
            <a:r>
              <a:rPr lang="en-US" altLang="zh-CN"/>
              <a:t>bart</a:t>
            </a:r>
            <a:r>
              <a:rPr lang="zh-CN" altLang="en-US"/>
              <a:t>中选择最忠实且最生成式</a:t>
            </a:r>
            <a:r>
              <a:rPr lang="zh-CN" altLang="en-US"/>
              <a:t>的</a:t>
            </a:r>
            <a:r>
              <a:rPr lang="zh-CN" altLang="en-US"/>
              <a:t>摘要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51050" y="5126355"/>
            <a:ext cx="5495290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可以通过选择，在原来的基础上达到，即有更高的忠实度，又有更高的生成</a:t>
            </a:r>
            <a:r>
              <a:rPr lang="zh-CN" altLang="en-US"/>
              <a:t>度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610735" y="4412615"/>
            <a:ext cx="0" cy="66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Experiment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0550" y="1193800"/>
            <a:ext cx="3877310" cy="2864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67860" y="1275715"/>
            <a:ext cx="3823970" cy="27476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9925" y="4023360"/>
            <a:ext cx="7416800" cy="26035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8610600" y="1275715"/>
            <a:ext cx="2209165" cy="1490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ROC</a:t>
            </a:r>
            <a:r>
              <a:rPr lang="zh-CN" altLang="en-US"/>
              <a:t>评估</a:t>
            </a:r>
            <a:r>
              <a:rPr lang="en-US" altLang="zh-CN"/>
              <a:t>:</a:t>
            </a:r>
            <a:endParaRPr lang="en-US" altLang="zh-CN"/>
          </a:p>
          <a:p>
            <a:pPr algn="ctr"/>
            <a:r>
              <a:rPr lang="zh-CN" altLang="en-US"/>
              <a:t>找到</a:t>
            </a:r>
            <a:r>
              <a:rPr lang="en-US" altLang="zh-CN"/>
              <a:t>ROC</a:t>
            </a:r>
            <a:r>
              <a:rPr lang="zh-CN" altLang="en-US"/>
              <a:t>中面积比最大的</a:t>
            </a:r>
            <a:r>
              <a:rPr lang="en-US" altLang="zh-CN"/>
              <a:t>faithfulness</a:t>
            </a:r>
            <a:r>
              <a:rPr lang="zh-CN" altLang="en-US"/>
              <a:t>，认为是阈值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>
            <a:off x="8610600" y="4350385"/>
            <a:ext cx="2209165" cy="1490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F-beta</a:t>
            </a:r>
            <a:r>
              <a:rPr lang="zh-CN" altLang="en-US"/>
              <a:t>评估</a:t>
            </a:r>
            <a:r>
              <a:rPr lang="en-US" altLang="zh-CN"/>
              <a:t>:</a:t>
            </a:r>
            <a:endParaRPr lang="en-US" altLang="zh-CN"/>
          </a:p>
          <a:p>
            <a:pPr algn="ctr"/>
            <a:r>
              <a:rPr lang="zh-CN" altLang="en-US"/>
              <a:t>手动调整</a:t>
            </a:r>
            <a:r>
              <a:rPr lang="en-US" altLang="zh-CN"/>
              <a:t>faithfulness,</a:t>
            </a:r>
            <a:r>
              <a:rPr lang="zh-CN" altLang="en-US"/>
              <a:t>让</a:t>
            </a:r>
            <a:r>
              <a:rPr lang="en-US" altLang="zh-CN"/>
              <a:t>F-beta</a:t>
            </a:r>
            <a:r>
              <a:rPr lang="zh-CN" altLang="en-US"/>
              <a:t>最大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Result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310005"/>
            <a:ext cx="5347970" cy="311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17895" y="1295400"/>
            <a:ext cx="5842000" cy="444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65835" y="5118100"/>
            <a:ext cx="4127500" cy="6223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think-cell Slide" r:id="rId1" imgW="9525" imgH="9525" progId="TCLayout.ActiveDocument.1">
                  <p:embed/>
                </p:oleObj>
              </mc:Choice>
              <mc:Fallback>
                <p:oleObj name="think-cell Slide" r:id="rId1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THEME" val="https://www.islide.cc;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ISLIDE.THEME" val="https://www.islide.cc;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ISLIDE.THEME" val="https://www.islide.cc;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ISLIDE.THEME" val="https://www.islide.cc;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ISLIDE.THEME" val="https://www.islide.cc;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ISLIDE.THEME" val="https://www.islide.cc;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ISLIDE.THEME" val="https://www.islide.cc;"/>
</p:tagLst>
</file>

<file path=ppt/tags/tag36.xml><?xml version="1.0" encoding="utf-8"?>
<p:tagLst xmlns:p="http://schemas.openxmlformats.org/presentationml/2006/main">
  <p:tag name="ISLIDE.THEME" val="https://www.islide.cc;"/>
</p:tagLst>
</file>

<file path=ppt/tags/tag37.xml><?xml version="1.0" encoding="utf-8"?>
<p:tagLst xmlns:p="http://schemas.openxmlformats.org/presentationml/2006/main">
  <p:tag name="ISLIDE.THEME" val="#205317"/>
  <p:tag name="KSO_WPP_MARK_KEY" val="b05c85b2-7516-4964-9a2c-9f9ab70116db"/>
  <p:tag name="COMMONDATA" val="eyJoZGlkIjoiNzU0YzM0YTcyZmI1MTUyY2U0YzU0OWYzNDJiOWZhN2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ISLIDE.THEME" val="https://www.islide.cc;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698A4"/>
      </a:accent1>
      <a:accent2>
        <a:srgbClr val="459D67"/>
      </a:accent2>
      <a:accent3>
        <a:srgbClr val="A4CB61"/>
      </a:accent3>
      <a:accent4>
        <a:srgbClr val="7F7F7F"/>
      </a:accent4>
      <a:accent5>
        <a:srgbClr val="666666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8A4"/>
    </a:accent1>
    <a:accent2>
      <a:srgbClr val="459D67"/>
    </a:accent2>
    <a:accent3>
      <a:srgbClr val="A4CB61"/>
    </a:accent3>
    <a:accent4>
      <a:srgbClr val="7F7F7F"/>
    </a:accent4>
    <a:accent5>
      <a:srgbClr val="666666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98A4"/>
    </a:accent1>
    <a:accent2>
      <a:srgbClr val="459D67"/>
    </a:accent2>
    <a:accent3>
      <a:srgbClr val="A4CB61"/>
    </a:accent3>
    <a:accent4>
      <a:srgbClr val="7F7F7F"/>
    </a:accent4>
    <a:accent5>
      <a:srgbClr val="666666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974</Words>
  <Application>WPS 演示</Application>
  <PresentationFormat>宽屏</PresentationFormat>
  <Paragraphs>94</Paragraphs>
  <Slides>9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主题5</vt:lpstr>
      <vt:lpstr>TCLayout.ActiveDocument.1</vt:lpstr>
      <vt:lpstr>TCLayout.ActiveDocument.1</vt:lpstr>
      <vt:lpstr>Faithful or Extractive? On Mitigating the Faithfulness-Abstractiveness Trade-off in Abstractive Summarization</vt:lpstr>
      <vt:lpstr>BackGround</vt:lpstr>
      <vt:lpstr>BackGround</vt:lpstr>
      <vt:lpstr>Goal</vt:lpstr>
      <vt:lpstr>Experiment</vt:lpstr>
      <vt:lpstr>Pre-Experiment</vt:lpstr>
      <vt:lpstr>Experiment</vt:lpstr>
      <vt:lpstr>BackGround</vt:lpstr>
      <vt:lpstr>Thanks 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杀莫可</cp:lastModifiedBy>
  <cp:revision>230</cp:revision>
  <cp:lastPrinted>2018-06-28T16:00:00Z</cp:lastPrinted>
  <dcterms:created xsi:type="dcterms:W3CDTF">2018-06-28T16:00:00Z</dcterms:created>
  <dcterms:modified xsi:type="dcterms:W3CDTF">2023-04-12T09:10:59Z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35CCFEB013BD478784F2CB850F049CA6</vt:lpwstr>
  </property>
  <property fmtid="{D5CDD505-2E9C-101B-9397-08002B2CF9AE}" pid="4" name="KSOProductBuildVer">
    <vt:lpwstr>2052-11.1.0.14036</vt:lpwstr>
  </property>
</Properties>
</file>