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395" r:id="rId2"/>
    <p:sldId id="456" r:id="rId3"/>
    <p:sldId id="464" r:id="rId4"/>
    <p:sldId id="461" r:id="rId5"/>
    <p:sldId id="489" r:id="rId6"/>
    <p:sldId id="490" r:id="rId7"/>
    <p:sldId id="462" r:id="rId8"/>
    <p:sldId id="466" r:id="rId9"/>
    <p:sldId id="449" r:id="rId10"/>
    <p:sldId id="491" r:id="rId11"/>
    <p:sldId id="492" r:id="rId12"/>
    <p:sldId id="494" r:id="rId13"/>
    <p:sldId id="495" r:id="rId14"/>
    <p:sldId id="496" r:id="rId15"/>
    <p:sldId id="445" r:id="rId16"/>
    <p:sldId id="497" r:id="rId17"/>
    <p:sldId id="451" r:id="rId18"/>
    <p:sldId id="498" r:id="rId19"/>
    <p:sldId id="505" r:id="rId20"/>
    <p:sldId id="499" r:id="rId21"/>
    <p:sldId id="500" r:id="rId22"/>
    <p:sldId id="501" r:id="rId23"/>
    <p:sldId id="502" r:id="rId24"/>
    <p:sldId id="503" r:id="rId25"/>
    <p:sldId id="504" r:id="rId26"/>
    <p:sldId id="484" r:id="rId27"/>
  </p:sldIdLst>
  <p:sldSz cx="12192000" cy="6858000"/>
  <p:notesSz cx="7104063" cy="10234613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94EE11-60BC-8299-DC34-4368BB3A31CC}" name="Mengye Lan" initials="ML" userId="668ebb22b00846b9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4CC"/>
    <a:srgbClr val="F1B88C"/>
    <a:srgbClr val="FF9300"/>
    <a:srgbClr val="A51E35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5714"/>
  </p:normalViewPr>
  <p:slideViewPr>
    <p:cSldViewPr snapToGrid="0" showGuides="1">
      <p:cViewPr varScale="1">
        <p:scale>
          <a:sx n="108" d="100"/>
          <a:sy n="108" d="100"/>
        </p:scale>
        <p:origin x="72" y="340"/>
      </p:cViewPr>
      <p:guideLst>
        <p:guide orient="horz" pos="2162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8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8356-F4FA-BE4C-8312-07B82216BF60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0320" y="2064257"/>
            <a:ext cx="12212320" cy="3363485"/>
          </a:xfrm>
          <a:prstGeom prst="rect">
            <a:avLst/>
          </a:prstGeom>
          <a:solidFill>
            <a:srgbClr val="A41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23773" y="4176355"/>
            <a:ext cx="8777396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汇报人：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楼城灿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		 ICLR 2023</a:t>
            </a:r>
          </a:p>
        </p:txBody>
      </p:sp>
      <p:pic>
        <p:nvPicPr>
          <p:cNvPr id="10" name="图片 9" descr="标志形态B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04831" y="231227"/>
            <a:ext cx="1721792" cy="172119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87409" y="2937834"/>
            <a:ext cx="122123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71600" lvl="3" indent="457200"/>
            <a:r>
              <a:rPr lang="en-US" altLang="zh-CN" sz="3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COPY IS ALL YOU NEED</a:t>
            </a:r>
            <a:endParaRPr lang="en-US" sz="2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9001-5BA5-C3BF-90C1-58A79445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COPY-GENERATOR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42357-8678-D5E5-9D8F-7D99F5840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868805"/>
            <a:ext cx="117919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6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9001-5BA5-C3BF-90C1-58A79445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COPY-GENERATOR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42357-8678-D5E5-9D8F-7D99F5840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00" y="1417434"/>
            <a:ext cx="7577188" cy="2735867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5634D069-71A3-233A-2FE9-B8A19DDC12E9}"/>
              </a:ext>
            </a:extLst>
          </p:cNvPr>
          <p:cNvSpPr txBox="1">
            <a:spLocks/>
          </p:cNvSpPr>
          <p:nvPr/>
        </p:nvSpPr>
        <p:spPr>
          <a:xfrm>
            <a:off x="732323" y="4496893"/>
            <a:ext cx="10515600" cy="1995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set of source documents</a:t>
            </a:r>
          </a:p>
          <a:p>
            <a:pPr marL="457200" indent="-457200">
              <a:buAutoNum type="arabicPeriod"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phrase</a:t>
            </a:r>
          </a:p>
          <a:p>
            <a:pPr marL="457200" indent="-457200">
              <a:buAutoNum type="arabicPeriod"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 phrases in the source text collection</a:t>
            </a:r>
          </a:p>
          <a:p>
            <a:pPr marL="457200" indent="-457200">
              <a:buAutoNum type="arabicPeriod"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E0227B-E4E0-DDC8-1AC4-5CC39ABC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49" y="4614766"/>
            <a:ext cx="1780952" cy="4190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AECD03-F3FE-60EE-5559-1DF903938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829" y="5151687"/>
            <a:ext cx="1292791" cy="4701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2F37BD6-9445-FAF3-19BD-ACB43671B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607" y="5701244"/>
            <a:ext cx="384559" cy="3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9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9001-5BA5-C3BF-90C1-58A79445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56" y="-21239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ARCHITECTURE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42357-8678-D5E5-9D8F-7D99F5840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06" y="693133"/>
            <a:ext cx="7577188" cy="2735867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5634D069-71A3-233A-2FE9-B8A19DDC12E9}"/>
              </a:ext>
            </a:extLst>
          </p:cNvPr>
          <p:cNvSpPr txBox="1">
            <a:spLocks/>
          </p:cNvSpPr>
          <p:nvPr/>
        </p:nvSpPr>
        <p:spPr>
          <a:xfrm>
            <a:off x="181577" y="3585410"/>
            <a:ext cx="10515600" cy="205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Prefix Encoder</a:t>
            </a:r>
          </a:p>
          <a:p>
            <a:pPr>
              <a:lnSpc>
                <a:spcPct val="200000"/>
              </a:lnSpc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将前缀（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prefix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）内容进行编码，使用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the standard Transformer architecture with causal attention.</a:t>
            </a:r>
          </a:p>
          <a:p>
            <a:pPr>
              <a:lnSpc>
                <a:spcPct val="200000"/>
              </a:lnSpc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具体使用 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hidden state of the 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last token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as 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prefix representation 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</a:t>
            </a:r>
            <a:r>
              <a:rPr kumimoji="1" lang="en-US" altLang="zh-CN" sz="2000" i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</a:p>
          <a:p>
            <a:pPr marL="457200" indent="-457200">
              <a:buAutoNum type="arabicPeriod"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96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9001-5BA5-C3BF-90C1-58A79445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" y="-192506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ARCHITECTURE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634D069-71A3-233A-2FE9-B8A19DDC12E9}"/>
              </a:ext>
            </a:extLst>
          </p:cNvPr>
          <p:cNvSpPr txBox="1">
            <a:spLocks/>
          </p:cNvSpPr>
          <p:nvPr/>
        </p:nvSpPr>
        <p:spPr>
          <a:xfrm>
            <a:off x="125128" y="883279"/>
            <a:ext cx="12066872" cy="4116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  Phrase Encoder</a:t>
            </a:r>
          </a:p>
          <a:p>
            <a:pPr>
              <a:lnSpc>
                <a:spcPct val="200000"/>
              </a:lnSpc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给定源文档集合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短语编码器计算其中所有的短语表示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a document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  = D1, . . . , Dm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of length m</a:t>
            </a:r>
            <a:endParaRPr kumimoji="1" lang="en-US" altLang="zh-CN" sz="1800" baseline="-25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obtain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contextualized token representations</a:t>
            </a:r>
          </a:p>
          <a:p>
            <a:pPr>
              <a:lnSpc>
                <a:spcPct val="200000"/>
              </a:lnSpc>
            </a:pP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3)  Apply two </a:t>
            </a:r>
            <a:r>
              <a:rPr kumimoji="1"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MLP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 models, MLP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and MLP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to convert D into </a:t>
            </a:r>
            <a:r>
              <a:rPr kumimoji="1"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and end token representations</a:t>
            </a:r>
          </a:p>
          <a:p>
            <a:pPr>
              <a:lnSpc>
                <a:spcPct val="200000"/>
              </a:lnSpc>
            </a:pPr>
            <a:endParaRPr kumimoji="1"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4) For each phrase           , use the </a:t>
            </a:r>
            <a:r>
              <a:rPr kumimoji="1"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concatenation of them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052D91-C1FC-CD0D-D02B-CA560DFB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39" y="2612085"/>
            <a:ext cx="1593448" cy="3114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6DD72E-1AF4-4F31-3D28-DE274224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83" y="3742961"/>
            <a:ext cx="5744354" cy="4371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86A5F1-448A-84B9-5DAC-A551B6DB7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65" y="4562414"/>
            <a:ext cx="568344" cy="4371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D4FC25-5E28-A572-3ACE-FBDC2220E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892" y="5221248"/>
            <a:ext cx="6843536" cy="6719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56BE06-241B-3F51-B309-FDF3DE6ED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569" y="226698"/>
            <a:ext cx="2043897" cy="2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9001-5BA5-C3BF-90C1-58A79445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" y="-192506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ARCHITECTURE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634D069-71A3-233A-2FE9-B8A19DDC12E9}"/>
              </a:ext>
            </a:extLst>
          </p:cNvPr>
          <p:cNvSpPr txBox="1">
            <a:spLocks/>
          </p:cNvSpPr>
          <p:nvPr/>
        </p:nvSpPr>
        <p:spPr>
          <a:xfrm>
            <a:off x="125128" y="2813867"/>
            <a:ext cx="11511815" cy="4116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Context-Independent Token Embeddings</a:t>
            </a:r>
          </a:p>
          <a:p>
            <a:pPr>
              <a:lnSpc>
                <a:spcPct val="20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虽然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COG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可以从其他文档中复制短语，但本文希望保留使用 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单独 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token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进行输出的能力。当源文本集合中没有合适的短语时，将会使用到这些上下文本无关的 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token embeddings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，并将其加入到本文的 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Phrase Table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当中。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endParaRPr kumimoji="1"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0A228-7F17-C24B-E4F4-4AFEC5197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06" y="693133"/>
            <a:ext cx="7577188" cy="27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69C19-2DDE-F1FF-14D5-45A6FA6C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Phrase Segmentation Algorithm</a:t>
            </a:r>
            <a:endParaRPr kumimoji="1"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29A536-35B2-C776-5F90-55151F5BE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617"/>
            <a:ext cx="10515600" cy="490243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为了训练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CoG 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训练集当中的文档要进行短语拆分，具体使用了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基于前向最大匹配的贪心分割算法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搜索未分割部分的最长前缀，同时它也是除当前文档之外的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其他文档的子序列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，如果这个前缀的长度大于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，将这个前缀作为下一个短语。否则，将这个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标记为固定词汇表当中的内容。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但由于这种方式十分耗时，采用近似方法，使用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DPR(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Dense Passage Retriever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 搜索工具包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FAISS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检索每个文档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个最相似的文档，然后，短语搜索只在相应的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个文档上运行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本文设置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= 1024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，在进行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生成时，采用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SimCSE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最相关的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个文档</a:t>
            </a:r>
          </a:p>
        </p:txBody>
      </p:sp>
    </p:spTree>
    <p:extLst>
      <p:ext uri="{BB962C8B-B14F-4D97-AF65-F5344CB8AC3E}">
        <p14:creationId xmlns:p14="http://schemas.microsoft.com/office/powerpoint/2010/main" val="108946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69C19-2DDE-F1FF-14D5-45A6FA6C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Training</a:t>
            </a:r>
            <a:endParaRPr kumimoji="1"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29A536-35B2-C776-5F90-55151F5BE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617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document D has been split into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phrases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Phrase Loss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If the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MI10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-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phrase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p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7"/>
              </a:rPr>
              <a:t>k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is copied from another document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D</a:t>
            </a:r>
            <a:r>
              <a:rPr lang="en-US" altLang="zh-CN" sz="1800" i="1" baseline="30000" dirty="0">
                <a:solidFill>
                  <a:srgbClr val="000000"/>
                </a:solidFill>
                <a:effectLst/>
                <a:latin typeface="CMMI7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 Retain the capability of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token-level generation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46583-7925-6CCA-251E-A642FA5E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924" y="2081093"/>
            <a:ext cx="2872894" cy="4972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21368C-2470-CACA-456B-F6B9BEB0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60" y="3321751"/>
            <a:ext cx="7603959" cy="9185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785298-BEDA-C58F-892B-BBD242BE3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220" y="4837539"/>
            <a:ext cx="4927872" cy="10056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6020E7-30DF-5331-36D2-9C8634BB3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410" y="5868955"/>
            <a:ext cx="8394610" cy="4449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46820D-EB46-BA9A-D568-6CB9222A6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2103" y="6309175"/>
            <a:ext cx="7436137" cy="4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1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B98D-F886-852F-6E48-39B64BC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Baselines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623D1ADB-CA6D-C6D6-4E35-3335D44B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83"/>
            <a:ext cx="10515600" cy="522969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Fine-tune the pre-trained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GPT2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model in experiments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KNN-LM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A retrieval-augmented generation model,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将预训练模型进行扩展，使用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算法计算目标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的分布，并结合语言模型的概率进行输出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信息进行语句检索，并将检索得到的近邻语句输入编码器堆栈进行处理；解码器处理输入文本，并结合交叉注意力机制，得到最终的输出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9E1D93-4197-9C99-9F01-B2B9FDAF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215" y="4222141"/>
            <a:ext cx="5733333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6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B98D-F886-852F-6E48-39B64BC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Metrics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623D1ADB-CA6D-C6D6-4E35-3335D44B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83"/>
            <a:ext cx="10515600" cy="522969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MAUVE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散度的角度进行文本生成效果评估，采样评估真实文本以及模型生成的文本分布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Rep-n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n-gram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词的重复程度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Diversity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Rep-n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来计算最终的文本丰富程度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911235-E950-3A8A-2014-EBCEA7F2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68" y="3878029"/>
            <a:ext cx="4990476" cy="5904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2E269C-2FDC-0226-2E2C-C3018F3D9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18" y="5832989"/>
            <a:ext cx="3572901" cy="5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0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B98D-F886-852F-6E48-39B64BCE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Experimental Results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623D1ADB-CA6D-C6D6-4E35-3335D44B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83"/>
            <a:ext cx="11071302" cy="522969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 language 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其中训练所使用的动态的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词表包含：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(1) word-level vocabulary size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(50257 in GPT2 vocabulary)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(2) the average number of the phrase representations is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950,942.4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WikiText-103 test set when K = 1024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32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55E956-7555-7D6F-1700-D509F9E3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9" y="2008686"/>
            <a:ext cx="12192000" cy="20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3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B98D-F886-852F-6E48-39B64BCE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Experimental Results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623D1ADB-CA6D-C6D6-4E35-3335D44B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83"/>
            <a:ext cx="10515600" cy="522969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 language modeling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trained on the WikiText-103 dataset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 Speed   &amp;   MAUVE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116BBF-0EC7-09C1-12F5-789D870B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367815"/>
            <a:ext cx="11119932" cy="360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1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B98D-F886-852F-6E48-39B64BCE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Experimental Results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623D1ADB-CA6D-C6D6-4E35-3335D44B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83"/>
            <a:ext cx="10515600" cy="52296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 Domain Adaption On Law-MT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En part of Law-MT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WikiText-103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训练好的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只需要更换源文档集即可在特定领域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实现较好的效果。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EF4BA0-BCD5-25D8-80F2-43054080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2087468"/>
            <a:ext cx="6295238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7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B98D-F886-852F-6E48-39B64BCE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Experimental Results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623D1ADB-CA6D-C6D6-4E35-3335D44B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83"/>
            <a:ext cx="10515600" cy="52296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Enlarged Phrase Index With EN-WIKI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使用更大规模的数据集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En-Wiki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作为文档集，并在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WikiText-103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9121E9-B340-ECBF-DB79-CE36B512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22" y="2233061"/>
            <a:ext cx="5755977" cy="350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6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B98D-F886-852F-6E48-39B64BCE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Experimental Results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623D1ADB-CA6D-C6D6-4E35-3335D44B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83"/>
            <a:ext cx="10515600" cy="52296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Enlarged Phrase Index With EN-WIKI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不同大小的文档集对于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7D65E6-6400-4A06-444F-8618269F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484" y="2110010"/>
            <a:ext cx="5497876" cy="348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93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B98D-F886-852F-6E48-39B64BCE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Case Study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744E56-9BCE-BCED-AF32-A43B4DD1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9" y="1325563"/>
            <a:ext cx="10973861" cy="51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9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B98D-F886-852F-6E48-39B64BCE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623D1ADB-CA6D-C6D6-4E35-3335D44B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83"/>
            <a:ext cx="10515600" cy="52296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在本文中，我们将文本生成重新定义为从大量的文本集合中逐步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复制短语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在此形式化之后，我们提出了一种新的神经文本生成模型，名为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，它通过从其他文档中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语义一致和流畅的短语来生成文本。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578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85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CFB14-C5B5-2189-9059-3281DA3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Background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47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029F-EB64-E1BF-6509-D9134394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Neural Text Generation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71FFE-B87D-9773-26DF-20842C22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461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1. Unconditional text generation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在给定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prefix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的情况下，期望生成流畅的语句</a:t>
            </a:r>
            <a:endParaRPr lang="en-US" altLang="zh-CN" sz="20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2. Conditional text generation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在给定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condition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的情况下进行预测生成任务</a:t>
            </a:r>
            <a:endParaRPr lang="en-US" altLang="zh-CN" sz="20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机器翻译、文档摘要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44024A-C0EC-4FC3-A494-5697E5CE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92" y="4559338"/>
            <a:ext cx="1267995" cy="4872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2DCBF4-F4C1-BB83-A485-B78B12FB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92" y="2941713"/>
            <a:ext cx="1006013" cy="4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8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029F-EB64-E1BF-6509-D9134394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Neural Text Generation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71FFE-B87D-9773-26DF-20842C22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002"/>
            <a:ext cx="1116461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Traditional approach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---&gt;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Autoregressive </a:t>
            </a: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left-to-right manner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text generation is the task of repeatedly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predicting the next token</a:t>
            </a: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conditioned on the partial sequence (i.e., prefix) generated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6E8D1E-8E20-D018-B81B-643C79A0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56" y="3167487"/>
            <a:ext cx="5218754" cy="5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029F-EB64-E1BF-6509-D9134394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Neural Text Generation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71FFE-B87D-9773-26DF-20842C22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063"/>
            <a:ext cx="11656305" cy="52868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Traditional approach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---&gt;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Autoregressive </a:t>
            </a: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left-to-right manner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consists of two parts 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7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(1) A prefix encoder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(2) A set of token embeddings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6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从固定的词表 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 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当中根据概率进行下一个 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token 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的选取</a:t>
            </a:r>
            <a:endParaRPr lang="en-US" altLang="zh-CN" sz="20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82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E226D-828A-4063-A4C9-723162B9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CoG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py-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enerator)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19C7C-E367-CDA6-A0EA-892933B09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43122" cy="4351338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70000"/>
              </a:lnSpc>
              <a:buAutoNum type="arabicPeriod"/>
            </a:pPr>
            <a:r>
              <a:rPr kumimoji="1"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本文模型通过选取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特定上下文当中的短语（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phrases in specific contexts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，替代逐个 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token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的生成方式来进行文本续写，使得文本生成在一定程度上更加准确以及丰富。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l">
              <a:lnSpc>
                <a:spcPct val="170000"/>
              </a:lnSpc>
              <a:buAutoNum type="arabicPeriod"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l">
              <a:lnSpc>
                <a:spcPct val="17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采用 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plug-and-play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的方式，对于新领域的数据源可以不进行额外的训练即可进一步扩展。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l">
              <a:lnSpc>
                <a:spcPct val="170000"/>
              </a:lnSpc>
              <a:buAutoNum type="arabicPeriod"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l">
              <a:lnSpc>
                <a:spcPct val="17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使用短语选取的方式进行生成，减少了推理步数。</a:t>
            </a:r>
          </a:p>
        </p:txBody>
      </p:sp>
    </p:spTree>
    <p:extLst>
      <p:ext uri="{BB962C8B-B14F-4D97-AF65-F5344CB8AC3E}">
        <p14:creationId xmlns:p14="http://schemas.microsoft.com/office/powerpoint/2010/main" val="361126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29A41-B2F7-C842-DDA5-959A258C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ARCHITECTURE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02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9001-5BA5-C3BF-90C1-58A79445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COPY-GENERATOR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DE6E9-3DA6-F81C-B85A-63765580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COG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拥有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动态的词汇表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，具体源于所选择源文档集合，包含 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phrase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表以及单 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token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相同的短语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，若其所处的上下文环境不同，则该短语的表示也不同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在短语选取时，采用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点乘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的方式将 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前缀编码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 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短语编码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进行计算，进而得到合适的短语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D813F9-4554-3172-6B37-AFA65C66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25" y="3625103"/>
            <a:ext cx="3857143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54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2b41c5f-db4b-4e58-875d-ba248fdc532c"/>
  <p:tag name="COMMONDATA" val="eyJoZGlkIjoiZDAyM2Y2MWNjZWFiOTQ2MWMwZWQwMjQ2ZDg0OTE4OD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72,&quot;width&quot;:2873}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 anchorCtr="0">
        <a:spAutoFit/>
      </a:bodyPr>
      <a:lstStyle>
        <a:defPPr>
          <a:lnSpc>
            <a:spcPct val="200000"/>
          </a:lnSpc>
          <a:defRPr lang="en-US" altLang="zh-CN" sz="3200">
            <a:solidFill>
              <a:srgbClr val="A41F34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1018</Words>
  <Application>Microsoft Office PowerPoint</Application>
  <PresentationFormat>宽屏</PresentationFormat>
  <Paragraphs>140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CMMI10</vt:lpstr>
      <vt:lpstr>CMMI7</vt:lpstr>
      <vt:lpstr>NimbusRomNo9L-Regu</vt:lpstr>
      <vt:lpstr>宋体</vt:lpstr>
      <vt:lpstr>微软雅黑</vt:lpstr>
      <vt:lpstr>Arial</vt:lpstr>
      <vt:lpstr>Calibri</vt:lpstr>
      <vt:lpstr>Calibri Light</vt:lpstr>
      <vt:lpstr>1_Office 主题​​</vt:lpstr>
      <vt:lpstr>PowerPoint 演示文稿</vt:lpstr>
      <vt:lpstr>PowerPoint 演示文稿</vt:lpstr>
      <vt:lpstr>Background</vt:lpstr>
      <vt:lpstr>Neural Text Generation</vt:lpstr>
      <vt:lpstr>Neural Text Generation</vt:lpstr>
      <vt:lpstr>Neural Text Generation</vt:lpstr>
      <vt:lpstr>CoG  (Copy-Generator)</vt:lpstr>
      <vt:lpstr>MODEL ARCHITECTURE</vt:lpstr>
      <vt:lpstr>COPY-GENERATOR</vt:lpstr>
      <vt:lpstr>COPY-GENERATOR</vt:lpstr>
      <vt:lpstr>COPY-GENERATOR</vt:lpstr>
      <vt:lpstr>MODEL ARCHITECTURE</vt:lpstr>
      <vt:lpstr>MODEL ARCHITECTURE</vt:lpstr>
      <vt:lpstr>MODEL ARCHITECTURE</vt:lpstr>
      <vt:lpstr>Phrase Segmentation Algorithm</vt:lpstr>
      <vt:lpstr>Training</vt:lpstr>
      <vt:lpstr>Baselines</vt:lpstr>
      <vt:lpstr>Metrics</vt:lpstr>
      <vt:lpstr>Experimental Results</vt:lpstr>
      <vt:lpstr>Experimental Results</vt:lpstr>
      <vt:lpstr>Experimental Results</vt:lpstr>
      <vt:lpstr>Experimental Results</vt:lpstr>
      <vt:lpstr>Experimental Results</vt:lpstr>
      <vt:lpstr>Case Study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 L</dc:creator>
  <cp:lastModifiedBy>L CC</cp:lastModifiedBy>
  <cp:revision>99</cp:revision>
  <dcterms:created xsi:type="dcterms:W3CDTF">2022-12-09T06:23:00Z</dcterms:created>
  <dcterms:modified xsi:type="dcterms:W3CDTF">2023-04-20T01:40:35Z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3CBB9A7A0E654FC6847AEF7C14B4FD72</vt:lpwstr>
  </property>
</Properties>
</file>