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401" r:id="rId2"/>
    <p:sldId id="402" r:id="rId3"/>
    <p:sldId id="405" r:id="rId4"/>
    <p:sldId id="406" r:id="rId5"/>
    <p:sldId id="421" r:id="rId6"/>
    <p:sldId id="423" r:id="rId7"/>
    <p:sldId id="404" r:id="rId8"/>
    <p:sldId id="422" r:id="rId9"/>
    <p:sldId id="424" r:id="rId10"/>
    <p:sldId id="409" r:id="rId11"/>
    <p:sldId id="410" r:id="rId12"/>
    <p:sldId id="411" r:id="rId13"/>
    <p:sldId id="412" r:id="rId14"/>
    <p:sldId id="420" r:id="rId15"/>
    <p:sldId id="413" r:id="rId16"/>
    <p:sldId id="414" r:id="rId17"/>
    <p:sldId id="415" r:id="rId18"/>
    <p:sldId id="425" r:id="rId19"/>
    <p:sldId id="426" r:id="rId20"/>
    <p:sldId id="417" r:id="rId21"/>
    <p:sldId id="418" r:id="rId22"/>
    <p:sldId id="416" r:id="rId23"/>
    <p:sldId id="419"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9">
          <p15:clr>
            <a:srgbClr val="A4A3A4"/>
          </p15:clr>
        </p15:guide>
      </p15:sldGuideLst>
    </p:ext>
    <p:ext uri="{2D200454-40CA-4A62-9FC3-DE9A4176ACB9}">
      <p15:notesGuideLst xmlns:p15="http://schemas.microsoft.com/office/powerpoint/2012/main">
        <p15:guide id="1" orient="horz" pos="2880">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oma" initials="" lastIdx="5" clrIdx="0"/>
  <p:cmAuthor id="2" name=" " initials="" lastIdx="1" clrIdx="1">
    <p:extLst>
      <p:ext uri="{19B8F6BF-5375-455C-9EA6-DF929625EA0E}">
        <p15:presenceInfo xmlns:p15="http://schemas.microsoft.com/office/powerpoint/2012/main" userId="b6c1274a35ea7d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7199"/>
    <a:srgbClr val="E1C483"/>
    <a:srgbClr val="6092BC"/>
    <a:srgbClr val="A9ACCB"/>
    <a:srgbClr val="DAA74A"/>
    <a:srgbClr val="B3B4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85893" autoAdjust="0"/>
  </p:normalViewPr>
  <p:slideViewPr>
    <p:cSldViewPr>
      <p:cViewPr varScale="1">
        <p:scale>
          <a:sx n="57" d="100"/>
          <a:sy n="57" d="100"/>
        </p:scale>
        <p:origin x="1772" y="52"/>
      </p:cViewPr>
      <p:guideLst>
        <p:guide orient="horz" pos="2160"/>
        <p:guide pos="29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0D8A1EB-4D7C-4056-8FB0-7EE0F4C24FE2}" type="datetime1">
              <a:rPr lang="en-US" altLang="zh-CN"/>
              <a:t>4/23/2020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433A89A1-0035-4725-90B8-4B5BF60BDAED}"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FC88700-5F2B-4C2B-B8C9-344FF53002B1}" type="datetime1">
              <a:rPr lang="en-US" altLang="zh-CN"/>
              <a:t>4/23/2020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4831CBF3-6596-4DCE-9980-97663BCB7DB9}"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392874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出了一个实例来帮助理解这几个指标，图中是一个三维坐标系（展示的点是随机生成的），左图表示的是高锥度（</a:t>
            </a:r>
            <a:r>
              <a:rPr lang="en-US" altLang="zh-CN" dirty="0"/>
              <a:t>conicity</a:t>
            </a:r>
            <a:r>
              <a:rPr lang="zh-CN" altLang="en-US" sz="1200" kern="1200" dirty="0">
                <a:solidFill>
                  <a:schemeClr val="tx1"/>
                </a:solidFill>
                <a:effectLst/>
                <a:latin typeface="+mn-lt"/>
                <a:ea typeface="+mn-ea"/>
                <a:cs typeface="+mn-cs"/>
              </a:rPr>
              <a:t>）和低向量分散度（</a:t>
            </a:r>
            <a:r>
              <a:rPr lang="en-US" altLang="zh-CN" dirty="0"/>
              <a:t>VS</a:t>
            </a:r>
            <a:r>
              <a:rPr lang="zh-CN" altLang="en-US" sz="1200" kern="1200" dirty="0">
                <a:solidFill>
                  <a:schemeClr val="tx1"/>
                </a:solidFill>
                <a:effectLst/>
                <a:latin typeface="+mn-lt"/>
                <a:ea typeface="+mn-ea"/>
                <a:cs typeface="+mn-cs"/>
              </a:rPr>
              <a:t>）的情形，而右图表示的是低锥度和高向量分散度的情形。可以看到当锥度高的时候， 这些点不是均匀的分布在整个空间，而是比较聚集。</a:t>
            </a:r>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567318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3821275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首先不同模型对几何形状上影响。乘法模型的</a:t>
            </a:r>
            <a:r>
              <a:rPr lang="en-US" altLang="zh-CN" dirty="0"/>
              <a:t>ATM</a:t>
            </a:r>
            <a:r>
              <a:rPr lang="zh-CN" altLang="en-US" dirty="0"/>
              <a:t>值均为正值且向量分散度较低。加法模型此形成鲜明对比，加法模型的</a:t>
            </a:r>
            <a:r>
              <a:rPr lang="en-US" altLang="zh-CN" dirty="0"/>
              <a:t>ATM</a:t>
            </a:r>
            <a:r>
              <a:rPr lang="zh-CN" altLang="en-US" dirty="0"/>
              <a:t>值正负皆有且分布较为均衡，同时向量分散度较高。这说明乘法模型得到的嵌入向量不是均匀的分散在向量空间中，而是拥挤的集中在平均向量周围。而加法模型得到的嵌入向量则是均匀的分散在向量空间中。 也就是说，加法模型是低锥度，高向量分散度。乘法模型是高锥度，低向量分散度。</a:t>
            </a:r>
            <a:endParaRPr lang="en-US" altLang="zh-CN" dirty="0"/>
          </a:p>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1999267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首先不同模型对几何形状上影响。乘法模型的</a:t>
            </a:r>
            <a:r>
              <a:rPr lang="en-US" altLang="zh-CN" dirty="0"/>
              <a:t>ATM</a:t>
            </a:r>
            <a:r>
              <a:rPr lang="zh-CN" altLang="en-US" dirty="0"/>
              <a:t>值均为正值且向量分散度较低。加法模型此形成鲜明对比，加法模型的</a:t>
            </a:r>
            <a:r>
              <a:rPr lang="en-US" altLang="zh-CN" dirty="0"/>
              <a:t>ATM</a:t>
            </a:r>
            <a:r>
              <a:rPr lang="zh-CN" altLang="en-US" dirty="0"/>
              <a:t>值正负皆有且分布较为均衡，同时向量分散度较高。这说明乘法模型得到的嵌入向量不是均匀的分散在向量空间中，而是拥挤的集中在平均向量周围。而加法模型得到的嵌入向量则是均匀的分散在向量空间中。 也就是说，加法模型是低锥度，高向量分散度。乘法模型是高锥度，低向量分散度。</a:t>
            </a:r>
            <a:endParaRPr lang="en-US" altLang="zh-CN" dirty="0"/>
          </a:p>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146581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左边图，乘法模型中，实体向量的锥度随着负采样的数目增加而增加，加法模型锥度不变。右边图，加法模型产生的实体向量平均长度也不随着负采样的数目改变而改变，</a:t>
            </a:r>
            <a:endParaRPr lang="en-US" altLang="zh-CN" dirty="0"/>
          </a:p>
          <a:p>
            <a:r>
              <a:rPr lang="zh-CN" altLang="en-US" dirty="0"/>
              <a:t>另一方面，乘法模型中，增加负采样数目</a:t>
            </a:r>
            <a:r>
              <a:rPr lang="en-US" altLang="zh-CN" dirty="0"/>
              <a:t>AVL</a:t>
            </a:r>
            <a:r>
              <a:rPr lang="zh-CN" altLang="en-US" dirty="0"/>
              <a:t>变小，除了</a:t>
            </a:r>
            <a:r>
              <a:rPr lang="en-US" altLang="zh-CN" dirty="0" err="1"/>
              <a:t>HolE</a:t>
            </a:r>
            <a:r>
              <a:rPr lang="zh-CN" altLang="en-US" dirty="0"/>
              <a:t>。 为什么</a:t>
            </a:r>
            <a:r>
              <a:rPr lang="en-US" altLang="zh-CN" dirty="0" err="1"/>
              <a:t>avl</a:t>
            </a:r>
            <a:r>
              <a:rPr lang="zh-CN" altLang="en-US" dirty="0"/>
              <a:t>长度不变呢？因为训练的时候要求了限制为</a:t>
            </a:r>
            <a:r>
              <a:rPr lang="en-US" altLang="zh-CN" dirty="0"/>
              <a:t>1</a:t>
            </a:r>
            <a:r>
              <a:rPr lang="zh-CN" altLang="en-US" dirty="0"/>
              <a:t>（也是加法的原因）</a:t>
            </a:r>
            <a:r>
              <a:rPr lang="en-US" altLang="zh-CN" dirty="0"/>
              <a:t>.</a:t>
            </a:r>
          </a:p>
          <a:p>
            <a:endParaRPr lang="en-US" altLang="zh-CN" dirty="0"/>
          </a:p>
          <a:p>
            <a:r>
              <a:rPr lang="zh-CN" altLang="en-US" dirty="0"/>
              <a:t>通过以上分析，乘法模型中想增加</a:t>
            </a:r>
            <a:r>
              <a:rPr lang="en-US" altLang="zh-CN" dirty="0"/>
              <a:t>2</a:t>
            </a:r>
            <a:r>
              <a:rPr lang="zh-CN" altLang="en-US" dirty="0"/>
              <a:t>个向量成绩的分数，可以通过增加锥度和降低覆盖度，或则增加长度。</a:t>
            </a:r>
            <a:endParaRPr lang="en-US" altLang="zh-CN" dirty="0"/>
          </a:p>
          <a:p>
            <a:endParaRPr lang="en-US" altLang="zh-CN" dirty="0"/>
          </a:p>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31997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随着向量维数的增加，乘法模型的锥度呈现出下降的趋势，而平均向量长度则呈现出上升趋势。加法模型的锥度和平均向量长度则对向量维数不敏感。这是因为加法模型和</a:t>
            </a:r>
            <a:r>
              <a:rPr lang="en-US" altLang="zh-CN" dirty="0" err="1"/>
              <a:t>holeE</a:t>
            </a:r>
            <a:r>
              <a:rPr lang="zh-CN" altLang="en-US" dirty="0"/>
              <a:t>都对实体向量做了约束。  </a:t>
            </a:r>
            <a:r>
              <a:rPr lang="en-US" altLang="zh-CN" dirty="0" err="1"/>
              <a:t>HoleE</a:t>
            </a:r>
            <a:r>
              <a:rPr lang="zh-CN" altLang="en-US" dirty="0"/>
              <a:t>对关系向量没有约束在球</a:t>
            </a:r>
            <a:r>
              <a:rPr lang="en-US" altLang="zh-CN" dirty="0"/>
              <a:t>1</a:t>
            </a:r>
            <a:r>
              <a:rPr lang="zh-CN" altLang="en-US" dirty="0"/>
              <a:t>内。</a:t>
            </a:r>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512346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44271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3736338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82621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固定负采样数目，锥度越小的点的 分数越高，当负采样的数目较高时，这种明显更大，</a:t>
            </a:r>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7259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这篇文章的动机</a:t>
            </a:r>
            <a:r>
              <a:rPr lang="en-US" altLang="zh-CN" dirty="0"/>
              <a:t>17</a:t>
            </a:r>
            <a:r>
              <a:rPr lang="zh-CN" altLang="en-US" dirty="0"/>
              <a:t>年的时候，有人针对单词的嵌入表示的几何形状，做了研究，并且发现了一些有趣的现象。</a:t>
            </a:r>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938844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高的</a:t>
            </a:r>
            <a:r>
              <a:rPr lang="en-US" altLang="zh-CN" dirty="0"/>
              <a:t>AVL</a:t>
            </a:r>
            <a:r>
              <a:rPr lang="zh-CN" altLang="en-US" dirty="0"/>
              <a:t>，表现越好。。</a:t>
            </a:r>
            <a:endParaRPr lang="en-US" altLang="zh-CN" dirty="0"/>
          </a:p>
          <a:p>
            <a:r>
              <a:rPr lang="zh-CN" altLang="en-US" dirty="0"/>
              <a:t>实际上解释通，低锥度和高平均向量长度，会更加分散。</a:t>
            </a:r>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3887955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307139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探究不同方法得到的嵌入表示在几何形状上的不同</a:t>
            </a:r>
            <a:endParaRPr lang="en-US" altLang="zh-CN" dirty="0"/>
          </a:p>
          <a:p>
            <a:r>
              <a:rPr lang="en-US" altLang="zh-CN" dirty="0"/>
              <a:t>2.</a:t>
            </a:r>
            <a:r>
              <a:rPr lang="zh-CN" altLang="en-US" dirty="0"/>
              <a:t>在训练模型获得嵌入表示的时候，有不同的超参数，探究不同超参数对空间结构的影响</a:t>
            </a:r>
            <a:endParaRPr lang="en-US" altLang="zh-CN" dirty="0"/>
          </a:p>
          <a:p>
            <a:r>
              <a:rPr lang="en-US" altLang="zh-CN" dirty="0"/>
              <a:t>3.</a:t>
            </a:r>
            <a:r>
              <a:rPr lang="zh-CN" altLang="en-US" dirty="0"/>
              <a:t>探究了不同模型和不同参数对结构的影响之后，最后就是探究 空间结构和嵌入表示的表现的关系。</a:t>
            </a:r>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43526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0032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3767902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知识图谱的嵌入表示学习方法目前分为</a:t>
            </a:r>
            <a:r>
              <a:rPr lang="en-US" altLang="zh-CN" dirty="0"/>
              <a:t>2</a:t>
            </a:r>
            <a:r>
              <a:rPr lang="zh-CN" altLang="en-US" dirty="0"/>
              <a:t>类。加法模型和乘法模型。 </a:t>
            </a:r>
            <a:endParaRPr lang="en-US" altLang="zh-CN" dirty="0"/>
          </a:p>
          <a:p>
            <a:r>
              <a:rPr lang="zh-CN" altLang="en-US" dirty="0"/>
              <a:t>加法模型典型主要思想是利用词向量的空间不变性，认为头实体和尾实体通过关系</a:t>
            </a:r>
            <a:r>
              <a:rPr lang="en-US" altLang="zh-CN" dirty="0"/>
              <a:t>r</a:t>
            </a:r>
            <a:r>
              <a:rPr lang="zh-CN" altLang="en-US" dirty="0"/>
              <a:t>连接，也就是</a:t>
            </a:r>
            <a:r>
              <a:rPr lang="en-US" altLang="zh-CN" dirty="0" err="1"/>
              <a:t>h+r</a:t>
            </a:r>
            <a:r>
              <a:rPr lang="en-US" altLang="zh-CN" dirty="0"/>
              <a:t>=t,</a:t>
            </a:r>
            <a:r>
              <a:rPr lang="zh-CN" altLang="en-US" dirty="0"/>
              <a:t>它是把关系和实体都当作一个空间。不能处理一对多，认为是一个。</a:t>
            </a:r>
            <a:r>
              <a:rPr lang="en-US" altLang="zh-CN" dirty="0" err="1"/>
              <a:t>TransR</a:t>
            </a:r>
            <a:r>
              <a:rPr lang="zh-CN" altLang="en-US" dirty="0"/>
              <a:t>模型则认为，一个实体是多种属性的综合体，不同关系关注实体的不同属性。</a:t>
            </a:r>
            <a:r>
              <a:rPr lang="en-US" altLang="zh-CN" dirty="0" err="1"/>
              <a:t>TransR</a:t>
            </a:r>
            <a:r>
              <a:rPr lang="zh-CN" altLang="en-US" dirty="0"/>
              <a:t>认为不同的关系拥有不同的语义空间先把实体映射到关系空间，因此首先将实体投影到关系空间，然后再做头实体和尾实体的映射关系。</a:t>
            </a:r>
            <a:r>
              <a:rPr lang="en-US" altLang="zh-CN" dirty="0" err="1"/>
              <a:t>Strane</a:t>
            </a:r>
            <a:r>
              <a:rPr lang="zh-CN" altLang="en-US" dirty="0"/>
              <a:t>是头尾用了</a:t>
            </a:r>
            <a:r>
              <a:rPr lang="en-US" altLang="zh-CN" dirty="0"/>
              <a:t>2</a:t>
            </a:r>
            <a:r>
              <a:rPr lang="zh-CN" altLang="en-US" dirty="0"/>
              <a:t>个不同的矩阵。</a:t>
            </a:r>
            <a:endParaRPr lang="en-US" altLang="zh-CN" dirty="0"/>
          </a:p>
          <a:p>
            <a:r>
              <a:rPr lang="zh-CN" altLang="en-US" dirty="0"/>
              <a:t>乘法模型通过函数</a:t>
            </a:r>
            <a:r>
              <a:rPr lang="en-US" altLang="zh-CN" dirty="0"/>
              <a:t>f</a:t>
            </a:r>
            <a:r>
              <a:rPr lang="zh-CN" altLang="en-US" dirty="0"/>
              <a:t>衡量头实体和尾实体的相似性的评分函数。比如</a:t>
            </a:r>
            <a:r>
              <a:rPr lang="en-US" altLang="zh-CN" dirty="0" err="1"/>
              <a:t>DistMult</a:t>
            </a:r>
            <a:r>
              <a:rPr lang="zh-CN" altLang="en-US" dirty="0"/>
              <a:t>用点乘衡量相似性。这种方法实际上</a:t>
            </a:r>
            <a:r>
              <a:rPr lang="en-US" altLang="zh-CN" dirty="0"/>
              <a:t>h</a:t>
            </a:r>
            <a:r>
              <a:rPr lang="zh-CN" altLang="en-US" dirty="0"/>
              <a:t>和</a:t>
            </a:r>
            <a:r>
              <a:rPr lang="en-US" altLang="zh-CN" dirty="0"/>
              <a:t>t</a:t>
            </a:r>
            <a:r>
              <a:rPr lang="zh-CN" altLang="en-US" dirty="0"/>
              <a:t>处于同样的位置，导致这种简化版的法只能处理对称关系，但显然这对于一般的知识图谱来说并不是十分适用。因此后面对这个进行改进。</a:t>
            </a:r>
            <a:r>
              <a:rPr lang="en-US" altLang="zh-CN" dirty="0" err="1"/>
              <a:t>HolE</a:t>
            </a:r>
            <a:r>
              <a:rPr lang="zh-CN" altLang="en-US" dirty="0"/>
              <a:t>采用循环相关运算，</a:t>
            </a:r>
            <a:r>
              <a:rPr lang="zh-CN" altLang="en-US" dirty="0">
                <a:effectLst/>
              </a:rPr>
              <a:t>。在</a:t>
            </a:r>
            <a:r>
              <a:rPr lang="en-US" altLang="zh-CN" dirty="0" err="1">
                <a:effectLst/>
              </a:rPr>
              <a:t>ComplEx</a:t>
            </a:r>
            <a:r>
              <a:rPr lang="zh-CN" altLang="en-US" dirty="0">
                <a:effectLst/>
              </a:rPr>
              <a:t>中，实体和关系嵌入</a:t>
            </a:r>
            <a:r>
              <a:rPr lang="en-US" altLang="zh-CN" dirty="0">
                <a:effectLst/>
              </a:rPr>
              <a:t>h</a:t>
            </a:r>
            <a:r>
              <a:rPr lang="zh-CN" altLang="en-US" dirty="0">
                <a:effectLst/>
              </a:rPr>
              <a:t>，</a:t>
            </a:r>
            <a:r>
              <a:rPr lang="en-US" altLang="zh-CN" dirty="0">
                <a:effectLst/>
              </a:rPr>
              <a:t>r, t</a:t>
            </a:r>
            <a:r>
              <a:rPr lang="zh-CN" altLang="en-US" dirty="0">
                <a:effectLst/>
              </a:rPr>
              <a:t>不再存在于实空间中，而是存在于复空间中。</a:t>
            </a:r>
            <a:endParaRPr lang="en-US" altLang="zh-CN"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82366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200705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3532494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定义了 一些度量标准</a:t>
            </a:r>
            <a:endParaRPr lang="en-US" altLang="zh-CN" dirty="0"/>
          </a:p>
          <a:p>
            <a:r>
              <a:rPr lang="en-US" altLang="zh-CN" dirty="0"/>
              <a:t>AVL</a:t>
            </a:r>
            <a:r>
              <a:rPr lang="zh-CN" altLang="en-US" sz="1200" kern="1200" dirty="0">
                <a:solidFill>
                  <a:schemeClr val="tx1"/>
                </a:solidFill>
                <a:effectLst/>
                <a:latin typeface="+mn-lt"/>
                <a:ea typeface="+mn-ea"/>
                <a:cs typeface="+mn-cs"/>
              </a:rPr>
              <a:t>（</a:t>
            </a:r>
            <a:r>
              <a:rPr lang="en-US" altLang="zh-CN" dirty="0"/>
              <a:t>average vector length</a:t>
            </a:r>
            <a:r>
              <a:rPr lang="zh-CN" altLang="en-US" sz="1200" kern="1200" dirty="0">
                <a:solidFill>
                  <a:schemeClr val="tx1"/>
                </a:solidFill>
                <a:effectLst/>
                <a:latin typeface="+mn-lt"/>
                <a:ea typeface="+mn-ea"/>
                <a:cs typeface="+mn-cs"/>
              </a:rPr>
              <a:t>）是指向量集合</a:t>
            </a:r>
            <a:r>
              <a:rPr lang="en-US" altLang="zh-CN" dirty="0"/>
              <a:t>V</a:t>
            </a:r>
            <a:r>
              <a:rPr lang="zh-CN" altLang="en-US" sz="1200" kern="1200" dirty="0">
                <a:solidFill>
                  <a:schemeClr val="tx1"/>
                </a:solidFill>
                <a:effectLst/>
                <a:latin typeface="+mn-lt"/>
                <a:ea typeface="+mn-ea"/>
                <a:cs typeface="+mn-cs"/>
              </a:rPr>
              <a:t>中所有向量的平均长度（ </a:t>
            </a:r>
            <a:r>
              <a:rPr lang="en-US" altLang="zh-CN" sz="1200" kern="1200" dirty="0">
                <a:solidFill>
                  <a:schemeClr val="tx1"/>
                </a:solidFill>
                <a:effectLst/>
                <a:latin typeface="+mn-lt"/>
                <a:ea typeface="+mn-ea"/>
                <a:cs typeface="+mn-cs"/>
              </a:rPr>
              <a:t>L_2</a:t>
            </a:r>
            <a:r>
              <a:rPr lang="zh-CN" altLang="en-US" sz="1200" kern="1200" dirty="0">
                <a:solidFill>
                  <a:schemeClr val="tx1"/>
                </a:solidFill>
                <a:effectLst/>
                <a:latin typeface="+mn-lt"/>
                <a:ea typeface="+mn-ea"/>
                <a:cs typeface="+mn-cs"/>
              </a:rPr>
              <a:t>范数）。</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ATM</a:t>
            </a:r>
            <a:r>
              <a:rPr lang="zh-CN" altLang="en-US" sz="1200" kern="1200" dirty="0">
                <a:solidFill>
                  <a:schemeClr val="tx1"/>
                </a:solidFill>
                <a:effectLst/>
                <a:latin typeface="+mn-lt"/>
                <a:ea typeface="+mn-ea"/>
                <a:cs typeface="+mn-cs"/>
              </a:rPr>
              <a:t>是指向量集合 </a:t>
            </a:r>
            <a:r>
              <a:rPr lang="en-US" altLang="zh-CN" dirty="0"/>
              <a:t>V </a:t>
            </a:r>
            <a:r>
              <a:rPr lang="zh-CN" altLang="en-US" sz="1200" kern="1200" dirty="0">
                <a:solidFill>
                  <a:schemeClr val="tx1"/>
                </a:solidFill>
                <a:effectLst/>
                <a:latin typeface="+mn-lt"/>
                <a:ea typeface="+mn-ea"/>
                <a:cs typeface="+mn-cs"/>
              </a:rPr>
              <a:t>中的一个向量 </a:t>
            </a:r>
            <a:r>
              <a:rPr lang="en-US" altLang="zh-CN" dirty="0"/>
              <a:t>v </a:t>
            </a:r>
            <a:r>
              <a:rPr lang="zh-CN" altLang="en-US" sz="1200" kern="1200" dirty="0">
                <a:solidFill>
                  <a:schemeClr val="tx1"/>
                </a:solidFill>
                <a:effectLst/>
                <a:latin typeface="+mn-lt"/>
                <a:ea typeface="+mn-ea"/>
                <a:cs typeface="+mn-cs"/>
              </a:rPr>
              <a:t>与平均向量的余弦相似度。</a:t>
            </a:r>
            <a:endParaRPr lang="en-US" altLang="zh-CN" sz="1200" kern="1200" dirty="0">
              <a:solidFill>
                <a:schemeClr val="tx1"/>
              </a:solidFill>
              <a:effectLst/>
              <a:latin typeface="+mn-lt"/>
              <a:ea typeface="+mn-ea"/>
              <a:cs typeface="+mn-cs"/>
            </a:endParaRPr>
          </a:p>
          <a:p>
            <a:r>
              <a:rPr lang="en-US" altLang="zh-CN" dirty="0"/>
              <a:t>Conicity</a:t>
            </a:r>
            <a:r>
              <a:rPr lang="zh-CN" altLang="en-US" sz="1200" kern="1200" dirty="0">
                <a:solidFill>
                  <a:schemeClr val="tx1"/>
                </a:solidFill>
                <a:effectLst/>
                <a:latin typeface="+mn-lt"/>
                <a:ea typeface="+mn-ea"/>
                <a:cs typeface="+mn-cs"/>
              </a:rPr>
              <a:t>是指向量集合 </a:t>
            </a:r>
            <a:r>
              <a:rPr lang="en-US" altLang="zh-CN" dirty="0"/>
              <a:t>V </a:t>
            </a:r>
            <a:r>
              <a:rPr lang="zh-CN" altLang="en-US" sz="1200" kern="1200" dirty="0">
                <a:solidFill>
                  <a:schemeClr val="tx1"/>
                </a:solidFill>
                <a:effectLst/>
                <a:latin typeface="+mn-lt"/>
                <a:ea typeface="+mn-ea"/>
                <a:cs typeface="+mn-cs"/>
              </a:rPr>
              <a:t>中所有向量 </a:t>
            </a:r>
            <a:r>
              <a:rPr lang="en-US" altLang="zh-CN" dirty="0"/>
              <a:t>ATM</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的平均值。</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ffectLst/>
              </a:rPr>
              <a:t>VS</a:t>
            </a:r>
            <a:r>
              <a:rPr lang="zh-CN" altLang="en-US" sz="1200" kern="1200" dirty="0">
                <a:solidFill>
                  <a:schemeClr val="tx1"/>
                </a:solidFill>
                <a:effectLst/>
                <a:latin typeface="+mn-lt"/>
                <a:ea typeface="+mn-ea"/>
                <a:cs typeface="+mn-cs"/>
              </a:rPr>
              <a:t>（</a:t>
            </a:r>
            <a:r>
              <a:rPr lang="en-US" altLang="zh-CN" dirty="0">
                <a:effectLst/>
              </a:rPr>
              <a:t>vector spread</a:t>
            </a:r>
            <a:r>
              <a:rPr lang="zh-CN" altLang="en-US" sz="1200" kern="1200" dirty="0">
                <a:solidFill>
                  <a:schemeClr val="tx1"/>
                </a:solidFill>
                <a:effectLst/>
                <a:latin typeface="+mn-lt"/>
                <a:ea typeface="+mn-ea"/>
                <a:cs typeface="+mn-cs"/>
              </a:rPr>
              <a:t>）是指向量集合</a:t>
            </a:r>
            <a:r>
              <a:rPr lang="en-US" altLang="zh-CN" dirty="0">
                <a:effectLst/>
              </a:rPr>
              <a:t>V</a:t>
            </a:r>
            <a:r>
              <a:rPr lang="zh-CN" altLang="en-US" sz="1200" kern="1200" dirty="0">
                <a:solidFill>
                  <a:schemeClr val="tx1"/>
                </a:solidFill>
                <a:effectLst/>
                <a:latin typeface="+mn-lt"/>
                <a:ea typeface="+mn-ea"/>
                <a:cs typeface="+mn-cs"/>
              </a:rPr>
              <a:t>中所有向量的</a:t>
            </a:r>
            <a:r>
              <a:rPr lang="en-US" altLang="zh-CN" dirty="0">
                <a:effectLst/>
              </a:rPr>
              <a:t>ATM</a:t>
            </a:r>
            <a:r>
              <a:rPr lang="zh-CN" altLang="en-US" sz="1200" kern="1200" dirty="0">
                <a:solidFill>
                  <a:schemeClr val="tx1"/>
                </a:solidFill>
                <a:effectLst/>
                <a:latin typeface="+mn-lt"/>
                <a:ea typeface="+mn-ea"/>
                <a:cs typeface="+mn-cs"/>
              </a:rPr>
              <a:t>的方差。</a:t>
            </a:r>
            <a:endParaRPr lang="zh-CN" altLang="en-US" dirty="0">
              <a:effectLst/>
            </a:endParaRPr>
          </a:p>
          <a:p>
            <a:endParaRPr lang="zh-CN" altLang="en-US" dirty="0"/>
          </a:p>
        </p:txBody>
      </p:sp>
      <p:sp>
        <p:nvSpPr>
          <p:cNvPr id="4" name="日期占位符 3"/>
          <p:cNvSpPr>
            <a:spLocks noGrp="1"/>
          </p:cNvSpPr>
          <p:nvPr>
            <p:ph type="dt" idx="1"/>
          </p:nvPr>
        </p:nvSpPr>
        <p:spPr/>
        <p:txBody>
          <a:bodyPr/>
          <a:lstStyle/>
          <a:p>
            <a:pPr>
              <a:defRPr/>
            </a:pPr>
            <a:fld id="{0FC88700-5F2B-4C2B-B8C9-344FF53002B1}" type="datetime1">
              <a:rPr lang="en-US" altLang="zh-CN" smtClean="0"/>
              <a:t>4/23/2020</a:t>
            </a:fld>
            <a:endParaRPr lang="zh-CN" altLang="en-US"/>
          </a:p>
        </p:txBody>
      </p:sp>
    </p:spTree>
    <p:extLst>
      <p:ext uri="{BB962C8B-B14F-4D97-AF65-F5344CB8AC3E}">
        <p14:creationId xmlns:p14="http://schemas.microsoft.com/office/powerpoint/2010/main" val="3658755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4" name="矩形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矩形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矩形 5"/>
          <p:cNvSpPr/>
          <p:nvPr userDrawn="1"/>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extBox 1"/>
          <p:cNvSpPr txBox="1">
            <a:spLocks noChangeArrowheads="1"/>
          </p:cNvSpPr>
          <p:nvPr userDrawn="1"/>
        </p:nvSpPr>
        <p:spPr bwMode="auto">
          <a:xfrm>
            <a:off x="2484438" y="6178550"/>
            <a:ext cx="6408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r" eaLnBrk="1" hangingPunct="1">
              <a:defRPr/>
            </a:pPr>
            <a:r>
              <a:rPr lang="en-US" altLang="zh-CN" sz="2400">
                <a:solidFill>
                  <a:srgbClr val="1F497D"/>
                </a:solidFill>
                <a:latin typeface="Lingoes Unicode"/>
                <a:ea typeface="Lingoes Unicode"/>
                <a:cs typeface="Lingoes Unicode"/>
              </a:rPr>
              <a:t>Institute of Massive Computing</a:t>
            </a:r>
            <a:endParaRPr lang="en-US" altLang="zh-CN" sz="2400">
              <a:latin typeface="Lingoes Unicode"/>
              <a:ea typeface="Lingoes Unicode"/>
              <a:cs typeface="Lingoes Unicode"/>
            </a:endParaRPr>
          </a:p>
        </p:txBody>
      </p:sp>
      <p:sp>
        <p:nvSpPr>
          <p:cNvPr id="10" name="TextBox 12"/>
          <p:cNvSpPr txBox="1">
            <a:spLocks noChangeArrowheads="1"/>
          </p:cNvSpPr>
          <p:nvPr userDrawn="1"/>
        </p:nvSpPr>
        <p:spPr bwMode="auto">
          <a:xfrm>
            <a:off x="179388" y="6170613"/>
            <a:ext cx="1871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fld id="{45C6D244-1FC8-46BB-A4AF-0D116DD778F3}" type="datetime1">
              <a:rPr lang="en-US" altLang="zh-CN" sz="2400" smtClean="0">
                <a:latin typeface="Lingoes Unicode"/>
                <a:ea typeface="Lingoes Unicode"/>
                <a:cs typeface="Lingoes Unicode"/>
              </a:rPr>
              <a:t>4/23/2020</a:t>
            </a:fld>
            <a:endParaRPr lang="en-US" altLang="zh-CN" sz="2400">
              <a:latin typeface="Lingoes Unicode"/>
              <a:ea typeface="Lingoes Unicode"/>
              <a:cs typeface="Lingoes Unicode"/>
            </a:endParaRPr>
          </a:p>
        </p:txBody>
      </p:sp>
      <p:sp>
        <p:nvSpPr>
          <p:cNvPr id="11" name="矩形 10"/>
          <p:cNvSpPr/>
          <p:nvPr userDrawn="1"/>
        </p:nvSpPr>
        <p:spPr>
          <a:xfrm>
            <a:off x="0" y="2852738"/>
            <a:ext cx="9144000" cy="46037"/>
          </a:xfrm>
          <a:prstGeom prst="rect">
            <a:avLst/>
          </a:prstGeom>
          <a:gradFill>
            <a:gsLst>
              <a:gs pos="22000">
                <a:srgbClr val="BFD7EE"/>
              </a:gs>
              <a:gs pos="0">
                <a:schemeClr val="tx1">
                  <a:lumMod val="95000"/>
                </a:schemeClr>
              </a:gs>
              <a:gs pos="52000">
                <a:schemeClr val="accent1">
                  <a:lumMod val="75000"/>
                </a:schemeClr>
              </a:gs>
              <a:gs pos="100000">
                <a:schemeClr val="accent1">
                  <a:lumMod val="60000"/>
                  <a:lumOff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标题 7"/>
          <p:cNvSpPr>
            <a:spLocks noGrp="1"/>
          </p:cNvSpPr>
          <p:nvPr>
            <p:ph type="ctrTitle"/>
          </p:nvPr>
        </p:nvSpPr>
        <p:spPr>
          <a:xfrm>
            <a:off x="251520" y="2132856"/>
            <a:ext cx="2880320" cy="720080"/>
          </a:xfrm>
        </p:spPr>
        <p:txBody>
          <a:bodyPr>
            <a:normAutofit/>
          </a:bodyPr>
          <a:lstStyle>
            <a:lvl1pPr algn="l">
              <a:defRPr lang="en-US" sz="2800" baseline="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defRPr>
            </a:lvl1pPr>
          </a:lstStyle>
          <a:p>
            <a:r>
              <a:rPr lang="zh-CN" altLang="en-US"/>
              <a:t>单击此处编辑母版标题样式</a:t>
            </a:r>
            <a:endParaRPr lang="en-US" dirty="0"/>
          </a:p>
        </p:txBody>
      </p:sp>
      <p:sp>
        <p:nvSpPr>
          <p:cNvPr id="9" name="副标题 8"/>
          <p:cNvSpPr>
            <a:spLocks noGrp="1"/>
          </p:cNvSpPr>
          <p:nvPr>
            <p:ph type="subTitle" idx="1" hasCustomPrompt="1"/>
          </p:nvPr>
        </p:nvSpPr>
        <p:spPr>
          <a:xfrm>
            <a:off x="755576" y="3212976"/>
            <a:ext cx="7704856" cy="1152128"/>
          </a:xfrm>
        </p:spPr>
        <p:txBody>
          <a:bodyPr anchor="ctr">
            <a:normAutofit/>
          </a:bodyPr>
          <a:lstStyle>
            <a:lvl1pPr marL="0" indent="0" algn="l">
              <a:buNone/>
              <a:defRPr kumimoji="0" lang="en-US" sz="3200" kern="1200" baseline="0" dirty="0">
                <a:solidFill>
                  <a:schemeClr val="accent3">
                    <a:lumMod val="50000"/>
                  </a:schemeClr>
                </a:solidFill>
                <a:effectLst>
                  <a:outerShdw blurRad="38100" dist="38100" dir="2700000" algn="tl">
                    <a:srgbClr val="000000">
                      <a:alpha val="43137"/>
                    </a:srgbClr>
                  </a:outerShdw>
                </a:effectLst>
                <a:latin typeface="Arial Black" panose="020B0A04020102020204" pitchFamily="34" charset="0"/>
                <a:ea typeface="Microsoft Himalaya" panose="01010100010101010101" pitchFamily="2" charset="0"/>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单击以编辑母版副标题样式</a:t>
            </a:r>
            <a:endParaRPr lang="en-US" dirty="0"/>
          </a:p>
        </p:txBody>
      </p:sp>
      <p:sp>
        <p:nvSpPr>
          <p:cNvPr id="12" name="页脚占位符 16"/>
          <p:cNvSpPr>
            <a:spLocks noGrp="1"/>
          </p:cNvSpPr>
          <p:nvPr>
            <p:ph type="ftr" sz="quarter" idx="10"/>
          </p:nvPr>
        </p:nvSpPr>
        <p:spPr>
          <a:xfrm>
            <a:off x="2085975" y="236538"/>
            <a:ext cx="5867400" cy="365125"/>
          </a:xfrm>
          <a:prstGeom prst="rect">
            <a:avLst/>
          </a:prstGeom>
        </p:spPr>
        <p:txBody>
          <a:bodyPr/>
          <a:lstStyle>
            <a:lvl1pPr algn="r" eaLnBrk="1" fontAlgn="auto" hangingPunct="1">
              <a:spcBef>
                <a:spcPts val="0"/>
              </a:spcBef>
              <a:spcAft>
                <a:spcPts val="0"/>
              </a:spcAft>
              <a:defRPr>
                <a:solidFill>
                  <a:schemeClr val="tx2"/>
                </a:solidFill>
                <a:latin typeface="+mn-lt"/>
                <a:ea typeface="+mn-ea"/>
              </a:defRPr>
            </a:lvl1pPr>
          </a:lstStyle>
          <a:p>
            <a:pPr>
              <a:defRPr/>
            </a:pPr>
            <a:r>
              <a:rPr lang="en-US" altLang="zh-CN"/>
              <a:t>‹#›</a:t>
            </a:r>
            <a:endParaRPr lang="zh-CN" altLang="en-US"/>
          </a:p>
        </p:txBody>
      </p:sp>
      <p:sp>
        <p:nvSpPr>
          <p:cNvPr id="13" name="灯片编号占位符 28"/>
          <p:cNvSpPr>
            <a:spLocks noGrp="1"/>
          </p:cNvSpPr>
          <p:nvPr>
            <p:ph type="sldNum" sz="quarter" idx="11"/>
          </p:nvPr>
        </p:nvSpPr>
        <p:spPr>
          <a:xfrm>
            <a:off x="8001000" y="228600"/>
            <a:ext cx="838200" cy="381000"/>
          </a:xfrm>
        </p:spPr>
        <p:txBody>
          <a:bodyPr/>
          <a:lstStyle>
            <a:lvl1pPr>
              <a:defRPr>
                <a:solidFill>
                  <a:schemeClr val="tx2"/>
                </a:solidFill>
              </a:defRPr>
            </a:lvl1pPr>
          </a:lstStyle>
          <a:p>
            <a:pPr>
              <a:defRPr/>
            </a:pPr>
            <a:fld id="{EE49BB6F-A33C-41FA-B1E5-E874399B77D3}" type="slidenum">
              <a:rPr lang="zh-CN" altLang="en-US"/>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096000" y="6248400"/>
            <a:ext cx="26670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3F7203E-3C8E-4574-B7FE-1BF332DC1046}" type="datetime4">
              <a:rPr lang="en-US" altLang="zh-CN"/>
              <a:t>April 23, 2020</a:t>
            </a:fld>
            <a:endParaRPr lang="zh-CN" altLang="en-US"/>
          </a:p>
        </p:txBody>
      </p:sp>
      <p:sp>
        <p:nvSpPr>
          <p:cNvPr id="5" name="页脚占位符 4"/>
          <p:cNvSpPr>
            <a:spLocks noGrp="1"/>
          </p:cNvSpPr>
          <p:nvPr>
            <p:ph type="ftr" sz="quarter" idx="11"/>
          </p:nvPr>
        </p:nvSpPr>
        <p:spPr>
          <a:xfrm>
            <a:off x="609600" y="6248400"/>
            <a:ext cx="5421313"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r>
              <a:rPr lang="en-US" altLang="zh-CN"/>
              <a:t>‹#›</a:t>
            </a:r>
            <a:endParaRPr lang="zh-CN" altLang="en-US"/>
          </a:p>
        </p:txBody>
      </p:sp>
      <p:sp>
        <p:nvSpPr>
          <p:cNvPr id="6" name="灯片编号占位符 5"/>
          <p:cNvSpPr>
            <a:spLocks noGrp="1"/>
          </p:cNvSpPr>
          <p:nvPr>
            <p:ph type="sldNum" sz="quarter" idx="12"/>
          </p:nvPr>
        </p:nvSpPr>
        <p:spPr>
          <a:xfrm>
            <a:off x="42863" y="2708275"/>
            <a:ext cx="533400" cy="244475"/>
          </a:xfrm>
        </p:spPr>
        <p:txBody>
          <a:bodyPr/>
          <a:lstStyle>
            <a:lvl1pPr>
              <a:defRPr/>
            </a:lvl1pPr>
          </a:lstStyle>
          <a:p>
            <a:pPr>
              <a:defRPr/>
            </a:pPr>
            <a:fld id="{1F436DB2-E521-4981-96B1-8D4F1B11DF50}"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矩形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矩形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竖排标题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609600"/>
            <a:ext cx="5562600" cy="55165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a:xfrm>
            <a:off x="6553200" y="6248400"/>
            <a:ext cx="2209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8F4A5B4-3E74-43AC-A41C-A0512EF7643F}" type="datetime4">
              <a:rPr lang="en-US" altLang="zh-CN"/>
              <a:t>April 23, 2020</a:t>
            </a:fld>
            <a:endParaRPr lang="zh-CN" altLang="en-US"/>
          </a:p>
        </p:txBody>
      </p:sp>
      <p:sp>
        <p:nvSpPr>
          <p:cNvPr id="8" name="页脚占位符 4"/>
          <p:cNvSpPr>
            <a:spLocks noGrp="1"/>
          </p:cNvSpPr>
          <p:nvPr>
            <p:ph type="ftr" sz="quarter" idx="11"/>
          </p:nvPr>
        </p:nvSpPr>
        <p:spPr>
          <a:xfrm>
            <a:off x="457200" y="6248400"/>
            <a:ext cx="5573713"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r>
              <a:rPr lang="en-US" altLang="zh-CN"/>
              <a:t>‹#›</a:t>
            </a:r>
            <a:endParaRPr lang="zh-CN" altLang="en-US"/>
          </a:p>
        </p:txBody>
      </p:sp>
      <p:sp>
        <p:nvSpPr>
          <p:cNvPr id="9" name="灯片编号占位符 5"/>
          <p:cNvSpPr>
            <a:spLocks noGrp="1"/>
          </p:cNvSpPr>
          <p:nvPr>
            <p:ph type="sldNum" sz="quarter" idx="12"/>
          </p:nvPr>
        </p:nvSpPr>
        <p:spPr>
          <a:xfrm rot="5400000">
            <a:off x="5989638" y="144462"/>
            <a:ext cx="533400" cy="244475"/>
          </a:xfrm>
        </p:spPr>
        <p:txBody>
          <a:bodyPr/>
          <a:lstStyle>
            <a:lvl1pPr>
              <a:defRPr/>
            </a:lvl1pPr>
          </a:lstStyle>
          <a:p>
            <a:pPr>
              <a:defRPr/>
            </a:pPr>
            <a:fld id="{70CCB300-9FEB-4943-9406-E0F2D9C13BB4}" type="slidenum">
              <a:rPr lang="zh-CN" altLang="en-US"/>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rgbClr val="F2F2F2"/>
        </a:solidFill>
        <a:effectLst/>
      </p:bgPr>
    </p:bg>
    <p:spTree>
      <p:nvGrpSpPr>
        <p:cNvPr id="1" name=""/>
        <p:cNvGrpSpPr/>
        <p:nvPr/>
      </p:nvGrpSpPr>
      <p:grpSpPr>
        <a:xfrm>
          <a:off x="0" y="0"/>
          <a:ext cx="0" cy="0"/>
          <a:chOff x="0" y="0"/>
          <a:chExt cx="0" cy="0"/>
        </a:xfrm>
      </p:grpSpPr>
      <p:sp>
        <p:nvSpPr>
          <p:cNvPr id="4" name="矩形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矩形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矩形 5"/>
          <p:cNvSpPr/>
          <p:nvPr userDrawn="1"/>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extBox 1"/>
          <p:cNvSpPr txBox="1">
            <a:spLocks noChangeArrowheads="1"/>
          </p:cNvSpPr>
          <p:nvPr userDrawn="1"/>
        </p:nvSpPr>
        <p:spPr bwMode="auto">
          <a:xfrm>
            <a:off x="2484438" y="6178550"/>
            <a:ext cx="6408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r" eaLnBrk="1" hangingPunct="1">
              <a:defRPr/>
            </a:pPr>
            <a:r>
              <a:rPr lang="en-US" altLang="zh-CN" sz="2400">
                <a:solidFill>
                  <a:srgbClr val="1F497D"/>
                </a:solidFill>
                <a:latin typeface="Lingoes Unicode"/>
                <a:ea typeface="Lingoes Unicode"/>
                <a:cs typeface="Lingoes Unicode"/>
              </a:rPr>
              <a:t>Institute of Massive Computing</a:t>
            </a:r>
            <a:endParaRPr lang="en-US" altLang="zh-CN" sz="2400">
              <a:latin typeface="Lingoes Unicode"/>
              <a:ea typeface="Lingoes Unicode"/>
              <a:cs typeface="Lingoes Unicode"/>
            </a:endParaRPr>
          </a:p>
        </p:txBody>
      </p:sp>
      <p:sp>
        <p:nvSpPr>
          <p:cNvPr id="10" name="TextBox 12"/>
          <p:cNvSpPr txBox="1">
            <a:spLocks noChangeArrowheads="1"/>
          </p:cNvSpPr>
          <p:nvPr userDrawn="1"/>
        </p:nvSpPr>
        <p:spPr bwMode="auto">
          <a:xfrm>
            <a:off x="179388" y="6170613"/>
            <a:ext cx="1871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defRPr/>
            </a:pPr>
            <a:fld id="{E1125FB7-E375-4035-8E78-5875C9CA3120}" type="datetime1">
              <a:rPr lang="en-US" altLang="zh-CN" sz="2400" smtClean="0">
                <a:latin typeface="Lingoes Unicode"/>
                <a:ea typeface="Lingoes Unicode"/>
                <a:cs typeface="Lingoes Unicode"/>
              </a:rPr>
              <a:t>4/23/2020</a:t>
            </a:fld>
            <a:endParaRPr lang="en-US" altLang="zh-CN" sz="2400">
              <a:latin typeface="Lingoes Unicode"/>
              <a:ea typeface="Lingoes Unicode"/>
              <a:cs typeface="Lingoes Unicode"/>
            </a:endParaRPr>
          </a:p>
        </p:txBody>
      </p:sp>
      <p:sp>
        <p:nvSpPr>
          <p:cNvPr id="8" name="标题 7"/>
          <p:cNvSpPr>
            <a:spLocks noGrp="1"/>
          </p:cNvSpPr>
          <p:nvPr>
            <p:ph type="ctrTitle"/>
          </p:nvPr>
        </p:nvSpPr>
        <p:spPr>
          <a:xfrm>
            <a:off x="1403648" y="1916832"/>
            <a:ext cx="6477000" cy="1828800"/>
          </a:xfrm>
        </p:spPr>
        <p:txBody>
          <a:bodyPr/>
          <a:lstStyle>
            <a:lvl1pPr algn="l">
              <a:defRPr lang="en-US" baseline="0" dirty="0">
                <a:solidFill>
                  <a:schemeClr val="tx2">
                    <a:lumMod val="10000"/>
                  </a:schemeClr>
                </a:solidFill>
                <a:latin typeface="Arial Black" panose="020B0A04020102020204" pitchFamily="34" charset="0"/>
                <a:ea typeface="Microsoft Himalaya" panose="01010100010101010101" pitchFamily="2" charset="0"/>
              </a:defRPr>
            </a:lvl1pPr>
          </a:lstStyle>
          <a:p>
            <a:endParaRPr lang="en-US" dirty="0"/>
          </a:p>
        </p:txBody>
      </p:sp>
      <p:sp>
        <p:nvSpPr>
          <p:cNvPr id="9" name="副标题 8"/>
          <p:cNvSpPr>
            <a:spLocks noGrp="1"/>
          </p:cNvSpPr>
          <p:nvPr>
            <p:ph type="subTitle" idx="1"/>
          </p:nvPr>
        </p:nvSpPr>
        <p:spPr>
          <a:xfrm>
            <a:off x="1403648" y="4077072"/>
            <a:ext cx="5445968" cy="648072"/>
          </a:xfrm>
        </p:spPr>
        <p:txBody>
          <a:bodyPr anchor="ctr">
            <a:normAutofit/>
          </a:bodyPr>
          <a:lstStyle>
            <a:lvl1pPr marL="0" indent="0" algn="l">
              <a:buNone/>
              <a:defRPr lang="en-US" altLang="zh-CN" b="0" i="0" baseline="0" smtClean="0">
                <a:solidFill>
                  <a:schemeClr val="bg2">
                    <a:lumMod val="60000"/>
                    <a:lumOff val="40000"/>
                  </a:schemeClr>
                </a:solidFill>
                <a:effectLst/>
                <a:latin typeface="Lingoes Unicode" pitchFamily="34" charset="-122"/>
                <a:ea typeface="Lingoes Unicode"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lang="en-US" dirty="0"/>
          </a:p>
        </p:txBody>
      </p:sp>
      <p:sp>
        <p:nvSpPr>
          <p:cNvPr id="11" name="页脚占位符 16"/>
          <p:cNvSpPr>
            <a:spLocks noGrp="1"/>
          </p:cNvSpPr>
          <p:nvPr>
            <p:ph type="ftr" sz="quarter" idx="10"/>
          </p:nvPr>
        </p:nvSpPr>
        <p:spPr>
          <a:xfrm>
            <a:off x="2085975" y="236538"/>
            <a:ext cx="5867400" cy="365125"/>
          </a:xfrm>
          <a:prstGeom prst="rect">
            <a:avLst/>
          </a:prstGeom>
        </p:spPr>
        <p:txBody>
          <a:bodyPr/>
          <a:lstStyle>
            <a:lvl1pPr algn="r" eaLnBrk="1" fontAlgn="auto" hangingPunct="1">
              <a:spcBef>
                <a:spcPts val="0"/>
              </a:spcBef>
              <a:spcAft>
                <a:spcPts val="0"/>
              </a:spcAft>
              <a:defRPr>
                <a:solidFill>
                  <a:schemeClr val="tx2"/>
                </a:solidFill>
                <a:latin typeface="+mn-lt"/>
                <a:ea typeface="+mn-ea"/>
              </a:defRPr>
            </a:lvl1pPr>
          </a:lstStyle>
          <a:p>
            <a:pPr>
              <a:defRPr/>
            </a:pPr>
            <a:r>
              <a:rPr lang="en-US" altLang="zh-CN"/>
              <a:t>‹#›</a:t>
            </a:r>
            <a:endParaRPr lang="zh-CN" altLang="en-US"/>
          </a:p>
        </p:txBody>
      </p:sp>
      <p:sp>
        <p:nvSpPr>
          <p:cNvPr id="12" name="灯片编号占位符 28"/>
          <p:cNvSpPr>
            <a:spLocks noGrp="1"/>
          </p:cNvSpPr>
          <p:nvPr>
            <p:ph type="sldNum" sz="quarter" idx="11"/>
          </p:nvPr>
        </p:nvSpPr>
        <p:spPr>
          <a:xfrm>
            <a:off x="8001000" y="228600"/>
            <a:ext cx="838200" cy="381000"/>
          </a:xfrm>
        </p:spPr>
        <p:txBody>
          <a:bodyPr/>
          <a:lstStyle>
            <a:lvl1pPr>
              <a:defRPr>
                <a:solidFill>
                  <a:schemeClr val="tx2"/>
                </a:solidFill>
              </a:defRPr>
            </a:lvl1pPr>
          </a:lstStyle>
          <a:p>
            <a:pPr>
              <a:defRPr/>
            </a:pPr>
            <a:fld id="{B2356118-728D-483C-B125-8E439F7A662B}" type="slidenum">
              <a:rPr lang="zh-CN" altLang="en-US"/>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612648" y="1600200"/>
            <a:ext cx="8153400" cy="463711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灯片编号占位符 5"/>
          <p:cNvSpPr>
            <a:spLocks noGrp="1"/>
          </p:cNvSpPr>
          <p:nvPr>
            <p:ph type="sldNum" sz="quarter" idx="10"/>
          </p:nvPr>
        </p:nvSpPr>
        <p:spPr>
          <a:xfrm>
            <a:off x="8027988" y="6381750"/>
            <a:ext cx="720725" cy="244475"/>
          </a:xfrm>
        </p:spPr>
        <p:txBody>
          <a:bodyPr/>
          <a:lstStyle>
            <a:lvl1pPr>
              <a:defRPr kumimoji="0" lang="en-US" altLang="zh-CN" sz="1400" kern="1200">
                <a:solidFill>
                  <a:schemeClr val="tx2"/>
                </a:solidFill>
                <a:latin typeface="+mn-lt"/>
                <a:ea typeface="+mn-ea"/>
                <a:cs typeface="+mn-cs"/>
              </a:defRPr>
            </a:lvl1pPr>
          </a:lstStyle>
          <a:p>
            <a:pPr>
              <a:defRPr/>
            </a:pPr>
            <a:fld id="{291A8859-F06D-4043-AE34-630EC73F8EB5}" type="slidenum">
              <a:r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矩形 4"/>
          <p:cNvSpPr/>
          <p:nvPr userDrawn="1"/>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文本占位符 2"/>
          <p:cNvSpPr>
            <a:spLocks noGrp="1"/>
          </p:cNvSpPr>
          <p:nvPr>
            <p:ph type="body" idx="1" hasCustomPrompt="1"/>
          </p:nvPr>
        </p:nvSpPr>
        <p:spPr>
          <a:xfrm>
            <a:off x="1371600" y="2743200"/>
            <a:ext cx="7123113" cy="1673225"/>
          </a:xfrm>
        </p:spPr>
        <p:txBody>
          <a:bodyPr/>
          <a:lstStyle>
            <a:lvl1pPr marL="0" indent="0">
              <a:buNone/>
              <a:defRPr sz="2800" b="1">
                <a:solidFill>
                  <a:schemeClr val="bg2">
                    <a:lumMod val="25000"/>
                  </a:schemeClr>
                </a:solidFill>
                <a:latin typeface="Iskoola Pota" panose="020B0502040204020203" pitchFamily="34" charset="0"/>
                <a:cs typeface="Iskoola Pota" panose="020B0502040204020203"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609600" y="1589567"/>
            <a:ext cx="38862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844901" y="1589567"/>
            <a:ext cx="38862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9"/>
          <p:cNvSpPr>
            <a:spLocks noGrp="1"/>
          </p:cNvSpPr>
          <p:nvPr>
            <p:ph type="sldNum" sz="quarter" idx="10"/>
          </p:nvPr>
        </p:nvSpPr>
        <p:spPr>
          <a:xfrm>
            <a:off x="8101013" y="6453188"/>
            <a:ext cx="676275" cy="244475"/>
          </a:xfrm>
        </p:spPr>
        <p:txBody>
          <a:bodyPr/>
          <a:lstStyle>
            <a:lvl1pPr>
              <a:defRPr kumimoji="0" lang="zh-CN" altLang="en-US" sz="1400">
                <a:solidFill>
                  <a:schemeClr val="tx2"/>
                </a:solidFill>
              </a:defRPr>
            </a:lvl1pPr>
          </a:lstStyle>
          <a:p>
            <a:pPr>
              <a:defRPr/>
            </a:pPr>
            <a:fld id="{A46BC342-11BC-4197-A130-3925F2CBCFD0}" type="slidenum">
              <a:rPr lang="en-US" altLang="zh-CN"/>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609600" y="2438400"/>
            <a:ext cx="38862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800600" y="2438400"/>
            <a:ext cx="38862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单击此处编辑母版文本样式</a:t>
            </a:r>
          </a:p>
        </p:txBody>
      </p:sp>
      <p:sp>
        <p:nvSpPr>
          <p:cNvPr id="7" name="灯片编号占位符 11"/>
          <p:cNvSpPr>
            <a:spLocks noGrp="1"/>
          </p:cNvSpPr>
          <p:nvPr>
            <p:ph type="sldNum" sz="quarter" idx="10"/>
          </p:nvPr>
        </p:nvSpPr>
        <p:spPr>
          <a:xfrm>
            <a:off x="7956550" y="6424613"/>
            <a:ext cx="749300" cy="244475"/>
          </a:xfrm>
        </p:spPr>
        <p:txBody>
          <a:bodyPr/>
          <a:lstStyle>
            <a:lvl1pPr>
              <a:defRPr kumimoji="0" lang="zh-CN" altLang="en-US" sz="1400">
                <a:solidFill>
                  <a:schemeClr val="tx2"/>
                </a:solidFill>
              </a:defRPr>
            </a:lvl1pPr>
          </a:lstStyle>
          <a:p>
            <a:pPr>
              <a:defRPr/>
            </a:pPr>
            <a:fld id="{CC505B64-112C-4FDD-993A-6FB9F72D2941}" type="slidenum">
              <a:rPr lang="en-US" altLang="zh-CN"/>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a:xfrm>
            <a:off x="6096000" y="6248400"/>
            <a:ext cx="26670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7319F67-00EC-4C3F-A329-D15CB1B210C0}" type="datetime4">
              <a:rPr lang="en-US" altLang="zh-CN"/>
              <a:t>April 23, 2020</a:t>
            </a:fld>
            <a:endParaRPr lang="zh-CN" altLang="en-US"/>
          </a:p>
        </p:txBody>
      </p:sp>
      <p:sp>
        <p:nvSpPr>
          <p:cNvPr id="4" name="页脚占位符 3"/>
          <p:cNvSpPr>
            <a:spLocks noGrp="1"/>
          </p:cNvSpPr>
          <p:nvPr>
            <p:ph type="ftr" sz="quarter" idx="11"/>
          </p:nvPr>
        </p:nvSpPr>
        <p:spPr>
          <a:xfrm>
            <a:off x="609600" y="6248400"/>
            <a:ext cx="5421313"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r>
              <a:rPr lang="en-US" altLang="zh-CN"/>
              <a:t>‹#›</a:t>
            </a:r>
            <a:endParaRPr lang="zh-CN" altLang="en-US"/>
          </a:p>
        </p:txBody>
      </p:sp>
      <p:sp>
        <p:nvSpPr>
          <p:cNvPr id="5" name="灯片编号占位符 4"/>
          <p:cNvSpPr>
            <a:spLocks noGrp="1"/>
          </p:cNvSpPr>
          <p:nvPr>
            <p:ph type="sldNum" sz="quarter" idx="12"/>
          </p:nvPr>
        </p:nvSpPr>
        <p:spPr>
          <a:xfrm>
            <a:off x="42863" y="2708275"/>
            <a:ext cx="533400" cy="244475"/>
          </a:xfrm>
        </p:spPr>
        <p:txBody>
          <a:bodyPr/>
          <a:lstStyle>
            <a:lvl1pPr>
              <a:defRPr>
                <a:solidFill>
                  <a:srgbClr val="FFFFFF"/>
                </a:solidFill>
              </a:defRPr>
            </a:lvl1pPr>
          </a:lstStyle>
          <a:p>
            <a:pPr>
              <a:defRPr/>
            </a:pPr>
            <a:fld id="{DCBAC08E-835A-48D3-8C54-2FC3A9BBDDC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lang="zh-CN" altLang="en-US"/>
              <a:t>单击此处编辑母版标题样式</a:t>
            </a:r>
            <a:endParaRPr 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096000" y="6248400"/>
            <a:ext cx="26670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181CD2C-90C1-485D-84BD-5458F0B0A575}" type="datetime4">
              <a:rPr lang="en-US" altLang="zh-CN"/>
              <a:t>April 23, 2020</a:t>
            </a:fld>
            <a:endParaRPr lang="zh-CN" altLang="en-US"/>
          </a:p>
        </p:txBody>
      </p:sp>
      <p:sp>
        <p:nvSpPr>
          <p:cNvPr id="6" name="页脚占位符 5"/>
          <p:cNvSpPr>
            <a:spLocks noGrp="1"/>
          </p:cNvSpPr>
          <p:nvPr>
            <p:ph type="ftr" sz="quarter" idx="11"/>
          </p:nvPr>
        </p:nvSpPr>
        <p:spPr>
          <a:xfrm>
            <a:off x="609600" y="6248400"/>
            <a:ext cx="5421313"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r>
              <a:rPr lang="en-US" altLang="zh-CN"/>
              <a:t>‹#›</a:t>
            </a:r>
            <a:endParaRPr lang="zh-CN" altLang="en-US"/>
          </a:p>
        </p:txBody>
      </p:sp>
      <p:sp>
        <p:nvSpPr>
          <p:cNvPr id="7" name="灯片编号占位符 6"/>
          <p:cNvSpPr>
            <a:spLocks noGrp="1"/>
          </p:cNvSpPr>
          <p:nvPr>
            <p:ph type="sldNum" sz="quarter" idx="12"/>
          </p:nvPr>
        </p:nvSpPr>
        <p:spPr>
          <a:xfrm>
            <a:off x="42863" y="2708275"/>
            <a:ext cx="533400" cy="244475"/>
          </a:xfrm>
        </p:spPr>
        <p:txBody>
          <a:bodyPr/>
          <a:lstStyle>
            <a:lvl1pPr>
              <a:defRPr>
                <a:solidFill>
                  <a:srgbClr val="FFFFFF"/>
                </a:solidFill>
              </a:defRPr>
            </a:lvl1pPr>
          </a:lstStyle>
          <a:p>
            <a:pPr>
              <a:defRPr/>
            </a:pPr>
            <a:fld id="{3EF464AF-DE0A-4ED1-881F-838D1DDC2E70}"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矩形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矩形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矩形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11"/>
          <p:cNvSpPr>
            <a:spLocks noGrp="1"/>
          </p:cNvSpPr>
          <p:nvPr>
            <p:ph type="dt" sz="half" idx="10"/>
          </p:nvPr>
        </p:nvSpPr>
        <p:spPr>
          <a:xfrm>
            <a:off x="6248400" y="6248400"/>
            <a:ext cx="2667000" cy="365125"/>
          </a:xfrm>
          <a:prstGeom prst="rect">
            <a:avLst/>
          </a:prstGeom>
        </p:spPr>
        <p:txBody>
          <a:bodyPr rtlCol="0"/>
          <a:lstStyle>
            <a:lvl1pPr eaLnBrk="1" fontAlgn="auto" hangingPunct="1">
              <a:spcBef>
                <a:spcPts val="0"/>
              </a:spcBef>
              <a:spcAft>
                <a:spcPts val="0"/>
              </a:spcAft>
              <a:defRPr>
                <a:latin typeface="+mn-lt"/>
                <a:ea typeface="+mn-ea"/>
              </a:defRPr>
            </a:lvl1pPr>
          </a:lstStyle>
          <a:p>
            <a:pPr>
              <a:defRPr/>
            </a:pPr>
            <a:fld id="{AFA158E2-C1A3-4C44-AD6B-1D999E25C9DD}" type="datetime4">
              <a:rPr lang="en-US" altLang="zh-CN"/>
              <a:t>April 23, 2020</a:t>
            </a:fld>
            <a:endParaRPr lang="zh-CN" altLang="en-US"/>
          </a:p>
        </p:txBody>
      </p:sp>
      <p:sp>
        <p:nvSpPr>
          <p:cNvPr id="10" name="灯片编号占位符 12"/>
          <p:cNvSpPr>
            <a:spLocks noGrp="1"/>
          </p:cNvSpPr>
          <p:nvPr>
            <p:ph type="sldNum" sz="quarter" idx="11"/>
          </p:nvPr>
        </p:nvSpPr>
        <p:spPr>
          <a:xfrm>
            <a:off x="0" y="4667250"/>
            <a:ext cx="1447800" cy="663575"/>
          </a:xfrm>
        </p:spPr>
        <p:txBody>
          <a:bodyPr/>
          <a:lstStyle>
            <a:lvl1pPr>
              <a:defRPr sz="2800"/>
            </a:lvl1pPr>
          </a:lstStyle>
          <a:p>
            <a:pPr>
              <a:defRPr/>
            </a:pPr>
            <a:fld id="{D8105741-2E60-48DE-8006-BECDEBB4B252}" type="slidenum">
              <a:rPr lang="zh-CN" altLang="en-US"/>
              <a:t>‹#›</a:t>
            </a:fld>
            <a:endParaRPr lang="zh-CN" altLang="en-US"/>
          </a:p>
        </p:txBody>
      </p:sp>
      <p:sp>
        <p:nvSpPr>
          <p:cNvPr id="11" name="页脚占位符 13"/>
          <p:cNvSpPr>
            <a:spLocks noGrp="1"/>
          </p:cNvSpPr>
          <p:nvPr>
            <p:ph type="ftr" sz="quarter" idx="12"/>
          </p:nvPr>
        </p:nvSpPr>
        <p:spPr>
          <a:xfrm>
            <a:off x="1600200" y="6248400"/>
            <a:ext cx="4572000" cy="365125"/>
          </a:xfrm>
          <a:prstGeom prst="rect">
            <a:avLst/>
          </a:prstGeom>
        </p:spPr>
        <p:txBody>
          <a:bodyPr rtlCol="0"/>
          <a:lstStyle>
            <a:lvl1pPr eaLnBrk="1" fontAlgn="auto" hangingPunct="1">
              <a:spcBef>
                <a:spcPts val="0"/>
              </a:spcBef>
              <a:spcAft>
                <a:spcPts val="0"/>
              </a:spcAft>
              <a:defRPr>
                <a:latin typeface="+mn-lt"/>
                <a:ea typeface="+mn-ea"/>
              </a:defRPr>
            </a:lvl1pPr>
          </a:lstStyle>
          <a:p>
            <a:pPr>
              <a:defRPr/>
            </a:pPr>
            <a:r>
              <a:rPr lang="en-US" altLang="zh-CN"/>
              <a:t>‹#›</a:t>
            </a: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7" name="矩形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矩形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矩形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灯片编号占位符 1"/>
          <p:cNvSpPr>
            <a:spLocks noGrp="1"/>
          </p:cNvSpPr>
          <p:nvPr>
            <p:ph type="sldNum" sz="quarter" idx="4"/>
          </p:nvPr>
        </p:nvSpPr>
        <p:spPr>
          <a:xfrm>
            <a:off x="6659563" y="6459538"/>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4A9C18FC-9706-43A8-8EAE-62A53633E06E}" type="slidenum">
              <a:rPr lang="zh-CN" altLang="en-US"/>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Calibri" panose="020F0502020204030204" pitchFamily="34" charset="0"/>
          <a:ea typeface="宋体" pitchFamily="2" charset="-122"/>
        </a:defRPr>
      </a:lvl2pPr>
      <a:lvl3pPr algn="l" rtl="0" eaLnBrk="0" fontAlgn="base" hangingPunct="0">
        <a:spcBef>
          <a:spcPct val="0"/>
        </a:spcBef>
        <a:spcAft>
          <a:spcPct val="0"/>
        </a:spcAft>
        <a:defRPr sz="3200">
          <a:solidFill>
            <a:schemeClr val="tx2"/>
          </a:solidFill>
          <a:latin typeface="Calibri" panose="020F0502020204030204" pitchFamily="34" charset="0"/>
          <a:ea typeface="宋体" pitchFamily="2" charset="-122"/>
        </a:defRPr>
      </a:lvl3pPr>
      <a:lvl4pPr algn="l" rtl="0" eaLnBrk="0" fontAlgn="base" hangingPunct="0">
        <a:spcBef>
          <a:spcPct val="0"/>
        </a:spcBef>
        <a:spcAft>
          <a:spcPct val="0"/>
        </a:spcAft>
        <a:defRPr sz="3200">
          <a:solidFill>
            <a:schemeClr val="tx2"/>
          </a:solidFill>
          <a:latin typeface="Calibri" panose="020F0502020204030204" pitchFamily="34" charset="0"/>
          <a:ea typeface="宋体" pitchFamily="2" charset="-122"/>
        </a:defRPr>
      </a:lvl4pPr>
      <a:lvl5pPr algn="l" rtl="0" eaLnBrk="0" fontAlgn="base" hangingPunct="0">
        <a:spcBef>
          <a:spcPct val="0"/>
        </a:spcBef>
        <a:spcAft>
          <a:spcPct val="0"/>
        </a:spcAft>
        <a:defRPr sz="3200">
          <a:solidFill>
            <a:schemeClr val="tx2"/>
          </a:solidFill>
          <a:latin typeface="Calibri" panose="020F0502020204030204" pitchFamily="34" charset="0"/>
          <a:ea typeface="宋体" pitchFamily="2" charset="-122"/>
        </a:defRPr>
      </a:lvl5pPr>
      <a:lvl6pPr marL="457200" algn="l" rtl="0" fontAlgn="base">
        <a:spcBef>
          <a:spcPct val="0"/>
        </a:spcBef>
        <a:spcAft>
          <a:spcPct val="0"/>
        </a:spcAft>
        <a:defRPr sz="3200">
          <a:solidFill>
            <a:schemeClr val="tx2"/>
          </a:solidFill>
          <a:latin typeface="Calibri" panose="020F0502020204030204" pitchFamily="34" charset="0"/>
          <a:ea typeface="宋体" pitchFamily="2" charset="-122"/>
        </a:defRPr>
      </a:lvl6pPr>
      <a:lvl7pPr marL="914400" algn="l" rtl="0" fontAlgn="base">
        <a:spcBef>
          <a:spcPct val="0"/>
        </a:spcBef>
        <a:spcAft>
          <a:spcPct val="0"/>
        </a:spcAft>
        <a:defRPr sz="3200">
          <a:solidFill>
            <a:schemeClr val="tx2"/>
          </a:solidFill>
          <a:latin typeface="Calibri" panose="020F0502020204030204" pitchFamily="34" charset="0"/>
          <a:ea typeface="宋体" pitchFamily="2" charset="-122"/>
        </a:defRPr>
      </a:lvl7pPr>
      <a:lvl8pPr marL="1371600" algn="l" rtl="0" fontAlgn="base">
        <a:spcBef>
          <a:spcPct val="0"/>
        </a:spcBef>
        <a:spcAft>
          <a:spcPct val="0"/>
        </a:spcAft>
        <a:defRPr sz="3200">
          <a:solidFill>
            <a:schemeClr val="tx2"/>
          </a:solidFill>
          <a:latin typeface="Calibri" panose="020F0502020204030204" pitchFamily="34" charset="0"/>
          <a:ea typeface="宋体" pitchFamily="2" charset="-122"/>
        </a:defRPr>
      </a:lvl8pPr>
      <a:lvl9pPr marL="1828800" algn="l" rtl="0" fontAlgn="base">
        <a:spcBef>
          <a:spcPct val="0"/>
        </a:spcBef>
        <a:spcAft>
          <a:spcPct val="0"/>
        </a:spcAft>
        <a:defRPr sz="3200">
          <a:solidFill>
            <a:schemeClr val="tx2"/>
          </a:solidFill>
          <a:latin typeface="Calibri" panose="020F0502020204030204" pitchFamily="34" charset="0"/>
          <a:ea typeface="宋体" pitchFamily="2" charset="-122"/>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CD211A8-601F-4B93-AE14-2BD04981BD00}"/>
              </a:ext>
            </a:extLst>
          </p:cNvPr>
          <p:cNvPicPr>
            <a:picLocks noGrp="1" noChangeAspect="1"/>
          </p:cNvPicPr>
          <p:nvPr>
            <p:ph sz="quarter" idx="1"/>
          </p:nvPr>
        </p:nvPicPr>
        <p:blipFill>
          <a:blip r:embed="rId3"/>
          <a:stretch>
            <a:fillRect/>
          </a:stretch>
        </p:blipFill>
        <p:spPr>
          <a:xfrm>
            <a:off x="807910" y="2924944"/>
            <a:ext cx="7762875" cy="1914047"/>
          </a:xfrm>
          <a:prstGeom prst="rect">
            <a:avLst/>
          </a:prstGeom>
        </p:spPr>
      </p:pic>
      <p:sp>
        <p:nvSpPr>
          <p:cNvPr id="5" name="矩形 4">
            <a:extLst>
              <a:ext uri="{FF2B5EF4-FFF2-40B4-BE49-F238E27FC236}">
                <a16:creationId xmlns:a16="http://schemas.microsoft.com/office/drawing/2014/main" id="{FA1944D5-2248-4A44-9EF2-56D9276D4B36}"/>
              </a:ext>
            </a:extLst>
          </p:cNvPr>
          <p:cNvSpPr/>
          <p:nvPr/>
        </p:nvSpPr>
        <p:spPr>
          <a:xfrm>
            <a:off x="179512" y="2060848"/>
            <a:ext cx="1062022" cy="369332"/>
          </a:xfrm>
          <a:prstGeom prst="rect">
            <a:avLst/>
          </a:prstGeom>
        </p:spPr>
        <p:txBody>
          <a:bodyPr wrap="none">
            <a:spAutoFit/>
          </a:bodyPr>
          <a:lstStyle/>
          <a:p>
            <a:r>
              <a:rPr lang="en-US" altLang="zh-CN" b="1" dirty="0"/>
              <a:t>ACL 2018</a:t>
            </a:r>
          </a:p>
        </p:txBody>
      </p:sp>
      <p:sp>
        <p:nvSpPr>
          <p:cNvPr id="2" name="文本框 1">
            <a:extLst>
              <a:ext uri="{FF2B5EF4-FFF2-40B4-BE49-F238E27FC236}">
                <a16:creationId xmlns:a16="http://schemas.microsoft.com/office/drawing/2014/main" id="{22512820-8917-4ED9-9843-FF4A4B9D6059}"/>
              </a:ext>
            </a:extLst>
          </p:cNvPr>
          <p:cNvSpPr txBox="1"/>
          <p:nvPr/>
        </p:nvSpPr>
        <p:spPr>
          <a:xfrm>
            <a:off x="7013949" y="5195255"/>
            <a:ext cx="1556836" cy="276999"/>
          </a:xfrm>
          <a:prstGeom prst="rect">
            <a:avLst/>
          </a:prstGeom>
          <a:noFill/>
        </p:spPr>
        <p:txBody>
          <a:bodyPr wrap="none" rtlCol="0">
            <a:spAutoFit/>
          </a:bodyPr>
          <a:lstStyle/>
          <a:p>
            <a:r>
              <a:rPr lang="zh-CN" altLang="en-US" sz="1200" dirty="0"/>
              <a:t>陈波冯</a:t>
            </a:r>
            <a:r>
              <a:rPr lang="en-US" altLang="zh-CN" sz="1200" dirty="0"/>
              <a:t>-51194501030</a:t>
            </a:r>
            <a:endParaRPr lang="zh-CN" altLang="en-US" sz="1200" dirty="0"/>
          </a:p>
        </p:txBody>
      </p:sp>
    </p:spTree>
    <p:extLst>
      <p:ext uri="{BB962C8B-B14F-4D97-AF65-F5344CB8AC3E}">
        <p14:creationId xmlns:p14="http://schemas.microsoft.com/office/powerpoint/2010/main" val="62038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4"/>
            <a:ext cx="7762875" cy="5358765"/>
          </a:xfrm>
        </p:spPr>
        <p:txBody>
          <a:bodyPr>
            <a:normAutofit fontScale="97500"/>
          </a:bodyPr>
          <a:lstStyle/>
          <a:p>
            <a:pPr>
              <a:lnSpc>
                <a:spcPct val="150000"/>
              </a:lnSpc>
            </a:pPr>
            <a:r>
              <a:rPr lang="en-US" altLang="zh-CN" sz="2800" spc="35" dirty="0"/>
              <a:t>Geometrical</a:t>
            </a:r>
            <a:r>
              <a:rPr lang="en-US" altLang="zh-CN" sz="2800" spc="5" dirty="0"/>
              <a:t> </a:t>
            </a:r>
            <a:r>
              <a:rPr lang="en-US" altLang="zh-CN" sz="2800" spc="40" dirty="0"/>
              <a:t>Metrics</a:t>
            </a:r>
            <a:endParaRPr lang="en-US" altLang="zh-CN" sz="2400" spc="40" dirty="0">
              <a:latin typeface="Carlito"/>
            </a:endParaRPr>
          </a:p>
          <a:p>
            <a:pPr lvl="1">
              <a:lnSpc>
                <a:spcPct val="150000"/>
              </a:lnSpc>
            </a:pPr>
            <a:r>
              <a:rPr lang="en-US" altLang="zh-CN" sz="2000" spc="40" dirty="0"/>
              <a:t>Average Vector Length</a:t>
            </a:r>
          </a:p>
          <a:p>
            <a:pPr lvl="1">
              <a:lnSpc>
                <a:spcPct val="150000"/>
              </a:lnSpc>
            </a:pPr>
            <a:endParaRPr lang="en-US" altLang="zh-CN" sz="2000" b="1" spc="40" dirty="0"/>
          </a:p>
          <a:p>
            <a:pPr lvl="1">
              <a:lnSpc>
                <a:spcPct val="150000"/>
              </a:lnSpc>
            </a:pPr>
            <a:r>
              <a:rPr lang="en-US" altLang="zh-CN" sz="2000" spc="-10" dirty="0">
                <a:latin typeface="Carlito"/>
                <a:cs typeface="Carlito"/>
              </a:rPr>
              <a:t>Alignment </a:t>
            </a:r>
            <a:r>
              <a:rPr lang="en-US" altLang="zh-CN" sz="2000" spc="-15" dirty="0">
                <a:latin typeface="Carlito"/>
                <a:cs typeface="Carlito"/>
              </a:rPr>
              <a:t>to</a:t>
            </a:r>
            <a:r>
              <a:rPr lang="en-US" altLang="zh-CN" sz="2000" spc="-40" dirty="0">
                <a:latin typeface="Carlito"/>
                <a:cs typeface="Carlito"/>
              </a:rPr>
              <a:t> </a:t>
            </a:r>
            <a:r>
              <a:rPr lang="en-US" altLang="zh-CN" sz="2000" spc="-5" dirty="0">
                <a:latin typeface="Carlito"/>
                <a:cs typeface="Carlito"/>
              </a:rPr>
              <a:t>Mean</a:t>
            </a:r>
          </a:p>
          <a:p>
            <a:pPr marL="367030" lvl="1" indent="0">
              <a:lnSpc>
                <a:spcPct val="150000"/>
              </a:lnSpc>
              <a:buNone/>
            </a:pPr>
            <a:endParaRPr lang="en-US" altLang="zh-CN" sz="2000" dirty="0">
              <a:latin typeface="Carlito"/>
              <a:cs typeface="Carlito"/>
            </a:endParaRPr>
          </a:p>
          <a:p>
            <a:pPr lvl="1">
              <a:lnSpc>
                <a:spcPct val="150000"/>
              </a:lnSpc>
            </a:pPr>
            <a:r>
              <a:rPr lang="en-US" altLang="zh-CN" sz="2000" spc="-5" dirty="0">
                <a:latin typeface="Carlito"/>
                <a:cs typeface="Carlito"/>
              </a:rPr>
              <a:t>Conicity</a:t>
            </a:r>
          </a:p>
          <a:p>
            <a:pPr lvl="1">
              <a:lnSpc>
                <a:spcPct val="150000"/>
              </a:lnSpc>
            </a:pPr>
            <a:endParaRPr lang="en-US" altLang="zh-CN" sz="2000" b="1" spc="-5" dirty="0">
              <a:latin typeface="Carlito"/>
            </a:endParaRPr>
          </a:p>
          <a:p>
            <a:pPr lvl="1">
              <a:lnSpc>
                <a:spcPct val="150000"/>
              </a:lnSpc>
            </a:pPr>
            <a:r>
              <a:rPr lang="en-US" altLang="zh-CN" sz="2000" dirty="0"/>
              <a:t>vector spread</a:t>
            </a:r>
            <a:endParaRPr lang="en-US" altLang="zh-CN" sz="1900" b="1" dirty="0"/>
          </a:p>
        </p:txBody>
      </p:sp>
      <p:sp>
        <p:nvSpPr>
          <p:cNvPr id="5" name="object 6">
            <a:extLst>
              <a:ext uri="{FF2B5EF4-FFF2-40B4-BE49-F238E27FC236}">
                <a16:creationId xmlns:a16="http://schemas.microsoft.com/office/drawing/2014/main" id="{E7638FD3-69CB-49E8-A1FA-253B99734FDA}"/>
              </a:ext>
            </a:extLst>
          </p:cNvPr>
          <p:cNvSpPr/>
          <p:nvPr/>
        </p:nvSpPr>
        <p:spPr>
          <a:xfrm>
            <a:off x="2325702" y="2730674"/>
            <a:ext cx="4068762" cy="728922"/>
          </a:xfrm>
          <a:prstGeom prst="rect">
            <a:avLst/>
          </a:prstGeom>
          <a:blipFill>
            <a:blip r:embed="rId3"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1C38AACE-B4E8-40F3-A0AD-A8EC973F99E6}"/>
              </a:ext>
            </a:extLst>
          </p:cNvPr>
          <p:cNvSpPr/>
          <p:nvPr/>
        </p:nvSpPr>
        <p:spPr>
          <a:xfrm>
            <a:off x="2195736" y="3739631"/>
            <a:ext cx="4198728" cy="728922"/>
          </a:xfrm>
          <a:prstGeom prst="rect">
            <a:avLst/>
          </a:prstGeom>
          <a:blipFill>
            <a:blip r:embed="rId4"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id="{C780E24E-E331-4A22-AC94-6450B224C5DD}"/>
              </a:ext>
            </a:extLst>
          </p:cNvPr>
          <p:cNvSpPr/>
          <p:nvPr/>
        </p:nvSpPr>
        <p:spPr>
          <a:xfrm>
            <a:off x="2080859" y="4941168"/>
            <a:ext cx="4313605" cy="548920"/>
          </a:xfrm>
          <a:prstGeom prst="rect">
            <a:avLst/>
          </a:prstGeom>
          <a:blipFill>
            <a:blip r:embed="rId5" cstate="print"/>
            <a:stretch>
              <a:fillRect/>
            </a:stretch>
          </a:blipFill>
        </p:spPr>
        <p:txBody>
          <a:bodyPr wrap="square" lIns="0" tIns="0" rIns="0" bIns="0" rtlCol="0"/>
          <a:lstStyle/>
          <a:p>
            <a:endParaRPr/>
          </a:p>
        </p:txBody>
      </p:sp>
      <p:pic>
        <p:nvPicPr>
          <p:cNvPr id="4" name="图片 3">
            <a:extLst>
              <a:ext uri="{FF2B5EF4-FFF2-40B4-BE49-F238E27FC236}">
                <a16:creationId xmlns:a16="http://schemas.microsoft.com/office/drawing/2014/main" id="{824733B1-FF0B-47D2-B06B-C16389980E6C}"/>
              </a:ext>
            </a:extLst>
          </p:cNvPr>
          <p:cNvPicPr>
            <a:picLocks noChangeAspect="1"/>
          </p:cNvPicPr>
          <p:nvPr/>
        </p:nvPicPr>
        <p:blipFill>
          <a:blip r:embed="rId6"/>
          <a:stretch>
            <a:fillRect/>
          </a:stretch>
        </p:blipFill>
        <p:spPr>
          <a:xfrm>
            <a:off x="2136813" y="6026919"/>
            <a:ext cx="3930852" cy="698536"/>
          </a:xfrm>
          <a:prstGeom prst="rect">
            <a:avLst/>
          </a:prstGeom>
        </p:spPr>
      </p:pic>
    </p:spTree>
    <p:extLst>
      <p:ext uri="{BB962C8B-B14F-4D97-AF65-F5344CB8AC3E}">
        <p14:creationId xmlns:p14="http://schemas.microsoft.com/office/powerpoint/2010/main" val="5049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45" dirty="0"/>
              <a:t>Geometry </a:t>
            </a:r>
            <a:r>
              <a:rPr lang="en-US" altLang="zh-CN" sz="2800" spc="35" dirty="0"/>
              <a:t>of</a:t>
            </a:r>
            <a:r>
              <a:rPr lang="en-US" altLang="zh-CN" sz="2800" spc="-15" dirty="0"/>
              <a:t> </a:t>
            </a:r>
            <a:r>
              <a:rPr lang="en-US" altLang="zh-CN" sz="2800" spc="50" dirty="0"/>
              <a:t>Embeddings</a:t>
            </a: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sp>
        <p:nvSpPr>
          <p:cNvPr id="5" name="object 4">
            <a:extLst>
              <a:ext uri="{FF2B5EF4-FFF2-40B4-BE49-F238E27FC236}">
                <a16:creationId xmlns:a16="http://schemas.microsoft.com/office/drawing/2014/main" id="{F6DB8E1D-586A-405B-A796-02591554E31D}"/>
              </a:ext>
            </a:extLst>
          </p:cNvPr>
          <p:cNvSpPr/>
          <p:nvPr/>
        </p:nvSpPr>
        <p:spPr>
          <a:xfrm>
            <a:off x="639348" y="2348880"/>
            <a:ext cx="3706625" cy="3329607"/>
          </a:xfrm>
          <a:prstGeom prst="rect">
            <a:avLst/>
          </a:prstGeom>
          <a:blipFill>
            <a:blip r:embed="rId3" cstate="print"/>
            <a:stretch>
              <a:fillRect/>
            </a:stretch>
          </a:blipFill>
        </p:spPr>
        <p:txBody>
          <a:bodyPr wrap="square" lIns="0" tIns="0" rIns="0" bIns="0" rtlCol="0"/>
          <a:lstStyle/>
          <a:p>
            <a:endParaRPr/>
          </a:p>
        </p:txBody>
      </p:sp>
      <p:sp>
        <p:nvSpPr>
          <p:cNvPr id="7" name="object 3">
            <a:extLst>
              <a:ext uri="{FF2B5EF4-FFF2-40B4-BE49-F238E27FC236}">
                <a16:creationId xmlns:a16="http://schemas.microsoft.com/office/drawing/2014/main" id="{A8223764-C7DA-4DF8-BEB3-3AF01DFA12BF}"/>
              </a:ext>
            </a:extLst>
          </p:cNvPr>
          <p:cNvSpPr/>
          <p:nvPr/>
        </p:nvSpPr>
        <p:spPr>
          <a:xfrm>
            <a:off x="5262945" y="2379361"/>
            <a:ext cx="3241707" cy="3474602"/>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744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75000" lnSpcReduction="20000"/>
          </a:bodyPr>
          <a:lstStyle/>
          <a:p>
            <a:pPr>
              <a:lnSpc>
                <a:spcPct val="150000"/>
              </a:lnSpc>
            </a:pPr>
            <a:r>
              <a:rPr lang="en-US" altLang="zh-CN" sz="2800" spc="35" dirty="0"/>
              <a:t>Experiments</a:t>
            </a:r>
            <a:endParaRPr lang="en-US" altLang="zh-CN" sz="2800" spc="45" dirty="0"/>
          </a:p>
          <a:p>
            <a:pPr lvl="1">
              <a:lnSpc>
                <a:spcPct val="150000"/>
              </a:lnSpc>
            </a:pPr>
            <a:r>
              <a:rPr lang="en-US" altLang="zh-CN" sz="2500" dirty="0">
                <a:latin typeface="Carlito"/>
                <a:cs typeface="Carlito"/>
              </a:rPr>
              <a:t>the </a:t>
            </a:r>
            <a:r>
              <a:rPr lang="en-US" altLang="zh-CN" sz="2500" spc="-25" dirty="0">
                <a:latin typeface="Carlito"/>
                <a:cs typeface="Carlito"/>
              </a:rPr>
              <a:t>effect </a:t>
            </a:r>
            <a:r>
              <a:rPr lang="en-US" altLang="zh-CN" sz="2500" spc="-5" dirty="0">
                <a:latin typeface="Carlito"/>
                <a:cs typeface="Carlito"/>
              </a:rPr>
              <a:t>of </a:t>
            </a:r>
            <a:r>
              <a:rPr lang="en-US" altLang="zh-CN" sz="2500" spc="-15" dirty="0">
                <a:latin typeface="Carlito"/>
                <a:cs typeface="Carlito"/>
              </a:rPr>
              <a:t>following </a:t>
            </a:r>
            <a:r>
              <a:rPr lang="en-US" altLang="zh-CN" sz="2500" spc="-25" dirty="0">
                <a:latin typeface="Carlito"/>
                <a:cs typeface="Carlito"/>
              </a:rPr>
              <a:t>factors </a:t>
            </a:r>
            <a:r>
              <a:rPr lang="en-US" altLang="zh-CN" sz="2500" spc="-5" dirty="0">
                <a:latin typeface="Carlito"/>
                <a:cs typeface="Carlito"/>
              </a:rPr>
              <a:t>on </a:t>
            </a:r>
            <a:r>
              <a:rPr lang="en-US" altLang="zh-CN" sz="2500" dirty="0">
                <a:latin typeface="Carlito"/>
                <a:cs typeface="Carlito"/>
              </a:rPr>
              <a:t>the </a:t>
            </a:r>
            <a:r>
              <a:rPr lang="en-US" altLang="zh-CN" sz="2500" spc="-10" dirty="0">
                <a:latin typeface="Carlito"/>
                <a:cs typeface="Carlito"/>
              </a:rPr>
              <a:t>geometry </a:t>
            </a:r>
            <a:r>
              <a:rPr lang="en-US" altLang="zh-CN" sz="2500" spc="-5" dirty="0">
                <a:latin typeface="Carlito"/>
                <a:cs typeface="Carlito"/>
              </a:rPr>
              <a:t>of </a:t>
            </a:r>
            <a:r>
              <a:rPr lang="en-US" altLang="zh-CN" sz="2500" spc="-60" dirty="0">
                <a:latin typeface="Carlito"/>
                <a:cs typeface="Carlito"/>
              </a:rPr>
              <a:t>KG  </a:t>
            </a:r>
            <a:r>
              <a:rPr lang="en-US" altLang="zh-CN" sz="2500" spc="-5" dirty="0">
                <a:latin typeface="Carlito"/>
                <a:cs typeface="Carlito"/>
              </a:rPr>
              <a:t>Embeddings</a:t>
            </a:r>
          </a:p>
          <a:p>
            <a:pPr lvl="2">
              <a:lnSpc>
                <a:spcPct val="150000"/>
              </a:lnSpc>
            </a:pPr>
            <a:r>
              <a:rPr lang="en-US" altLang="zh-CN" sz="2400" spc="-30" dirty="0">
                <a:latin typeface="Carlito"/>
                <a:cs typeface="Carlito"/>
              </a:rPr>
              <a:t>Type </a:t>
            </a:r>
            <a:r>
              <a:rPr lang="en-US" altLang="zh-CN" sz="2400" spc="-5" dirty="0">
                <a:latin typeface="Carlito"/>
                <a:cs typeface="Carlito"/>
              </a:rPr>
              <a:t>of method (Additive or</a:t>
            </a:r>
            <a:r>
              <a:rPr lang="en-US" altLang="zh-CN" sz="2400" spc="30" dirty="0">
                <a:latin typeface="Carlito"/>
                <a:cs typeface="Carlito"/>
              </a:rPr>
              <a:t> </a:t>
            </a:r>
            <a:r>
              <a:rPr lang="en-US" altLang="zh-CN" sz="2400" spc="-10" dirty="0">
                <a:latin typeface="Carlito"/>
                <a:cs typeface="Carlito"/>
              </a:rPr>
              <a:t>Multiplicative)</a:t>
            </a:r>
          </a:p>
          <a:p>
            <a:pPr lvl="2">
              <a:lnSpc>
                <a:spcPct val="150000"/>
              </a:lnSpc>
            </a:pPr>
            <a:r>
              <a:rPr lang="en-US" altLang="zh-CN" sz="2400" dirty="0">
                <a:latin typeface="Carlito"/>
                <a:cs typeface="Carlito"/>
              </a:rPr>
              <a:t>Number </a:t>
            </a:r>
            <a:r>
              <a:rPr lang="en-US" altLang="zh-CN" sz="2400" spc="-5" dirty="0">
                <a:latin typeface="Carlito"/>
                <a:cs typeface="Carlito"/>
              </a:rPr>
              <a:t>of </a:t>
            </a:r>
            <a:r>
              <a:rPr lang="en-US" altLang="zh-CN" sz="2400" spc="-15" dirty="0">
                <a:latin typeface="Carlito"/>
                <a:cs typeface="Carlito"/>
              </a:rPr>
              <a:t>Negative</a:t>
            </a:r>
            <a:r>
              <a:rPr lang="en-US" altLang="zh-CN" sz="2400" spc="-5" dirty="0">
                <a:latin typeface="Carlito"/>
                <a:cs typeface="Carlito"/>
              </a:rPr>
              <a:t> Samples</a:t>
            </a:r>
            <a:endParaRPr lang="en-US" altLang="zh-CN" sz="2400" dirty="0">
              <a:latin typeface="Carlito"/>
              <a:cs typeface="Carlito"/>
            </a:endParaRPr>
          </a:p>
          <a:p>
            <a:pPr lvl="2">
              <a:lnSpc>
                <a:spcPct val="150000"/>
              </a:lnSpc>
            </a:pPr>
            <a:r>
              <a:rPr lang="en-US" altLang="zh-CN" sz="2400" spc="-5" dirty="0">
                <a:latin typeface="Carlito"/>
                <a:cs typeface="Carlito"/>
              </a:rPr>
              <a:t>Dimension of </a:t>
            </a:r>
            <a:r>
              <a:rPr lang="en-US" altLang="zh-CN" sz="2400" spc="-30" dirty="0">
                <a:latin typeface="Carlito"/>
                <a:cs typeface="Carlito"/>
              </a:rPr>
              <a:t>Vector</a:t>
            </a:r>
            <a:r>
              <a:rPr lang="en-US" altLang="zh-CN" sz="2400" spc="-5" dirty="0">
                <a:latin typeface="Carlito"/>
                <a:cs typeface="Carlito"/>
              </a:rPr>
              <a:t> Space</a:t>
            </a:r>
          </a:p>
          <a:p>
            <a:pPr lvl="1">
              <a:lnSpc>
                <a:spcPct val="150000"/>
              </a:lnSpc>
            </a:pPr>
            <a:r>
              <a:rPr lang="en-US" altLang="zh-CN" sz="2400" spc="-5" dirty="0">
                <a:latin typeface="Carlito"/>
                <a:cs typeface="Carlito"/>
              </a:rPr>
              <a:t>study </a:t>
            </a:r>
            <a:r>
              <a:rPr lang="en-US" altLang="zh-CN" sz="2400" dirty="0">
                <a:latin typeface="Carlito"/>
                <a:cs typeface="Carlito"/>
              </a:rPr>
              <a:t>the </a:t>
            </a:r>
            <a:r>
              <a:rPr lang="en-US" altLang="zh-CN" sz="2400" spc="-15" dirty="0">
                <a:latin typeface="Carlito"/>
                <a:cs typeface="Carlito"/>
              </a:rPr>
              <a:t>correlation </a:t>
            </a:r>
            <a:r>
              <a:rPr lang="en-US" altLang="zh-CN" sz="2400" spc="-5" dirty="0">
                <a:latin typeface="Carlito"/>
                <a:cs typeface="Carlito"/>
              </a:rPr>
              <a:t>of </a:t>
            </a:r>
            <a:r>
              <a:rPr lang="en-US" altLang="zh-CN" sz="2400" spc="-10" dirty="0">
                <a:latin typeface="Carlito"/>
                <a:cs typeface="Carlito"/>
              </a:rPr>
              <a:t>performance </a:t>
            </a:r>
            <a:r>
              <a:rPr lang="en-US" altLang="zh-CN" sz="2400" dirty="0">
                <a:latin typeface="Carlito"/>
                <a:cs typeface="Carlito"/>
              </a:rPr>
              <a:t>and</a:t>
            </a:r>
            <a:r>
              <a:rPr lang="en-US" altLang="zh-CN" sz="2400" spc="85" dirty="0">
                <a:latin typeface="Carlito"/>
                <a:cs typeface="Carlito"/>
              </a:rPr>
              <a:t> </a:t>
            </a:r>
            <a:r>
              <a:rPr lang="en-US" altLang="zh-CN" sz="2400" spc="-30" dirty="0">
                <a:latin typeface="Carlito"/>
                <a:cs typeface="Carlito"/>
              </a:rPr>
              <a:t>geometry</a:t>
            </a:r>
          </a:p>
          <a:p>
            <a:pPr lvl="1">
              <a:lnSpc>
                <a:spcPct val="150000"/>
              </a:lnSpc>
            </a:pPr>
            <a:r>
              <a:rPr lang="en-US" altLang="zh-CN" sz="2400" spc="-5" dirty="0">
                <a:latin typeface="Carlito"/>
                <a:cs typeface="Carlito"/>
              </a:rPr>
              <a:t>For experiments, we used FB15k dataset.</a:t>
            </a:r>
          </a:p>
          <a:p>
            <a:pPr lvl="1">
              <a:lnSpc>
                <a:spcPct val="150000"/>
              </a:lnSpc>
            </a:pPr>
            <a:endParaRPr lang="en-US" altLang="zh-CN" sz="2100" spc="-5" dirty="0">
              <a:latin typeface="Carlito"/>
              <a:cs typeface="Carlito"/>
            </a:endParaRPr>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spTree>
    <p:extLst>
      <p:ext uri="{BB962C8B-B14F-4D97-AF65-F5344CB8AC3E}">
        <p14:creationId xmlns:p14="http://schemas.microsoft.com/office/powerpoint/2010/main" val="165587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30" dirty="0">
                <a:latin typeface="Carlito"/>
                <a:cs typeface="Carlito"/>
              </a:rPr>
              <a:t>Type </a:t>
            </a:r>
            <a:r>
              <a:rPr lang="en-US" altLang="zh-CN" sz="2800" spc="-5" dirty="0">
                <a:latin typeface="Carlito"/>
                <a:cs typeface="Carlito"/>
              </a:rPr>
              <a:t>of method (Additive or</a:t>
            </a:r>
            <a:r>
              <a:rPr lang="en-US" altLang="zh-CN" sz="2800" spc="30" dirty="0">
                <a:latin typeface="Carlito"/>
                <a:cs typeface="Carlito"/>
              </a:rPr>
              <a:t> </a:t>
            </a:r>
            <a:r>
              <a:rPr lang="en-US" altLang="zh-CN" sz="2800" spc="-10" dirty="0">
                <a:latin typeface="Carlito"/>
                <a:cs typeface="Carlito"/>
              </a:rPr>
              <a:t>Multiplicative)</a:t>
            </a:r>
          </a:p>
          <a:p>
            <a:pPr>
              <a:lnSpc>
                <a:spcPct val="150000"/>
              </a:lnSpc>
            </a:pP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sp>
        <p:nvSpPr>
          <p:cNvPr id="5" name="object 3">
            <a:extLst>
              <a:ext uri="{FF2B5EF4-FFF2-40B4-BE49-F238E27FC236}">
                <a16:creationId xmlns:a16="http://schemas.microsoft.com/office/drawing/2014/main" id="{980AFFF1-0299-4AEF-A36C-866EC8D051FD}"/>
              </a:ext>
            </a:extLst>
          </p:cNvPr>
          <p:cNvSpPr/>
          <p:nvPr/>
        </p:nvSpPr>
        <p:spPr>
          <a:xfrm>
            <a:off x="1763688" y="2276872"/>
            <a:ext cx="5211160" cy="2648657"/>
          </a:xfrm>
          <a:prstGeom prst="rect">
            <a:avLst/>
          </a:prstGeom>
          <a:blipFill>
            <a:blip r:embed="rId3" cstate="print"/>
            <a:stretch>
              <a:fillRect/>
            </a:stretch>
          </a:blipFill>
        </p:spPr>
        <p:txBody>
          <a:bodyPr wrap="square" lIns="0" tIns="0" rIns="0" bIns="0" rtlCol="0"/>
          <a:lstStyle/>
          <a:p>
            <a:endParaRPr dirty="0"/>
          </a:p>
        </p:txBody>
      </p:sp>
      <p:sp>
        <p:nvSpPr>
          <p:cNvPr id="9" name="文本框 8">
            <a:extLst>
              <a:ext uri="{FF2B5EF4-FFF2-40B4-BE49-F238E27FC236}">
                <a16:creationId xmlns:a16="http://schemas.microsoft.com/office/drawing/2014/main" id="{328A2C31-5030-41AD-AEEC-1038BBFD3C73}"/>
              </a:ext>
            </a:extLst>
          </p:cNvPr>
          <p:cNvSpPr txBox="1"/>
          <p:nvPr/>
        </p:nvSpPr>
        <p:spPr>
          <a:xfrm>
            <a:off x="254546" y="4816775"/>
            <a:ext cx="5940857" cy="369332"/>
          </a:xfrm>
          <a:prstGeom prst="rect">
            <a:avLst/>
          </a:prstGeom>
          <a:noFill/>
        </p:spPr>
        <p:txBody>
          <a:bodyPr wrap="none" rtlCol="0">
            <a:spAutoFit/>
          </a:bodyPr>
          <a:lstStyle/>
          <a:p>
            <a:r>
              <a:rPr lang="en-US" altLang="zh-CN" spc="20" dirty="0"/>
              <a:t>                                  Additive </a:t>
            </a:r>
            <a:r>
              <a:rPr lang="en-US" altLang="zh-CN" spc="15" dirty="0"/>
              <a:t>vs Multiplicative </a:t>
            </a:r>
            <a:r>
              <a:rPr lang="en-US" altLang="zh-CN" spc="20" dirty="0"/>
              <a:t>(Entity</a:t>
            </a:r>
            <a:r>
              <a:rPr lang="en-US" altLang="zh-CN" spc="105" dirty="0"/>
              <a:t> </a:t>
            </a:r>
            <a:r>
              <a:rPr lang="en-US" altLang="zh-CN" spc="-5" dirty="0"/>
              <a:t>Vectors)</a:t>
            </a:r>
            <a:endParaRPr lang="zh-CN" altLang="en-US" dirty="0"/>
          </a:p>
        </p:txBody>
      </p:sp>
      <p:graphicFrame>
        <p:nvGraphicFramePr>
          <p:cNvPr id="10" name="object 2">
            <a:extLst>
              <a:ext uri="{FF2B5EF4-FFF2-40B4-BE49-F238E27FC236}">
                <a16:creationId xmlns:a16="http://schemas.microsoft.com/office/drawing/2014/main" id="{F4F3FF4B-4A5C-48DB-93E2-AB221B15FA1A}"/>
              </a:ext>
            </a:extLst>
          </p:cNvPr>
          <p:cNvGraphicFramePr>
            <a:graphicFrameLocks noGrp="1"/>
          </p:cNvGraphicFramePr>
          <p:nvPr>
            <p:extLst>
              <p:ext uri="{D42A27DB-BD31-4B8C-83A1-F6EECF244321}">
                <p14:modId xmlns:p14="http://schemas.microsoft.com/office/powerpoint/2010/main" val="2861520138"/>
              </p:ext>
            </p:extLst>
          </p:nvPr>
        </p:nvGraphicFramePr>
        <p:xfrm>
          <a:off x="646002" y="5387247"/>
          <a:ext cx="8319387" cy="1373919"/>
        </p:xfrm>
        <a:graphic>
          <a:graphicData uri="http://schemas.openxmlformats.org/drawingml/2006/table">
            <a:tbl>
              <a:tblPr firstRow="1" bandRow="1">
                <a:tableStyleId>{2D5ABB26-0587-4C30-8999-92F81FD0307C}</a:tableStyleId>
              </a:tblPr>
              <a:tblGrid>
                <a:gridCol w="2773129">
                  <a:extLst>
                    <a:ext uri="{9D8B030D-6E8A-4147-A177-3AD203B41FA5}">
                      <a16:colId xmlns:a16="http://schemas.microsoft.com/office/drawing/2014/main" val="20000"/>
                    </a:ext>
                  </a:extLst>
                </a:gridCol>
                <a:gridCol w="2773129">
                  <a:extLst>
                    <a:ext uri="{9D8B030D-6E8A-4147-A177-3AD203B41FA5}">
                      <a16:colId xmlns:a16="http://schemas.microsoft.com/office/drawing/2014/main" val="20001"/>
                    </a:ext>
                  </a:extLst>
                </a:gridCol>
                <a:gridCol w="2773129">
                  <a:extLst>
                    <a:ext uri="{9D8B030D-6E8A-4147-A177-3AD203B41FA5}">
                      <a16:colId xmlns:a16="http://schemas.microsoft.com/office/drawing/2014/main" val="20002"/>
                    </a:ext>
                  </a:extLst>
                </a:gridCol>
              </a:tblGrid>
              <a:tr h="457973">
                <a:tc>
                  <a:txBody>
                    <a:bodyPr/>
                    <a:lstStyle/>
                    <a:p>
                      <a:pPr algn="ctr">
                        <a:lnSpc>
                          <a:spcPct val="100000"/>
                        </a:lnSpc>
                        <a:spcBef>
                          <a:spcPts val="190"/>
                        </a:spcBef>
                      </a:pPr>
                      <a:r>
                        <a:rPr sz="2000" b="0" spc="-5" dirty="0">
                          <a:latin typeface="Carlito"/>
                          <a:cs typeface="Carlito"/>
                        </a:rPr>
                        <a:t>Model</a:t>
                      </a:r>
                      <a:r>
                        <a:rPr sz="2000" b="0" spc="-10" dirty="0">
                          <a:latin typeface="Carlito"/>
                          <a:cs typeface="Carlito"/>
                        </a:rPr>
                        <a:t> </a:t>
                      </a:r>
                      <a:r>
                        <a:rPr sz="2000" b="0" spc="-25" dirty="0">
                          <a:latin typeface="Carlito"/>
                          <a:cs typeface="Carlito"/>
                        </a:rPr>
                        <a:t>Type</a:t>
                      </a:r>
                      <a:endParaRPr sz="2000" b="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b="1" spc="-5" dirty="0">
                          <a:latin typeface="Carlito"/>
                          <a:cs typeface="Carlito"/>
                        </a:rPr>
                        <a:t>Conicity</a:t>
                      </a:r>
                      <a:endParaRPr sz="20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b="1" spc="-30" dirty="0">
                          <a:latin typeface="Carlito"/>
                          <a:cs typeface="Carlito"/>
                        </a:rPr>
                        <a:t>Vector</a:t>
                      </a:r>
                      <a:r>
                        <a:rPr sz="2000" b="1" dirty="0">
                          <a:latin typeface="Carlito"/>
                          <a:cs typeface="Carlito"/>
                        </a:rPr>
                        <a:t> </a:t>
                      </a:r>
                      <a:r>
                        <a:rPr sz="2000" b="1" spc="-10" dirty="0">
                          <a:latin typeface="Carlito"/>
                          <a:cs typeface="Carlito"/>
                        </a:rPr>
                        <a:t>Spread</a:t>
                      </a:r>
                      <a:endParaRPr sz="20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457973">
                <a:tc>
                  <a:txBody>
                    <a:bodyPr/>
                    <a:lstStyle/>
                    <a:p>
                      <a:pPr marL="635" algn="ctr">
                        <a:lnSpc>
                          <a:spcPct val="100000"/>
                        </a:lnSpc>
                        <a:spcBef>
                          <a:spcPts val="190"/>
                        </a:spcBef>
                      </a:pPr>
                      <a:r>
                        <a:rPr sz="2000" spc="-5" dirty="0">
                          <a:latin typeface="Carlito"/>
                          <a:cs typeface="Carlito"/>
                        </a:rPr>
                        <a:t>Additive</a:t>
                      </a:r>
                      <a:endParaRPr sz="20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spc="-10" dirty="0">
                          <a:latin typeface="Carlito"/>
                          <a:cs typeface="Carlito"/>
                        </a:rPr>
                        <a:t>Low</a:t>
                      </a:r>
                      <a:endParaRPr sz="20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spc="-5" dirty="0">
                          <a:latin typeface="Carlito"/>
                          <a:cs typeface="Carlito"/>
                        </a:rPr>
                        <a:t>High</a:t>
                      </a:r>
                      <a:endParaRPr sz="20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57973">
                <a:tc>
                  <a:txBody>
                    <a:bodyPr/>
                    <a:lstStyle/>
                    <a:p>
                      <a:pPr marL="1905" algn="ctr">
                        <a:lnSpc>
                          <a:spcPct val="100000"/>
                        </a:lnSpc>
                        <a:spcBef>
                          <a:spcPts val="190"/>
                        </a:spcBef>
                      </a:pPr>
                      <a:r>
                        <a:rPr sz="2000" spc="-10" dirty="0">
                          <a:latin typeface="Carlito"/>
                          <a:cs typeface="Carlito"/>
                        </a:rPr>
                        <a:t>Multiplicative</a:t>
                      </a:r>
                      <a:endParaRPr sz="20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spc="-5" dirty="0">
                          <a:latin typeface="Carlito"/>
                          <a:cs typeface="Carlito"/>
                        </a:rPr>
                        <a:t>High</a:t>
                      </a:r>
                      <a:endParaRPr sz="20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spc="-10" dirty="0">
                          <a:latin typeface="Carlito"/>
                          <a:cs typeface="Carlito"/>
                        </a:rPr>
                        <a:t>Low</a:t>
                      </a:r>
                      <a:endParaRPr sz="20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96016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30" dirty="0">
                <a:latin typeface="Carlito"/>
                <a:cs typeface="Carlito"/>
              </a:rPr>
              <a:t>Type </a:t>
            </a:r>
            <a:r>
              <a:rPr lang="en-US" altLang="zh-CN" sz="2800" spc="-5" dirty="0">
                <a:latin typeface="Carlito"/>
                <a:cs typeface="Carlito"/>
              </a:rPr>
              <a:t>of method (Additive or</a:t>
            </a:r>
            <a:r>
              <a:rPr lang="en-US" altLang="zh-CN" sz="2800" spc="30" dirty="0">
                <a:latin typeface="Carlito"/>
                <a:cs typeface="Carlito"/>
              </a:rPr>
              <a:t> </a:t>
            </a:r>
            <a:r>
              <a:rPr lang="en-US" altLang="zh-CN" sz="2800" spc="-10" dirty="0">
                <a:latin typeface="Carlito"/>
                <a:cs typeface="Carlito"/>
              </a:rPr>
              <a:t>Multiplicative)</a:t>
            </a:r>
          </a:p>
          <a:p>
            <a:pPr>
              <a:lnSpc>
                <a:spcPct val="150000"/>
              </a:lnSpc>
            </a:pP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sp>
        <p:nvSpPr>
          <p:cNvPr id="7" name="object 3">
            <a:extLst>
              <a:ext uri="{FF2B5EF4-FFF2-40B4-BE49-F238E27FC236}">
                <a16:creationId xmlns:a16="http://schemas.microsoft.com/office/drawing/2014/main" id="{F4C38DCD-A982-4853-98EC-1BABB1475D6B}"/>
              </a:ext>
            </a:extLst>
          </p:cNvPr>
          <p:cNvSpPr/>
          <p:nvPr/>
        </p:nvSpPr>
        <p:spPr>
          <a:xfrm>
            <a:off x="1513111" y="2404226"/>
            <a:ext cx="6117777" cy="2218337"/>
          </a:xfrm>
          <a:prstGeom prst="rect">
            <a:avLst/>
          </a:prstGeom>
          <a:blipFill>
            <a:blip r:embed="rId3" cstate="print"/>
            <a:stretch>
              <a:fillRect/>
            </a:stretch>
          </a:blipFill>
        </p:spPr>
        <p:txBody>
          <a:bodyPr wrap="square" lIns="0" tIns="0" rIns="0" bIns="0" rtlCol="0"/>
          <a:lstStyle/>
          <a:p>
            <a:endParaRPr/>
          </a:p>
        </p:txBody>
      </p:sp>
      <p:sp>
        <p:nvSpPr>
          <p:cNvPr id="4" name="文本框 3">
            <a:extLst>
              <a:ext uri="{FF2B5EF4-FFF2-40B4-BE49-F238E27FC236}">
                <a16:creationId xmlns:a16="http://schemas.microsoft.com/office/drawing/2014/main" id="{9A263147-CB5E-4702-B858-F11933DBA8C0}"/>
              </a:ext>
            </a:extLst>
          </p:cNvPr>
          <p:cNvSpPr txBox="1"/>
          <p:nvPr/>
        </p:nvSpPr>
        <p:spPr>
          <a:xfrm>
            <a:off x="3059832" y="4816775"/>
            <a:ext cx="4338304" cy="369332"/>
          </a:xfrm>
          <a:prstGeom prst="rect">
            <a:avLst/>
          </a:prstGeom>
          <a:noFill/>
        </p:spPr>
        <p:txBody>
          <a:bodyPr wrap="none" rtlCol="0">
            <a:spAutoFit/>
          </a:bodyPr>
          <a:lstStyle/>
          <a:p>
            <a:r>
              <a:rPr lang="en-US" altLang="zh-CN" spc="20" dirty="0"/>
              <a:t>Additive </a:t>
            </a:r>
            <a:r>
              <a:rPr lang="en-US" altLang="zh-CN" spc="15" dirty="0"/>
              <a:t>vs Multiplicative (Relation</a:t>
            </a:r>
            <a:r>
              <a:rPr lang="en-US" altLang="zh-CN" spc="105" dirty="0"/>
              <a:t> </a:t>
            </a:r>
            <a:r>
              <a:rPr lang="en-US" altLang="zh-CN" spc="-5" dirty="0"/>
              <a:t>Vectors)</a:t>
            </a:r>
            <a:endParaRPr lang="zh-CN" altLang="en-US" dirty="0"/>
          </a:p>
        </p:txBody>
      </p:sp>
      <p:graphicFrame>
        <p:nvGraphicFramePr>
          <p:cNvPr id="10" name="object 2">
            <a:extLst>
              <a:ext uri="{FF2B5EF4-FFF2-40B4-BE49-F238E27FC236}">
                <a16:creationId xmlns:a16="http://schemas.microsoft.com/office/drawing/2014/main" id="{F4F3FF4B-4A5C-48DB-93E2-AB221B15FA1A}"/>
              </a:ext>
            </a:extLst>
          </p:cNvPr>
          <p:cNvGraphicFramePr>
            <a:graphicFrameLocks noGrp="1"/>
          </p:cNvGraphicFramePr>
          <p:nvPr/>
        </p:nvGraphicFramePr>
        <p:xfrm>
          <a:off x="646002" y="5387247"/>
          <a:ext cx="8319387" cy="1373919"/>
        </p:xfrm>
        <a:graphic>
          <a:graphicData uri="http://schemas.openxmlformats.org/drawingml/2006/table">
            <a:tbl>
              <a:tblPr firstRow="1" bandRow="1">
                <a:tableStyleId>{2D5ABB26-0587-4C30-8999-92F81FD0307C}</a:tableStyleId>
              </a:tblPr>
              <a:tblGrid>
                <a:gridCol w="2773129">
                  <a:extLst>
                    <a:ext uri="{9D8B030D-6E8A-4147-A177-3AD203B41FA5}">
                      <a16:colId xmlns:a16="http://schemas.microsoft.com/office/drawing/2014/main" val="20000"/>
                    </a:ext>
                  </a:extLst>
                </a:gridCol>
                <a:gridCol w="2773129">
                  <a:extLst>
                    <a:ext uri="{9D8B030D-6E8A-4147-A177-3AD203B41FA5}">
                      <a16:colId xmlns:a16="http://schemas.microsoft.com/office/drawing/2014/main" val="20001"/>
                    </a:ext>
                  </a:extLst>
                </a:gridCol>
                <a:gridCol w="2773129">
                  <a:extLst>
                    <a:ext uri="{9D8B030D-6E8A-4147-A177-3AD203B41FA5}">
                      <a16:colId xmlns:a16="http://schemas.microsoft.com/office/drawing/2014/main" val="20002"/>
                    </a:ext>
                  </a:extLst>
                </a:gridCol>
              </a:tblGrid>
              <a:tr h="457973">
                <a:tc>
                  <a:txBody>
                    <a:bodyPr/>
                    <a:lstStyle/>
                    <a:p>
                      <a:pPr algn="ctr">
                        <a:lnSpc>
                          <a:spcPct val="100000"/>
                        </a:lnSpc>
                        <a:spcBef>
                          <a:spcPts val="190"/>
                        </a:spcBef>
                      </a:pPr>
                      <a:r>
                        <a:rPr sz="2000" b="0" spc="-5" dirty="0">
                          <a:latin typeface="Carlito"/>
                          <a:cs typeface="Carlito"/>
                        </a:rPr>
                        <a:t>Model</a:t>
                      </a:r>
                      <a:r>
                        <a:rPr sz="2000" b="0" spc="-10" dirty="0">
                          <a:latin typeface="Carlito"/>
                          <a:cs typeface="Carlito"/>
                        </a:rPr>
                        <a:t> </a:t>
                      </a:r>
                      <a:r>
                        <a:rPr sz="2000" b="0" spc="-25" dirty="0">
                          <a:latin typeface="Carlito"/>
                          <a:cs typeface="Carlito"/>
                        </a:rPr>
                        <a:t>Type</a:t>
                      </a:r>
                      <a:endParaRPr sz="2000" b="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b="1" spc="-5" dirty="0">
                          <a:latin typeface="Carlito"/>
                          <a:cs typeface="Carlito"/>
                        </a:rPr>
                        <a:t>Conicity</a:t>
                      </a:r>
                      <a:endParaRPr sz="20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b="1" spc="-30" dirty="0">
                          <a:latin typeface="Carlito"/>
                          <a:cs typeface="Carlito"/>
                        </a:rPr>
                        <a:t>Vector</a:t>
                      </a:r>
                      <a:r>
                        <a:rPr sz="2000" b="1" dirty="0">
                          <a:latin typeface="Carlito"/>
                          <a:cs typeface="Carlito"/>
                        </a:rPr>
                        <a:t> </a:t>
                      </a:r>
                      <a:r>
                        <a:rPr sz="2000" b="1" spc="-10" dirty="0">
                          <a:latin typeface="Carlito"/>
                          <a:cs typeface="Carlito"/>
                        </a:rPr>
                        <a:t>Spread</a:t>
                      </a:r>
                      <a:endParaRPr sz="20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457973">
                <a:tc>
                  <a:txBody>
                    <a:bodyPr/>
                    <a:lstStyle/>
                    <a:p>
                      <a:pPr marL="635" algn="ctr">
                        <a:lnSpc>
                          <a:spcPct val="100000"/>
                        </a:lnSpc>
                        <a:spcBef>
                          <a:spcPts val="190"/>
                        </a:spcBef>
                      </a:pPr>
                      <a:r>
                        <a:rPr sz="2000" spc="-5" dirty="0">
                          <a:latin typeface="Carlito"/>
                          <a:cs typeface="Carlito"/>
                        </a:rPr>
                        <a:t>Additive</a:t>
                      </a:r>
                      <a:endParaRPr sz="20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spc="-10" dirty="0">
                          <a:latin typeface="Carlito"/>
                          <a:cs typeface="Carlito"/>
                        </a:rPr>
                        <a:t>Low</a:t>
                      </a:r>
                      <a:endParaRPr sz="20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spc="-5" dirty="0">
                          <a:latin typeface="Carlito"/>
                          <a:cs typeface="Carlito"/>
                        </a:rPr>
                        <a:t>High</a:t>
                      </a:r>
                      <a:endParaRPr sz="20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57973">
                <a:tc>
                  <a:txBody>
                    <a:bodyPr/>
                    <a:lstStyle/>
                    <a:p>
                      <a:pPr marL="1905" algn="ctr">
                        <a:lnSpc>
                          <a:spcPct val="100000"/>
                        </a:lnSpc>
                        <a:spcBef>
                          <a:spcPts val="190"/>
                        </a:spcBef>
                      </a:pPr>
                      <a:r>
                        <a:rPr sz="2000" spc="-10" dirty="0">
                          <a:latin typeface="Carlito"/>
                          <a:cs typeface="Carlito"/>
                        </a:rPr>
                        <a:t>Multiplicative</a:t>
                      </a:r>
                      <a:endParaRPr sz="20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spc="-5" dirty="0">
                          <a:latin typeface="Carlito"/>
                          <a:cs typeface="Carlito"/>
                        </a:rPr>
                        <a:t>High</a:t>
                      </a:r>
                      <a:endParaRPr sz="20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2000" spc="-10" dirty="0">
                          <a:latin typeface="Carlito"/>
                          <a:cs typeface="Carlito"/>
                        </a:rPr>
                        <a:t>Low</a:t>
                      </a:r>
                      <a:endParaRPr sz="20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580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15" dirty="0"/>
              <a:t>Effect </a:t>
            </a:r>
            <a:r>
              <a:rPr lang="en-US" altLang="zh-CN" sz="2800" spc="35" dirty="0"/>
              <a:t>of </a:t>
            </a:r>
            <a:r>
              <a:rPr lang="en-US" altLang="zh-CN" sz="2800" spc="25" dirty="0"/>
              <a:t>#Negative </a:t>
            </a:r>
            <a:r>
              <a:rPr lang="en-US" altLang="zh-CN" sz="2800" spc="40" dirty="0"/>
              <a:t>Samples </a:t>
            </a:r>
            <a:r>
              <a:rPr lang="en-US" altLang="zh-CN" sz="2800" spc="20" dirty="0"/>
              <a:t>(Entity</a:t>
            </a:r>
            <a:r>
              <a:rPr lang="en-US" altLang="zh-CN" sz="2800" spc="105" dirty="0"/>
              <a:t> </a:t>
            </a:r>
            <a:r>
              <a:rPr lang="en-US" altLang="zh-CN" sz="2800" spc="-5" dirty="0"/>
              <a:t>Vectors)</a:t>
            </a:r>
          </a:p>
          <a:p>
            <a:pPr marL="0" indent="0">
              <a:lnSpc>
                <a:spcPct val="150000"/>
              </a:lnSpc>
              <a:buNone/>
            </a:pP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pic>
        <p:nvPicPr>
          <p:cNvPr id="8" name="图片 7">
            <a:extLst>
              <a:ext uri="{FF2B5EF4-FFF2-40B4-BE49-F238E27FC236}">
                <a16:creationId xmlns:a16="http://schemas.microsoft.com/office/drawing/2014/main" id="{F928C463-8DB3-4EBD-883C-F80BF54E7B09}"/>
              </a:ext>
            </a:extLst>
          </p:cNvPr>
          <p:cNvPicPr>
            <a:picLocks noChangeAspect="1"/>
          </p:cNvPicPr>
          <p:nvPr/>
        </p:nvPicPr>
        <p:blipFill>
          <a:blip r:embed="rId3"/>
          <a:stretch>
            <a:fillRect/>
          </a:stretch>
        </p:blipFill>
        <p:spPr>
          <a:xfrm>
            <a:off x="456565" y="2069296"/>
            <a:ext cx="7474334" cy="3289469"/>
          </a:xfrm>
          <a:prstGeom prst="rect">
            <a:avLst/>
          </a:prstGeom>
        </p:spPr>
      </p:pic>
      <p:graphicFrame>
        <p:nvGraphicFramePr>
          <p:cNvPr id="16" name="object 3">
            <a:extLst>
              <a:ext uri="{FF2B5EF4-FFF2-40B4-BE49-F238E27FC236}">
                <a16:creationId xmlns:a16="http://schemas.microsoft.com/office/drawing/2014/main" id="{D937B004-908E-40D6-A6BF-E544BEB2391F}"/>
              </a:ext>
            </a:extLst>
          </p:cNvPr>
          <p:cNvGraphicFramePr>
            <a:graphicFrameLocks noGrp="1"/>
          </p:cNvGraphicFramePr>
          <p:nvPr>
            <p:extLst>
              <p:ext uri="{D42A27DB-BD31-4B8C-83A1-F6EECF244321}">
                <p14:modId xmlns:p14="http://schemas.microsoft.com/office/powerpoint/2010/main" val="2098139179"/>
              </p:ext>
            </p:extLst>
          </p:nvPr>
        </p:nvGraphicFramePr>
        <p:xfrm>
          <a:off x="534035" y="5358765"/>
          <a:ext cx="8153400" cy="1752640"/>
        </p:xfrm>
        <a:graphic>
          <a:graphicData uri="http://schemas.openxmlformats.org/drawingml/2006/table">
            <a:tbl>
              <a:tblPr firstRow="1" bandRow="1">
                <a:tableStyleId>{2D5ABB26-0587-4C30-8999-92F81FD0307C}</a:tableStyleId>
              </a:tblPr>
              <a:tblGrid>
                <a:gridCol w="2038350">
                  <a:extLst>
                    <a:ext uri="{9D8B030D-6E8A-4147-A177-3AD203B41FA5}">
                      <a16:colId xmlns:a16="http://schemas.microsoft.com/office/drawing/2014/main" val="20000"/>
                    </a:ext>
                  </a:extLst>
                </a:gridCol>
                <a:gridCol w="203835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206933">
                <a:tc>
                  <a:txBody>
                    <a:bodyPr/>
                    <a:lstStyle/>
                    <a:p>
                      <a:pPr marL="442595">
                        <a:lnSpc>
                          <a:spcPct val="100000"/>
                        </a:lnSpc>
                        <a:spcBef>
                          <a:spcPts val="190"/>
                        </a:spcBef>
                      </a:pPr>
                      <a:r>
                        <a:rPr sz="1600" b="1" spc="-5" dirty="0">
                          <a:latin typeface="Carlito"/>
                          <a:cs typeface="Carlito"/>
                        </a:rPr>
                        <a:t>Model</a:t>
                      </a:r>
                      <a:r>
                        <a:rPr sz="1600" b="1" spc="-15" dirty="0">
                          <a:latin typeface="Carlito"/>
                          <a:cs typeface="Carlito"/>
                        </a:rPr>
                        <a:t> </a:t>
                      </a:r>
                      <a:r>
                        <a:rPr sz="1600" b="1" spc="-25" dirty="0">
                          <a:latin typeface="Carlito"/>
                          <a:cs typeface="Carlito"/>
                        </a:rPr>
                        <a:t>Type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b="1" spc="-30" dirty="0">
                          <a:latin typeface="Carlito"/>
                          <a:cs typeface="Carlito"/>
                        </a:rPr>
                        <a:t>Vector</a:t>
                      </a:r>
                      <a:r>
                        <a:rPr sz="1600" b="1" spc="-15" dirty="0">
                          <a:latin typeface="Carlito"/>
                          <a:cs typeface="Carlito"/>
                        </a:rPr>
                        <a:t> </a:t>
                      </a:r>
                      <a:r>
                        <a:rPr sz="1600" b="1" spc="-25" dirty="0">
                          <a:latin typeface="Carlito"/>
                          <a:cs typeface="Carlito"/>
                        </a:rPr>
                        <a:t>Type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b="1" spc="-5" dirty="0">
                          <a:latin typeface="Carlito"/>
                          <a:cs typeface="Carlito"/>
                        </a:rPr>
                        <a:t>Conicity</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b="1" spc="-50" dirty="0">
                          <a:latin typeface="Carlito"/>
                          <a:cs typeface="Carlito"/>
                        </a:rPr>
                        <a:t>AVL</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0">
                <a:tc rowSpan="2">
                  <a:txBody>
                    <a:bodyPr/>
                    <a:lstStyle/>
                    <a:p>
                      <a:pPr marL="716280">
                        <a:lnSpc>
                          <a:spcPct val="100000"/>
                        </a:lnSpc>
                        <a:spcBef>
                          <a:spcPts val="2230"/>
                        </a:spcBef>
                      </a:pPr>
                      <a:r>
                        <a:rPr sz="1600" spc="-5" dirty="0">
                          <a:latin typeface="Carlito"/>
                          <a:cs typeface="Carlito"/>
                        </a:rPr>
                        <a:t>Additive</a:t>
                      </a:r>
                      <a:endParaRPr sz="1600">
                        <a:latin typeface="Carlito"/>
                        <a:cs typeface="Carlito"/>
                      </a:endParaRPr>
                    </a:p>
                  </a:txBody>
                  <a:tcPr marL="0" marR="0" marT="2832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Entity</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90"/>
                        </a:spcBef>
                      </a:pPr>
                      <a:r>
                        <a:rPr sz="1600" dirty="0">
                          <a:latin typeface="Carlito"/>
                          <a:cs typeface="Carlito"/>
                        </a:rPr>
                        <a:t>No</a:t>
                      </a:r>
                      <a:r>
                        <a:rPr sz="1600" spc="-10" dirty="0">
                          <a:latin typeface="Carlito"/>
                          <a:cs typeface="Carlito"/>
                        </a:rPr>
                        <a:t> Change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90"/>
                        </a:spcBef>
                      </a:pPr>
                      <a:r>
                        <a:rPr sz="1600" dirty="0">
                          <a:latin typeface="Carlito"/>
                          <a:cs typeface="Carlito"/>
                        </a:rPr>
                        <a:t>No</a:t>
                      </a:r>
                      <a:r>
                        <a:rPr sz="1600" spc="-10" dirty="0">
                          <a:latin typeface="Carlito"/>
                          <a:cs typeface="Carlito"/>
                        </a:rPr>
                        <a:t> Change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206933">
                <a:tc vMerge="1">
                  <a:txBody>
                    <a:bodyPr/>
                    <a:lstStyle/>
                    <a:p>
                      <a:endParaRPr/>
                    </a:p>
                  </a:txBody>
                  <a:tcPr marL="0" marR="0" marT="2832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5" dirty="0">
                          <a:latin typeface="Carlito"/>
                          <a:cs typeface="Carlito"/>
                        </a:rPr>
                        <a:t>Relation</a:t>
                      </a:r>
                      <a:endParaRPr sz="16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90"/>
                        </a:spcBef>
                      </a:pPr>
                      <a:r>
                        <a:rPr sz="1600" dirty="0">
                          <a:latin typeface="Carlito"/>
                          <a:cs typeface="Carlito"/>
                        </a:rPr>
                        <a:t>No</a:t>
                      </a:r>
                      <a:r>
                        <a:rPr sz="1600" spc="-10" dirty="0">
                          <a:latin typeface="Carlito"/>
                          <a:cs typeface="Carlito"/>
                        </a:rPr>
                        <a:t> Change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90"/>
                        </a:spcBef>
                      </a:pPr>
                      <a:r>
                        <a:rPr sz="1600" dirty="0">
                          <a:latin typeface="Carlito"/>
                          <a:cs typeface="Carlito"/>
                        </a:rPr>
                        <a:t>No</a:t>
                      </a:r>
                      <a:r>
                        <a:rPr sz="1600" spc="-10" dirty="0">
                          <a:latin typeface="Carlito"/>
                          <a:cs typeface="Carlito"/>
                        </a:rPr>
                        <a:t> Change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06933">
                <a:tc rowSpan="2">
                  <a:txBody>
                    <a:bodyPr/>
                    <a:lstStyle/>
                    <a:p>
                      <a:pPr>
                        <a:lnSpc>
                          <a:spcPct val="100000"/>
                        </a:lnSpc>
                      </a:pPr>
                      <a:endParaRPr sz="2000" dirty="0">
                        <a:latin typeface="Times New Roman"/>
                        <a:cs typeface="Times New Roman"/>
                      </a:endParaRPr>
                    </a:p>
                    <a:p>
                      <a:pPr marL="328930">
                        <a:lnSpc>
                          <a:spcPct val="100000"/>
                        </a:lnSpc>
                      </a:pPr>
                      <a:r>
                        <a:rPr sz="1600" spc="-10" dirty="0">
                          <a:latin typeface="Carlito"/>
                          <a:cs typeface="Carlito"/>
                        </a:rPr>
                        <a:t>Multiplicative</a:t>
                      </a:r>
                      <a:endParaRPr sz="1600" dirty="0">
                        <a:latin typeface="Carlito"/>
                        <a:cs typeface="Carlito"/>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Entity</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Increases</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Decreases</a:t>
                      </a:r>
                      <a:r>
                        <a:rPr lang="en-US" altLang="zh-CN" sz="1600" spc="-10" dirty="0">
                          <a:latin typeface="Carlito"/>
                          <a:cs typeface="Carlito"/>
                        </a:rPr>
                        <a:t>(</a:t>
                      </a:r>
                      <a:r>
                        <a:rPr lang="en-US" altLang="zh-CN" sz="1600" dirty="0">
                          <a:latin typeface="Carlito"/>
                          <a:cs typeface="Carlito"/>
                        </a:rPr>
                        <a:t>(Hole)</a:t>
                      </a:r>
                      <a:r>
                        <a:rPr lang="en-US" altLang="zh-CN" sz="1600" spc="-10" dirty="0">
                          <a:latin typeface="Carlito"/>
                          <a:cs typeface="Carlito"/>
                        </a:rPr>
                        <a:t>)</a:t>
                      </a:r>
                      <a:endParaRPr sz="16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640120">
                <a:tc vMerge="1">
                  <a:txBody>
                    <a:bodyPr/>
                    <a:lstStyle/>
                    <a:p>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5" dirty="0">
                          <a:latin typeface="Carlito"/>
                          <a:cs typeface="Carlito"/>
                        </a:rPr>
                        <a:t>Relation</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Decreases</a:t>
                      </a:r>
                      <a:endParaRPr sz="16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467359" marR="459105" indent="60325">
                        <a:lnSpc>
                          <a:spcPts val="3329"/>
                        </a:lnSpc>
                        <a:spcBef>
                          <a:spcPts val="330"/>
                        </a:spcBef>
                      </a:pPr>
                      <a:r>
                        <a:rPr lang="en-US" altLang="zh-CN" sz="1200" dirty="0" err="1">
                          <a:latin typeface="Carlito"/>
                          <a:cs typeface="Carlito"/>
                        </a:rPr>
                        <a:t>Nochange</a:t>
                      </a:r>
                      <a:endParaRPr lang="en-US" altLang="zh-CN" sz="1200" dirty="0">
                        <a:latin typeface="Carlito"/>
                        <a:cs typeface="Carlito"/>
                      </a:endParaRPr>
                    </a:p>
                  </a:txBody>
                  <a:tcPr marL="0" marR="0" marT="419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067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15" dirty="0"/>
              <a:t>Effect </a:t>
            </a:r>
            <a:r>
              <a:rPr lang="en-US" altLang="zh-CN" sz="2800" spc="35" dirty="0"/>
              <a:t>of </a:t>
            </a:r>
            <a:r>
              <a:rPr lang="en-US" altLang="zh-CN" sz="2800" spc="40" dirty="0"/>
              <a:t>#Dimensions </a:t>
            </a:r>
            <a:r>
              <a:rPr lang="en-US" altLang="zh-CN" sz="2800" spc="20" dirty="0"/>
              <a:t>(Entity</a:t>
            </a:r>
            <a:r>
              <a:rPr lang="en-US" altLang="zh-CN" sz="2800" spc="130" dirty="0"/>
              <a:t> </a:t>
            </a:r>
            <a:r>
              <a:rPr lang="en-US" altLang="zh-CN" sz="2800" spc="-5" dirty="0"/>
              <a:t>Vectors)</a:t>
            </a: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pic>
        <p:nvPicPr>
          <p:cNvPr id="5" name="图片 4">
            <a:extLst>
              <a:ext uri="{FF2B5EF4-FFF2-40B4-BE49-F238E27FC236}">
                <a16:creationId xmlns:a16="http://schemas.microsoft.com/office/drawing/2014/main" id="{7D40631B-E5C9-46F6-A57C-CE0B5569818B}"/>
              </a:ext>
            </a:extLst>
          </p:cNvPr>
          <p:cNvPicPr>
            <a:picLocks noChangeAspect="1"/>
          </p:cNvPicPr>
          <p:nvPr/>
        </p:nvPicPr>
        <p:blipFill>
          <a:blip r:embed="rId3"/>
          <a:stretch>
            <a:fillRect/>
          </a:stretch>
        </p:blipFill>
        <p:spPr>
          <a:xfrm>
            <a:off x="447209" y="2193771"/>
            <a:ext cx="6852002" cy="3003704"/>
          </a:xfrm>
          <a:prstGeom prst="rect">
            <a:avLst/>
          </a:prstGeom>
        </p:spPr>
      </p:pic>
      <p:graphicFrame>
        <p:nvGraphicFramePr>
          <p:cNvPr id="7" name="object 3">
            <a:extLst>
              <a:ext uri="{FF2B5EF4-FFF2-40B4-BE49-F238E27FC236}">
                <a16:creationId xmlns:a16="http://schemas.microsoft.com/office/drawing/2014/main" id="{9D13CC02-BA55-4A4C-952C-A705CFE202E0}"/>
              </a:ext>
            </a:extLst>
          </p:cNvPr>
          <p:cNvGraphicFramePr>
            <a:graphicFrameLocks noGrp="1"/>
          </p:cNvGraphicFramePr>
          <p:nvPr>
            <p:extLst>
              <p:ext uri="{D42A27DB-BD31-4B8C-83A1-F6EECF244321}">
                <p14:modId xmlns:p14="http://schemas.microsoft.com/office/powerpoint/2010/main" val="761554716"/>
              </p:ext>
            </p:extLst>
          </p:nvPr>
        </p:nvGraphicFramePr>
        <p:xfrm>
          <a:off x="665983" y="5085184"/>
          <a:ext cx="7762876" cy="1696298"/>
        </p:xfrm>
        <a:graphic>
          <a:graphicData uri="http://schemas.openxmlformats.org/drawingml/2006/table">
            <a:tbl>
              <a:tblPr firstRow="1" bandRow="1">
                <a:tableStyleId>{2D5ABB26-0587-4C30-8999-92F81FD0307C}</a:tableStyleId>
              </a:tblPr>
              <a:tblGrid>
                <a:gridCol w="1940719">
                  <a:extLst>
                    <a:ext uri="{9D8B030D-6E8A-4147-A177-3AD203B41FA5}">
                      <a16:colId xmlns:a16="http://schemas.microsoft.com/office/drawing/2014/main" val="20000"/>
                    </a:ext>
                  </a:extLst>
                </a:gridCol>
                <a:gridCol w="1940719">
                  <a:extLst>
                    <a:ext uri="{9D8B030D-6E8A-4147-A177-3AD203B41FA5}">
                      <a16:colId xmlns:a16="http://schemas.microsoft.com/office/drawing/2014/main" val="20001"/>
                    </a:ext>
                  </a:extLst>
                </a:gridCol>
                <a:gridCol w="1940719">
                  <a:extLst>
                    <a:ext uri="{9D8B030D-6E8A-4147-A177-3AD203B41FA5}">
                      <a16:colId xmlns:a16="http://schemas.microsoft.com/office/drawing/2014/main" val="20002"/>
                    </a:ext>
                  </a:extLst>
                </a:gridCol>
                <a:gridCol w="1940719">
                  <a:extLst>
                    <a:ext uri="{9D8B030D-6E8A-4147-A177-3AD203B41FA5}">
                      <a16:colId xmlns:a16="http://schemas.microsoft.com/office/drawing/2014/main" val="20003"/>
                    </a:ext>
                  </a:extLst>
                </a:gridCol>
              </a:tblGrid>
              <a:tr h="115889">
                <a:tc>
                  <a:txBody>
                    <a:bodyPr/>
                    <a:lstStyle/>
                    <a:p>
                      <a:pPr marL="442595">
                        <a:lnSpc>
                          <a:spcPct val="100000"/>
                        </a:lnSpc>
                        <a:spcBef>
                          <a:spcPts val="190"/>
                        </a:spcBef>
                      </a:pPr>
                      <a:r>
                        <a:rPr sz="1600" b="1" spc="-5" dirty="0">
                          <a:latin typeface="Carlito"/>
                          <a:cs typeface="Carlito"/>
                        </a:rPr>
                        <a:t>Model</a:t>
                      </a:r>
                      <a:r>
                        <a:rPr sz="1600" b="1" spc="-15" dirty="0">
                          <a:latin typeface="Carlito"/>
                          <a:cs typeface="Carlito"/>
                        </a:rPr>
                        <a:t> </a:t>
                      </a:r>
                      <a:r>
                        <a:rPr sz="1600" b="1" spc="-25" dirty="0">
                          <a:latin typeface="Carlito"/>
                          <a:cs typeface="Carlito"/>
                        </a:rPr>
                        <a:t>Type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b="1" spc="-30" dirty="0">
                          <a:latin typeface="Carlito"/>
                          <a:cs typeface="Carlito"/>
                        </a:rPr>
                        <a:t>Vector</a:t>
                      </a:r>
                      <a:r>
                        <a:rPr sz="1600" b="1" spc="-15" dirty="0">
                          <a:latin typeface="Carlito"/>
                          <a:cs typeface="Carlito"/>
                        </a:rPr>
                        <a:t> </a:t>
                      </a:r>
                      <a:r>
                        <a:rPr sz="1600" b="1" spc="-25" dirty="0">
                          <a:latin typeface="Carlito"/>
                          <a:cs typeface="Carlito"/>
                        </a:rPr>
                        <a:t>Type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b="1" spc="-5" dirty="0">
                          <a:latin typeface="Carlito"/>
                          <a:cs typeface="Carlito"/>
                        </a:rPr>
                        <a:t>Conicity</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b="1" spc="-50" dirty="0">
                          <a:latin typeface="Carlito"/>
                          <a:cs typeface="Carlito"/>
                        </a:rPr>
                        <a:t>AVL</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82251">
                <a:tc rowSpan="2">
                  <a:txBody>
                    <a:bodyPr/>
                    <a:lstStyle/>
                    <a:p>
                      <a:pPr marL="716280">
                        <a:lnSpc>
                          <a:spcPct val="100000"/>
                        </a:lnSpc>
                        <a:spcBef>
                          <a:spcPts val="2230"/>
                        </a:spcBef>
                      </a:pPr>
                      <a:r>
                        <a:rPr sz="1600" spc="-5" dirty="0">
                          <a:latin typeface="Carlito"/>
                          <a:cs typeface="Carlito"/>
                        </a:rPr>
                        <a:t>Additive</a:t>
                      </a:r>
                      <a:endParaRPr sz="1600">
                        <a:latin typeface="Carlito"/>
                        <a:cs typeface="Carlito"/>
                      </a:endParaRPr>
                    </a:p>
                  </a:txBody>
                  <a:tcPr marL="0" marR="0" marT="2832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Entity</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90"/>
                        </a:spcBef>
                      </a:pPr>
                      <a:r>
                        <a:rPr sz="1600" dirty="0">
                          <a:latin typeface="Carlito"/>
                          <a:cs typeface="Carlito"/>
                        </a:rPr>
                        <a:t>No</a:t>
                      </a:r>
                      <a:r>
                        <a:rPr sz="1600" spc="-10" dirty="0">
                          <a:latin typeface="Carlito"/>
                          <a:cs typeface="Carlito"/>
                        </a:rPr>
                        <a:t> Change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90"/>
                        </a:spcBef>
                      </a:pPr>
                      <a:r>
                        <a:rPr sz="1600" dirty="0">
                          <a:latin typeface="Carlito"/>
                          <a:cs typeface="Carlito"/>
                        </a:rPr>
                        <a:t>No</a:t>
                      </a:r>
                      <a:r>
                        <a:rPr sz="1600" spc="-10" dirty="0">
                          <a:latin typeface="Carlito"/>
                          <a:cs typeface="Carlito"/>
                        </a:rPr>
                        <a:t> Change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31913">
                <a:tc vMerge="1">
                  <a:txBody>
                    <a:bodyPr/>
                    <a:lstStyle/>
                    <a:p>
                      <a:endParaRPr/>
                    </a:p>
                  </a:txBody>
                  <a:tcPr marL="0" marR="0" marT="2832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5" dirty="0">
                          <a:latin typeface="Carlito"/>
                          <a:cs typeface="Carlito"/>
                        </a:rPr>
                        <a:t>Relation</a:t>
                      </a:r>
                      <a:endParaRPr sz="16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90"/>
                        </a:spcBef>
                      </a:pPr>
                      <a:r>
                        <a:rPr sz="1600" dirty="0">
                          <a:latin typeface="Carlito"/>
                          <a:cs typeface="Carlito"/>
                        </a:rPr>
                        <a:t>No</a:t>
                      </a:r>
                      <a:r>
                        <a:rPr sz="1600" spc="-10" dirty="0">
                          <a:latin typeface="Carlito"/>
                          <a:cs typeface="Carlito"/>
                        </a:rPr>
                        <a:t> Change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90"/>
                        </a:spcBef>
                      </a:pPr>
                      <a:r>
                        <a:rPr sz="1600" dirty="0">
                          <a:latin typeface="Carlito"/>
                          <a:cs typeface="Carlito"/>
                        </a:rPr>
                        <a:t>No</a:t>
                      </a:r>
                      <a:r>
                        <a:rPr sz="1600" spc="-10" dirty="0">
                          <a:latin typeface="Carlito"/>
                          <a:cs typeface="Carlito"/>
                        </a:rPr>
                        <a:t> Change</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82251">
                <a:tc rowSpan="2">
                  <a:txBody>
                    <a:bodyPr/>
                    <a:lstStyle/>
                    <a:p>
                      <a:pPr marL="328930">
                        <a:lnSpc>
                          <a:spcPct val="100000"/>
                        </a:lnSpc>
                        <a:spcBef>
                          <a:spcPts val="2230"/>
                        </a:spcBef>
                      </a:pPr>
                      <a:r>
                        <a:rPr sz="1600" spc="-10" dirty="0">
                          <a:latin typeface="Carlito"/>
                          <a:cs typeface="Carlito"/>
                        </a:rPr>
                        <a:t>Multiplicative</a:t>
                      </a:r>
                      <a:endParaRPr sz="1600">
                        <a:latin typeface="Carlito"/>
                        <a:cs typeface="Carlito"/>
                      </a:endParaRPr>
                    </a:p>
                  </a:txBody>
                  <a:tcPr marL="0" marR="0" marT="2832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Entity</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Decreases</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Increases</a:t>
                      </a:r>
                      <a:r>
                        <a:rPr lang="en-US" altLang="zh-CN" sz="1600" spc="-10" dirty="0">
                          <a:latin typeface="Carlito"/>
                          <a:cs typeface="Carlito"/>
                        </a:rPr>
                        <a:t>(</a:t>
                      </a:r>
                      <a:r>
                        <a:rPr lang="en-US" altLang="zh-CN" sz="1600" spc="-10" dirty="0" err="1">
                          <a:latin typeface="Carlito"/>
                          <a:cs typeface="Carlito"/>
                        </a:rPr>
                        <a:t>HolE</a:t>
                      </a:r>
                      <a:r>
                        <a:rPr lang="en-US" altLang="zh-CN" sz="1600" spc="-10" dirty="0">
                          <a:latin typeface="Carlito"/>
                          <a:cs typeface="Carlito"/>
                        </a:rPr>
                        <a:t>)</a:t>
                      </a:r>
                      <a:endParaRPr sz="16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31913">
                <a:tc vMerge="1">
                  <a:txBody>
                    <a:bodyPr/>
                    <a:lstStyle/>
                    <a:p>
                      <a:endParaRPr/>
                    </a:p>
                  </a:txBody>
                  <a:tcPr marL="0" marR="0" marT="2832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5" dirty="0">
                          <a:latin typeface="Carlito"/>
                          <a:cs typeface="Carlito"/>
                        </a:rPr>
                        <a:t>Relation</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Decreases</a:t>
                      </a:r>
                      <a:endParaRPr sz="160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90"/>
                        </a:spcBef>
                      </a:pPr>
                      <a:r>
                        <a:rPr sz="1600" spc="-10" dirty="0">
                          <a:latin typeface="Carlito"/>
                          <a:cs typeface="Carlito"/>
                        </a:rPr>
                        <a:t>Increases</a:t>
                      </a:r>
                      <a:endParaRPr sz="1600" dirty="0">
                        <a:latin typeface="Carlito"/>
                        <a:cs typeface="Carlito"/>
                      </a:endParaRPr>
                    </a:p>
                  </a:txBody>
                  <a:tcPr marL="0" marR="0" marT="241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028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25" dirty="0">
                <a:latin typeface="Carlito"/>
                <a:cs typeface="Carlito"/>
              </a:rPr>
              <a:t>Correlation </a:t>
            </a:r>
            <a:r>
              <a:rPr lang="en-US" altLang="zh-CN" sz="2800" spc="15" dirty="0">
                <a:latin typeface="Carlito"/>
                <a:cs typeface="Carlito"/>
              </a:rPr>
              <a:t>b/w </a:t>
            </a:r>
            <a:r>
              <a:rPr lang="en-US" altLang="zh-CN" sz="2800" spc="45" dirty="0">
                <a:latin typeface="Carlito"/>
                <a:cs typeface="Carlito"/>
              </a:rPr>
              <a:t>Geometry and</a:t>
            </a:r>
            <a:r>
              <a:rPr lang="en-US" altLang="zh-CN" sz="2800" spc="70" dirty="0">
                <a:latin typeface="Carlito"/>
                <a:cs typeface="Carlito"/>
              </a:rPr>
              <a:t> </a:t>
            </a:r>
            <a:r>
              <a:rPr lang="en-US" altLang="zh-CN" sz="2800" spc="30" dirty="0">
                <a:latin typeface="Carlito"/>
                <a:cs typeface="Carlito"/>
              </a:rPr>
              <a:t>Performance</a:t>
            </a:r>
            <a:endParaRPr lang="en-US" altLang="zh-CN" sz="2800" dirty="0">
              <a:latin typeface="Carlito"/>
              <a:cs typeface="Carlito"/>
            </a:endParaRPr>
          </a:p>
          <a:p>
            <a:pPr>
              <a:lnSpc>
                <a:spcPct val="150000"/>
              </a:lnSpc>
            </a:pPr>
            <a:endParaRPr lang="en-US" altLang="zh-CN" sz="2800" spc="-5" dirty="0"/>
          </a:p>
          <a:p>
            <a:pPr marL="0" indent="0">
              <a:lnSpc>
                <a:spcPct val="150000"/>
              </a:lnSpc>
              <a:buNone/>
            </a:pP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pic>
        <p:nvPicPr>
          <p:cNvPr id="4" name="图片 3">
            <a:extLst>
              <a:ext uri="{FF2B5EF4-FFF2-40B4-BE49-F238E27FC236}">
                <a16:creationId xmlns:a16="http://schemas.microsoft.com/office/drawing/2014/main" id="{C5DEC02F-38DD-4E83-9BA4-7D43CA3959EA}"/>
              </a:ext>
            </a:extLst>
          </p:cNvPr>
          <p:cNvPicPr>
            <a:picLocks noChangeAspect="1"/>
          </p:cNvPicPr>
          <p:nvPr/>
        </p:nvPicPr>
        <p:blipFill>
          <a:blip r:embed="rId3"/>
          <a:stretch>
            <a:fillRect/>
          </a:stretch>
        </p:blipFill>
        <p:spPr>
          <a:xfrm>
            <a:off x="-10175" y="2492897"/>
            <a:ext cx="8870707" cy="3384376"/>
          </a:xfrm>
          <a:prstGeom prst="rect">
            <a:avLst/>
          </a:prstGeom>
        </p:spPr>
      </p:pic>
    </p:spTree>
    <p:extLst>
      <p:ext uri="{BB962C8B-B14F-4D97-AF65-F5344CB8AC3E}">
        <p14:creationId xmlns:p14="http://schemas.microsoft.com/office/powerpoint/2010/main" val="160818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25" dirty="0">
                <a:latin typeface="Carlito"/>
                <a:cs typeface="Carlito"/>
              </a:rPr>
              <a:t>Correlation </a:t>
            </a:r>
            <a:r>
              <a:rPr lang="en-US" altLang="zh-CN" sz="2800" spc="15" dirty="0">
                <a:latin typeface="Carlito"/>
                <a:cs typeface="Carlito"/>
              </a:rPr>
              <a:t>b/w </a:t>
            </a:r>
            <a:r>
              <a:rPr lang="en-US" altLang="zh-CN" sz="2800" spc="45" dirty="0">
                <a:latin typeface="Carlito"/>
                <a:cs typeface="Carlito"/>
              </a:rPr>
              <a:t>Geometry and</a:t>
            </a:r>
            <a:r>
              <a:rPr lang="en-US" altLang="zh-CN" sz="2800" spc="70" dirty="0">
                <a:latin typeface="Carlito"/>
                <a:cs typeface="Carlito"/>
              </a:rPr>
              <a:t> </a:t>
            </a:r>
            <a:r>
              <a:rPr lang="en-US" altLang="zh-CN" sz="2800" spc="30" dirty="0">
                <a:latin typeface="Carlito"/>
                <a:cs typeface="Carlito"/>
              </a:rPr>
              <a:t>Performance</a:t>
            </a:r>
            <a:endParaRPr lang="en-US" altLang="zh-CN" sz="2800" dirty="0">
              <a:latin typeface="Carlito"/>
              <a:cs typeface="Carlito"/>
            </a:endParaRPr>
          </a:p>
          <a:p>
            <a:pPr>
              <a:lnSpc>
                <a:spcPct val="150000"/>
              </a:lnSpc>
            </a:pPr>
            <a:endParaRPr lang="en-US" altLang="zh-CN" sz="2800" spc="-5" dirty="0"/>
          </a:p>
          <a:p>
            <a:pPr marL="0" indent="0">
              <a:lnSpc>
                <a:spcPct val="150000"/>
              </a:lnSpc>
              <a:buNone/>
            </a:pP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grpSp>
        <p:nvGrpSpPr>
          <p:cNvPr id="10" name="object 3">
            <a:extLst>
              <a:ext uri="{FF2B5EF4-FFF2-40B4-BE49-F238E27FC236}">
                <a16:creationId xmlns:a16="http://schemas.microsoft.com/office/drawing/2014/main" id="{70136052-8EF2-4021-A2DD-741C93303270}"/>
              </a:ext>
            </a:extLst>
          </p:cNvPr>
          <p:cNvGrpSpPr/>
          <p:nvPr/>
        </p:nvGrpSpPr>
        <p:grpSpPr>
          <a:xfrm>
            <a:off x="612648" y="2276871"/>
            <a:ext cx="8423848" cy="4334397"/>
            <a:chOff x="1334862" y="2261517"/>
            <a:chExt cx="10018937" cy="4500729"/>
          </a:xfrm>
        </p:grpSpPr>
        <p:sp>
          <p:nvSpPr>
            <p:cNvPr id="15" name="object 4">
              <a:extLst>
                <a:ext uri="{FF2B5EF4-FFF2-40B4-BE49-F238E27FC236}">
                  <a16:creationId xmlns:a16="http://schemas.microsoft.com/office/drawing/2014/main" id="{C5BFE7DC-FCD3-4F22-A5A0-1BA5F3652EBC}"/>
                </a:ext>
              </a:extLst>
            </p:cNvPr>
            <p:cNvSpPr/>
            <p:nvPr/>
          </p:nvSpPr>
          <p:spPr>
            <a:xfrm>
              <a:off x="1334862" y="2261517"/>
              <a:ext cx="6960369" cy="4500729"/>
            </a:xfrm>
            <a:prstGeom prst="rect">
              <a:avLst/>
            </a:prstGeom>
            <a:blipFill>
              <a:blip r:embed="rId3" cstate="print"/>
              <a:stretch>
                <a:fillRect/>
              </a:stretch>
            </a:blip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5">
              <a:extLst>
                <a:ext uri="{FF2B5EF4-FFF2-40B4-BE49-F238E27FC236}">
                  <a16:creationId xmlns:a16="http://schemas.microsoft.com/office/drawing/2014/main" id="{DAC9D644-3874-4082-885B-1E47FC41A0D9}"/>
                </a:ext>
              </a:extLst>
            </p:cNvPr>
            <p:cNvSpPr/>
            <p:nvPr/>
          </p:nvSpPr>
          <p:spPr>
            <a:xfrm>
              <a:off x="8442959" y="2636520"/>
              <a:ext cx="2910840" cy="1447800"/>
            </a:xfrm>
            <a:custGeom>
              <a:avLst/>
              <a:gdLst/>
              <a:ahLst/>
              <a:cxnLst/>
              <a:rect l="l" t="t" r="r" b="b"/>
              <a:pathLst>
                <a:path w="2910840" h="1447800">
                  <a:moveTo>
                    <a:pt x="2669540" y="0"/>
                  </a:moveTo>
                  <a:lnTo>
                    <a:pt x="241300" y="0"/>
                  </a:lnTo>
                  <a:lnTo>
                    <a:pt x="192671" y="4902"/>
                  </a:lnTo>
                  <a:lnTo>
                    <a:pt x="147377" y="18963"/>
                  </a:lnTo>
                  <a:lnTo>
                    <a:pt x="106389" y="41212"/>
                  </a:lnTo>
                  <a:lnTo>
                    <a:pt x="70677" y="70678"/>
                  </a:lnTo>
                  <a:lnTo>
                    <a:pt x="41211" y="106392"/>
                  </a:lnTo>
                  <a:lnTo>
                    <a:pt x="18963" y="147382"/>
                  </a:lnTo>
                  <a:lnTo>
                    <a:pt x="4902" y="192679"/>
                  </a:lnTo>
                  <a:lnTo>
                    <a:pt x="0" y="241312"/>
                  </a:lnTo>
                  <a:lnTo>
                    <a:pt x="0" y="1206499"/>
                  </a:lnTo>
                  <a:lnTo>
                    <a:pt x="4902" y="1255128"/>
                  </a:lnTo>
                  <a:lnTo>
                    <a:pt x="18963" y="1300422"/>
                  </a:lnTo>
                  <a:lnTo>
                    <a:pt x="41211" y="1341410"/>
                  </a:lnTo>
                  <a:lnTo>
                    <a:pt x="70677" y="1377122"/>
                  </a:lnTo>
                  <a:lnTo>
                    <a:pt x="106389" y="1406588"/>
                  </a:lnTo>
                  <a:lnTo>
                    <a:pt x="147377" y="1428836"/>
                  </a:lnTo>
                  <a:lnTo>
                    <a:pt x="192671" y="1442897"/>
                  </a:lnTo>
                  <a:lnTo>
                    <a:pt x="241300" y="1447799"/>
                  </a:lnTo>
                  <a:lnTo>
                    <a:pt x="2669540" y="1447799"/>
                  </a:lnTo>
                  <a:lnTo>
                    <a:pt x="2718168" y="1442897"/>
                  </a:lnTo>
                  <a:lnTo>
                    <a:pt x="2763462" y="1428836"/>
                  </a:lnTo>
                  <a:lnTo>
                    <a:pt x="2804450" y="1406588"/>
                  </a:lnTo>
                  <a:lnTo>
                    <a:pt x="2840162" y="1377122"/>
                  </a:lnTo>
                  <a:lnTo>
                    <a:pt x="2869628" y="1341410"/>
                  </a:lnTo>
                  <a:lnTo>
                    <a:pt x="2891876" y="1300422"/>
                  </a:lnTo>
                  <a:lnTo>
                    <a:pt x="2905937" y="1255128"/>
                  </a:lnTo>
                  <a:lnTo>
                    <a:pt x="2910840" y="1206499"/>
                  </a:lnTo>
                  <a:lnTo>
                    <a:pt x="2910840" y="241312"/>
                  </a:lnTo>
                  <a:lnTo>
                    <a:pt x="2905937" y="192679"/>
                  </a:lnTo>
                  <a:lnTo>
                    <a:pt x="2891876" y="147382"/>
                  </a:lnTo>
                  <a:lnTo>
                    <a:pt x="2869628" y="106392"/>
                  </a:lnTo>
                  <a:lnTo>
                    <a:pt x="2840162" y="70678"/>
                  </a:lnTo>
                  <a:lnTo>
                    <a:pt x="2804450" y="41212"/>
                  </a:lnTo>
                  <a:lnTo>
                    <a:pt x="2763462" y="18963"/>
                  </a:lnTo>
                  <a:lnTo>
                    <a:pt x="2718168" y="4902"/>
                  </a:lnTo>
                  <a:lnTo>
                    <a:pt x="2669540" y="0"/>
                  </a:lnTo>
                  <a:close/>
                </a:path>
              </a:pathLst>
            </a:custGeom>
            <a:solidFill>
              <a:srgbClr val="E7E6E6">
                <a:alpha val="27059"/>
              </a:srgbClr>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6">
              <a:extLst>
                <a:ext uri="{FF2B5EF4-FFF2-40B4-BE49-F238E27FC236}">
                  <a16:creationId xmlns:a16="http://schemas.microsoft.com/office/drawing/2014/main" id="{DE878D5D-9C09-4569-BCC2-2CC8CA1F39E2}"/>
                </a:ext>
              </a:extLst>
            </p:cNvPr>
            <p:cNvSpPr/>
            <p:nvPr/>
          </p:nvSpPr>
          <p:spPr>
            <a:xfrm>
              <a:off x="8442959" y="2636520"/>
              <a:ext cx="2910840" cy="1447800"/>
            </a:xfrm>
            <a:custGeom>
              <a:avLst/>
              <a:gdLst/>
              <a:ahLst/>
              <a:cxnLst/>
              <a:rect l="l" t="t" r="r" b="b"/>
              <a:pathLst>
                <a:path w="2910840" h="1447800">
                  <a:moveTo>
                    <a:pt x="0" y="241306"/>
                  </a:moveTo>
                  <a:lnTo>
                    <a:pt x="4902" y="192674"/>
                  </a:lnTo>
                  <a:lnTo>
                    <a:pt x="18963" y="147379"/>
                  </a:lnTo>
                  <a:lnTo>
                    <a:pt x="41211" y="106389"/>
                  </a:lnTo>
                  <a:lnTo>
                    <a:pt x="70677" y="70677"/>
                  </a:lnTo>
                  <a:lnTo>
                    <a:pt x="106389" y="41211"/>
                  </a:lnTo>
                  <a:lnTo>
                    <a:pt x="147379" y="18963"/>
                  </a:lnTo>
                  <a:lnTo>
                    <a:pt x="192674" y="4902"/>
                  </a:lnTo>
                  <a:lnTo>
                    <a:pt x="241306" y="0"/>
                  </a:lnTo>
                  <a:lnTo>
                    <a:pt x="2669531" y="0"/>
                  </a:lnTo>
                  <a:lnTo>
                    <a:pt x="2718163" y="4902"/>
                  </a:lnTo>
                  <a:lnTo>
                    <a:pt x="2763459" y="18963"/>
                  </a:lnTo>
                  <a:lnTo>
                    <a:pt x="2804449" y="41211"/>
                  </a:lnTo>
                  <a:lnTo>
                    <a:pt x="2840162" y="70677"/>
                  </a:lnTo>
                  <a:lnTo>
                    <a:pt x="2869629" y="106389"/>
                  </a:lnTo>
                  <a:lnTo>
                    <a:pt x="2891878" y="147379"/>
                  </a:lnTo>
                  <a:lnTo>
                    <a:pt x="2905939" y="192674"/>
                  </a:lnTo>
                  <a:lnTo>
                    <a:pt x="2910841" y="241306"/>
                  </a:lnTo>
                  <a:lnTo>
                    <a:pt x="2910841" y="1206490"/>
                  </a:lnTo>
                  <a:lnTo>
                    <a:pt x="2905939" y="1255122"/>
                  </a:lnTo>
                  <a:lnTo>
                    <a:pt x="2891878" y="1300418"/>
                  </a:lnTo>
                  <a:lnTo>
                    <a:pt x="2869629" y="1341408"/>
                  </a:lnTo>
                  <a:lnTo>
                    <a:pt x="2840162" y="1377122"/>
                  </a:lnTo>
                  <a:lnTo>
                    <a:pt x="2804449" y="1406588"/>
                  </a:lnTo>
                  <a:lnTo>
                    <a:pt x="2763459" y="1428837"/>
                  </a:lnTo>
                  <a:lnTo>
                    <a:pt x="2718163" y="1442898"/>
                  </a:lnTo>
                  <a:lnTo>
                    <a:pt x="2669531" y="1447800"/>
                  </a:lnTo>
                  <a:lnTo>
                    <a:pt x="241306" y="1447800"/>
                  </a:lnTo>
                  <a:lnTo>
                    <a:pt x="192674" y="1442898"/>
                  </a:lnTo>
                  <a:lnTo>
                    <a:pt x="147379" y="1428837"/>
                  </a:lnTo>
                  <a:lnTo>
                    <a:pt x="106389" y="1406588"/>
                  </a:lnTo>
                  <a:lnTo>
                    <a:pt x="70677" y="1377122"/>
                  </a:lnTo>
                  <a:lnTo>
                    <a:pt x="41211" y="1341408"/>
                  </a:lnTo>
                  <a:lnTo>
                    <a:pt x="18963" y="1300418"/>
                  </a:lnTo>
                  <a:lnTo>
                    <a:pt x="4902" y="1255122"/>
                  </a:lnTo>
                  <a:lnTo>
                    <a:pt x="0" y="1206490"/>
                  </a:lnTo>
                  <a:lnTo>
                    <a:pt x="0" y="241306"/>
                  </a:lnTo>
                  <a:close/>
                </a:path>
              </a:pathLst>
            </a:custGeom>
            <a:ln w="12700">
              <a:solidFill>
                <a:srgbClr val="2F528F"/>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1" name="object 7">
            <a:extLst>
              <a:ext uri="{FF2B5EF4-FFF2-40B4-BE49-F238E27FC236}">
                <a16:creationId xmlns:a16="http://schemas.microsoft.com/office/drawing/2014/main" id="{4A73ECEC-8E97-4FB7-96D6-2296256190FC}"/>
              </a:ext>
            </a:extLst>
          </p:cNvPr>
          <p:cNvSpPr txBox="1"/>
          <p:nvPr/>
        </p:nvSpPr>
        <p:spPr>
          <a:xfrm>
            <a:off x="7586980" y="2976880"/>
            <a:ext cx="1264920" cy="452120"/>
          </a:xfrm>
          <a:prstGeom prst="rect">
            <a:avLst/>
          </a:prstGeom>
        </p:spPr>
        <p:txBody>
          <a:bodyPr vert="horz" wrap="square" lIns="0" tIns="1270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800" b="1" spc="-10" dirty="0">
                <a:latin typeface="Carlito"/>
                <a:cs typeface="Carlito"/>
              </a:rPr>
              <a:t>Additive</a:t>
            </a:r>
            <a:endParaRPr sz="2800" dirty="0">
              <a:latin typeface="Carlito"/>
              <a:cs typeface="Carlito"/>
            </a:endParaRPr>
          </a:p>
        </p:txBody>
      </p:sp>
      <p:grpSp>
        <p:nvGrpSpPr>
          <p:cNvPr id="12" name="object 8">
            <a:extLst>
              <a:ext uri="{FF2B5EF4-FFF2-40B4-BE49-F238E27FC236}">
                <a16:creationId xmlns:a16="http://schemas.microsoft.com/office/drawing/2014/main" id="{FA561162-43EE-49E5-954E-C0B8FE613110}"/>
              </a:ext>
            </a:extLst>
          </p:cNvPr>
          <p:cNvGrpSpPr/>
          <p:nvPr/>
        </p:nvGrpSpPr>
        <p:grpSpPr>
          <a:xfrm>
            <a:off x="1331640" y="2485542"/>
            <a:ext cx="6236104" cy="2880360"/>
            <a:chOff x="1828800" y="2636520"/>
            <a:chExt cx="6618605" cy="2880360"/>
          </a:xfrm>
        </p:grpSpPr>
        <p:sp>
          <p:nvSpPr>
            <p:cNvPr id="13" name="object 9">
              <a:extLst>
                <a:ext uri="{FF2B5EF4-FFF2-40B4-BE49-F238E27FC236}">
                  <a16:creationId xmlns:a16="http://schemas.microsoft.com/office/drawing/2014/main" id="{25D8D549-0B7E-4D95-A862-6CCC47F2F78A}"/>
                </a:ext>
              </a:extLst>
            </p:cNvPr>
            <p:cNvSpPr/>
            <p:nvPr/>
          </p:nvSpPr>
          <p:spPr>
            <a:xfrm>
              <a:off x="1828800" y="2636520"/>
              <a:ext cx="1066800" cy="2880360"/>
            </a:xfrm>
            <a:custGeom>
              <a:avLst/>
              <a:gdLst/>
              <a:ahLst/>
              <a:cxnLst/>
              <a:rect l="l" t="t" r="r" b="b"/>
              <a:pathLst>
                <a:path w="1066800" h="2880360">
                  <a:moveTo>
                    <a:pt x="0" y="1440180"/>
                  </a:moveTo>
                  <a:lnTo>
                    <a:pt x="580" y="1372384"/>
                  </a:lnTo>
                  <a:lnTo>
                    <a:pt x="2305" y="1305395"/>
                  </a:lnTo>
                  <a:lnTo>
                    <a:pt x="5148" y="1239282"/>
                  </a:lnTo>
                  <a:lnTo>
                    <a:pt x="9084" y="1174114"/>
                  </a:lnTo>
                  <a:lnTo>
                    <a:pt x="14087" y="1109960"/>
                  </a:lnTo>
                  <a:lnTo>
                    <a:pt x="20132" y="1046890"/>
                  </a:lnTo>
                  <a:lnTo>
                    <a:pt x="27193" y="984972"/>
                  </a:lnTo>
                  <a:lnTo>
                    <a:pt x="35244" y="924276"/>
                  </a:lnTo>
                  <a:lnTo>
                    <a:pt x="44260" y="864871"/>
                  </a:lnTo>
                  <a:lnTo>
                    <a:pt x="54215" y="806825"/>
                  </a:lnTo>
                  <a:lnTo>
                    <a:pt x="65084" y="750210"/>
                  </a:lnTo>
                  <a:lnTo>
                    <a:pt x="76840" y="695092"/>
                  </a:lnTo>
                  <a:lnTo>
                    <a:pt x="89459" y="641542"/>
                  </a:lnTo>
                  <a:lnTo>
                    <a:pt x="102915" y="589628"/>
                  </a:lnTo>
                  <a:lnTo>
                    <a:pt x="117181" y="539421"/>
                  </a:lnTo>
                  <a:lnTo>
                    <a:pt x="132234" y="490988"/>
                  </a:lnTo>
                  <a:lnTo>
                    <a:pt x="148046" y="444400"/>
                  </a:lnTo>
                  <a:lnTo>
                    <a:pt x="164592" y="399725"/>
                  </a:lnTo>
                  <a:lnTo>
                    <a:pt x="181847" y="357032"/>
                  </a:lnTo>
                  <a:lnTo>
                    <a:pt x="199785" y="316391"/>
                  </a:lnTo>
                  <a:lnTo>
                    <a:pt x="218380" y="277871"/>
                  </a:lnTo>
                  <a:lnTo>
                    <a:pt x="237608" y="241541"/>
                  </a:lnTo>
                  <a:lnTo>
                    <a:pt x="257441" y="207470"/>
                  </a:lnTo>
                  <a:lnTo>
                    <a:pt x="298824" y="146381"/>
                  </a:lnTo>
                  <a:lnTo>
                    <a:pt x="342324" y="95159"/>
                  </a:lnTo>
                  <a:lnTo>
                    <a:pt x="387736" y="54357"/>
                  </a:lnTo>
                  <a:lnTo>
                    <a:pt x="434857" y="24527"/>
                  </a:lnTo>
                  <a:lnTo>
                    <a:pt x="483479" y="6224"/>
                  </a:lnTo>
                  <a:lnTo>
                    <a:pt x="533400" y="0"/>
                  </a:lnTo>
                  <a:lnTo>
                    <a:pt x="558509" y="1567"/>
                  </a:lnTo>
                  <a:lnTo>
                    <a:pt x="607807" y="13900"/>
                  </a:lnTo>
                  <a:lnTo>
                    <a:pt x="655704" y="38036"/>
                  </a:lnTo>
                  <a:lnTo>
                    <a:pt x="701996" y="73421"/>
                  </a:lnTo>
                  <a:lnTo>
                    <a:pt x="746478" y="119502"/>
                  </a:lnTo>
                  <a:lnTo>
                    <a:pt x="788945" y="175727"/>
                  </a:lnTo>
                  <a:lnTo>
                    <a:pt x="829192" y="241541"/>
                  </a:lnTo>
                  <a:lnTo>
                    <a:pt x="848419" y="277871"/>
                  </a:lnTo>
                  <a:lnTo>
                    <a:pt x="867015" y="316391"/>
                  </a:lnTo>
                  <a:lnTo>
                    <a:pt x="884953" y="357032"/>
                  </a:lnTo>
                  <a:lnTo>
                    <a:pt x="902208" y="399725"/>
                  </a:lnTo>
                  <a:lnTo>
                    <a:pt x="918754" y="444400"/>
                  </a:lnTo>
                  <a:lnTo>
                    <a:pt x="934566" y="490988"/>
                  </a:lnTo>
                  <a:lnTo>
                    <a:pt x="949618" y="539421"/>
                  </a:lnTo>
                  <a:lnTo>
                    <a:pt x="963885" y="589628"/>
                  </a:lnTo>
                  <a:lnTo>
                    <a:pt x="977341" y="641542"/>
                  </a:lnTo>
                  <a:lnTo>
                    <a:pt x="989959" y="695092"/>
                  </a:lnTo>
                  <a:lnTo>
                    <a:pt x="1001716" y="750210"/>
                  </a:lnTo>
                  <a:lnTo>
                    <a:pt x="1012585" y="806825"/>
                  </a:lnTo>
                  <a:lnTo>
                    <a:pt x="1022540" y="864871"/>
                  </a:lnTo>
                  <a:lnTo>
                    <a:pt x="1031556" y="924276"/>
                  </a:lnTo>
                  <a:lnTo>
                    <a:pt x="1039607" y="984972"/>
                  </a:lnTo>
                  <a:lnTo>
                    <a:pt x="1046668" y="1046890"/>
                  </a:lnTo>
                  <a:lnTo>
                    <a:pt x="1052713" y="1109960"/>
                  </a:lnTo>
                  <a:lnTo>
                    <a:pt x="1057716" y="1174114"/>
                  </a:lnTo>
                  <a:lnTo>
                    <a:pt x="1061652" y="1239282"/>
                  </a:lnTo>
                  <a:lnTo>
                    <a:pt x="1064495" y="1305395"/>
                  </a:lnTo>
                  <a:lnTo>
                    <a:pt x="1066220" y="1372384"/>
                  </a:lnTo>
                  <a:lnTo>
                    <a:pt x="1066800" y="1440180"/>
                  </a:lnTo>
                  <a:lnTo>
                    <a:pt x="1066220" y="1507976"/>
                  </a:lnTo>
                  <a:lnTo>
                    <a:pt x="1064495" y="1574965"/>
                  </a:lnTo>
                  <a:lnTo>
                    <a:pt x="1061652" y="1641079"/>
                  </a:lnTo>
                  <a:lnTo>
                    <a:pt x="1057716" y="1706247"/>
                  </a:lnTo>
                  <a:lnTo>
                    <a:pt x="1052713" y="1770401"/>
                  </a:lnTo>
                  <a:lnTo>
                    <a:pt x="1046668" y="1833471"/>
                  </a:lnTo>
                  <a:lnTo>
                    <a:pt x="1039607" y="1895389"/>
                  </a:lnTo>
                  <a:lnTo>
                    <a:pt x="1031556" y="1956085"/>
                  </a:lnTo>
                  <a:lnTo>
                    <a:pt x="1022540" y="2015490"/>
                  </a:lnTo>
                  <a:lnTo>
                    <a:pt x="1012585" y="2073536"/>
                  </a:lnTo>
                  <a:lnTo>
                    <a:pt x="1001716" y="2130152"/>
                  </a:lnTo>
                  <a:lnTo>
                    <a:pt x="989959" y="2185269"/>
                  </a:lnTo>
                  <a:lnTo>
                    <a:pt x="977341" y="2238819"/>
                  </a:lnTo>
                  <a:lnTo>
                    <a:pt x="963885" y="2290733"/>
                  </a:lnTo>
                  <a:lnTo>
                    <a:pt x="949618" y="2340940"/>
                  </a:lnTo>
                  <a:lnTo>
                    <a:pt x="934566" y="2389373"/>
                  </a:lnTo>
                  <a:lnTo>
                    <a:pt x="918754" y="2435961"/>
                  </a:lnTo>
                  <a:lnTo>
                    <a:pt x="902208" y="2480636"/>
                  </a:lnTo>
                  <a:lnTo>
                    <a:pt x="884953" y="2523329"/>
                  </a:lnTo>
                  <a:lnTo>
                    <a:pt x="867015" y="2563970"/>
                  </a:lnTo>
                  <a:lnTo>
                    <a:pt x="848419" y="2602490"/>
                  </a:lnTo>
                  <a:lnTo>
                    <a:pt x="829192" y="2638820"/>
                  </a:lnTo>
                  <a:lnTo>
                    <a:pt x="809359" y="2672891"/>
                  </a:lnTo>
                  <a:lnTo>
                    <a:pt x="767976" y="2733980"/>
                  </a:lnTo>
                  <a:lnTo>
                    <a:pt x="724476" y="2785202"/>
                  </a:lnTo>
                  <a:lnTo>
                    <a:pt x="679063" y="2826004"/>
                  </a:lnTo>
                  <a:lnTo>
                    <a:pt x="631943" y="2855834"/>
                  </a:lnTo>
                  <a:lnTo>
                    <a:pt x="583320" y="2874137"/>
                  </a:lnTo>
                  <a:lnTo>
                    <a:pt x="533400" y="2880361"/>
                  </a:lnTo>
                  <a:lnTo>
                    <a:pt x="508290" y="2878794"/>
                  </a:lnTo>
                  <a:lnTo>
                    <a:pt x="458993" y="2866461"/>
                  </a:lnTo>
                  <a:lnTo>
                    <a:pt x="411096" y="2842325"/>
                  </a:lnTo>
                  <a:lnTo>
                    <a:pt x="364804" y="2806940"/>
                  </a:lnTo>
                  <a:lnTo>
                    <a:pt x="320322" y="2760858"/>
                  </a:lnTo>
                  <a:lnTo>
                    <a:pt x="277855" y="2704634"/>
                  </a:lnTo>
                  <a:lnTo>
                    <a:pt x="237608" y="2638820"/>
                  </a:lnTo>
                  <a:lnTo>
                    <a:pt x="218380" y="2602490"/>
                  </a:lnTo>
                  <a:lnTo>
                    <a:pt x="199785" y="2563970"/>
                  </a:lnTo>
                  <a:lnTo>
                    <a:pt x="181847" y="2523329"/>
                  </a:lnTo>
                  <a:lnTo>
                    <a:pt x="164592" y="2480636"/>
                  </a:lnTo>
                  <a:lnTo>
                    <a:pt x="148046" y="2435961"/>
                  </a:lnTo>
                  <a:lnTo>
                    <a:pt x="132234" y="2389373"/>
                  </a:lnTo>
                  <a:lnTo>
                    <a:pt x="117181" y="2340940"/>
                  </a:lnTo>
                  <a:lnTo>
                    <a:pt x="102915" y="2290733"/>
                  </a:lnTo>
                  <a:lnTo>
                    <a:pt x="89459" y="2238819"/>
                  </a:lnTo>
                  <a:lnTo>
                    <a:pt x="76840" y="2185269"/>
                  </a:lnTo>
                  <a:lnTo>
                    <a:pt x="65084" y="2130152"/>
                  </a:lnTo>
                  <a:lnTo>
                    <a:pt x="54215" y="2073536"/>
                  </a:lnTo>
                  <a:lnTo>
                    <a:pt x="44260" y="2015490"/>
                  </a:lnTo>
                  <a:lnTo>
                    <a:pt x="35244" y="1956085"/>
                  </a:lnTo>
                  <a:lnTo>
                    <a:pt x="27193" y="1895389"/>
                  </a:lnTo>
                  <a:lnTo>
                    <a:pt x="20132" y="1833471"/>
                  </a:lnTo>
                  <a:lnTo>
                    <a:pt x="14087" y="1770401"/>
                  </a:lnTo>
                  <a:lnTo>
                    <a:pt x="9084" y="1706247"/>
                  </a:lnTo>
                  <a:lnTo>
                    <a:pt x="5148" y="1641079"/>
                  </a:lnTo>
                  <a:lnTo>
                    <a:pt x="2305" y="1574965"/>
                  </a:lnTo>
                  <a:lnTo>
                    <a:pt x="580" y="1507976"/>
                  </a:lnTo>
                  <a:lnTo>
                    <a:pt x="0" y="1440180"/>
                  </a:lnTo>
                  <a:close/>
                </a:path>
              </a:pathLst>
            </a:custGeom>
            <a:ln w="53975">
              <a:solidFill>
                <a:srgbClr val="00000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10">
              <a:extLst>
                <a:ext uri="{FF2B5EF4-FFF2-40B4-BE49-F238E27FC236}">
                  <a16:creationId xmlns:a16="http://schemas.microsoft.com/office/drawing/2014/main" id="{C96CB5B7-D0FF-4F0D-BD35-8EDCB7B049CE}"/>
                </a:ext>
              </a:extLst>
            </p:cNvPr>
            <p:cNvSpPr/>
            <p:nvPr/>
          </p:nvSpPr>
          <p:spPr>
            <a:xfrm>
              <a:off x="2895600" y="3330511"/>
              <a:ext cx="5551805" cy="812800"/>
            </a:xfrm>
            <a:custGeom>
              <a:avLst/>
              <a:gdLst/>
              <a:ahLst/>
              <a:cxnLst/>
              <a:rect l="l" t="t" r="r" b="b"/>
              <a:pathLst>
                <a:path w="5551805" h="812800">
                  <a:moveTo>
                    <a:pt x="5543499" y="0"/>
                  </a:moveTo>
                  <a:lnTo>
                    <a:pt x="175628" y="693102"/>
                  </a:lnTo>
                  <a:lnTo>
                    <a:pt x="167894" y="633272"/>
                  </a:lnTo>
                  <a:lnTo>
                    <a:pt x="0" y="746188"/>
                  </a:lnTo>
                  <a:lnTo>
                    <a:pt x="191071" y="812761"/>
                  </a:lnTo>
                  <a:lnTo>
                    <a:pt x="183349" y="752932"/>
                  </a:lnTo>
                  <a:lnTo>
                    <a:pt x="5551220" y="59816"/>
                  </a:lnTo>
                  <a:lnTo>
                    <a:pt x="5543499" y="0"/>
                  </a:lnTo>
                  <a:close/>
                </a:path>
              </a:pathLst>
            </a:custGeom>
            <a:solidFill>
              <a:srgbClr val="000000"/>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221688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25" dirty="0">
                <a:latin typeface="Carlito"/>
                <a:cs typeface="Carlito"/>
              </a:rPr>
              <a:t>Correlation </a:t>
            </a:r>
            <a:r>
              <a:rPr lang="en-US" altLang="zh-CN" sz="2800" spc="15" dirty="0">
                <a:latin typeface="Carlito"/>
                <a:cs typeface="Carlito"/>
              </a:rPr>
              <a:t>b/w </a:t>
            </a:r>
            <a:r>
              <a:rPr lang="en-US" altLang="zh-CN" sz="2800" spc="45" dirty="0">
                <a:latin typeface="Carlito"/>
                <a:cs typeface="Carlito"/>
              </a:rPr>
              <a:t>Geometry and</a:t>
            </a:r>
            <a:r>
              <a:rPr lang="en-US" altLang="zh-CN" sz="2800" spc="70" dirty="0">
                <a:latin typeface="Carlito"/>
                <a:cs typeface="Carlito"/>
              </a:rPr>
              <a:t> </a:t>
            </a:r>
            <a:r>
              <a:rPr lang="en-US" altLang="zh-CN" sz="2800" spc="30" dirty="0">
                <a:latin typeface="Carlito"/>
                <a:cs typeface="Carlito"/>
              </a:rPr>
              <a:t>Performance</a:t>
            </a:r>
            <a:endParaRPr lang="en-US" altLang="zh-CN" sz="2800" dirty="0">
              <a:latin typeface="Carlito"/>
              <a:cs typeface="Carlito"/>
            </a:endParaRPr>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grpSp>
        <p:nvGrpSpPr>
          <p:cNvPr id="18" name="object 3">
            <a:extLst>
              <a:ext uri="{FF2B5EF4-FFF2-40B4-BE49-F238E27FC236}">
                <a16:creationId xmlns:a16="http://schemas.microsoft.com/office/drawing/2014/main" id="{637B4485-4449-4BBE-9592-2B467C757D3D}"/>
              </a:ext>
            </a:extLst>
          </p:cNvPr>
          <p:cNvGrpSpPr/>
          <p:nvPr/>
        </p:nvGrpSpPr>
        <p:grpSpPr>
          <a:xfrm>
            <a:off x="607341" y="2261910"/>
            <a:ext cx="8536660" cy="2935565"/>
            <a:chOff x="1334862" y="2261517"/>
            <a:chExt cx="10018937" cy="3572560"/>
          </a:xfrm>
        </p:grpSpPr>
        <p:sp>
          <p:nvSpPr>
            <p:cNvPr id="23" name="object 4">
              <a:extLst>
                <a:ext uri="{FF2B5EF4-FFF2-40B4-BE49-F238E27FC236}">
                  <a16:creationId xmlns:a16="http://schemas.microsoft.com/office/drawing/2014/main" id="{240550C1-A284-4652-A734-6C3CC7431F7B}"/>
                </a:ext>
              </a:extLst>
            </p:cNvPr>
            <p:cNvSpPr/>
            <p:nvPr/>
          </p:nvSpPr>
          <p:spPr>
            <a:xfrm>
              <a:off x="1334862" y="2261517"/>
              <a:ext cx="6960369" cy="3572560"/>
            </a:xfrm>
            <a:prstGeom prst="rect">
              <a:avLst/>
            </a:prstGeom>
            <a:blipFill>
              <a:blip r:embed="rId3" cstate="print"/>
              <a:stretch>
                <a:fillRect/>
              </a:stretch>
            </a:blip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5">
              <a:extLst>
                <a:ext uri="{FF2B5EF4-FFF2-40B4-BE49-F238E27FC236}">
                  <a16:creationId xmlns:a16="http://schemas.microsoft.com/office/drawing/2014/main" id="{033B2313-3C0A-4A83-ADD7-3E16F70F54C1}"/>
                </a:ext>
              </a:extLst>
            </p:cNvPr>
            <p:cNvSpPr/>
            <p:nvPr/>
          </p:nvSpPr>
          <p:spPr>
            <a:xfrm>
              <a:off x="8442959" y="2636520"/>
              <a:ext cx="2910840" cy="1447800"/>
            </a:xfrm>
            <a:custGeom>
              <a:avLst/>
              <a:gdLst/>
              <a:ahLst/>
              <a:cxnLst/>
              <a:rect l="l" t="t" r="r" b="b"/>
              <a:pathLst>
                <a:path w="2910840" h="1447800">
                  <a:moveTo>
                    <a:pt x="2669540" y="0"/>
                  </a:moveTo>
                  <a:lnTo>
                    <a:pt x="241300" y="0"/>
                  </a:lnTo>
                  <a:lnTo>
                    <a:pt x="192671" y="4902"/>
                  </a:lnTo>
                  <a:lnTo>
                    <a:pt x="147377" y="18963"/>
                  </a:lnTo>
                  <a:lnTo>
                    <a:pt x="106389" y="41212"/>
                  </a:lnTo>
                  <a:lnTo>
                    <a:pt x="70677" y="70678"/>
                  </a:lnTo>
                  <a:lnTo>
                    <a:pt x="41211" y="106392"/>
                  </a:lnTo>
                  <a:lnTo>
                    <a:pt x="18963" y="147382"/>
                  </a:lnTo>
                  <a:lnTo>
                    <a:pt x="4902" y="192679"/>
                  </a:lnTo>
                  <a:lnTo>
                    <a:pt x="0" y="241312"/>
                  </a:lnTo>
                  <a:lnTo>
                    <a:pt x="0" y="1206499"/>
                  </a:lnTo>
                  <a:lnTo>
                    <a:pt x="4902" y="1255128"/>
                  </a:lnTo>
                  <a:lnTo>
                    <a:pt x="18963" y="1300422"/>
                  </a:lnTo>
                  <a:lnTo>
                    <a:pt x="41211" y="1341410"/>
                  </a:lnTo>
                  <a:lnTo>
                    <a:pt x="70677" y="1377122"/>
                  </a:lnTo>
                  <a:lnTo>
                    <a:pt x="106389" y="1406588"/>
                  </a:lnTo>
                  <a:lnTo>
                    <a:pt x="147377" y="1428836"/>
                  </a:lnTo>
                  <a:lnTo>
                    <a:pt x="192671" y="1442897"/>
                  </a:lnTo>
                  <a:lnTo>
                    <a:pt x="241300" y="1447799"/>
                  </a:lnTo>
                  <a:lnTo>
                    <a:pt x="2669540" y="1447799"/>
                  </a:lnTo>
                  <a:lnTo>
                    <a:pt x="2718168" y="1442897"/>
                  </a:lnTo>
                  <a:lnTo>
                    <a:pt x="2763462" y="1428836"/>
                  </a:lnTo>
                  <a:lnTo>
                    <a:pt x="2804450" y="1406588"/>
                  </a:lnTo>
                  <a:lnTo>
                    <a:pt x="2840162" y="1377122"/>
                  </a:lnTo>
                  <a:lnTo>
                    <a:pt x="2869628" y="1341410"/>
                  </a:lnTo>
                  <a:lnTo>
                    <a:pt x="2891876" y="1300422"/>
                  </a:lnTo>
                  <a:lnTo>
                    <a:pt x="2905937" y="1255128"/>
                  </a:lnTo>
                  <a:lnTo>
                    <a:pt x="2910840" y="1206499"/>
                  </a:lnTo>
                  <a:lnTo>
                    <a:pt x="2910840" y="241312"/>
                  </a:lnTo>
                  <a:lnTo>
                    <a:pt x="2905937" y="192679"/>
                  </a:lnTo>
                  <a:lnTo>
                    <a:pt x="2891876" y="147382"/>
                  </a:lnTo>
                  <a:lnTo>
                    <a:pt x="2869628" y="106392"/>
                  </a:lnTo>
                  <a:lnTo>
                    <a:pt x="2840162" y="70678"/>
                  </a:lnTo>
                  <a:lnTo>
                    <a:pt x="2804450" y="41212"/>
                  </a:lnTo>
                  <a:lnTo>
                    <a:pt x="2763462" y="18963"/>
                  </a:lnTo>
                  <a:lnTo>
                    <a:pt x="2718168" y="4902"/>
                  </a:lnTo>
                  <a:lnTo>
                    <a:pt x="2669540" y="0"/>
                  </a:lnTo>
                  <a:close/>
                </a:path>
              </a:pathLst>
            </a:custGeom>
            <a:solidFill>
              <a:srgbClr val="E7E6E6">
                <a:alpha val="27059"/>
              </a:srgbClr>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6">
              <a:extLst>
                <a:ext uri="{FF2B5EF4-FFF2-40B4-BE49-F238E27FC236}">
                  <a16:creationId xmlns:a16="http://schemas.microsoft.com/office/drawing/2014/main" id="{8E031CEC-8975-4FF1-8F0F-D37812CAB0B5}"/>
                </a:ext>
              </a:extLst>
            </p:cNvPr>
            <p:cNvSpPr/>
            <p:nvPr/>
          </p:nvSpPr>
          <p:spPr>
            <a:xfrm>
              <a:off x="8442959" y="2636520"/>
              <a:ext cx="2910840" cy="1447800"/>
            </a:xfrm>
            <a:custGeom>
              <a:avLst/>
              <a:gdLst/>
              <a:ahLst/>
              <a:cxnLst/>
              <a:rect l="l" t="t" r="r" b="b"/>
              <a:pathLst>
                <a:path w="2910840" h="1447800">
                  <a:moveTo>
                    <a:pt x="0" y="241306"/>
                  </a:moveTo>
                  <a:lnTo>
                    <a:pt x="4902" y="192674"/>
                  </a:lnTo>
                  <a:lnTo>
                    <a:pt x="18963" y="147379"/>
                  </a:lnTo>
                  <a:lnTo>
                    <a:pt x="41211" y="106389"/>
                  </a:lnTo>
                  <a:lnTo>
                    <a:pt x="70677" y="70677"/>
                  </a:lnTo>
                  <a:lnTo>
                    <a:pt x="106389" y="41211"/>
                  </a:lnTo>
                  <a:lnTo>
                    <a:pt x="147379" y="18963"/>
                  </a:lnTo>
                  <a:lnTo>
                    <a:pt x="192674" y="4902"/>
                  </a:lnTo>
                  <a:lnTo>
                    <a:pt x="241306" y="0"/>
                  </a:lnTo>
                  <a:lnTo>
                    <a:pt x="2669531" y="0"/>
                  </a:lnTo>
                  <a:lnTo>
                    <a:pt x="2718163" y="4902"/>
                  </a:lnTo>
                  <a:lnTo>
                    <a:pt x="2763459" y="18963"/>
                  </a:lnTo>
                  <a:lnTo>
                    <a:pt x="2804449" y="41211"/>
                  </a:lnTo>
                  <a:lnTo>
                    <a:pt x="2840162" y="70677"/>
                  </a:lnTo>
                  <a:lnTo>
                    <a:pt x="2869629" y="106389"/>
                  </a:lnTo>
                  <a:lnTo>
                    <a:pt x="2891878" y="147379"/>
                  </a:lnTo>
                  <a:lnTo>
                    <a:pt x="2905939" y="192674"/>
                  </a:lnTo>
                  <a:lnTo>
                    <a:pt x="2910841" y="241306"/>
                  </a:lnTo>
                  <a:lnTo>
                    <a:pt x="2910841" y="1206490"/>
                  </a:lnTo>
                  <a:lnTo>
                    <a:pt x="2905939" y="1255122"/>
                  </a:lnTo>
                  <a:lnTo>
                    <a:pt x="2891878" y="1300418"/>
                  </a:lnTo>
                  <a:lnTo>
                    <a:pt x="2869629" y="1341408"/>
                  </a:lnTo>
                  <a:lnTo>
                    <a:pt x="2840162" y="1377122"/>
                  </a:lnTo>
                  <a:lnTo>
                    <a:pt x="2804449" y="1406588"/>
                  </a:lnTo>
                  <a:lnTo>
                    <a:pt x="2763459" y="1428837"/>
                  </a:lnTo>
                  <a:lnTo>
                    <a:pt x="2718163" y="1442898"/>
                  </a:lnTo>
                  <a:lnTo>
                    <a:pt x="2669531" y="1447800"/>
                  </a:lnTo>
                  <a:lnTo>
                    <a:pt x="241306" y="1447800"/>
                  </a:lnTo>
                  <a:lnTo>
                    <a:pt x="192674" y="1442898"/>
                  </a:lnTo>
                  <a:lnTo>
                    <a:pt x="147379" y="1428837"/>
                  </a:lnTo>
                  <a:lnTo>
                    <a:pt x="106389" y="1406588"/>
                  </a:lnTo>
                  <a:lnTo>
                    <a:pt x="70677" y="1377122"/>
                  </a:lnTo>
                  <a:lnTo>
                    <a:pt x="41211" y="1341408"/>
                  </a:lnTo>
                  <a:lnTo>
                    <a:pt x="18963" y="1300418"/>
                  </a:lnTo>
                  <a:lnTo>
                    <a:pt x="4902" y="1255122"/>
                  </a:lnTo>
                  <a:lnTo>
                    <a:pt x="0" y="1206490"/>
                  </a:lnTo>
                  <a:lnTo>
                    <a:pt x="0" y="241306"/>
                  </a:lnTo>
                  <a:close/>
                </a:path>
              </a:pathLst>
            </a:custGeom>
            <a:ln w="12700">
              <a:solidFill>
                <a:srgbClr val="2F528F"/>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9" name="object 7">
            <a:extLst>
              <a:ext uri="{FF2B5EF4-FFF2-40B4-BE49-F238E27FC236}">
                <a16:creationId xmlns:a16="http://schemas.microsoft.com/office/drawing/2014/main" id="{590CC0E3-33B3-4C66-BF1B-3C8FAC954139}"/>
              </a:ext>
            </a:extLst>
          </p:cNvPr>
          <p:cNvSpPr txBox="1"/>
          <p:nvPr/>
        </p:nvSpPr>
        <p:spPr>
          <a:xfrm>
            <a:off x="6742300" y="2779142"/>
            <a:ext cx="2327974" cy="876522"/>
          </a:xfrm>
          <a:prstGeom prst="rect">
            <a:avLst/>
          </a:prstGeom>
        </p:spPr>
        <p:txBody>
          <a:bodyPr vert="horz" wrap="square" lIns="0" tIns="2984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14045" marR="5080" indent="-601980">
              <a:lnSpc>
                <a:spcPts val="3329"/>
              </a:lnSpc>
              <a:spcBef>
                <a:spcPts val="235"/>
              </a:spcBef>
            </a:pPr>
            <a:r>
              <a:rPr sz="2800" b="1" spc="-10" dirty="0">
                <a:latin typeface="Carlito"/>
                <a:cs typeface="Carlito"/>
              </a:rPr>
              <a:t>Additive</a:t>
            </a:r>
            <a:r>
              <a:rPr sz="2800" b="1" spc="-55" dirty="0">
                <a:latin typeface="Carlito"/>
                <a:cs typeface="Carlito"/>
              </a:rPr>
              <a:t> </a:t>
            </a:r>
            <a:r>
              <a:rPr sz="2800" b="1" spc="-5" dirty="0">
                <a:latin typeface="Carlito"/>
                <a:cs typeface="Carlito"/>
              </a:rPr>
              <a:t>and  HolE</a:t>
            </a:r>
            <a:endParaRPr sz="2800">
              <a:latin typeface="Carlito"/>
              <a:cs typeface="Carlito"/>
            </a:endParaRPr>
          </a:p>
        </p:txBody>
      </p:sp>
      <p:grpSp>
        <p:nvGrpSpPr>
          <p:cNvPr id="20" name="object 8">
            <a:extLst>
              <a:ext uri="{FF2B5EF4-FFF2-40B4-BE49-F238E27FC236}">
                <a16:creationId xmlns:a16="http://schemas.microsoft.com/office/drawing/2014/main" id="{2AD34A04-F5E7-401C-A470-DC65E0935DCE}"/>
              </a:ext>
            </a:extLst>
          </p:cNvPr>
          <p:cNvGrpSpPr/>
          <p:nvPr/>
        </p:nvGrpSpPr>
        <p:grpSpPr>
          <a:xfrm>
            <a:off x="1187624" y="2636913"/>
            <a:ext cx="5554676" cy="2193604"/>
            <a:chOff x="1828800" y="2636520"/>
            <a:chExt cx="6620510" cy="3719829"/>
          </a:xfrm>
        </p:grpSpPr>
        <p:sp>
          <p:nvSpPr>
            <p:cNvPr id="21" name="object 9">
              <a:extLst>
                <a:ext uri="{FF2B5EF4-FFF2-40B4-BE49-F238E27FC236}">
                  <a16:creationId xmlns:a16="http://schemas.microsoft.com/office/drawing/2014/main" id="{2C02DBF6-5394-4257-B391-E09F6CA61B0D}"/>
                </a:ext>
              </a:extLst>
            </p:cNvPr>
            <p:cNvSpPr/>
            <p:nvPr/>
          </p:nvSpPr>
          <p:spPr>
            <a:xfrm>
              <a:off x="1828800" y="2636520"/>
              <a:ext cx="1173480" cy="3719829"/>
            </a:xfrm>
            <a:custGeom>
              <a:avLst/>
              <a:gdLst/>
              <a:ahLst/>
              <a:cxnLst/>
              <a:rect l="l" t="t" r="r" b="b"/>
              <a:pathLst>
                <a:path w="1173480" h="3719829">
                  <a:moveTo>
                    <a:pt x="0" y="1859911"/>
                  </a:moveTo>
                  <a:lnTo>
                    <a:pt x="404" y="1790183"/>
                  </a:lnTo>
                  <a:lnTo>
                    <a:pt x="1609" y="1721103"/>
                  </a:lnTo>
                  <a:lnTo>
                    <a:pt x="3599" y="1652716"/>
                  </a:lnTo>
                  <a:lnTo>
                    <a:pt x="6361" y="1585067"/>
                  </a:lnTo>
                  <a:lnTo>
                    <a:pt x="9881" y="1518200"/>
                  </a:lnTo>
                  <a:lnTo>
                    <a:pt x="14143" y="1452161"/>
                  </a:lnTo>
                  <a:lnTo>
                    <a:pt x="19135" y="1386994"/>
                  </a:lnTo>
                  <a:lnTo>
                    <a:pt x="24841" y="1322744"/>
                  </a:lnTo>
                  <a:lnTo>
                    <a:pt x="31249" y="1259457"/>
                  </a:lnTo>
                  <a:lnTo>
                    <a:pt x="38342" y="1197178"/>
                  </a:lnTo>
                  <a:lnTo>
                    <a:pt x="46108" y="1135950"/>
                  </a:lnTo>
                  <a:lnTo>
                    <a:pt x="54533" y="1075820"/>
                  </a:lnTo>
                  <a:lnTo>
                    <a:pt x="63601" y="1016832"/>
                  </a:lnTo>
                  <a:lnTo>
                    <a:pt x="73299" y="959031"/>
                  </a:lnTo>
                  <a:lnTo>
                    <a:pt x="83612" y="902462"/>
                  </a:lnTo>
                  <a:lnTo>
                    <a:pt x="94527" y="847170"/>
                  </a:lnTo>
                  <a:lnTo>
                    <a:pt x="106029" y="793201"/>
                  </a:lnTo>
                  <a:lnTo>
                    <a:pt x="118104" y="740598"/>
                  </a:lnTo>
                  <a:lnTo>
                    <a:pt x="130738" y="689407"/>
                  </a:lnTo>
                  <a:lnTo>
                    <a:pt x="143917" y="639673"/>
                  </a:lnTo>
                  <a:lnTo>
                    <a:pt x="157626" y="591441"/>
                  </a:lnTo>
                  <a:lnTo>
                    <a:pt x="171852" y="544756"/>
                  </a:lnTo>
                  <a:lnTo>
                    <a:pt x="186579" y="499662"/>
                  </a:lnTo>
                  <a:lnTo>
                    <a:pt x="201795" y="456205"/>
                  </a:lnTo>
                  <a:lnTo>
                    <a:pt x="217484" y="414430"/>
                  </a:lnTo>
                  <a:lnTo>
                    <a:pt x="233633" y="374381"/>
                  </a:lnTo>
                  <a:lnTo>
                    <a:pt x="250228" y="336104"/>
                  </a:lnTo>
                  <a:lnTo>
                    <a:pt x="267253" y="299643"/>
                  </a:lnTo>
                  <a:lnTo>
                    <a:pt x="284696" y="265044"/>
                  </a:lnTo>
                  <a:lnTo>
                    <a:pt x="320776" y="201610"/>
                  </a:lnTo>
                  <a:lnTo>
                    <a:pt x="358354" y="146161"/>
                  </a:lnTo>
                  <a:lnTo>
                    <a:pt x="397316" y="99057"/>
                  </a:lnTo>
                  <a:lnTo>
                    <a:pt x="437550" y="60657"/>
                  </a:lnTo>
                  <a:lnTo>
                    <a:pt x="478941" y="31322"/>
                  </a:lnTo>
                  <a:lnTo>
                    <a:pt x="521377" y="11410"/>
                  </a:lnTo>
                  <a:lnTo>
                    <a:pt x="564743" y="1282"/>
                  </a:lnTo>
                  <a:lnTo>
                    <a:pt x="586740" y="0"/>
                  </a:lnTo>
                  <a:lnTo>
                    <a:pt x="608737" y="1282"/>
                  </a:lnTo>
                  <a:lnTo>
                    <a:pt x="652103" y="11410"/>
                  </a:lnTo>
                  <a:lnTo>
                    <a:pt x="694538" y="31322"/>
                  </a:lnTo>
                  <a:lnTo>
                    <a:pt x="735929" y="60657"/>
                  </a:lnTo>
                  <a:lnTo>
                    <a:pt x="776163" y="99057"/>
                  </a:lnTo>
                  <a:lnTo>
                    <a:pt x="815125" y="146161"/>
                  </a:lnTo>
                  <a:lnTo>
                    <a:pt x="852703" y="201610"/>
                  </a:lnTo>
                  <a:lnTo>
                    <a:pt x="888783" y="265044"/>
                  </a:lnTo>
                  <a:lnTo>
                    <a:pt x="906226" y="299643"/>
                  </a:lnTo>
                  <a:lnTo>
                    <a:pt x="923252" y="336104"/>
                  </a:lnTo>
                  <a:lnTo>
                    <a:pt x="939846" y="374381"/>
                  </a:lnTo>
                  <a:lnTo>
                    <a:pt x="955995" y="414430"/>
                  </a:lnTo>
                  <a:lnTo>
                    <a:pt x="971684" y="456205"/>
                  </a:lnTo>
                  <a:lnTo>
                    <a:pt x="986900" y="499662"/>
                  </a:lnTo>
                  <a:lnTo>
                    <a:pt x="1001628" y="544756"/>
                  </a:lnTo>
                  <a:lnTo>
                    <a:pt x="1015853" y="591441"/>
                  </a:lnTo>
                  <a:lnTo>
                    <a:pt x="1029562" y="639673"/>
                  </a:lnTo>
                  <a:lnTo>
                    <a:pt x="1042741" y="689407"/>
                  </a:lnTo>
                  <a:lnTo>
                    <a:pt x="1055375" y="740598"/>
                  </a:lnTo>
                  <a:lnTo>
                    <a:pt x="1067450" y="793201"/>
                  </a:lnTo>
                  <a:lnTo>
                    <a:pt x="1078953" y="847170"/>
                  </a:lnTo>
                  <a:lnTo>
                    <a:pt x="1089867" y="902462"/>
                  </a:lnTo>
                  <a:lnTo>
                    <a:pt x="1100181" y="959031"/>
                  </a:lnTo>
                  <a:lnTo>
                    <a:pt x="1109879" y="1016832"/>
                  </a:lnTo>
                  <a:lnTo>
                    <a:pt x="1118947" y="1075820"/>
                  </a:lnTo>
                  <a:lnTo>
                    <a:pt x="1127371" y="1135950"/>
                  </a:lnTo>
                  <a:lnTo>
                    <a:pt x="1135137" y="1197178"/>
                  </a:lnTo>
                  <a:lnTo>
                    <a:pt x="1142231" y="1259457"/>
                  </a:lnTo>
                  <a:lnTo>
                    <a:pt x="1148638" y="1322744"/>
                  </a:lnTo>
                  <a:lnTo>
                    <a:pt x="1154345" y="1386994"/>
                  </a:lnTo>
                  <a:lnTo>
                    <a:pt x="1159336" y="1452161"/>
                  </a:lnTo>
                  <a:lnTo>
                    <a:pt x="1163599" y="1518200"/>
                  </a:lnTo>
                  <a:lnTo>
                    <a:pt x="1167118" y="1585067"/>
                  </a:lnTo>
                  <a:lnTo>
                    <a:pt x="1169880" y="1652716"/>
                  </a:lnTo>
                  <a:lnTo>
                    <a:pt x="1171871" y="1721103"/>
                  </a:lnTo>
                  <a:lnTo>
                    <a:pt x="1173075" y="1790183"/>
                  </a:lnTo>
                  <a:lnTo>
                    <a:pt x="1173480" y="1859911"/>
                  </a:lnTo>
                  <a:lnTo>
                    <a:pt x="1173075" y="1929639"/>
                  </a:lnTo>
                  <a:lnTo>
                    <a:pt x="1171871" y="1998719"/>
                  </a:lnTo>
                  <a:lnTo>
                    <a:pt x="1169880" y="2067107"/>
                  </a:lnTo>
                  <a:lnTo>
                    <a:pt x="1167118" y="2134757"/>
                  </a:lnTo>
                  <a:lnTo>
                    <a:pt x="1163599" y="2201625"/>
                  </a:lnTo>
                  <a:lnTo>
                    <a:pt x="1159336" y="2267665"/>
                  </a:lnTo>
                  <a:lnTo>
                    <a:pt x="1154345" y="2332832"/>
                  </a:lnTo>
                  <a:lnTo>
                    <a:pt x="1148638" y="2397082"/>
                  </a:lnTo>
                  <a:lnTo>
                    <a:pt x="1142231" y="2460370"/>
                  </a:lnTo>
                  <a:lnTo>
                    <a:pt x="1135137" y="2522650"/>
                  </a:lnTo>
                  <a:lnTo>
                    <a:pt x="1127371" y="2583878"/>
                  </a:lnTo>
                  <a:lnTo>
                    <a:pt x="1118947" y="2644008"/>
                  </a:lnTo>
                  <a:lnTo>
                    <a:pt x="1109879" y="2702997"/>
                  </a:lnTo>
                  <a:lnTo>
                    <a:pt x="1100181" y="2760798"/>
                  </a:lnTo>
                  <a:lnTo>
                    <a:pt x="1089867" y="2817367"/>
                  </a:lnTo>
                  <a:lnTo>
                    <a:pt x="1078953" y="2872659"/>
                  </a:lnTo>
                  <a:lnTo>
                    <a:pt x="1067450" y="2926629"/>
                  </a:lnTo>
                  <a:lnTo>
                    <a:pt x="1055375" y="2979232"/>
                  </a:lnTo>
                  <a:lnTo>
                    <a:pt x="1042741" y="3030423"/>
                  </a:lnTo>
                  <a:lnTo>
                    <a:pt x="1029562" y="3080157"/>
                  </a:lnTo>
                  <a:lnTo>
                    <a:pt x="1015853" y="3128390"/>
                  </a:lnTo>
                  <a:lnTo>
                    <a:pt x="1001628" y="3175075"/>
                  </a:lnTo>
                  <a:lnTo>
                    <a:pt x="986900" y="3220169"/>
                  </a:lnTo>
                  <a:lnTo>
                    <a:pt x="971684" y="3263626"/>
                  </a:lnTo>
                  <a:lnTo>
                    <a:pt x="955995" y="3305401"/>
                  </a:lnTo>
                  <a:lnTo>
                    <a:pt x="939846" y="3345450"/>
                  </a:lnTo>
                  <a:lnTo>
                    <a:pt x="923252" y="3383727"/>
                  </a:lnTo>
                  <a:lnTo>
                    <a:pt x="906226" y="3420188"/>
                  </a:lnTo>
                  <a:lnTo>
                    <a:pt x="888783" y="3454787"/>
                  </a:lnTo>
                  <a:lnTo>
                    <a:pt x="852703" y="3518221"/>
                  </a:lnTo>
                  <a:lnTo>
                    <a:pt x="815125" y="3573670"/>
                  </a:lnTo>
                  <a:lnTo>
                    <a:pt x="776163" y="3620774"/>
                  </a:lnTo>
                  <a:lnTo>
                    <a:pt x="735929" y="3659174"/>
                  </a:lnTo>
                  <a:lnTo>
                    <a:pt x="694538" y="3688509"/>
                  </a:lnTo>
                  <a:lnTo>
                    <a:pt x="652103" y="3708421"/>
                  </a:lnTo>
                  <a:lnTo>
                    <a:pt x="608737" y="3718549"/>
                  </a:lnTo>
                  <a:lnTo>
                    <a:pt x="586740" y="3719832"/>
                  </a:lnTo>
                  <a:lnTo>
                    <a:pt x="564743" y="3718549"/>
                  </a:lnTo>
                  <a:lnTo>
                    <a:pt x="521377" y="3708421"/>
                  </a:lnTo>
                  <a:lnTo>
                    <a:pt x="478941" y="3688509"/>
                  </a:lnTo>
                  <a:lnTo>
                    <a:pt x="437550" y="3659174"/>
                  </a:lnTo>
                  <a:lnTo>
                    <a:pt x="397316" y="3620774"/>
                  </a:lnTo>
                  <a:lnTo>
                    <a:pt x="358354" y="3573670"/>
                  </a:lnTo>
                  <a:lnTo>
                    <a:pt x="320776" y="3518221"/>
                  </a:lnTo>
                  <a:lnTo>
                    <a:pt x="284696" y="3454787"/>
                  </a:lnTo>
                  <a:lnTo>
                    <a:pt x="267253" y="3420188"/>
                  </a:lnTo>
                  <a:lnTo>
                    <a:pt x="250228" y="3383727"/>
                  </a:lnTo>
                  <a:lnTo>
                    <a:pt x="233633" y="3345450"/>
                  </a:lnTo>
                  <a:lnTo>
                    <a:pt x="217484" y="3305401"/>
                  </a:lnTo>
                  <a:lnTo>
                    <a:pt x="201795" y="3263626"/>
                  </a:lnTo>
                  <a:lnTo>
                    <a:pt x="186579" y="3220169"/>
                  </a:lnTo>
                  <a:lnTo>
                    <a:pt x="171852" y="3175075"/>
                  </a:lnTo>
                  <a:lnTo>
                    <a:pt x="157626" y="3128390"/>
                  </a:lnTo>
                  <a:lnTo>
                    <a:pt x="143917" y="3080157"/>
                  </a:lnTo>
                  <a:lnTo>
                    <a:pt x="130738" y="3030423"/>
                  </a:lnTo>
                  <a:lnTo>
                    <a:pt x="118104" y="2979232"/>
                  </a:lnTo>
                  <a:lnTo>
                    <a:pt x="106029" y="2926629"/>
                  </a:lnTo>
                  <a:lnTo>
                    <a:pt x="94527" y="2872659"/>
                  </a:lnTo>
                  <a:lnTo>
                    <a:pt x="83612" y="2817367"/>
                  </a:lnTo>
                  <a:lnTo>
                    <a:pt x="73299" y="2760798"/>
                  </a:lnTo>
                  <a:lnTo>
                    <a:pt x="63601" y="2702997"/>
                  </a:lnTo>
                  <a:lnTo>
                    <a:pt x="54533" y="2644008"/>
                  </a:lnTo>
                  <a:lnTo>
                    <a:pt x="46108" y="2583878"/>
                  </a:lnTo>
                  <a:lnTo>
                    <a:pt x="38342" y="2522650"/>
                  </a:lnTo>
                  <a:lnTo>
                    <a:pt x="31249" y="2460370"/>
                  </a:lnTo>
                  <a:lnTo>
                    <a:pt x="24841" y="2397082"/>
                  </a:lnTo>
                  <a:lnTo>
                    <a:pt x="19135" y="2332832"/>
                  </a:lnTo>
                  <a:lnTo>
                    <a:pt x="14143" y="2267665"/>
                  </a:lnTo>
                  <a:lnTo>
                    <a:pt x="9881" y="2201625"/>
                  </a:lnTo>
                  <a:lnTo>
                    <a:pt x="6361" y="2134757"/>
                  </a:lnTo>
                  <a:lnTo>
                    <a:pt x="3599" y="2067107"/>
                  </a:lnTo>
                  <a:lnTo>
                    <a:pt x="1609" y="1998719"/>
                  </a:lnTo>
                  <a:lnTo>
                    <a:pt x="404" y="1929639"/>
                  </a:lnTo>
                  <a:lnTo>
                    <a:pt x="0" y="1859911"/>
                  </a:lnTo>
                  <a:close/>
                </a:path>
              </a:pathLst>
            </a:custGeom>
            <a:ln w="53975">
              <a:solidFill>
                <a:srgbClr val="00000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10">
              <a:extLst>
                <a:ext uri="{FF2B5EF4-FFF2-40B4-BE49-F238E27FC236}">
                  <a16:creationId xmlns:a16="http://schemas.microsoft.com/office/drawing/2014/main" id="{93A6F371-87FF-45AF-8C88-9DBEC257FF57}"/>
                </a:ext>
              </a:extLst>
            </p:cNvPr>
            <p:cNvSpPr/>
            <p:nvPr/>
          </p:nvSpPr>
          <p:spPr>
            <a:xfrm>
              <a:off x="3002280" y="3330892"/>
              <a:ext cx="5447030" cy="1217295"/>
            </a:xfrm>
            <a:custGeom>
              <a:avLst/>
              <a:gdLst/>
              <a:ahLst/>
              <a:cxnLst/>
              <a:rect l="l" t="t" r="r" b="b"/>
              <a:pathLst>
                <a:path w="5447030" h="1217295">
                  <a:moveTo>
                    <a:pt x="5434520" y="0"/>
                  </a:moveTo>
                  <a:lnTo>
                    <a:pt x="170992" y="1099019"/>
                  </a:lnTo>
                  <a:lnTo>
                    <a:pt x="158661" y="1039977"/>
                  </a:lnTo>
                  <a:lnTo>
                    <a:pt x="0" y="1165542"/>
                  </a:lnTo>
                  <a:lnTo>
                    <a:pt x="195643" y="1217129"/>
                  </a:lnTo>
                  <a:lnTo>
                    <a:pt x="183324" y="1158074"/>
                  </a:lnTo>
                  <a:lnTo>
                    <a:pt x="5446839" y="59055"/>
                  </a:lnTo>
                  <a:lnTo>
                    <a:pt x="5434520" y="0"/>
                  </a:lnTo>
                  <a:close/>
                </a:path>
              </a:pathLst>
            </a:custGeom>
            <a:solidFill>
              <a:srgbClr val="000000"/>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351847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b="1" dirty="0"/>
              <a:t>Motivation</a:t>
            </a:r>
          </a:p>
          <a:p>
            <a:pPr>
              <a:lnSpc>
                <a:spcPct val="150000"/>
              </a:lnSpc>
            </a:pPr>
            <a:r>
              <a:rPr lang="en-US" altLang="zh-CN" sz="2800" b="1" dirty="0"/>
              <a:t>Problem</a:t>
            </a:r>
          </a:p>
          <a:p>
            <a:pPr>
              <a:lnSpc>
                <a:spcPct val="150000"/>
              </a:lnSpc>
            </a:pPr>
            <a:r>
              <a:rPr lang="en-US" altLang="zh-CN" sz="2800" b="1" dirty="0"/>
              <a:t>KG	Embedding Methods </a:t>
            </a:r>
            <a:endParaRPr lang="zh-CN" altLang="en-US" sz="2800" b="1" dirty="0"/>
          </a:p>
          <a:p>
            <a:pPr>
              <a:lnSpc>
                <a:spcPct val="150000"/>
              </a:lnSpc>
            </a:pPr>
            <a:r>
              <a:rPr lang="en-US" altLang="zh-CN" sz="2800" b="1" dirty="0"/>
              <a:t>Geometrical Metrics</a:t>
            </a:r>
            <a:endParaRPr lang="zh-CN" altLang="en-US" sz="2800" b="1" dirty="0"/>
          </a:p>
          <a:p>
            <a:pPr>
              <a:lnSpc>
                <a:spcPct val="150000"/>
              </a:lnSpc>
            </a:pPr>
            <a:r>
              <a:rPr lang="en-US" altLang="zh-CN" sz="2800" b="1" dirty="0"/>
              <a:t>Experiments</a:t>
            </a:r>
            <a:endParaRPr lang="zh-CN" altLang="en-US" sz="2800" b="1" dirty="0"/>
          </a:p>
          <a:p>
            <a:pPr>
              <a:lnSpc>
                <a:spcPct val="150000"/>
              </a:lnSpc>
            </a:pPr>
            <a:endParaRPr lang="en-US" altLang="zh-CN" sz="2800" dirty="0"/>
          </a:p>
        </p:txBody>
      </p:sp>
    </p:spTree>
    <p:extLst>
      <p:ext uri="{BB962C8B-B14F-4D97-AF65-F5344CB8AC3E}">
        <p14:creationId xmlns:p14="http://schemas.microsoft.com/office/powerpoint/2010/main" val="211686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25" dirty="0">
                <a:latin typeface="Carlito"/>
                <a:cs typeface="Carlito"/>
              </a:rPr>
              <a:t>Correlation </a:t>
            </a:r>
            <a:r>
              <a:rPr lang="en-US" altLang="zh-CN" sz="2800" spc="15" dirty="0">
                <a:latin typeface="Carlito"/>
                <a:cs typeface="Carlito"/>
              </a:rPr>
              <a:t>b/w </a:t>
            </a:r>
            <a:r>
              <a:rPr lang="en-US" altLang="zh-CN" sz="2800" spc="45" dirty="0">
                <a:latin typeface="Carlito"/>
                <a:cs typeface="Carlito"/>
              </a:rPr>
              <a:t>Geometry and</a:t>
            </a:r>
            <a:r>
              <a:rPr lang="en-US" altLang="zh-CN" sz="2800" spc="70" dirty="0">
                <a:latin typeface="Carlito"/>
                <a:cs typeface="Carlito"/>
              </a:rPr>
              <a:t> </a:t>
            </a:r>
            <a:r>
              <a:rPr lang="en-US" altLang="zh-CN" sz="2800" spc="30" dirty="0">
                <a:latin typeface="Carlito"/>
                <a:cs typeface="Carlito"/>
              </a:rPr>
              <a:t>Performance</a:t>
            </a:r>
            <a:endParaRPr lang="en-US" altLang="zh-CN" sz="2800" dirty="0">
              <a:latin typeface="Carlito"/>
              <a:cs typeface="Carlito"/>
            </a:endParaRPr>
          </a:p>
          <a:p>
            <a:pPr>
              <a:lnSpc>
                <a:spcPct val="150000"/>
              </a:lnSpc>
            </a:pPr>
            <a:endParaRPr lang="en-US" altLang="zh-CN" sz="2800" spc="-5" dirty="0"/>
          </a:p>
          <a:p>
            <a:pPr marL="0" indent="0">
              <a:lnSpc>
                <a:spcPct val="150000"/>
              </a:lnSpc>
              <a:buNone/>
            </a:pP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pic>
        <p:nvPicPr>
          <p:cNvPr id="5" name="图片 4">
            <a:extLst>
              <a:ext uri="{FF2B5EF4-FFF2-40B4-BE49-F238E27FC236}">
                <a16:creationId xmlns:a16="http://schemas.microsoft.com/office/drawing/2014/main" id="{4E3138EA-13A2-418A-B5C6-C5CA128CFDEF}"/>
              </a:ext>
            </a:extLst>
          </p:cNvPr>
          <p:cNvPicPr>
            <a:picLocks noChangeAspect="1"/>
          </p:cNvPicPr>
          <p:nvPr/>
        </p:nvPicPr>
        <p:blipFill>
          <a:blip r:embed="rId3"/>
          <a:stretch>
            <a:fillRect/>
          </a:stretch>
        </p:blipFill>
        <p:spPr>
          <a:xfrm>
            <a:off x="931209" y="2204864"/>
            <a:ext cx="5724128" cy="3595259"/>
          </a:xfrm>
          <a:prstGeom prst="rect">
            <a:avLst/>
          </a:prstGeom>
        </p:spPr>
      </p:pic>
    </p:spTree>
    <p:extLst>
      <p:ext uri="{BB962C8B-B14F-4D97-AF65-F5344CB8AC3E}">
        <p14:creationId xmlns:p14="http://schemas.microsoft.com/office/powerpoint/2010/main" val="136921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25" dirty="0">
                <a:latin typeface="Carlito"/>
                <a:cs typeface="Carlito"/>
              </a:rPr>
              <a:t>Correlation </a:t>
            </a:r>
            <a:r>
              <a:rPr lang="en-US" altLang="zh-CN" sz="2800" spc="15" dirty="0">
                <a:latin typeface="Carlito"/>
                <a:cs typeface="Carlito"/>
              </a:rPr>
              <a:t>b/w </a:t>
            </a:r>
            <a:r>
              <a:rPr lang="en-US" altLang="zh-CN" sz="2800" spc="45" dirty="0">
                <a:latin typeface="Carlito"/>
                <a:cs typeface="Carlito"/>
              </a:rPr>
              <a:t>Geometry and</a:t>
            </a:r>
            <a:r>
              <a:rPr lang="en-US" altLang="zh-CN" sz="2800" spc="70" dirty="0">
                <a:latin typeface="Carlito"/>
                <a:cs typeface="Carlito"/>
              </a:rPr>
              <a:t> </a:t>
            </a:r>
            <a:r>
              <a:rPr lang="en-US" altLang="zh-CN" sz="2800" spc="30" dirty="0">
                <a:latin typeface="Carlito"/>
                <a:cs typeface="Carlito"/>
              </a:rPr>
              <a:t>Performance</a:t>
            </a:r>
            <a:endParaRPr lang="en-US" altLang="zh-CN" sz="2800" dirty="0">
              <a:latin typeface="Carlito"/>
              <a:cs typeface="Carlito"/>
            </a:endParaRPr>
          </a:p>
          <a:p>
            <a:pPr>
              <a:lnSpc>
                <a:spcPct val="150000"/>
              </a:lnSpc>
            </a:pPr>
            <a:endParaRPr lang="en-US" altLang="zh-CN" sz="2800" spc="-5" dirty="0"/>
          </a:p>
          <a:p>
            <a:pPr marL="0" indent="0">
              <a:lnSpc>
                <a:spcPct val="150000"/>
              </a:lnSpc>
              <a:buNone/>
            </a:pP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pic>
        <p:nvPicPr>
          <p:cNvPr id="4" name="图片 3">
            <a:extLst>
              <a:ext uri="{FF2B5EF4-FFF2-40B4-BE49-F238E27FC236}">
                <a16:creationId xmlns:a16="http://schemas.microsoft.com/office/drawing/2014/main" id="{8EDBB8A8-EDC4-48D2-8846-EDEDC7062F9D}"/>
              </a:ext>
            </a:extLst>
          </p:cNvPr>
          <p:cNvPicPr>
            <a:picLocks noChangeAspect="1"/>
          </p:cNvPicPr>
          <p:nvPr/>
        </p:nvPicPr>
        <p:blipFill>
          <a:blip r:embed="rId3"/>
          <a:stretch>
            <a:fillRect/>
          </a:stretch>
        </p:blipFill>
        <p:spPr>
          <a:xfrm>
            <a:off x="1547664" y="2454879"/>
            <a:ext cx="5760640" cy="3776419"/>
          </a:xfrm>
          <a:prstGeom prst="rect">
            <a:avLst/>
          </a:prstGeom>
        </p:spPr>
      </p:pic>
    </p:spTree>
    <p:extLst>
      <p:ext uri="{BB962C8B-B14F-4D97-AF65-F5344CB8AC3E}">
        <p14:creationId xmlns:p14="http://schemas.microsoft.com/office/powerpoint/2010/main" val="3619479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25" dirty="0">
                <a:latin typeface="Carlito"/>
                <a:cs typeface="Carlito"/>
              </a:rPr>
              <a:t>Correlation </a:t>
            </a:r>
            <a:r>
              <a:rPr lang="en-US" altLang="zh-CN" sz="2800" spc="15" dirty="0">
                <a:latin typeface="Carlito"/>
                <a:cs typeface="Carlito"/>
              </a:rPr>
              <a:t>b/w </a:t>
            </a:r>
            <a:r>
              <a:rPr lang="en-US" altLang="zh-CN" sz="2800" spc="45" dirty="0">
                <a:latin typeface="Carlito"/>
                <a:cs typeface="Carlito"/>
              </a:rPr>
              <a:t>Geometry and</a:t>
            </a:r>
            <a:r>
              <a:rPr lang="en-US" altLang="zh-CN" sz="2800" spc="70" dirty="0">
                <a:latin typeface="Carlito"/>
                <a:cs typeface="Carlito"/>
              </a:rPr>
              <a:t> </a:t>
            </a:r>
            <a:r>
              <a:rPr lang="en-US" altLang="zh-CN" sz="2800" spc="30" dirty="0">
                <a:latin typeface="Carlito"/>
                <a:cs typeface="Carlito"/>
              </a:rPr>
              <a:t>Performance</a:t>
            </a:r>
            <a:endParaRPr lang="en-US" altLang="zh-CN" sz="2800" dirty="0">
              <a:latin typeface="Carlito"/>
              <a:cs typeface="Carlito"/>
            </a:endParaRPr>
          </a:p>
          <a:p>
            <a:pPr lvl="1">
              <a:lnSpc>
                <a:spcPct val="150000"/>
              </a:lnSpc>
            </a:pPr>
            <a:r>
              <a:rPr lang="en-US" altLang="zh-CN" sz="2400" b="1" spc="-10" dirty="0">
                <a:latin typeface="Carlito"/>
                <a:cs typeface="Carlito"/>
              </a:rPr>
              <a:t>Additive:</a:t>
            </a:r>
            <a:endParaRPr lang="en-US" altLang="zh-CN" sz="2400" b="1" dirty="0">
              <a:latin typeface="Carlito"/>
              <a:cs typeface="Carlito"/>
            </a:endParaRPr>
          </a:p>
          <a:p>
            <a:pPr lvl="2">
              <a:lnSpc>
                <a:spcPct val="150000"/>
              </a:lnSpc>
            </a:pPr>
            <a:r>
              <a:rPr lang="en-US" altLang="zh-CN" sz="2100" dirty="0">
                <a:latin typeface="Carlito"/>
                <a:cs typeface="Carlito"/>
              </a:rPr>
              <a:t>No </a:t>
            </a:r>
            <a:r>
              <a:rPr lang="en-US" altLang="zh-CN" sz="2100" spc="-15" dirty="0">
                <a:latin typeface="Carlito"/>
                <a:cs typeface="Carlito"/>
              </a:rPr>
              <a:t>correlation </a:t>
            </a:r>
            <a:r>
              <a:rPr lang="en-US" altLang="zh-CN" sz="2100" spc="-10" dirty="0">
                <a:latin typeface="Carlito"/>
                <a:cs typeface="Carlito"/>
              </a:rPr>
              <a:t>between geometry </a:t>
            </a:r>
            <a:r>
              <a:rPr lang="en-US" altLang="zh-CN" sz="2100" dirty="0">
                <a:latin typeface="Carlito"/>
                <a:cs typeface="Carlito"/>
              </a:rPr>
              <a:t>and</a:t>
            </a:r>
            <a:r>
              <a:rPr lang="en-US" altLang="zh-CN" sz="2100" spc="15" dirty="0">
                <a:latin typeface="Carlito"/>
                <a:cs typeface="Carlito"/>
              </a:rPr>
              <a:t> </a:t>
            </a:r>
            <a:r>
              <a:rPr lang="en-US" altLang="zh-CN" sz="2100" spc="-10" dirty="0">
                <a:latin typeface="Carlito"/>
                <a:cs typeface="Carlito"/>
              </a:rPr>
              <a:t>performance.</a:t>
            </a:r>
            <a:endParaRPr lang="en-US" altLang="zh-CN" sz="2400" b="1" spc="-5" dirty="0">
              <a:latin typeface="Carlito"/>
            </a:endParaRPr>
          </a:p>
          <a:p>
            <a:pPr lvl="1">
              <a:lnSpc>
                <a:spcPct val="150000"/>
              </a:lnSpc>
            </a:pPr>
            <a:r>
              <a:rPr lang="en-US" altLang="zh-CN" sz="2400" b="1" spc="-10" dirty="0">
                <a:latin typeface="Carlito"/>
                <a:cs typeface="Carlito"/>
              </a:rPr>
              <a:t>Multiplicative:</a:t>
            </a:r>
          </a:p>
          <a:p>
            <a:pPr marL="836295" lvl="2">
              <a:lnSpc>
                <a:spcPts val="3180"/>
              </a:lnSpc>
            </a:pPr>
            <a:r>
              <a:rPr lang="en-US" altLang="zh-CN" sz="2200" spc="-15" dirty="0">
                <a:latin typeface="Carlito"/>
                <a:cs typeface="Carlito"/>
              </a:rPr>
              <a:t>For </a:t>
            </a:r>
            <a:r>
              <a:rPr lang="en-US" altLang="zh-CN" sz="2200" spc="-20" dirty="0">
                <a:latin typeface="Carlito"/>
                <a:cs typeface="Carlito"/>
              </a:rPr>
              <a:t>fixed </a:t>
            </a:r>
            <a:r>
              <a:rPr lang="en-US" altLang="zh-CN" sz="2200" spc="-5" dirty="0">
                <a:latin typeface="Carlito"/>
                <a:cs typeface="Carlito"/>
              </a:rPr>
              <a:t>number of </a:t>
            </a:r>
            <a:r>
              <a:rPr lang="en-US" altLang="zh-CN" sz="2200" spc="-20" dirty="0">
                <a:latin typeface="Carlito"/>
                <a:cs typeface="Carlito"/>
              </a:rPr>
              <a:t>negative</a:t>
            </a:r>
            <a:r>
              <a:rPr lang="en-US" altLang="zh-CN" sz="2200" spc="40" dirty="0">
                <a:latin typeface="Carlito"/>
                <a:cs typeface="Carlito"/>
              </a:rPr>
              <a:t> </a:t>
            </a:r>
            <a:r>
              <a:rPr lang="en-US" altLang="zh-CN" sz="2200" spc="-5" dirty="0">
                <a:latin typeface="Carlito"/>
                <a:cs typeface="Carlito"/>
              </a:rPr>
              <a:t>samples,</a:t>
            </a:r>
            <a:endParaRPr lang="en-US" altLang="zh-CN" sz="2200" dirty="0">
              <a:latin typeface="Carlito"/>
              <a:cs typeface="Carlito"/>
            </a:endParaRPr>
          </a:p>
          <a:p>
            <a:pPr marL="972820" lvl="2">
              <a:spcBef>
                <a:spcPts val="240"/>
              </a:spcBef>
              <a:buFont typeface="Arial"/>
              <a:buChar char="•"/>
              <a:tabLst>
                <a:tab pos="698500" algn="l"/>
              </a:tabLst>
            </a:pPr>
            <a:r>
              <a:rPr lang="en-US" altLang="zh-CN" sz="2100" spc="-5" dirty="0">
                <a:latin typeface="Carlito"/>
                <a:cs typeface="Carlito"/>
              </a:rPr>
              <a:t>Conicity </a:t>
            </a:r>
            <a:r>
              <a:rPr lang="en-US" altLang="zh-CN" sz="2100" dirty="0">
                <a:latin typeface="Carlito"/>
                <a:cs typeface="Carlito"/>
              </a:rPr>
              <a:t>has </a:t>
            </a:r>
            <a:r>
              <a:rPr lang="en-US" altLang="zh-CN" sz="2100" spc="-15" dirty="0">
                <a:latin typeface="Carlito"/>
                <a:cs typeface="Carlito"/>
              </a:rPr>
              <a:t>negative </a:t>
            </a:r>
            <a:r>
              <a:rPr lang="en-US" altLang="zh-CN" sz="2100" spc="-10" dirty="0">
                <a:latin typeface="Carlito"/>
                <a:cs typeface="Carlito"/>
              </a:rPr>
              <a:t>correlation </a:t>
            </a:r>
            <a:r>
              <a:rPr lang="en-US" altLang="zh-CN" sz="2100" spc="-5" dirty="0">
                <a:latin typeface="Carlito"/>
                <a:cs typeface="Carlito"/>
              </a:rPr>
              <a:t>with</a:t>
            </a:r>
            <a:r>
              <a:rPr lang="en-US" altLang="zh-CN" sz="2100" spc="-20" dirty="0">
                <a:latin typeface="Carlito"/>
                <a:cs typeface="Carlito"/>
              </a:rPr>
              <a:t> </a:t>
            </a:r>
            <a:r>
              <a:rPr lang="en-US" altLang="zh-CN" sz="2100" spc="-5" dirty="0">
                <a:latin typeface="Carlito"/>
                <a:cs typeface="Carlito"/>
              </a:rPr>
              <a:t>performance</a:t>
            </a:r>
            <a:endParaRPr lang="en-US" altLang="zh-CN" sz="2100" dirty="0">
              <a:latin typeface="Carlito"/>
              <a:cs typeface="Carlito"/>
            </a:endParaRPr>
          </a:p>
          <a:p>
            <a:pPr marL="972820" lvl="2">
              <a:spcBef>
                <a:spcPts val="220"/>
              </a:spcBef>
              <a:buFont typeface="Arial"/>
              <a:buChar char="•"/>
              <a:tabLst>
                <a:tab pos="698500" algn="l"/>
              </a:tabLst>
            </a:pPr>
            <a:r>
              <a:rPr lang="en-US" altLang="zh-CN" sz="2100" spc="-35" dirty="0">
                <a:latin typeface="Carlito"/>
                <a:cs typeface="Carlito"/>
              </a:rPr>
              <a:t>AVL </a:t>
            </a:r>
            <a:r>
              <a:rPr lang="en-US" altLang="zh-CN" sz="2100" dirty="0">
                <a:latin typeface="Carlito"/>
                <a:cs typeface="Carlito"/>
              </a:rPr>
              <a:t>has </a:t>
            </a:r>
            <a:r>
              <a:rPr lang="en-US" altLang="zh-CN" sz="2100" spc="-10" dirty="0">
                <a:latin typeface="Carlito"/>
                <a:cs typeface="Carlito"/>
              </a:rPr>
              <a:t>positive correlation </a:t>
            </a:r>
            <a:r>
              <a:rPr lang="en-US" altLang="zh-CN" sz="2100" spc="-5" dirty="0">
                <a:latin typeface="Carlito"/>
                <a:cs typeface="Carlito"/>
              </a:rPr>
              <a:t>with</a:t>
            </a:r>
            <a:r>
              <a:rPr lang="en-US" altLang="zh-CN" sz="2100" spc="15" dirty="0">
                <a:latin typeface="Carlito"/>
                <a:cs typeface="Carlito"/>
              </a:rPr>
              <a:t> </a:t>
            </a:r>
            <a:r>
              <a:rPr lang="en-US" altLang="zh-CN" sz="2100" spc="-5" dirty="0">
                <a:latin typeface="Carlito"/>
                <a:cs typeface="Carlito"/>
              </a:rPr>
              <a:t>performance</a:t>
            </a:r>
            <a:endParaRPr lang="en-US" altLang="zh-CN" sz="2100" dirty="0">
              <a:latin typeface="Carlito"/>
              <a:cs typeface="Carlito"/>
            </a:endParaRPr>
          </a:p>
          <a:p>
            <a:pPr lvl="2">
              <a:lnSpc>
                <a:spcPct val="150000"/>
              </a:lnSpc>
            </a:pPr>
            <a:endParaRPr lang="en-US" altLang="zh-CN" sz="2100" dirty="0">
              <a:latin typeface="Carlito"/>
              <a:cs typeface="Carlito"/>
            </a:endParaRPr>
          </a:p>
          <a:p>
            <a:pPr lvl="1">
              <a:lnSpc>
                <a:spcPct val="150000"/>
              </a:lnSpc>
            </a:pPr>
            <a:endParaRPr lang="en-US" altLang="zh-CN" sz="2200" spc="-5" dirty="0"/>
          </a:p>
          <a:p>
            <a:pPr marL="0" indent="0">
              <a:lnSpc>
                <a:spcPct val="150000"/>
              </a:lnSpc>
              <a:buNone/>
            </a:pPr>
            <a:endParaRPr lang="en-US" altLang="zh-CN" sz="2800" spc="45" dirty="0"/>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spTree>
    <p:extLst>
      <p:ext uri="{BB962C8B-B14F-4D97-AF65-F5344CB8AC3E}">
        <p14:creationId xmlns:p14="http://schemas.microsoft.com/office/powerpoint/2010/main" val="2469944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678AF-E271-42FB-A729-EB5CC2033A6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711E46C-364B-4781-8E34-41A9F5269814}"/>
              </a:ext>
            </a:extLst>
          </p:cNvPr>
          <p:cNvSpPr>
            <a:spLocks noGrp="1"/>
          </p:cNvSpPr>
          <p:nvPr>
            <p:ph sz="quarter"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8CA32CC-A919-4B3B-B706-34C3D1E5C817}"/>
              </a:ext>
            </a:extLst>
          </p:cNvPr>
          <p:cNvSpPr>
            <a:spLocks noGrp="1"/>
          </p:cNvSpPr>
          <p:nvPr>
            <p:ph type="sldNum" sz="quarter" idx="10"/>
          </p:nvPr>
        </p:nvSpPr>
        <p:spPr/>
        <p:txBody>
          <a:bodyPr/>
          <a:lstStyle/>
          <a:p>
            <a:pPr>
              <a:defRPr/>
            </a:pPr>
            <a:fld id="{291A8859-F06D-4043-AE34-630EC73F8EB5}" type="slidenum">
              <a:rPr lang="en-US" altLang="zh-CN" smtClean="0"/>
              <a:t>23</a:t>
            </a:fld>
            <a:endParaRPr lang="zh-CN" altLang="en-US" dirty="0"/>
          </a:p>
        </p:txBody>
      </p:sp>
      <p:sp>
        <p:nvSpPr>
          <p:cNvPr id="5" name="文本框 4">
            <a:extLst>
              <a:ext uri="{FF2B5EF4-FFF2-40B4-BE49-F238E27FC236}">
                <a16:creationId xmlns:a16="http://schemas.microsoft.com/office/drawing/2014/main" id="{EB74BAE9-8833-4A0C-A419-0BF82C652F40}"/>
              </a:ext>
            </a:extLst>
          </p:cNvPr>
          <p:cNvSpPr txBox="1"/>
          <p:nvPr/>
        </p:nvSpPr>
        <p:spPr>
          <a:xfrm>
            <a:off x="3563888" y="2780928"/>
            <a:ext cx="1839093" cy="769441"/>
          </a:xfrm>
          <a:prstGeom prst="rect">
            <a:avLst/>
          </a:prstGeom>
          <a:noFill/>
        </p:spPr>
        <p:txBody>
          <a:bodyPr wrap="none" rtlCol="0">
            <a:spAutoFit/>
          </a:bodyPr>
          <a:lstStyle/>
          <a:p>
            <a:r>
              <a:rPr lang="en-US" altLang="zh-CN" sz="4400" b="1" dirty="0"/>
              <a:t>Thanks</a:t>
            </a:r>
            <a:endParaRPr lang="zh-CN" altLang="en-US" b="1" dirty="0"/>
          </a:p>
        </p:txBody>
      </p:sp>
    </p:spTree>
    <p:extLst>
      <p:ext uri="{BB962C8B-B14F-4D97-AF65-F5344CB8AC3E}">
        <p14:creationId xmlns:p14="http://schemas.microsoft.com/office/powerpoint/2010/main" val="423068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b="1" dirty="0"/>
              <a:t>Motivation</a:t>
            </a:r>
          </a:p>
          <a:p>
            <a:pPr lvl="1">
              <a:lnSpc>
                <a:spcPct val="150000"/>
              </a:lnSpc>
            </a:pPr>
            <a:r>
              <a:rPr lang="en-US" altLang="zh-CN" sz="1800" dirty="0"/>
              <a:t>A	recent work by (MimnoandThompson,2017) presented an analysis of the geometry of word embeddings and revealed interesting results</a:t>
            </a:r>
          </a:p>
          <a:p>
            <a:pPr lvl="1">
              <a:lnSpc>
                <a:spcPct val="150000"/>
              </a:lnSpc>
            </a:pPr>
            <a:r>
              <a:rPr lang="en-US" altLang="zh-CN" sz="1800" spc="-45" dirty="0">
                <a:latin typeface="Carlito"/>
                <a:cs typeface="Carlito"/>
              </a:rPr>
              <a:t>However, </a:t>
            </a:r>
            <a:r>
              <a:rPr lang="en-US" altLang="zh-CN" sz="1800" spc="-10" dirty="0">
                <a:latin typeface="Carlito"/>
                <a:cs typeface="Carlito"/>
              </a:rPr>
              <a:t>geometrical </a:t>
            </a:r>
            <a:r>
              <a:rPr lang="en-US" altLang="zh-CN" sz="1800" spc="-15" dirty="0">
                <a:latin typeface="Carlito"/>
                <a:cs typeface="Carlito"/>
              </a:rPr>
              <a:t>understanding </a:t>
            </a:r>
            <a:r>
              <a:rPr lang="en-US" altLang="zh-CN" sz="1800" spc="-5" dirty="0">
                <a:latin typeface="Carlito"/>
                <a:cs typeface="Carlito"/>
              </a:rPr>
              <a:t>of </a:t>
            </a:r>
            <a:r>
              <a:rPr lang="en-US" altLang="zh-CN" sz="1800" spc="-60" dirty="0">
                <a:latin typeface="Carlito"/>
                <a:cs typeface="Carlito"/>
              </a:rPr>
              <a:t>KG </a:t>
            </a:r>
            <a:r>
              <a:rPr lang="en-US" altLang="zh-CN" sz="1800" spc="-5" dirty="0">
                <a:latin typeface="Carlito"/>
                <a:cs typeface="Carlito"/>
              </a:rPr>
              <a:t>embeddings is </a:t>
            </a:r>
            <a:r>
              <a:rPr lang="en-US" altLang="zh-CN" sz="1800" spc="-10" dirty="0">
                <a:latin typeface="Carlito"/>
                <a:cs typeface="Carlito"/>
              </a:rPr>
              <a:t>very  limited, despite </a:t>
            </a:r>
            <a:r>
              <a:rPr lang="en-US" altLang="zh-CN" sz="1800" spc="-5" dirty="0">
                <a:latin typeface="Carlito"/>
                <a:cs typeface="Carlito"/>
              </a:rPr>
              <a:t>their</a:t>
            </a:r>
            <a:r>
              <a:rPr lang="en-US" altLang="zh-CN" sz="1800" spc="15" dirty="0">
                <a:latin typeface="Carlito"/>
                <a:cs typeface="Carlito"/>
              </a:rPr>
              <a:t> </a:t>
            </a:r>
            <a:r>
              <a:rPr lang="en-US" altLang="zh-CN" sz="1800" spc="-20" dirty="0">
                <a:latin typeface="Carlito"/>
                <a:cs typeface="Carlito"/>
              </a:rPr>
              <a:t>popularity.</a:t>
            </a:r>
            <a:endParaRPr lang="en-US" altLang="zh-CN" sz="1800" dirty="0">
              <a:latin typeface="Carlito"/>
              <a:cs typeface="Carlito"/>
            </a:endParaRPr>
          </a:p>
          <a:p>
            <a:pPr marL="367030" lvl="1" indent="0">
              <a:lnSpc>
                <a:spcPct val="150000"/>
              </a:lnSpc>
              <a:buNone/>
            </a:pPr>
            <a:endParaRPr lang="en-US" altLang="zh-CN" sz="2500" dirty="0"/>
          </a:p>
        </p:txBody>
      </p:sp>
    </p:spTree>
    <p:extLst>
      <p:ext uri="{BB962C8B-B14F-4D97-AF65-F5344CB8AC3E}">
        <p14:creationId xmlns:p14="http://schemas.microsoft.com/office/powerpoint/2010/main" val="380630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b="1" dirty="0"/>
              <a:t>Problem</a:t>
            </a:r>
          </a:p>
          <a:p>
            <a:pPr lvl="1">
              <a:lnSpc>
                <a:spcPct val="150000"/>
              </a:lnSpc>
            </a:pPr>
            <a:r>
              <a:rPr lang="en-US" altLang="zh-CN" sz="1800" spc="-5" dirty="0">
                <a:latin typeface="Carlito"/>
                <a:cs typeface="Carlito"/>
              </a:rPr>
              <a:t>Study the </a:t>
            </a:r>
            <a:r>
              <a:rPr lang="en-US" altLang="zh-CN" sz="1800" spc="-10" dirty="0">
                <a:latin typeface="Carlito"/>
                <a:cs typeface="Carlito"/>
              </a:rPr>
              <a:t>geometrical behavior </a:t>
            </a:r>
            <a:r>
              <a:rPr lang="en-US" altLang="zh-CN" sz="1800" spc="-5" dirty="0">
                <a:latin typeface="Carlito"/>
                <a:cs typeface="Carlito"/>
              </a:rPr>
              <a:t>of </a:t>
            </a:r>
            <a:r>
              <a:rPr lang="en-US" altLang="zh-CN" sz="1800" spc="-60" dirty="0">
                <a:latin typeface="Carlito"/>
                <a:cs typeface="Carlito"/>
              </a:rPr>
              <a:t>KG </a:t>
            </a:r>
            <a:r>
              <a:rPr lang="en-US" altLang="zh-CN" sz="1800" spc="-5" dirty="0">
                <a:latin typeface="Carlito"/>
                <a:cs typeface="Carlito"/>
              </a:rPr>
              <a:t>embeddings </a:t>
            </a:r>
            <a:r>
              <a:rPr lang="en-US" altLang="zh-CN" sz="1800" spc="-10" dirty="0">
                <a:latin typeface="Carlito"/>
                <a:cs typeface="Carlito"/>
              </a:rPr>
              <a:t>learnt </a:t>
            </a:r>
            <a:r>
              <a:rPr lang="en-US" altLang="zh-CN" sz="1800" spc="-5" dirty="0">
                <a:latin typeface="Carlito"/>
                <a:cs typeface="Carlito"/>
              </a:rPr>
              <a:t>by </a:t>
            </a:r>
            <a:r>
              <a:rPr lang="en-US" altLang="zh-CN" sz="1800" spc="-25" dirty="0">
                <a:latin typeface="Carlito"/>
                <a:cs typeface="Carlito"/>
              </a:rPr>
              <a:t>different  </a:t>
            </a:r>
            <a:r>
              <a:rPr lang="en-US" altLang="zh-CN" sz="1800" spc="-5" dirty="0">
                <a:latin typeface="Carlito"/>
                <a:cs typeface="Carlito"/>
              </a:rPr>
              <a:t>methods</a:t>
            </a:r>
            <a:endParaRPr lang="en-US" altLang="zh-CN" sz="1800" dirty="0"/>
          </a:p>
          <a:p>
            <a:pPr lvl="1">
              <a:lnSpc>
                <a:spcPct val="150000"/>
              </a:lnSpc>
            </a:pPr>
            <a:r>
              <a:rPr lang="en-US" altLang="zh-CN" sz="1800" spc="-5" dirty="0">
                <a:latin typeface="Carlito"/>
                <a:cs typeface="Carlito"/>
              </a:rPr>
              <a:t>Study the </a:t>
            </a:r>
            <a:r>
              <a:rPr lang="en-US" altLang="zh-CN" sz="1800" spc="-25" dirty="0">
                <a:latin typeface="Carlito"/>
                <a:cs typeface="Carlito"/>
              </a:rPr>
              <a:t>effect </a:t>
            </a:r>
            <a:r>
              <a:rPr lang="en-US" altLang="zh-CN" sz="1800" spc="-5" dirty="0">
                <a:latin typeface="Carlito"/>
                <a:cs typeface="Carlito"/>
              </a:rPr>
              <a:t>of </a:t>
            </a:r>
            <a:r>
              <a:rPr lang="en-US" altLang="zh-CN" sz="1800" spc="-10" dirty="0">
                <a:latin typeface="Carlito"/>
                <a:cs typeface="Carlito"/>
              </a:rPr>
              <a:t>various </a:t>
            </a:r>
            <a:r>
              <a:rPr lang="en-US" altLang="zh-CN" sz="1800" spc="-25" dirty="0">
                <a:latin typeface="Carlito"/>
                <a:cs typeface="Carlito"/>
              </a:rPr>
              <a:t>hyper-parameters </a:t>
            </a:r>
            <a:r>
              <a:rPr lang="en-US" altLang="zh-CN" sz="1800" spc="-5" dirty="0">
                <a:latin typeface="Carlito"/>
                <a:cs typeface="Carlito"/>
              </a:rPr>
              <a:t>used during </a:t>
            </a:r>
            <a:r>
              <a:rPr lang="en-US" altLang="zh-CN" sz="1800" spc="-10" dirty="0">
                <a:latin typeface="Carlito"/>
                <a:cs typeface="Carlito"/>
              </a:rPr>
              <a:t>training </a:t>
            </a:r>
            <a:r>
              <a:rPr lang="en-US" altLang="zh-CN" sz="1800" spc="-5" dirty="0">
                <a:latin typeface="Carlito"/>
                <a:cs typeface="Carlito"/>
              </a:rPr>
              <a:t>on  </a:t>
            </a:r>
            <a:r>
              <a:rPr lang="en-US" altLang="zh-CN" sz="1800" dirty="0">
                <a:latin typeface="Carlito"/>
                <a:cs typeface="Carlito"/>
              </a:rPr>
              <a:t>the </a:t>
            </a:r>
            <a:r>
              <a:rPr lang="en-US" altLang="zh-CN" sz="1800" spc="-10" dirty="0">
                <a:latin typeface="Carlito"/>
                <a:cs typeface="Carlito"/>
              </a:rPr>
              <a:t>geometry </a:t>
            </a:r>
            <a:r>
              <a:rPr lang="en-US" altLang="zh-CN" sz="1800" spc="-5" dirty="0">
                <a:latin typeface="Carlito"/>
                <a:cs typeface="Carlito"/>
              </a:rPr>
              <a:t>of </a:t>
            </a:r>
            <a:r>
              <a:rPr lang="en-US" altLang="zh-CN" sz="1800" spc="-60" dirty="0">
                <a:latin typeface="Carlito"/>
                <a:cs typeface="Carlito"/>
              </a:rPr>
              <a:t>KG</a:t>
            </a:r>
            <a:r>
              <a:rPr lang="en-US" altLang="zh-CN" sz="1800" dirty="0">
                <a:latin typeface="Carlito"/>
                <a:cs typeface="Carlito"/>
              </a:rPr>
              <a:t> </a:t>
            </a:r>
            <a:r>
              <a:rPr lang="en-US" altLang="zh-CN" sz="1800" spc="-5" dirty="0">
                <a:latin typeface="Carlito"/>
                <a:cs typeface="Carlito"/>
              </a:rPr>
              <a:t>embeddings.</a:t>
            </a:r>
          </a:p>
          <a:p>
            <a:pPr lvl="1">
              <a:lnSpc>
                <a:spcPct val="150000"/>
              </a:lnSpc>
            </a:pPr>
            <a:r>
              <a:rPr lang="en-US" altLang="zh-CN" sz="1800" spc="-5" dirty="0">
                <a:latin typeface="Carlito"/>
                <a:cs typeface="Carlito"/>
              </a:rPr>
              <a:t>Study the </a:t>
            </a:r>
            <a:r>
              <a:rPr lang="en-US" altLang="zh-CN" sz="1800" spc="-15" dirty="0">
                <a:latin typeface="Carlito"/>
                <a:cs typeface="Carlito"/>
              </a:rPr>
              <a:t>correlation </a:t>
            </a:r>
            <a:r>
              <a:rPr lang="en-US" altLang="zh-CN" sz="1800" spc="-10" dirty="0">
                <a:latin typeface="Carlito"/>
                <a:cs typeface="Carlito"/>
              </a:rPr>
              <a:t>between </a:t>
            </a:r>
            <a:r>
              <a:rPr lang="en-US" altLang="zh-CN" sz="1800" spc="-5" dirty="0">
                <a:latin typeface="Carlito"/>
                <a:cs typeface="Carlito"/>
              </a:rPr>
              <a:t>the </a:t>
            </a:r>
            <a:r>
              <a:rPr lang="en-US" altLang="zh-CN" sz="1800" spc="-10" dirty="0">
                <a:latin typeface="Carlito"/>
                <a:cs typeface="Carlito"/>
              </a:rPr>
              <a:t>geometry </a:t>
            </a:r>
            <a:r>
              <a:rPr lang="en-US" altLang="zh-CN" sz="1800" spc="-5" dirty="0">
                <a:latin typeface="Carlito"/>
                <a:cs typeface="Carlito"/>
              </a:rPr>
              <a:t>and </a:t>
            </a:r>
            <a:r>
              <a:rPr lang="en-US" altLang="zh-CN" sz="1800" spc="-10" dirty="0">
                <a:latin typeface="Carlito"/>
                <a:cs typeface="Carlito"/>
              </a:rPr>
              <a:t>performance </a:t>
            </a:r>
            <a:r>
              <a:rPr lang="en-US" altLang="zh-CN" sz="1800" spc="-5" dirty="0">
                <a:latin typeface="Carlito"/>
                <a:cs typeface="Carlito"/>
              </a:rPr>
              <a:t>of </a:t>
            </a:r>
            <a:r>
              <a:rPr lang="en-US" altLang="zh-CN" sz="1800" spc="-60" dirty="0">
                <a:latin typeface="Carlito"/>
                <a:cs typeface="Carlito"/>
              </a:rPr>
              <a:t>KG  </a:t>
            </a:r>
            <a:r>
              <a:rPr lang="en-US" altLang="zh-CN" sz="1800" spc="-5" dirty="0">
                <a:latin typeface="Carlito"/>
                <a:cs typeface="Carlito"/>
              </a:rPr>
              <a:t>embeddings.</a:t>
            </a:r>
            <a:endParaRPr lang="en-US" altLang="zh-CN" sz="1800" dirty="0">
              <a:latin typeface="Carlito"/>
              <a:cs typeface="Carlito"/>
            </a:endParaRPr>
          </a:p>
          <a:p>
            <a:pPr marL="367030" lvl="1" indent="0">
              <a:lnSpc>
                <a:spcPct val="150000"/>
              </a:lnSpc>
              <a:buNone/>
            </a:pPr>
            <a:endParaRPr lang="en-US" altLang="zh-CN" sz="2400" dirty="0">
              <a:latin typeface="Carlito"/>
              <a:cs typeface="Carlito"/>
            </a:endParaRPr>
          </a:p>
          <a:p>
            <a:pPr lvl="1">
              <a:lnSpc>
                <a:spcPct val="150000"/>
              </a:lnSpc>
            </a:pPr>
            <a:endParaRPr lang="en-US" altLang="zh-CN" sz="2500" dirty="0"/>
          </a:p>
          <a:p>
            <a:pPr lvl="1">
              <a:lnSpc>
                <a:spcPct val="150000"/>
              </a:lnSpc>
            </a:pPr>
            <a:endParaRPr lang="en-US" altLang="zh-CN" sz="2500" dirty="0"/>
          </a:p>
        </p:txBody>
      </p:sp>
    </p:spTree>
    <p:extLst>
      <p:ext uri="{BB962C8B-B14F-4D97-AF65-F5344CB8AC3E}">
        <p14:creationId xmlns:p14="http://schemas.microsoft.com/office/powerpoint/2010/main" val="227368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4"/>
            <a:ext cx="7762875" cy="5358765"/>
          </a:xfrm>
        </p:spPr>
        <p:txBody>
          <a:bodyPr>
            <a:normAutofit fontScale="97500"/>
          </a:bodyPr>
          <a:lstStyle/>
          <a:p>
            <a:pPr>
              <a:lnSpc>
                <a:spcPct val="150000"/>
              </a:lnSpc>
            </a:pPr>
            <a:r>
              <a:rPr lang="en-US" altLang="zh-CN" sz="2800" spc="-40" dirty="0"/>
              <a:t>KG </a:t>
            </a:r>
            <a:r>
              <a:rPr lang="en-US" altLang="zh-CN" sz="2800" spc="50" dirty="0"/>
              <a:t>Embedding</a:t>
            </a:r>
            <a:r>
              <a:rPr lang="en-US" altLang="zh-CN" sz="2800" spc="75" dirty="0"/>
              <a:t> </a:t>
            </a:r>
            <a:r>
              <a:rPr lang="en-US" altLang="zh-CN" sz="2800" spc="45" dirty="0"/>
              <a:t>Methods</a:t>
            </a:r>
            <a:endParaRPr lang="en-US" altLang="zh-CN" sz="2800" b="1" dirty="0"/>
          </a:p>
          <a:p>
            <a:pPr lvl="1">
              <a:lnSpc>
                <a:spcPct val="150000"/>
              </a:lnSpc>
            </a:pPr>
            <a:r>
              <a:rPr lang="en-US" altLang="zh-CN" sz="2200" spc="-5" dirty="0">
                <a:latin typeface="Carlito"/>
                <a:cs typeface="Carlito"/>
              </a:rPr>
              <a:t>Learns d-dimensional </a:t>
            </a:r>
            <a:r>
              <a:rPr lang="en-US" altLang="zh-CN" sz="2200" spc="-20" dirty="0">
                <a:latin typeface="Carlito"/>
                <a:cs typeface="Carlito"/>
              </a:rPr>
              <a:t>vectors </a:t>
            </a:r>
            <a:r>
              <a:rPr lang="en-US" altLang="zh-CN" sz="2200" spc="-25" dirty="0">
                <a:latin typeface="Carlito"/>
                <a:cs typeface="Carlito"/>
              </a:rPr>
              <a:t>for </a:t>
            </a:r>
            <a:r>
              <a:rPr lang="en-US" altLang="zh-CN" sz="2200" spc="-10" dirty="0">
                <a:latin typeface="Carlito"/>
                <a:cs typeface="Carlito"/>
              </a:rPr>
              <a:t>entities </a:t>
            </a:r>
            <a:r>
              <a:rPr lang="zh-CN" altLang="en-US" sz="2200" spc="185" dirty="0">
                <a:latin typeface="DejaVu Sans Condensed"/>
                <a:cs typeface="DejaVu Sans Condensed"/>
              </a:rPr>
              <a:t>𝓔 </a:t>
            </a:r>
            <a:r>
              <a:rPr lang="en-US" altLang="zh-CN" sz="2200" spc="-5" dirty="0">
                <a:latin typeface="Carlito"/>
                <a:cs typeface="Carlito"/>
              </a:rPr>
              <a:t>and </a:t>
            </a:r>
            <a:r>
              <a:rPr lang="en-US" altLang="zh-CN" sz="2200" spc="-15" dirty="0">
                <a:latin typeface="Carlito"/>
                <a:cs typeface="Carlito"/>
              </a:rPr>
              <a:t>relations </a:t>
            </a:r>
            <a:r>
              <a:rPr lang="zh-CN" altLang="en-US" sz="2200" spc="795" dirty="0">
                <a:latin typeface="DejaVu Sans Condensed"/>
                <a:cs typeface="DejaVu Sans Condensed"/>
              </a:rPr>
              <a:t>𝓡</a:t>
            </a:r>
            <a:r>
              <a:rPr lang="en-US" altLang="zh-CN" sz="2200" spc="-340" dirty="0">
                <a:latin typeface="DejaVu Sans Condensed"/>
                <a:cs typeface="DejaVu Sans Condensed"/>
              </a:rPr>
              <a:t> </a:t>
            </a:r>
            <a:r>
              <a:rPr lang="en-US" altLang="zh-CN" sz="2200" spc="-5" dirty="0">
                <a:latin typeface="Carlito"/>
                <a:cs typeface="Carlito"/>
              </a:rPr>
              <a:t>in </a:t>
            </a:r>
            <a:r>
              <a:rPr lang="en-US" altLang="zh-CN" sz="2200" dirty="0">
                <a:latin typeface="Carlito"/>
                <a:cs typeface="Carlito"/>
              </a:rPr>
              <a:t>a </a:t>
            </a:r>
            <a:r>
              <a:rPr lang="en-US" altLang="zh-CN" sz="2200" spc="-45" dirty="0">
                <a:latin typeface="Carlito"/>
                <a:cs typeface="Carlito"/>
              </a:rPr>
              <a:t>KG.</a:t>
            </a:r>
          </a:p>
          <a:p>
            <a:pPr lvl="1">
              <a:lnSpc>
                <a:spcPct val="150000"/>
              </a:lnSpc>
            </a:pPr>
            <a:r>
              <a:rPr lang="en-US" altLang="zh-CN" sz="2200" spc="-5" dirty="0">
                <a:latin typeface="Carlito"/>
                <a:cs typeface="Carlito"/>
              </a:rPr>
              <a:t>A  </a:t>
            </a:r>
            <a:r>
              <a:rPr lang="en-US" altLang="zh-CN" sz="2200" spc="-15" dirty="0">
                <a:latin typeface="Carlito"/>
                <a:cs typeface="Carlito"/>
              </a:rPr>
              <a:t>score</a:t>
            </a:r>
            <a:r>
              <a:rPr lang="en-US" altLang="zh-CN" sz="2200" spc="-5" dirty="0">
                <a:latin typeface="Carlito"/>
                <a:cs typeface="Carlito"/>
              </a:rPr>
              <a:t> function</a:t>
            </a:r>
            <a:r>
              <a:rPr lang="en-US" altLang="zh-CN" sz="2200" spc="15" dirty="0">
                <a:latin typeface="Carlito"/>
                <a:cs typeface="Carlito"/>
              </a:rPr>
              <a:t> </a:t>
            </a:r>
            <a:r>
              <a:rPr lang="zh-CN" altLang="en-US" sz="2200" spc="225" dirty="0">
                <a:latin typeface="DejaVu Sans Condensed"/>
                <a:cs typeface="DejaVu Sans Condensed"/>
              </a:rPr>
              <a:t>𝛔</a:t>
            </a:r>
            <a:r>
              <a:rPr lang="en-US" altLang="zh-CN" sz="2200" spc="-165" dirty="0">
                <a:latin typeface="DejaVu Sans Condensed"/>
                <a:cs typeface="DejaVu Sans Condensed"/>
              </a:rPr>
              <a:t> </a:t>
            </a:r>
            <a:r>
              <a:rPr lang="en-US" altLang="zh-CN" sz="2200" dirty="0">
                <a:latin typeface="Carlito"/>
                <a:cs typeface="Carlito"/>
              </a:rPr>
              <a:t>:</a:t>
            </a:r>
            <a:r>
              <a:rPr lang="en-US" altLang="zh-CN" sz="2200" spc="10" dirty="0">
                <a:latin typeface="Carlito"/>
                <a:cs typeface="Carlito"/>
              </a:rPr>
              <a:t> </a:t>
            </a:r>
            <a:r>
              <a:rPr lang="zh-CN" altLang="en-US" sz="2200" spc="340" dirty="0">
                <a:latin typeface="DejaVu Sans Condensed"/>
                <a:cs typeface="DejaVu Sans Condensed"/>
              </a:rPr>
              <a:t>𝓔</a:t>
            </a:r>
            <a:r>
              <a:rPr lang="en-US" altLang="zh-CN" sz="2200" spc="340" dirty="0">
                <a:latin typeface="FreeSans"/>
                <a:cs typeface="FreeSans"/>
              </a:rPr>
              <a:t>⨉</a:t>
            </a:r>
            <a:r>
              <a:rPr lang="zh-CN" altLang="en-US" sz="2200" spc="340" dirty="0">
                <a:latin typeface="DejaVu Sans Condensed"/>
                <a:cs typeface="DejaVu Sans Condensed"/>
              </a:rPr>
              <a:t>𝓡</a:t>
            </a:r>
            <a:r>
              <a:rPr lang="en-US" altLang="zh-CN" sz="2200" spc="340" dirty="0">
                <a:latin typeface="FreeSans"/>
                <a:cs typeface="FreeSans"/>
              </a:rPr>
              <a:t>⨉</a:t>
            </a:r>
            <a:r>
              <a:rPr lang="zh-CN" altLang="en-US" sz="2200" spc="340" dirty="0">
                <a:latin typeface="DejaVu Sans Condensed"/>
                <a:cs typeface="DejaVu Sans Condensed"/>
              </a:rPr>
              <a:t>𝓔</a:t>
            </a:r>
            <a:r>
              <a:rPr lang="en-US" altLang="zh-CN" sz="2200" spc="340" dirty="0">
                <a:latin typeface="Carlito"/>
                <a:cs typeface="Carlito"/>
              </a:rPr>
              <a:t>→</a:t>
            </a:r>
            <a:r>
              <a:rPr lang="en-US" altLang="zh-CN" sz="2200" spc="340" dirty="0">
                <a:latin typeface="DejaVu Sans Condensed"/>
                <a:cs typeface="DejaVu Sans Condensed"/>
              </a:rPr>
              <a:t>ℝ</a:t>
            </a:r>
            <a:r>
              <a:rPr lang="en-US" altLang="zh-CN" sz="2200" spc="-160" dirty="0">
                <a:latin typeface="DejaVu Sans Condensed"/>
                <a:cs typeface="DejaVu Sans Condensed"/>
              </a:rPr>
              <a:t> </a:t>
            </a:r>
            <a:r>
              <a:rPr lang="en-US" altLang="zh-CN" sz="2200" spc="-10" dirty="0">
                <a:latin typeface="Carlito"/>
                <a:cs typeface="Carlito"/>
              </a:rPr>
              <a:t>distinguishes</a:t>
            </a:r>
            <a:r>
              <a:rPr lang="en-US" altLang="zh-CN" sz="2200" spc="10" dirty="0">
                <a:latin typeface="Carlito"/>
                <a:cs typeface="Carlito"/>
              </a:rPr>
              <a:t> </a:t>
            </a:r>
            <a:r>
              <a:rPr lang="en-US" altLang="zh-CN" sz="2200" spc="-15" dirty="0">
                <a:latin typeface="Carlito"/>
                <a:cs typeface="Carlito"/>
              </a:rPr>
              <a:t>correct</a:t>
            </a:r>
            <a:r>
              <a:rPr lang="en-US" altLang="zh-CN" sz="2200" dirty="0">
                <a:latin typeface="Carlito"/>
                <a:cs typeface="Carlito"/>
              </a:rPr>
              <a:t> </a:t>
            </a:r>
            <a:r>
              <a:rPr lang="en-US" altLang="zh-CN" sz="2200" spc="-5" dirty="0">
                <a:latin typeface="Carlito"/>
                <a:cs typeface="Carlito"/>
              </a:rPr>
              <a:t>triples</a:t>
            </a:r>
            <a:r>
              <a:rPr lang="en-US" altLang="zh-CN" sz="2200" spc="15" dirty="0">
                <a:latin typeface="Carlito"/>
                <a:cs typeface="Carlito"/>
              </a:rPr>
              <a:t> </a:t>
            </a:r>
            <a:r>
              <a:rPr lang="zh-CN" altLang="en-US" sz="2200" spc="150" dirty="0">
                <a:latin typeface="DejaVu Sans Condensed"/>
                <a:cs typeface="DejaVu Sans Condensed"/>
              </a:rPr>
              <a:t>𝑇</a:t>
            </a:r>
            <a:r>
              <a:rPr lang="en-US" altLang="zh-CN" sz="2200" spc="-125" dirty="0">
                <a:latin typeface="DejaVu Sans Condensed"/>
                <a:cs typeface="DejaVu Sans Condensed"/>
              </a:rPr>
              <a:t> </a:t>
            </a:r>
            <a:r>
              <a:rPr lang="en-US" altLang="zh-CN" sz="2200" spc="-7" baseline="49549" dirty="0">
                <a:latin typeface="DejaVu Sans Condensed"/>
                <a:cs typeface="DejaVu Sans Condensed"/>
              </a:rPr>
              <a:t>+</a:t>
            </a:r>
            <a:r>
              <a:rPr lang="en-US" altLang="zh-CN" sz="2200" spc="-15" dirty="0">
                <a:latin typeface="Carlito"/>
                <a:cs typeface="Carlito"/>
              </a:rPr>
              <a:t>from incorrect </a:t>
            </a:r>
            <a:r>
              <a:rPr lang="en-US" altLang="zh-CN" sz="2200" spc="-10" dirty="0">
                <a:latin typeface="Carlito"/>
                <a:cs typeface="Carlito"/>
              </a:rPr>
              <a:t>triples </a:t>
            </a:r>
            <a:r>
              <a:rPr lang="zh-CN" altLang="en-US" sz="2200" spc="150" dirty="0">
                <a:latin typeface="DejaVu Sans Condensed"/>
                <a:cs typeface="DejaVu Sans Condensed"/>
              </a:rPr>
              <a:t>𝑇 </a:t>
            </a:r>
            <a:r>
              <a:rPr lang="en-US" altLang="zh-CN" sz="2200" baseline="49549" dirty="0">
                <a:latin typeface="DejaVu Sans Condensed"/>
                <a:cs typeface="DejaVu Sans Condensed"/>
              </a:rPr>
              <a:t>−</a:t>
            </a:r>
            <a:r>
              <a:rPr lang="en-US" altLang="zh-CN" sz="2200" dirty="0">
                <a:latin typeface="Carlito"/>
                <a:cs typeface="Carlito"/>
              </a:rPr>
              <a:t>. </a:t>
            </a:r>
            <a:r>
              <a:rPr lang="en-US" altLang="zh-CN" sz="2200" spc="-15" dirty="0">
                <a:latin typeface="Carlito"/>
                <a:cs typeface="Carlito"/>
              </a:rPr>
              <a:t>For</a:t>
            </a:r>
            <a:r>
              <a:rPr lang="en-US" altLang="zh-CN" sz="2200" spc="-215" dirty="0">
                <a:latin typeface="Carlito"/>
                <a:cs typeface="Carlito"/>
              </a:rPr>
              <a:t> </a:t>
            </a:r>
            <a:r>
              <a:rPr lang="en-US" altLang="zh-CN" sz="2200" spc="-20" dirty="0">
                <a:latin typeface="Carlito"/>
                <a:cs typeface="Carlito"/>
              </a:rPr>
              <a:t>example,</a:t>
            </a:r>
          </a:p>
          <a:p>
            <a:pPr lvl="1">
              <a:lnSpc>
                <a:spcPct val="150000"/>
              </a:lnSpc>
            </a:pPr>
            <a:endParaRPr lang="en-US" altLang="zh-CN" sz="2200" spc="-5" dirty="0">
              <a:latin typeface="Carlito"/>
              <a:cs typeface="Carlito"/>
            </a:endParaRPr>
          </a:p>
          <a:p>
            <a:pPr lvl="1">
              <a:lnSpc>
                <a:spcPct val="150000"/>
              </a:lnSpc>
            </a:pPr>
            <a:endParaRPr lang="en-US" altLang="zh-CN" sz="2200" spc="-5" dirty="0">
              <a:latin typeface="Carlito"/>
              <a:cs typeface="Carlito"/>
            </a:endParaRPr>
          </a:p>
          <a:p>
            <a:pPr lvl="1">
              <a:lnSpc>
                <a:spcPct val="150000"/>
              </a:lnSpc>
            </a:pPr>
            <a:r>
              <a:rPr lang="en-US" altLang="zh-CN" sz="2200" spc="-5" dirty="0">
                <a:latin typeface="Carlito"/>
                <a:cs typeface="Carlito"/>
              </a:rPr>
              <a:t>loss function </a:t>
            </a:r>
            <a:r>
              <a:rPr lang="zh-CN" altLang="en-US" sz="2200" spc="35" dirty="0">
                <a:latin typeface="DejaVu Sans Condensed"/>
                <a:cs typeface="DejaVu Sans Condensed"/>
              </a:rPr>
              <a:t>𝐿</a:t>
            </a:r>
            <a:r>
              <a:rPr lang="en-US" altLang="zh-CN" sz="2200" spc="35" dirty="0">
                <a:latin typeface="DejaVu Sans Condensed"/>
                <a:cs typeface="DejaVu Sans Condensed"/>
              </a:rPr>
              <a:t>(</a:t>
            </a:r>
            <a:r>
              <a:rPr lang="zh-CN" altLang="en-US" sz="2200" spc="35" dirty="0">
                <a:latin typeface="DejaVu Sans Condensed"/>
                <a:cs typeface="DejaVu Sans Condensed"/>
              </a:rPr>
              <a:t>𝑇</a:t>
            </a:r>
            <a:r>
              <a:rPr lang="en-US" altLang="zh-CN" sz="2200" spc="52" baseline="49549" dirty="0">
                <a:latin typeface="DejaVu Sans Condensed"/>
                <a:cs typeface="DejaVu Sans Condensed"/>
              </a:rPr>
              <a:t>+</a:t>
            </a:r>
            <a:r>
              <a:rPr lang="en-US" altLang="zh-CN" sz="2200" spc="35" dirty="0">
                <a:latin typeface="DejaVu Sans Condensed"/>
                <a:cs typeface="DejaVu Sans Condensed"/>
              </a:rPr>
              <a:t>, </a:t>
            </a:r>
            <a:r>
              <a:rPr lang="zh-CN" altLang="en-US" sz="2200" spc="130" dirty="0">
                <a:latin typeface="DejaVu Sans Condensed"/>
                <a:cs typeface="DejaVu Sans Condensed"/>
              </a:rPr>
              <a:t>𝑇</a:t>
            </a:r>
            <a:r>
              <a:rPr lang="en-US" altLang="zh-CN" sz="2200" spc="195" baseline="49549" dirty="0">
                <a:latin typeface="DejaVu Sans Condensed"/>
                <a:cs typeface="DejaVu Sans Condensed"/>
              </a:rPr>
              <a:t>−</a:t>
            </a:r>
            <a:r>
              <a:rPr lang="en-US" altLang="zh-CN" sz="2200" spc="130" dirty="0">
                <a:latin typeface="DejaVu Sans Condensed"/>
                <a:cs typeface="DejaVu Sans Condensed"/>
              </a:rPr>
              <a:t>)</a:t>
            </a:r>
            <a:r>
              <a:rPr lang="en-US" altLang="zh-CN" sz="2200" spc="-425" dirty="0">
                <a:latin typeface="DejaVu Sans Condensed"/>
                <a:cs typeface="DejaVu Sans Condensed"/>
              </a:rPr>
              <a:t> </a:t>
            </a:r>
            <a:r>
              <a:rPr lang="en-US" altLang="zh-CN" sz="2200" spc="-5" dirty="0">
                <a:latin typeface="Carlito"/>
                <a:cs typeface="Carlito"/>
              </a:rPr>
              <a:t>is used </a:t>
            </a:r>
            <a:r>
              <a:rPr lang="en-US" altLang="zh-CN" sz="2200" spc="-25" dirty="0">
                <a:latin typeface="Carlito"/>
                <a:cs typeface="Carlito"/>
              </a:rPr>
              <a:t>for </a:t>
            </a:r>
            <a:r>
              <a:rPr lang="en-US" altLang="zh-CN" sz="2200" spc="-10" dirty="0">
                <a:latin typeface="Carlito"/>
                <a:cs typeface="Carlito"/>
              </a:rPr>
              <a:t>training </a:t>
            </a:r>
            <a:r>
              <a:rPr lang="en-US" altLang="zh-CN" sz="2200" spc="-5" dirty="0">
                <a:latin typeface="Carlito"/>
                <a:cs typeface="Carlito"/>
              </a:rPr>
              <a:t>the embeddings .</a:t>
            </a:r>
            <a:endParaRPr lang="en-US" altLang="zh-CN" sz="2200" dirty="0">
              <a:latin typeface="Carlito"/>
              <a:cs typeface="Carlito"/>
            </a:endParaRPr>
          </a:p>
          <a:p>
            <a:pPr lvl="1">
              <a:lnSpc>
                <a:spcPct val="150000"/>
              </a:lnSpc>
            </a:pPr>
            <a:endParaRPr lang="en-US" altLang="zh-CN" sz="2500" dirty="0"/>
          </a:p>
          <a:p>
            <a:pPr lvl="1">
              <a:lnSpc>
                <a:spcPct val="150000"/>
              </a:lnSpc>
            </a:pPr>
            <a:endParaRPr lang="en-US" altLang="zh-CN" sz="2500" dirty="0"/>
          </a:p>
        </p:txBody>
      </p:sp>
      <p:pic>
        <p:nvPicPr>
          <p:cNvPr id="6" name="图片 5">
            <a:extLst>
              <a:ext uri="{FF2B5EF4-FFF2-40B4-BE49-F238E27FC236}">
                <a16:creationId xmlns:a16="http://schemas.microsoft.com/office/drawing/2014/main" id="{236ED746-1775-44B7-B0C2-90DA8BA82134}"/>
              </a:ext>
            </a:extLst>
          </p:cNvPr>
          <p:cNvPicPr>
            <a:picLocks noChangeAspect="1"/>
          </p:cNvPicPr>
          <p:nvPr/>
        </p:nvPicPr>
        <p:blipFill>
          <a:blip r:embed="rId3"/>
          <a:stretch>
            <a:fillRect/>
          </a:stretch>
        </p:blipFill>
        <p:spPr>
          <a:xfrm>
            <a:off x="1331640" y="4653136"/>
            <a:ext cx="5893103" cy="247663"/>
          </a:xfrm>
          <a:prstGeom prst="rect">
            <a:avLst/>
          </a:prstGeom>
        </p:spPr>
      </p:pic>
    </p:spTree>
    <p:extLst>
      <p:ext uri="{BB962C8B-B14F-4D97-AF65-F5344CB8AC3E}">
        <p14:creationId xmlns:p14="http://schemas.microsoft.com/office/powerpoint/2010/main" val="399583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4"/>
            <a:ext cx="7762875" cy="5358765"/>
          </a:xfrm>
        </p:spPr>
        <p:txBody>
          <a:bodyPr>
            <a:normAutofit fontScale="97500"/>
          </a:bodyPr>
          <a:lstStyle/>
          <a:p>
            <a:pPr>
              <a:lnSpc>
                <a:spcPct val="150000"/>
              </a:lnSpc>
            </a:pPr>
            <a:r>
              <a:rPr lang="en-US" altLang="zh-CN" sz="2800" spc="-40" dirty="0"/>
              <a:t>KG </a:t>
            </a:r>
            <a:r>
              <a:rPr lang="en-US" altLang="zh-CN" sz="2800" spc="50" dirty="0"/>
              <a:t>Embedding</a:t>
            </a:r>
            <a:r>
              <a:rPr lang="en-US" altLang="zh-CN" sz="2800" spc="75" dirty="0"/>
              <a:t> </a:t>
            </a:r>
            <a:r>
              <a:rPr lang="en-US" altLang="zh-CN" sz="2800" spc="45" dirty="0"/>
              <a:t>Methods</a:t>
            </a:r>
            <a:endParaRPr lang="en-US" altLang="zh-CN" sz="2800" b="1" dirty="0"/>
          </a:p>
          <a:p>
            <a:pPr lvl="1">
              <a:lnSpc>
                <a:spcPct val="150000"/>
              </a:lnSpc>
            </a:pPr>
            <a:endParaRPr lang="en-US" altLang="zh-CN" sz="2500" dirty="0"/>
          </a:p>
          <a:p>
            <a:pPr lvl="1">
              <a:lnSpc>
                <a:spcPct val="150000"/>
              </a:lnSpc>
            </a:pPr>
            <a:endParaRPr lang="en-US" altLang="zh-CN" sz="2500" dirty="0"/>
          </a:p>
        </p:txBody>
      </p:sp>
      <p:sp>
        <p:nvSpPr>
          <p:cNvPr id="5" name="object 3">
            <a:extLst>
              <a:ext uri="{FF2B5EF4-FFF2-40B4-BE49-F238E27FC236}">
                <a16:creationId xmlns:a16="http://schemas.microsoft.com/office/drawing/2014/main" id="{73AF54CA-C483-4461-B0FF-FF4A38715DB9}"/>
              </a:ext>
            </a:extLst>
          </p:cNvPr>
          <p:cNvSpPr/>
          <p:nvPr/>
        </p:nvSpPr>
        <p:spPr>
          <a:xfrm>
            <a:off x="950114" y="2329690"/>
            <a:ext cx="6775776" cy="3697851"/>
          </a:xfrm>
          <a:prstGeom prst="rect">
            <a:avLst/>
          </a:prstGeom>
          <a:blipFill>
            <a:blip r:embed="rId3" cstate="print"/>
            <a:stretch>
              <a:fillRect/>
            </a:stretch>
          </a:blip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5781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6565" y="1499235"/>
            <a:ext cx="7762875" cy="3698240"/>
          </a:xfrm>
        </p:spPr>
        <p:txBody>
          <a:bodyPr>
            <a:normAutofit fontScale="97500"/>
          </a:bodyPr>
          <a:lstStyle/>
          <a:p>
            <a:pPr>
              <a:lnSpc>
                <a:spcPct val="150000"/>
              </a:lnSpc>
            </a:pPr>
            <a:r>
              <a:rPr lang="en-US" altLang="zh-CN" sz="2800" spc="-40" dirty="0"/>
              <a:t>KG </a:t>
            </a:r>
            <a:r>
              <a:rPr lang="en-US" altLang="zh-CN" sz="2800" spc="50" dirty="0"/>
              <a:t>Embedding</a:t>
            </a:r>
            <a:r>
              <a:rPr lang="en-US" altLang="zh-CN" sz="2800" spc="75" dirty="0"/>
              <a:t> </a:t>
            </a:r>
            <a:r>
              <a:rPr lang="en-US" altLang="zh-CN" sz="2800" spc="45" dirty="0"/>
              <a:t>Methods</a:t>
            </a:r>
          </a:p>
          <a:p>
            <a:pPr lvl="1">
              <a:lnSpc>
                <a:spcPct val="150000"/>
              </a:lnSpc>
            </a:pPr>
            <a:r>
              <a:rPr lang="en-US" altLang="zh-CN" sz="2400" spc="-5" dirty="0">
                <a:latin typeface="Carlito"/>
                <a:cs typeface="Carlito"/>
              </a:rPr>
              <a:t>Additive</a:t>
            </a:r>
            <a:r>
              <a:rPr lang="en-US" altLang="zh-CN" sz="2400" spc="-75" dirty="0">
                <a:latin typeface="Carlito"/>
                <a:cs typeface="Carlito"/>
              </a:rPr>
              <a:t> </a:t>
            </a:r>
            <a:r>
              <a:rPr lang="en-US" altLang="zh-CN" sz="2400" spc="-5" dirty="0">
                <a:latin typeface="Carlito"/>
                <a:cs typeface="Carlito"/>
              </a:rPr>
              <a:t>Methods</a:t>
            </a:r>
          </a:p>
          <a:p>
            <a:pPr marL="367030" lvl="1" indent="0">
              <a:lnSpc>
                <a:spcPct val="150000"/>
              </a:lnSpc>
              <a:buNone/>
            </a:pPr>
            <a:endParaRPr lang="en-US" altLang="zh-CN" sz="2400" dirty="0">
              <a:latin typeface="Carlito"/>
              <a:cs typeface="Carlito"/>
            </a:endParaRPr>
          </a:p>
          <a:p>
            <a:pPr lvl="1">
              <a:lnSpc>
                <a:spcPct val="150000"/>
              </a:lnSpc>
            </a:pPr>
            <a:r>
              <a:rPr lang="en-US" altLang="zh-CN" sz="2400" spc="-10" dirty="0">
                <a:latin typeface="Carlito"/>
                <a:cs typeface="Carlito"/>
              </a:rPr>
              <a:t>Multiplicative</a:t>
            </a:r>
            <a:r>
              <a:rPr lang="en-US" altLang="zh-CN" sz="2400" spc="-45" dirty="0">
                <a:latin typeface="Carlito"/>
                <a:cs typeface="Carlito"/>
              </a:rPr>
              <a:t> </a:t>
            </a:r>
            <a:r>
              <a:rPr lang="en-US" altLang="zh-CN" sz="2400" spc="-5" dirty="0">
                <a:latin typeface="Carlito"/>
                <a:cs typeface="Carlito"/>
              </a:rPr>
              <a:t>Methods</a:t>
            </a: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sp>
        <p:nvSpPr>
          <p:cNvPr id="4" name="object 7">
            <a:extLst>
              <a:ext uri="{FF2B5EF4-FFF2-40B4-BE49-F238E27FC236}">
                <a16:creationId xmlns:a16="http://schemas.microsoft.com/office/drawing/2014/main" id="{512608D0-73EA-4331-A3AD-2D5EA1F27DEF}"/>
              </a:ext>
            </a:extLst>
          </p:cNvPr>
          <p:cNvSpPr/>
          <p:nvPr/>
        </p:nvSpPr>
        <p:spPr>
          <a:xfrm>
            <a:off x="1775232" y="2924944"/>
            <a:ext cx="6444208" cy="432048"/>
          </a:xfrm>
          <a:prstGeom prst="rect">
            <a:avLst/>
          </a:prstGeom>
          <a:blipFill>
            <a:blip r:embed="rId3" cstate="print"/>
            <a:stretch>
              <a:fillRect/>
            </a:stretch>
          </a:blipFill>
        </p:spPr>
        <p:txBody>
          <a:bodyPr wrap="square" lIns="0" tIns="0" rIns="0" bIns="0" rtlCol="0"/>
          <a:lstStyle/>
          <a:p>
            <a:endParaRPr/>
          </a:p>
        </p:txBody>
      </p:sp>
      <p:sp>
        <p:nvSpPr>
          <p:cNvPr id="5" name="object 6">
            <a:extLst>
              <a:ext uri="{FF2B5EF4-FFF2-40B4-BE49-F238E27FC236}">
                <a16:creationId xmlns:a16="http://schemas.microsoft.com/office/drawing/2014/main" id="{FDB1568D-6AF5-4EBA-AC71-F341A80518D0}"/>
              </a:ext>
            </a:extLst>
          </p:cNvPr>
          <p:cNvSpPr/>
          <p:nvPr/>
        </p:nvSpPr>
        <p:spPr>
          <a:xfrm>
            <a:off x="1730627" y="4365104"/>
            <a:ext cx="4442989" cy="58932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8163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179512" y="1499235"/>
            <a:ext cx="7762875" cy="3698240"/>
          </a:xfrm>
        </p:spPr>
        <p:txBody>
          <a:bodyPr>
            <a:normAutofit fontScale="97500"/>
          </a:bodyPr>
          <a:lstStyle/>
          <a:p>
            <a:pPr>
              <a:lnSpc>
                <a:spcPct val="150000"/>
              </a:lnSpc>
            </a:pPr>
            <a:r>
              <a:rPr lang="en-US" altLang="zh-CN" sz="2800" spc="-40" dirty="0"/>
              <a:t>KG </a:t>
            </a:r>
            <a:r>
              <a:rPr lang="en-US" altLang="zh-CN" sz="2800" spc="50" dirty="0"/>
              <a:t>Embedding</a:t>
            </a:r>
            <a:r>
              <a:rPr lang="en-US" altLang="zh-CN" sz="2800" spc="75" dirty="0"/>
              <a:t> </a:t>
            </a:r>
            <a:r>
              <a:rPr lang="en-US" altLang="zh-CN" sz="2800" spc="45" dirty="0"/>
              <a:t>Methods</a:t>
            </a: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pic>
        <p:nvPicPr>
          <p:cNvPr id="7" name="图片 6">
            <a:extLst>
              <a:ext uri="{FF2B5EF4-FFF2-40B4-BE49-F238E27FC236}">
                <a16:creationId xmlns:a16="http://schemas.microsoft.com/office/drawing/2014/main" id="{449D5AE7-B319-4915-BB81-5A9D0E77E8D6}"/>
              </a:ext>
            </a:extLst>
          </p:cNvPr>
          <p:cNvPicPr>
            <a:picLocks noChangeAspect="1"/>
          </p:cNvPicPr>
          <p:nvPr/>
        </p:nvPicPr>
        <p:blipFill>
          <a:blip r:embed="rId3"/>
          <a:stretch>
            <a:fillRect/>
          </a:stretch>
        </p:blipFill>
        <p:spPr>
          <a:xfrm>
            <a:off x="1115616" y="2743068"/>
            <a:ext cx="2006472" cy="2247854"/>
          </a:xfrm>
          <a:prstGeom prst="rect">
            <a:avLst/>
          </a:prstGeom>
        </p:spPr>
      </p:pic>
      <p:pic>
        <p:nvPicPr>
          <p:cNvPr id="8" name="图片 7">
            <a:extLst>
              <a:ext uri="{FF2B5EF4-FFF2-40B4-BE49-F238E27FC236}">
                <a16:creationId xmlns:a16="http://schemas.microsoft.com/office/drawing/2014/main" id="{EFF1556D-68CB-4DEB-8C15-C9CE82F6875C}"/>
              </a:ext>
            </a:extLst>
          </p:cNvPr>
          <p:cNvPicPr>
            <a:picLocks noChangeAspect="1"/>
          </p:cNvPicPr>
          <p:nvPr/>
        </p:nvPicPr>
        <p:blipFill>
          <a:blip r:embed="rId4"/>
          <a:stretch>
            <a:fillRect/>
          </a:stretch>
        </p:blipFill>
        <p:spPr>
          <a:xfrm>
            <a:off x="4572000" y="3095039"/>
            <a:ext cx="4038028" cy="1874799"/>
          </a:xfrm>
          <a:prstGeom prst="rect">
            <a:avLst/>
          </a:prstGeom>
        </p:spPr>
      </p:pic>
      <p:pic>
        <p:nvPicPr>
          <p:cNvPr id="10" name="图片 9">
            <a:extLst>
              <a:ext uri="{FF2B5EF4-FFF2-40B4-BE49-F238E27FC236}">
                <a16:creationId xmlns:a16="http://schemas.microsoft.com/office/drawing/2014/main" id="{879C21DA-99BE-4B75-9C56-9C61B8128F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6364" y="5853755"/>
            <a:ext cx="1704975" cy="381000"/>
          </a:xfrm>
          <a:prstGeom prst="rect">
            <a:avLst/>
          </a:prstGeom>
        </p:spPr>
      </p:pic>
      <p:sp>
        <p:nvSpPr>
          <p:cNvPr id="11" name="文本框 10">
            <a:extLst>
              <a:ext uri="{FF2B5EF4-FFF2-40B4-BE49-F238E27FC236}">
                <a16:creationId xmlns:a16="http://schemas.microsoft.com/office/drawing/2014/main" id="{0D05135C-A360-4CDC-B257-989E6145E75A}"/>
              </a:ext>
            </a:extLst>
          </p:cNvPr>
          <p:cNvSpPr txBox="1"/>
          <p:nvPr/>
        </p:nvSpPr>
        <p:spPr>
          <a:xfrm>
            <a:off x="2411452" y="5358765"/>
            <a:ext cx="792396" cy="646331"/>
          </a:xfrm>
          <a:prstGeom prst="rect">
            <a:avLst/>
          </a:prstGeom>
          <a:noFill/>
        </p:spPr>
        <p:txBody>
          <a:bodyPr wrap="none" rtlCol="0">
            <a:spAutoFit/>
          </a:bodyPr>
          <a:lstStyle/>
          <a:p>
            <a:r>
              <a:rPr lang="en-US" altLang="zh-CN" dirty="0" err="1"/>
              <a:t>TransE</a:t>
            </a:r>
            <a:endParaRPr lang="en-US" altLang="zh-CN" dirty="0"/>
          </a:p>
          <a:p>
            <a:endParaRPr lang="zh-CN" altLang="en-US" dirty="0"/>
          </a:p>
        </p:txBody>
      </p:sp>
      <p:pic>
        <p:nvPicPr>
          <p:cNvPr id="13" name="图片 12">
            <a:extLst>
              <a:ext uri="{FF2B5EF4-FFF2-40B4-BE49-F238E27FC236}">
                <a16:creationId xmlns:a16="http://schemas.microsoft.com/office/drawing/2014/main" id="{04065509-BF8C-4D4F-82AE-E38A830DC0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7453" y="5836610"/>
            <a:ext cx="1666875" cy="304800"/>
          </a:xfrm>
          <a:prstGeom prst="rect">
            <a:avLst/>
          </a:prstGeom>
        </p:spPr>
      </p:pic>
      <p:sp>
        <p:nvSpPr>
          <p:cNvPr id="14" name="文本框 13">
            <a:extLst>
              <a:ext uri="{FF2B5EF4-FFF2-40B4-BE49-F238E27FC236}">
                <a16:creationId xmlns:a16="http://schemas.microsoft.com/office/drawing/2014/main" id="{DEDC90B4-F9DC-4B9B-89F8-FDCCF8A76445}"/>
              </a:ext>
            </a:extLst>
          </p:cNvPr>
          <p:cNvSpPr txBox="1"/>
          <p:nvPr/>
        </p:nvSpPr>
        <p:spPr>
          <a:xfrm>
            <a:off x="6011852" y="5302949"/>
            <a:ext cx="824456" cy="646331"/>
          </a:xfrm>
          <a:prstGeom prst="rect">
            <a:avLst/>
          </a:prstGeom>
          <a:noFill/>
        </p:spPr>
        <p:txBody>
          <a:bodyPr wrap="none" rtlCol="0">
            <a:spAutoFit/>
          </a:bodyPr>
          <a:lstStyle/>
          <a:p>
            <a:r>
              <a:rPr lang="en-US" altLang="zh-CN" dirty="0" err="1"/>
              <a:t>TransH</a:t>
            </a:r>
            <a:endParaRPr lang="en-US" altLang="zh-CN" dirty="0"/>
          </a:p>
          <a:p>
            <a:endParaRPr lang="zh-CN" altLang="en-US" dirty="0"/>
          </a:p>
        </p:txBody>
      </p:sp>
    </p:spTree>
    <p:extLst>
      <p:ext uri="{BB962C8B-B14F-4D97-AF65-F5344CB8AC3E}">
        <p14:creationId xmlns:p14="http://schemas.microsoft.com/office/powerpoint/2010/main" val="278170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179512" y="1499235"/>
            <a:ext cx="7762875" cy="3698240"/>
          </a:xfrm>
        </p:spPr>
        <p:txBody>
          <a:bodyPr>
            <a:normAutofit fontScale="97500"/>
          </a:bodyPr>
          <a:lstStyle/>
          <a:p>
            <a:pPr>
              <a:lnSpc>
                <a:spcPct val="150000"/>
              </a:lnSpc>
            </a:pPr>
            <a:r>
              <a:rPr lang="en-US" altLang="zh-CN" sz="2800" spc="-40" dirty="0"/>
              <a:t>KG </a:t>
            </a:r>
            <a:r>
              <a:rPr lang="en-US" altLang="zh-CN" sz="2800" spc="50" dirty="0"/>
              <a:t>Embedding</a:t>
            </a:r>
            <a:r>
              <a:rPr lang="en-US" altLang="zh-CN" sz="2800" spc="75" dirty="0"/>
              <a:t> </a:t>
            </a:r>
            <a:r>
              <a:rPr lang="en-US" altLang="zh-CN" sz="2800" spc="45" dirty="0"/>
              <a:t>Methods</a:t>
            </a:r>
          </a:p>
          <a:p>
            <a:pPr marL="367030" lvl="1" indent="0">
              <a:lnSpc>
                <a:spcPct val="150000"/>
              </a:lnSpc>
              <a:buNone/>
            </a:pPr>
            <a:endParaRPr lang="en-US" altLang="zh-CN" sz="2400" dirty="0">
              <a:latin typeface="Carlito"/>
              <a:cs typeface="Carlito"/>
            </a:endParaRPr>
          </a:p>
          <a:p>
            <a:pPr lvl="1">
              <a:lnSpc>
                <a:spcPct val="150000"/>
              </a:lnSpc>
            </a:pPr>
            <a:endParaRPr lang="en-US" altLang="zh-CN" sz="2500" b="1" dirty="0"/>
          </a:p>
          <a:p>
            <a:pPr lvl="1">
              <a:lnSpc>
                <a:spcPct val="150000"/>
              </a:lnSpc>
            </a:pPr>
            <a:endParaRPr lang="en-US" altLang="zh-CN" sz="2500" dirty="0"/>
          </a:p>
        </p:txBody>
      </p:sp>
      <p:pic>
        <p:nvPicPr>
          <p:cNvPr id="4" name="图片 3">
            <a:extLst>
              <a:ext uri="{FF2B5EF4-FFF2-40B4-BE49-F238E27FC236}">
                <a16:creationId xmlns:a16="http://schemas.microsoft.com/office/drawing/2014/main" id="{D059836F-F5C1-4D40-ABF3-292D7CB6001C}"/>
              </a:ext>
            </a:extLst>
          </p:cNvPr>
          <p:cNvPicPr>
            <a:picLocks noChangeAspect="1"/>
          </p:cNvPicPr>
          <p:nvPr/>
        </p:nvPicPr>
        <p:blipFill>
          <a:blip r:embed="rId3"/>
          <a:stretch>
            <a:fillRect/>
          </a:stretch>
        </p:blipFill>
        <p:spPr>
          <a:xfrm>
            <a:off x="377267" y="2780928"/>
            <a:ext cx="8388781" cy="2063856"/>
          </a:xfrm>
          <a:prstGeom prst="rect">
            <a:avLst/>
          </a:prstGeom>
        </p:spPr>
      </p:pic>
      <p:sp>
        <p:nvSpPr>
          <p:cNvPr id="5" name="object 7">
            <a:extLst>
              <a:ext uri="{FF2B5EF4-FFF2-40B4-BE49-F238E27FC236}">
                <a16:creationId xmlns:a16="http://schemas.microsoft.com/office/drawing/2014/main" id="{D8D04A3D-756E-435A-8AA8-8D7C4791F814}"/>
              </a:ext>
            </a:extLst>
          </p:cNvPr>
          <p:cNvSpPr/>
          <p:nvPr/>
        </p:nvSpPr>
        <p:spPr>
          <a:xfrm>
            <a:off x="1043608" y="5142741"/>
            <a:ext cx="6444208" cy="432048"/>
          </a:xfrm>
          <a:prstGeom prst="rect">
            <a:avLst/>
          </a:prstGeom>
          <a:blipFill>
            <a:blip r:embed="rId4"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F4F469F1-9DEC-4B43-9A5C-657B7ACD00B6}"/>
              </a:ext>
            </a:extLst>
          </p:cNvPr>
          <p:cNvSpPr/>
          <p:nvPr/>
        </p:nvSpPr>
        <p:spPr>
          <a:xfrm>
            <a:off x="1403648" y="5817189"/>
            <a:ext cx="4442989" cy="589323"/>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9907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3878</TotalTime>
  <Words>1415</Words>
  <Application>Microsoft Office PowerPoint</Application>
  <PresentationFormat>全屏显示(4:3)</PresentationFormat>
  <Paragraphs>194</Paragraphs>
  <Slides>23</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Carlito</vt:lpstr>
      <vt:lpstr>DejaVu Sans Condensed</vt:lpstr>
      <vt:lpstr>FreeSans</vt:lpstr>
      <vt:lpstr>Lingoes Unicode</vt:lpstr>
      <vt:lpstr>Arial</vt:lpstr>
      <vt:lpstr>Arial Black</vt:lpstr>
      <vt:lpstr>Calibri</vt:lpstr>
      <vt:lpstr>Ebrima</vt:lpstr>
      <vt:lpstr>Iskoola Pota</vt:lpstr>
      <vt:lpstr>Times New Roman</vt:lpstr>
      <vt:lpstr>Wingdings</vt:lpstr>
      <vt:lpstr>Wingdings 2</vt:lpstr>
      <vt:lpstr>中性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In-Memory Data Management</dc:title>
  <dc:creator>Wangli</dc:creator>
  <cp:lastModifiedBy> </cp:lastModifiedBy>
  <cp:revision>1577</cp:revision>
  <dcterms:created xsi:type="dcterms:W3CDTF">2019-01-25T03:27:31Z</dcterms:created>
  <dcterms:modified xsi:type="dcterms:W3CDTF">2020-04-23T09:29:16Z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