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7" r:id="rId2"/>
    <p:sldId id="736" r:id="rId3"/>
    <p:sldId id="788" r:id="rId4"/>
    <p:sldId id="789" r:id="rId5"/>
    <p:sldId id="790" r:id="rId6"/>
    <p:sldId id="794" r:id="rId7"/>
    <p:sldId id="793" r:id="rId8"/>
    <p:sldId id="745" r:id="rId9"/>
    <p:sldId id="796" r:id="rId10"/>
    <p:sldId id="795" r:id="rId11"/>
    <p:sldId id="7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96391" autoAdjust="0"/>
  </p:normalViewPr>
  <p:slideViewPr>
    <p:cSldViewPr snapToGrid="0">
      <p:cViewPr>
        <p:scale>
          <a:sx n="100" d="100"/>
          <a:sy n="100" d="100"/>
        </p:scale>
        <p:origin x="1008" y="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12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221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3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904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4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508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5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2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7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1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08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220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>
            <a:extLst>
              <a:ext uri="{FF2B5EF4-FFF2-40B4-BE49-F238E27FC236}">
                <a16:creationId xmlns:a16="http://schemas.microsoft.com/office/drawing/2014/main" id="{97F35A0B-FE2F-4668-904C-CC63AD1F0FC2}"/>
              </a:ext>
            </a:extLst>
          </p:cNvPr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D81BFD-B01F-4BB2-897E-BCF698B4D939}"/>
              </a:ext>
            </a:extLst>
          </p:cNvPr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366837"/>
              <a:gd name="connsiteY0" fmla="*/ 1560914 h 1560914"/>
              <a:gd name="connsiteX1" fmla="*/ 0 w 12366837"/>
              <a:gd name="connsiteY1" fmla="*/ 1560914 h 1560914"/>
              <a:gd name="connsiteX2" fmla="*/ 0 w 12366837"/>
              <a:gd name="connsiteY2" fmla="*/ 537687 h 1560914"/>
              <a:gd name="connsiteX3" fmla="*/ 11146976 w 12366837"/>
              <a:gd name="connsiteY3" fmla="*/ 260933 h 1560914"/>
              <a:gd name="connsiteX4" fmla="*/ 12192000 w 12366837"/>
              <a:gd name="connsiteY4" fmla="*/ 73000 h 1560914"/>
              <a:gd name="connsiteX5" fmla="*/ 12192000 w 12366837"/>
              <a:gd name="connsiteY5" fmla="*/ 1560914 h 1560914"/>
              <a:gd name="connsiteX0" fmla="*/ 12192000 w 12192000"/>
              <a:gd name="connsiteY0" fmla="*/ 1575972 h 1575972"/>
              <a:gd name="connsiteX1" fmla="*/ 0 w 12192000"/>
              <a:gd name="connsiteY1" fmla="*/ 1575972 h 1575972"/>
              <a:gd name="connsiteX2" fmla="*/ 0 w 12192000"/>
              <a:gd name="connsiteY2" fmla="*/ 552745 h 1575972"/>
              <a:gd name="connsiteX3" fmla="*/ 11146976 w 12192000"/>
              <a:gd name="connsiteY3" fmla="*/ 275991 h 1575972"/>
              <a:gd name="connsiteX4" fmla="*/ 12192000 w 12192000"/>
              <a:gd name="connsiteY4" fmla="*/ 88058 h 1575972"/>
              <a:gd name="connsiteX5" fmla="*/ 12192000 w 12192000"/>
              <a:gd name="connsiteY5" fmla="*/ 1575972 h 1575972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49DFC0-FAEE-4545-9C02-DA31A7AFB7A0}"/>
              </a:ext>
            </a:extLst>
          </p:cNvPr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>
              <a:extLst>
                <a:ext uri="{FF2B5EF4-FFF2-40B4-BE49-F238E27FC236}">
                  <a16:creationId xmlns:a16="http://schemas.microsoft.com/office/drawing/2014/main" id="{ECD6A4BE-4C40-4FCB-A980-DE2DC4E997E3}"/>
                </a:ext>
              </a:extLst>
            </p:cNvPr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>
              <a:extLst>
                <a:ext uri="{FF2B5EF4-FFF2-40B4-BE49-F238E27FC236}">
                  <a16:creationId xmlns:a16="http://schemas.microsoft.com/office/drawing/2014/main" id="{78751DE8-0FF8-49B0-B7A7-EDEB91E34469}"/>
                </a:ext>
              </a:extLst>
            </p:cNvPr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F37AD40E-2036-45B7-BC94-D0322D23B78D}"/>
              </a:ext>
            </a:extLst>
          </p:cNvPr>
          <p:cNvSpPr/>
          <p:nvPr userDrawn="1"/>
        </p:nvSpPr>
        <p:spPr>
          <a:xfrm>
            <a:off x="590709" y="6567340"/>
            <a:ext cx="5654112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altLang="zh-CN" sz="900" b="0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Vokenization</a:t>
            </a:r>
            <a:r>
              <a:rPr lang="en-US" altLang="zh-CN" sz="900" b="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Improving Language Understanding with Contextualized, Visual-Grounded Supervision</a:t>
            </a:r>
          </a:p>
          <a:p>
            <a:endParaRPr lang="zh-CN" altLang="en-US" sz="900" b="0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CEF37C-5C22-41BE-A198-9DB33FF78D68}"/>
              </a:ext>
            </a:extLst>
          </p:cNvPr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670119-5D26-47FF-826F-72F33482DBD4}"/>
              </a:ext>
            </a:extLst>
          </p:cNvPr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203200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33" userDrawn="1">
          <p15:clr>
            <a:srgbClr val="F26B43"/>
          </p15:clr>
        </p15:guide>
        <p15:guide id="2" pos="3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41B3B9-1E93-4ECD-A7BF-9136102501C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89F823EF-0721-448F-B5C1-B945375231E6}"/>
              </a:ext>
            </a:extLst>
          </p:cNvPr>
          <p:cNvGrpSpPr/>
          <p:nvPr/>
        </p:nvGrpSpPr>
        <p:grpSpPr>
          <a:xfrm>
            <a:off x="0" y="1583267"/>
            <a:ext cx="12192000" cy="5274733"/>
            <a:chOff x="0" y="3312958"/>
            <a:chExt cx="12192000" cy="3830792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7842A79C-4014-419F-939E-93F9E3B2379D}"/>
                </a:ext>
              </a:extLst>
            </p:cNvPr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0ED815D2-6843-4633-BFAB-D0B4D03CA4A4}"/>
                </a:ext>
              </a:extLst>
            </p:cNvPr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D333133-B779-4DA1-80BA-DF6BFCB972EA}"/>
              </a:ext>
            </a:extLst>
          </p:cNvPr>
          <p:cNvSpPr txBox="1"/>
          <p:nvPr/>
        </p:nvSpPr>
        <p:spPr>
          <a:xfrm>
            <a:off x="4815841" y="5072586"/>
            <a:ext cx="2560316" cy="625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Hao Tan         Mohit Bansal</a:t>
            </a:r>
          </a:p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UNC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Chapel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Hill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791BA2-8CEC-4F32-AD60-C7C15DC4AB94}"/>
              </a:ext>
            </a:extLst>
          </p:cNvPr>
          <p:cNvSpPr txBox="1"/>
          <p:nvPr/>
        </p:nvSpPr>
        <p:spPr>
          <a:xfrm>
            <a:off x="1553633" y="4230985"/>
            <a:ext cx="9084733" cy="830997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dirty="0" err="1">
                <a:sym typeface="微软雅黑" panose="020B0503020204020204" pitchFamily="34" charset="-122"/>
              </a:rPr>
              <a:t>Vokenization</a:t>
            </a:r>
            <a:r>
              <a:rPr lang="en-US" altLang="zh-CN" sz="2400" dirty="0">
                <a:sym typeface="微软雅黑" panose="020B0503020204020204" pitchFamily="34" charset="-122"/>
              </a:rPr>
              <a:t>: Improving Language Understanding with Contextualized, Visual-Grounded Supervision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08713B-3111-41E6-900E-00E12BC7D4FE}"/>
              </a:ext>
            </a:extLst>
          </p:cNvPr>
          <p:cNvSpPr txBox="1"/>
          <p:nvPr/>
        </p:nvSpPr>
        <p:spPr>
          <a:xfrm>
            <a:off x="5734361" y="6151475"/>
            <a:ext cx="723275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张亚东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870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微软雅黑" panose="020B0503020204020204" pitchFamily="34" charset="-122"/>
              </a:rPr>
              <a:t>Conclusion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C50EA8A2-C6F3-4DE4-BFAB-16635F75857C}"/>
              </a:ext>
            </a:extLst>
          </p:cNvPr>
          <p:cNvSpPr txBox="1"/>
          <p:nvPr/>
        </p:nvSpPr>
        <p:spPr bwMode="auto">
          <a:xfrm>
            <a:off x="877633" y="2080152"/>
            <a:ext cx="7551992" cy="700576"/>
          </a:xfrm>
          <a:prstGeom prst="rect">
            <a:avLst/>
          </a:prstGeom>
          <a:noFill/>
        </p:spPr>
        <p:txBody>
          <a:bodyPr wrap="square" lIns="90000" rIns="9000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作者提出了一个增加视觉信息监督的语言预训练模型，通过实验对比，新的模型在下游任务中的表现都优于只使用文本信息预训练的模型。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628C91A-8293-4B61-9645-8615877E4D21}"/>
              </a:ext>
            </a:extLst>
          </p:cNvPr>
          <p:cNvSpPr txBox="1"/>
          <p:nvPr/>
        </p:nvSpPr>
        <p:spPr bwMode="auto">
          <a:xfrm>
            <a:off x="877632" y="2889777"/>
            <a:ext cx="7456743" cy="700576"/>
          </a:xfrm>
          <a:prstGeom prst="rect">
            <a:avLst/>
          </a:prstGeom>
          <a:noFill/>
        </p:spPr>
        <p:txBody>
          <a:bodyPr wrap="square" lIns="90000" rIns="9000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作者提出了一个利用上下文信息来进行词和图片匹配的方法，一方面解决了数据量的问题，另一方面也使非视觉相关的词也能匹配到相应的图片。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1073F68-2259-405E-922F-E5DD12F86032}"/>
              </a:ext>
            </a:extLst>
          </p:cNvPr>
          <p:cNvSpPr txBox="1"/>
          <p:nvPr/>
        </p:nvSpPr>
        <p:spPr bwMode="auto">
          <a:xfrm>
            <a:off x="877631" y="4288960"/>
            <a:ext cx="7456743" cy="700576"/>
          </a:xfrm>
          <a:prstGeom prst="rect">
            <a:avLst/>
          </a:prstGeom>
          <a:noFill/>
        </p:spPr>
        <p:txBody>
          <a:bodyPr wrap="square" lIns="90000" rIns="9000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一张图片一般包含的信息量是相当大的，作为一个词的标注，个人认为粒度太粗了，在展示的例子中也没看到图片与词之间的相关性。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B8655F-AF67-42D6-9B35-3D14948CCDBD}"/>
              </a:ext>
            </a:extLst>
          </p:cNvPr>
          <p:cNvSpPr/>
          <p:nvPr/>
        </p:nvSpPr>
        <p:spPr>
          <a:xfrm>
            <a:off x="877630" y="1737226"/>
            <a:ext cx="1961091" cy="297646"/>
          </a:xfrm>
          <a:prstGeom prst="rect">
            <a:avLst/>
          </a:prstGeom>
        </p:spPr>
        <p:txBody>
          <a:bodyPr wrap="none" lIns="90000" rIns="90000" anchor="ctr">
            <a:spAutoFit/>
          </a:bodyPr>
          <a:lstStyle/>
          <a:p>
            <a:pPr algn="r"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Contributions</a:t>
            </a:r>
            <a:endParaRPr lang="zh-CN" altLang="en-US" sz="2000" b="1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0C9E96B-B5D4-4416-B59E-16A2CBB7C585}"/>
              </a:ext>
            </a:extLst>
          </p:cNvPr>
          <p:cNvSpPr txBox="1"/>
          <p:nvPr/>
        </p:nvSpPr>
        <p:spPr bwMode="auto">
          <a:xfrm>
            <a:off x="877630" y="5126168"/>
            <a:ext cx="7456743" cy="1023742"/>
          </a:xfrm>
          <a:prstGeom prst="rect">
            <a:avLst/>
          </a:prstGeom>
          <a:noFill/>
        </p:spPr>
        <p:txBody>
          <a:bodyPr wrap="square" lIns="90000" rIns="9000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虽然在实验中证明了相比于只使用了文本数据的模型，加上了视觉监督的模型效果更好，但与已经训练好的</a:t>
            </a: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BERT</a:t>
            </a: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模型相比性能却没有提升。作者强调了因为训练数据不同，所以可比性不强，但这也给证明其方法有效性打了折扣。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CD3849-736A-4390-9447-35206196DEDD}"/>
              </a:ext>
            </a:extLst>
          </p:cNvPr>
          <p:cNvSpPr/>
          <p:nvPr/>
        </p:nvSpPr>
        <p:spPr>
          <a:xfrm>
            <a:off x="877630" y="3986298"/>
            <a:ext cx="1476985" cy="297646"/>
          </a:xfrm>
          <a:prstGeom prst="rect">
            <a:avLst/>
          </a:prstGeom>
        </p:spPr>
        <p:txBody>
          <a:bodyPr wrap="none" lIns="90000" rIns="90000" anchor="ctr">
            <a:spAutoFit/>
          </a:bodyPr>
          <a:lstStyle/>
          <a:p>
            <a:pPr algn="r"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Questions</a:t>
            </a:r>
            <a:endParaRPr lang="zh-CN" altLang="en-US" sz="2000" b="1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11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AEE4E2-05B2-44D9-B5CD-EBCE171D224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5E9F65E-B396-4A97-B130-B9A77EE08609}"/>
              </a:ext>
            </a:extLst>
          </p:cNvPr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3720AC70-6329-4EC8-BC2A-A413D6317EBE}"/>
                </a:ext>
              </a:extLst>
            </p:cNvPr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D683B3BE-7017-4283-9708-128F0BE3ADE0}"/>
                </a:ext>
              </a:extLst>
            </p:cNvPr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3B29B564-2786-4802-8423-6A331BB437F8}"/>
              </a:ext>
            </a:extLst>
          </p:cNvPr>
          <p:cNvSpPr txBox="1"/>
          <p:nvPr/>
        </p:nvSpPr>
        <p:spPr>
          <a:xfrm>
            <a:off x="1441450" y="5659993"/>
            <a:ext cx="1619354" cy="625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张亚东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计算机科学与技术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525000" y="5279901"/>
            <a:ext cx="2228139" cy="123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微软雅黑" panose="020B0503020204020204" pitchFamily="34" charset="-122"/>
              </a:rPr>
              <a:t>谢谢聆听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1CEB51-C016-4504-8A18-B0D4F6543C55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566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3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D905CBE9-9FC7-401E-928D-24E49798809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282"/>
            <a:ext cx="5312229" cy="39053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C08D59D-9BF6-4066-83B2-C1CAF89FC7D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018"/>
            <a:ext cx="6648450" cy="3905964"/>
          </a:xfrm>
          <a:prstGeom prst="rect">
            <a:avLst/>
          </a:prstGeom>
        </p:spPr>
      </p:pic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044856 w 9143999"/>
              <a:gd name="connsiteY5" fmla="*/ 57555 h 2051818"/>
              <a:gd name="connsiteX6" fmla="*/ 9143999 w 9143999"/>
              <a:gd name="connsiteY6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130228 h 2182046"/>
              <a:gd name="connsiteX1" fmla="*/ 9143999 w 9143999"/>
              <a:gd name="connsiteY1" fmla="*/ 2182046 h 2182046"/>
              <a:gd name="connsiteX2" fmla="*/ 0 w 9143999"/>
              <a:gd name="connsiteY2" fmla="*/ 2182046 h 2182046"/>
              <a:gd name="connsiteX3" fmla="*/ 0 w 9143999"/>
              <a:gd name="connsiteY3" fmla="*/ 1334305 h 2182046"/>
              <a:gd name="connsiteX4" fmla="*/ 6027 w 9143999"/>
              <a:gd name="connsiteY4" fmla="*/ 0 h 2182046"/>
              <a:gd name="connsiteX5" fmla="*/ 9143999 w 9143999"/>
              <a:gd name="connsiteY5" fmla="*/ 130228 h 2182046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6028 w 9143999"/>
              <a:gd name="connsiteY4" fmla="*/ 11147 h 2127943"/>
              <a:gd name="connsiteX5" fmla="*/ 9124647 w 9143999"/>
              <a:gd name="connsiteY5" fmla="*/ 0 h 2127943"/>
              <a:gd name="connsiteX0" fmla="*/ 9138134 w 9157486"/>
              <a:gd name="connsiteY0" fmla="*/ 0 h 2127943"/>
              <a:gd name="connsiteX1" fmla="*/ 9157486 w 9157486"/>
              <a:gd name="connsiteY1" fmla="*/ 2127943 h 2127943"/>
              <a:gd name="connsiteX2" fmla="*/ 13487 w 9157486"/>
              <a:gd name="connsiteY2" fmla="*/ 2127943 h 2127943"/>
              <a:gd name="connsiteX3" fmla="*/ 13487 w 9157486"/>
              <a:gd name="connsiteY3" fmla="*/ 1280202 h 2127943"/>
              <a:gd name="connsiteX4" fmla="*/ 163 w 9157486"/>
              <a:gd name="connsiteY4" fmla="*/ 141648 h 2127943"/>
              <a:gd name="connsiteX5" fmla="*/ 9138134 w 9157486"/>
              <a:gd name="connsiteY5" fmla="*/ 0 h 212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" fmla="*/ 6858000 w 6941935"/>
              <a:gd name="connsiteY0" fmla="*/ 56823 h 6516240"/>
              <a:gd name="connsiteX1" fmla="*/ 6858000 w 6941935"/>
              <a:gd name="connsiteY1" fmla="*/ 1732102 h 6516240"/>
              <a:gd name="connsiteX2" fmla="*/ 6858000 w 6941935"/>
              <a:gd name="connsiteY2" fmla="*/ 1876524 h 6516240"/>
              <a:gd name="connsiteX3" fmla="*/ 6858000 w 6941935"/>
              <a:gd name="connsiteY3" fmla="*/ 2335590 h 6516240"/>
              <a:gd name="connsiteX4" fmla="*/ 6858000 w 6941935"/>
              <a:gd name="connsiteY4" fmla="*/ 4010869 h 6516240"/>
              <a:gd name="connsiteX5" fmla="*/ 6858000 w 6941935"/>
              <a:gd name="connsiteY5" fmla="*/ 4155291 h 6516240"/>
              <a:gd name="connsiteX6" fmla="*/ 6858000 w 6941935"/>
              <a:gd name="connsiteY6" fmla="*/ 4237473 h 6516240"/>
              <a:gd name="connsiteX7" fmla="*/ 6858000 w 6941935"/>
              <a:gd name="connsiteY7" fmla="*/ 6516240 h 6516240"/>
              <a:gd name="connsiteX8" fmla="*/ 0 w 6941935"/>
              <a:gd name="connsiteY8" fmla="*/ 6516240 h 6516240"/>
              <a:gd name="connsiteX9" fmla="*/ 0 w 6941935"/>
              <a:gd name="connsiteY9" fmla="*/ 4237473 h 6516240"/>
              <a:gd name="connsiteX10" fmla="*/ 0 w 6941935"/>
              <a:gd name="connsiteY10" fmla="*/ 4155291 h 6516240"/>
              <a:gd name="connsiteX11" fmla="*/ 0 w 6941935"/>
              <a:gd name="connsiteY11" fmla="*/ 4010869 h 6516240"/>
              <a:gd name="connsiteX12" fmla="*/ 0 w 6941935"/>
              <a:gd name="connsiteY12" fmla="*/ 3352747 h 6516240"/>
              <a:gd name="connsiteX13" fmla="*/ 0 w 6941935"/>
              <a:gd name="connsiteY13" fmla="*/ 1876524 h 6516240"/>
              <a:gd name="connsiteX14" fmla="*/ 0 w 6941935"/>
              <a:gd name="connsiteY14" fmla="*/ 1732102 h 6516240"/>
              <a:gd name="connsiteX15" fmla="*/ 0 w 6941935"/>
              <a:gd name="connsiteY15" fmla="*/ 1073980 h 6516240"/>
              <a:gd name="connsiteX16" fmla="*/ 227535 w 6941935"/>
              <a:gd name="connsiteY16" fmla="*/ 1223081 h 6516240"/>
              <a:gd name="connsiteX17" fmla="*/ 6270374 w 6941935"/>
              <a:gd name="connsiteY17" fmla="*/ 468824 h 6516240"/>
              <a:gd name="connsiteX18" fmla="*/ 6858000 w 6941935"/>
              <a:gd name="connsiteY18" fmla="*/ 56823 h 6516240"/>
              <a:gd name="connsiteX0" fmla="*/ 6858000 w 6858000"/>
              <a:gd name="connsiteY0" fmla="*/ 4734 h 6464151"/>
              <a:gd name="connsiteX1" fmla="*/ 6858000 w 6858000"/>
              <a:gd name="connsiteY1" fmla="*/ 1680013 h 6464151"/>
              <a:gd name="connsiteX2" fmla="*/ 6858000 w 6858000"/>
              <a:gd name="connsiteY2" fmla="*/ 1824435 h 6464151"/>
              <a:gd name="connsiteX3" fmla="*/ 6858000 w 6858000"/>
              <a:gd name="connsiteY3" fmla="*/ 2283501 h 6464151"/>
              <a:gd name="connsiteX4" fmla="*/ 6858000 w 6858000"/>
              <a:gd name="connsiteY4" fmla="*/ 3958780 h 6464151"/>
              <a:gd name="connsiteX5" fmla="*/ 6858000 w 6858000"/>
              <a:gd name="connsiteY5" fmla="*/ 4103202 h 6464151"/>
              <a:gd name="connsiteX6" fmla="*/ 6858000 w 6858000"/>
              <a:gd name="connsiteY6" fmla="*/ 4185384 h 6464151"/>
              <a:gd name="connsiteX7" fmla="*/ 6858000 w 6858000"/>
              <a:gd name="connsiteY7" fmla="*/ 6464151 h 6464151"/>
              <a:gd name="connsiteX8" fmla="*/ 0 w 6858000"/>
              <a:gd name="connsiteY8" fmla="*/ 6464151 h 6464151"/>
              <a:gd name="connsiteX9" fmla="*/ 0 w 6858000"/>
              <a:gd name="connsiteY9" fmla="*/ 4185384 h 6464151"/>
              <a:gd name="connsiteX10" fmla="*/ 0 w 6858000"/>
              <a:gd name="connsiteY10" fmla="*/ 4103202 h 6464151"/>
              <a:gd name="connsiteX11" fmla="*/ 0 w 6858000"/>
              <a:gd name="connsiteY11" fmla="*/ 3958780 h 6464151"/>
              <a:gd name="connsiteX12" fmla="*/ 0 w 6858000"/>
              <a:gd name="connsiteY12" fmla="*/ 3300658 h 6464151"/>
              <a:gd name="connsiteX13" fmla="*/ 0 w 6858000"/>
              <a:gd name="connsiteY13" fmla="*/ 1824435 h 6464151"/>
              <a:gd name="connsiteX14" fmla="*/ 0 w 6858000"/>
              <a:gd name="connsiteY14" fmla="*/ 1680013 h 6464151"/>
              <a:gd name="connsiteX15" fmla="*/ 0 w 6858000"/>
              <a:gd name="connsiteY15" fmla="*/ 1021891 h 6464151"/>
              <a:gd name="connsiteX16" fmla="*/ 227535 w 6858000"/>
              <a:gd name="connsiteY16" fmla="*/ 1170992 h 6464151"/>
              <a:gd name="connsiteX17" fmla="*/ 6858000 w 6858000"/>
              <a:gd name="connsiteY17" fmla="*/ 4734 h 6464151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858000 w 6858000"/>
              <a:gd name="connsiteY17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1989615 h 7431875"/>
              <a:gd name="connsiteX16" fmla="*/ 6858003 w 6858003"/>
              <a:gd name="connsiteY16" fmla="*/ 0 h 7431875"/>
              <a:gd name="connsiteX0" fmla="*/ 6872517 w 6872517"/>
              <a:gd name="connsiteY0" fmla="*/ 0 h 7431875"/>
              <a:gd name="connsiteX1" fmla="*/ 6872514 w 6872517"/>
              <a:gd name="connsiteY1" fmla="*/ 2647737 h 7431875"/>
              <a:gd name="connsiteX2" fmla="*/ 6872514 w 6872517"/>
              <a:gd name="connsiteY2" fmla="*/ 2792159 h 7431875"/>
              <a:gd name="connsiteX3" fmla="*/ 6872514 w 6872517"/>
              <a:gd name="connsiteY3" fmla="*/ 3251225 h 7431875"/>
              <a:gd name="connsiteX4" fmla="*/ 6872514 w 6872517"/>
              <a:gd name="connsiteY4" fmla="*/ 4926504 h 7431875"/>
              <a:gd name="connsiteX5" fmla="*/ 6872514 w 6872517"/>
              <a:gd name="connsiteY5" fmla="*/ 5070926 h 7431875"/>
              <a:gd name="connsiteX6" fmla="*/ 6872514 w 6872517"/>
              <a:gd name="connsiteY6" fmla="*/ 5153108 h 7431875"/>
              <a:gd name="connsiteX7" fmla="*/ 6872514 w 6872517"/>
              <a:gd name="connsiteY7" fmla="*/ 7431875 h 7431875"/>
              <a:gd name="connsiteX8" fmla="*/ 14514 w 6872517"/>
              <a:gd name="connsiteY8" fmla="*/ 7431875 h 7431875"/>
              <a:gd name="connsiteX9" fmla="*/ 14514 w 6872517"/>
              <a:gd name="connsiteY9" fmla="*/ 5153108 h 7431875"/>
              <a:gd name="connsiteX10" fmla="*/ 14514 w 6872517"/>
              <a:gd name="connsiteY10" fmla="*/ 5070926 h 7431875"/>
              <a:gd name="connsiteX11" fmla="*/ 14514 w 6872517"/>
              <a:gd name="connsiteY11" fmla="*/ 4926504 h 7431875"/>
              <a:gd name="connsiteX12" fmla="*/ 14514 w 6872517"/>
              <a:gd name="connsiteY12" fmla="*/ 4268382 h 7431875"/>
              <a:gd name="connsiteX13" fmla="*/ 14514 w 6872517"/>
              <a:gd name="connsiteY13" fmla="*/ 2792159 h 7431875"/>
              <a:gd name="connsiteX14" fmla="*/ 14514 w 6872517"/>
              <a:gd name="connsiteY14" fmla="*/ 2647737 h 7431875"/>
              <a:gd name="connsiteX15" fmla="*/ 0 w 6872517"/>
              <a:gd name="connsiteY15" fmla="*/ 480129 h 7431875"/>
              <a:gd name="connsiteX16" fmla="*/ 6872517 w 6872517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552701 h 7431875"/>
              <a:gd name="connsiteX16" fmla="*/ 6858003 w 6858003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552701 h 7431875"/>
              <a:gd name="connsiteX15" fmla="*/ 6858003 w 6858003"/>
              <a:gd name="connsiteY15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552701 h 7431875"/>
              <a:gd name="connsiteX14" fmla="*/ 6858003 w 6858003"/>
              <a:gd name="connsiteY14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552701 h 7431875"/>
              <a:gd name="connsiteX13" fmla="*/ 6858003 w 6858003"/>
              <a:gd name="connsiteY13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552701 h 7431875"/>
              <a:gd name="connsiteX12" fmla="*/ 6858003 w 6858003"/>
              <a:gd name="connsiteY12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52701 h 7431875"/>
              <a:gd name="connsiteX11" fmla="*/ 6858003 w 6858003"/>
              <a:gd name="connsiteY11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52701 h 7431875"/>
              <a:gd name="connsiteX10" fmla="*/ 6858003 w 6858003"/>
              <a:gd name="connsiteY10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7431875 h 7431875"/>
              <a:gd name="connsiteX7" fmla="*/ 0 w 6858003"/>
              <a:gd name="connsiteY7" fmla="*/ 7431875 h 7431875"/>
              <a:gd name="connsiteX8" fmla="*/ 0 w 6858003"/>
              <a:gd name="connsiteY8" fmla="*/ 552701 h 7431875"/>
              <a:gd name="connsiteX9" fmla="*/ 6858003 w 6858003"/>
              <a:gd name="connsiteY9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7431875 h 7431875"/>
              <a:gd name="connsiteX6" fmla="*/ 0 w 6858003"/>
              <a:gd name="connsiteY6" fmla="*/ 7431875 h 7431875"/>
              <a:gd name="connsiteX7" fmla="*/ 0 w 6858003"/>
              <a:gd name="connsiteY7" fmla="*/ 552701 h 7431875"/>
              <a:gd name="connsiteX8" fmla="*/ 6858003 w 6858003"/>
              <a:gd name="connsiteY8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7431875 h 7431875"/>
              <a:gd name="connsiteX5" fmla="*/ 0 w 6858003"/>
              <a:gd name="connsiteY5" fmla="*/ 7431875 h 7431875"/>
              <a:gd name="connsiteX6" fmla="*/ 0 w 6858003"/>
              <a:gd name="connsiteY6" fmla="*/ 552701 h 7431875"/>
              <a:gd name="connsiteX7" fmla="*/ 6858003 w 6858003"/>
              <a:gd name="connsiteY7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7431875 h 7431875"/>
              <a:gd name="connsiteX4" fmla="*/ 0 w 6858003"/>
              <a:gd name="connsiteY4" fmla="*/ 7431875 h 7431875"/>
              <a:gd name="connsiteX5" fmla="*/ 0 w 6858003"/>
              <a:gd name="connsiteY5" fmla="*/ 552701 h 7431875"/>
              <a:gd name="connsiteX6" fmla="*/ 6858003 w 6858003"/>
              <a:gd name="connsiteY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7431875 h 7431875"/>
              <a:gd name="connsiteX3" fmla="*/ 0 w 6858003"/>
              <a:gd name="connsiteY3" fmla="*/ 7431875 h 7431875"/>
              <a:gd name="connsiteX4" fmla="*/ 0 w 6858003"/>
              <a:gd name="connsiteY4" fmla="*/ 552701 h 7431875"/>
              <a:gd name="connsiteX5" fmla="*/ 6858003 w 6858003"/>
              <a:gd name="connsiteY5" fmla="*/ 0 h 7431875"/>
              <a:gd name="connsiteX0" fmla="*/ 6872517 w 6872517"/>
              <a:gd name="connsiteY0" fmla="*/ 42385 h 6879174"/>
              <a:gd name="connsiteX1" fmla="*/ 6858000 w 6872517"/>
              <a:gd name="connsiteY1" fmla="*/ 2095036 h 6879174"/>
              <a:gd name="connsiteX2" fmla="*/ 6858000 w 6872517"/>
              <a:gd name="connsiteY2" fmla="*/ 6879174 h 6879174"/>
              <a:gd name="connsiteX3" fmla="*/ 0 w 6872517"/>
              <a:gd name="connsiteY3" fmla="*/ 6879174 h 6879174"/>
              <a:gd name="connsiteX4" fmla="*/ 0 w 6872517"/>
              <a:gd name="connsiteY4" fmla="*/ 0 h 6879174"/>
              <a:gd name="connsiteX5" fmla="*/ 6872517 w 6872517"/>
              <a:gd name="connsiteY5" fmla="*/ 42385 h 6879174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56191 w 6858000"/>
              <a:gd name="connsiteY0" fmla="*/ 2147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14742 h 6879174"/>
              <a:gd name="connsiteX0" fmla="*/ 6856191 w 6858000"/>
              <a:gd name="connsiteY0" fmla="*/ 209979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09979 h 6879174"/>
              <a:gd name="connsiteX0" fmla="*/ 6868891 w 6868891"/>
              <a:gd name="connsiteY0" fmla="*/ 197279 h 6879174"/>
              <a:gd name="connsiteX1" fmla="*/ 6858000 w 6868891"/>
              <a:gd name="connsiteY1" fmla="*/ 2095036 h 6879174"/>
              <a:gd name="connsiteX2" fmla="*/ 6858000 w 6868891"/>
              <a:gd name="connsiteY2" fmla="*/ 6879174 h 6879174"/>
              <a:gd name="connsiteX3" fmla="*/ 0 w 6868891"/>
              <a:gd name="connsiteY3" fmla="*/ 6879174 h 6879174"/>
              <a:gd name="connsiteX4" fmla="*/ 0 w 6868891"/>
              <a:gd name="connsiteY4" fmla="*/ 0 h 6879174"/>
              <a:gd name="connsiteX5" fmla="*/ 6868891 w 6868891"/>
              <a:gd name="connsiteY5" fmla="*/ 197279 h 6879174"/>
              <a:gd name="connsiteX0" fmla="*/ 6868891 w 7721392"/>
              <a:gd name="connsiteY0" fmla="*/ 197279 h 6879174"/>
              <a:gd name="connsiteX1" fmla="*/ 6858000 w 7721392"/>
              <a:gd name="connsiteY1" fmla="*/ 6879174 h 6879174"/>
              <a:gd name="connsiteX2" fmla="*/ 0 w 7721392"/>
              <a:gd name="connsiteY2" fmla="*/ 6879174 h 6879174"/>
              <a:gd name="connsiteX3" fmla="*/ 0 w 7721392"/>
              <a:gd name="connsiteY3" fmla="*/ 0 h 6879174"/>
              <a:gd name="connsiteX4" fmla="*/ 6868891 w 7721392"/>
              <a:gd name="connsiteY4" fmla="*/ 197279 h 6879174"/>
              <a:gd name="connsiteX0" fmla="*/ 6868891 w 7373946"/>
              <a:gd name="connsiteY0" fmla="*/ 197279 h 6879174"/>
              <a:gd name="connsiteX1" fmla="*/ 6858000 w 7373946"/>
              <a:gd name="connsiteY1" fmla="*/ 6879174 h 6879174"/>
              <a:gd name="connsiteX2" fmla="*/ 0 w 7373946"/>
              <a:gd name="connsiteY2" fmla="*/ 6879174 h 6879174"/>
              <a:gd name="connsiteX3" fmla="*/ 0 w 7373946"/>
              <a:gd name="connsiteY3" fmla="*/ 0 h 6879174"/>
              <a:gd name="connsiteX4" fmla="*/ 6868891 w 7373946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7374082"/>
              <a:gd name="connsiteY0" fmla="*/ 197279 h 7217839"/>
              <a:gd name="connsiteX1" fmla="*/ 6858000 w 7374082"/>
              <a:gd name="connsiteY1" fmla="*/ 6879174 h 7217839"/>
              <a:gd name="connsiteX2" fmla="*/ 0 w 7374082"/>
              <a:gd name="connsiteY2" fmla="*/ 6879174 h 7217839"/>
              <a:gd name="connsiteX3" fmla="*/ 0 w 7374082"/>
              <a:gd name="connsiteY3" fmla="*/ 0 h 7217839"/>
              <a:gd name="connsiteX4" fmla="*/ 6868891 w 7374082"/>
              <a:gd name="connsiteY4" fmla="*/ 197279 h 7217839"/>
              <a:gd name="connsiteX0" fmla="*/ 6868891 w 7513044"/>
              <a:gd name="connsiteY0" fmla="*/ 197279 h 6879174"/>
              <a:gd name="connsiteX1" fmla="*/ 6858000 w 7513044"/>
              <a:gd name="connsiteY1" fmla="*/ 6879174 h 6879174"/>
              <a:gd name="connsiteX2" fmla="*/ 0 w 7513044"/>
              <a:gd name="connsiteY2" fmla="*/ 6879174 h 6879174"/>
              <a:gd name="connsiteX3" fmla="*/ 0 w 7513044"/>
              <a:gd name="connsiteY3" fmla="*/ 0 h 6879174"/>
              <a:gd name="connsiteX4" fmla="*/ 6868891 w 7513044"/>
              <a:gd name="connsiteY4" fmla="*/ 197279 h 6879174"/>
              <a:gd name="connsiteX0" fmla="*/ 6868891 w 7374082"/>
              <a:gd name="connsiteY0" fmla="*/ 197279 h 6879174"/>
              <a:gd name="connsiteX1" fmla="*/ 6858000 w 7374082"/>
              <a:gd name="connsiteY1" fmla="*/ 6879174 h 6879174"/>
              <a:gd name="connsiteX2" fmla="*/ 0 w 7374082"/>
              <a:gd name="connsiteY2" fmla="*/ 6879174 h 6879174"/>
              <a:gd name="connsiteX3" fmla="*/ 0 w 7374082"/>
              <a:gd name="connsiteY3" fmla="*/ 0 h 6879174"/>
              <a:gd name="connsiteX4" fmla="*/ 6868891 w 7374082"/>
              <a:gd name="connsiteY4" fmla="*/ 197279 h 6879174"/>
              <a:gd name="connsiteX0" fmla="*/ 6868891 w 6868891"/>
              <a:gd name="connsiteY0" fmla="*/ 197279 h 6879174"/>
              <a:gd name="connsiteX1" fmla="*/ 6858000 w 6868891"/>
              <a:gd name="connsiteY1" fmla="*/ 6879174 h 6879174"/>
              <a:gd name="connsiteX2" fmla="*/ 0 w 6868891"/>
              <a:gd name="connsiteY2" fmla="*/ 6879174 h 6879174"/>
              <a:gd name="connsiteX3" fmla="*/ 0 w 6868891"/>
              <a:gd name="connsiteY3" fmla="*/ 0 h 6879174"/>
              <a:gd name="connsiteX4" fmla="*/ 6868891 w 6868891"/>
              <a:gd name="connsiteY4" fmla="*/ 197279 h 68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54902" y="3715892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517706" y="3674238"/>
            <a:ext cx="1805623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Introduction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054902" y="420659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517706" y="4164941"/>
            <a:ext cx="5089663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Visually-Supervised Language Models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054902" y="4697299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517706" y="4655645"/>
            <a:ext cx="185230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Vokenization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54902" y="5188004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17706" y="5146350"/>
            <a:ext cx="178696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Experiments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F1422A7-7A7C-476D-A7B7-3AA70DACB57F}"/>
              </a:ext>
            </a:extLst>
          </p:cNvPr>
          <p:cNvSpPr txBox="1"/>
          <p:nvPr/>
        </p:nvSpPr>
        <p:spPr>
          <a:xfrm>
            <a:off x="5901014" y="2659926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99FF4F-CFA9-49A8-B06B-40E0AFD7ABDD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825500"/>
            <a:ext cx="1397000" cy="139700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71CB56FD-0BCD-447D-8510-86F51A68857E}"/>
              </a:ext>
            </a:extLst>
          </p:cNvPr>
          <p:cNvSpPr/>
          <p:nvPr/>
        </p:nvSpPr>
        <p:spPr>
          <a:xfrm>
            <a:off x="6054902" y="5674044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2C9D4CF-3E1E-416B-92AC-B73F1B018086}"/>
              </a:ext>
            </a:extLst>
          </p:cNvPr>
          <p:cNvSpPr/>
          <p:nvPr/>
        </p:nvSpPr>
        <p:spPr>
          <a:xfrm>
            <a:off x="6517706" y="5632390"/>
            <a:ext cx="1604927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Conclusion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0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"/>
          <p:cNvSpPr txBox="1"/>
          <p:nvPr/>
        </p:nvSpPr>
        <p:spPr bwMode="auto">
          <a:xfrm>
            <a:off x="3587562" y="2827194"/>
            <a:ext cx="5237122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Most humans learn language understanding from multiple modalities rather than only from the text and audio, especially using the visual modality.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240371" y="4399434"/>
            <a:ext cx="1000579" cy="756052"/>
            <a:chOff x="6064404" y="4596276"/>
            <a:chExt cx="1048741" cy="792444"/>
          </a:xfrm>
          <a:solidFill>
            <a:schemeClr val="bg1">
              <a:lumMod val="85000"/>
            </a:schemeClr>
          </a:solidFill>
        </p:grpSpPr>
        <p:sp>
          <p:nvSpPr>
            <p:cNvPr id="54" name="文本框 53"/>
            <p:cNvSpPr txBox="1"/>
            <p:nvPr/>
          </p:nvSpPr>
          <p:spPr bwMode="auto">
            <a:xfrm>
              <a:off x="6064404" y="4596276"/>
              <a:ext cx="478471" cy="792444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4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 bwMode="auto">
            <a:xfrm>
              <a:off x="6634674" y="4596276"/>
              <a:ext cx="478471" cy="792444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5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239979" y="2646375"/>
            <a:ext cx="678437" cy="512637"/>
            <a:chOff x="1734927" y="2253785"/>
            <a:chExt cx="678437" cy="512637"/>
          </a:xfrm>
          <a:solidFill>
            <a:schemeClr val="bg1">
              <a:lumMod val="85000"/>
            </a:schemeClr>
          </a:solidFill>
        </p:grpSpPr>
        <p:sp>
          <p:nvSpPr>
            <p:cNvPr id="56" name="文本框 55"/>
            <p:cNvSpPr txBox="1"/>
            <p:nvPr/>
          </p:nvSpPr>
          <p:spPr bwMode="auto">
            <a:xfrm rot="10800000">
              <a:off x="2103838" y="2253785"/>
              <a:ext cx="309526" cy="512637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4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 bwMode="auto">
            <a:xfrm rot="10800000">
              <a:off x="1734927" y="2253785"/>
              <a:ext cx="309526" cy="512637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5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微软雅黑" panose="020B0503020204020204" pitchFamily="34" charset="-122"/>
              </a:rPr>
              <a:t>Introduction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04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微软雅黑" panose="020B0503020204020204" pitchFamily="34" charset="-122"/>
              </a:rPr>
              <a:t>Introduction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55789D-4B96-4DD9-9520-3C4C27243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77" y="1441318"/>
            <a:ext cx="5660446" cy="3331957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19932E4E-67A3-4C5F-9B84-D9F90B0C3AF6}"/>
              </a:ext>
            </a:extLst>
          </p:cNvPr>
          <p:cNvSpPr txBox="1"/>
          <p:nvPr/>
        </p:nvSpPr>
        <p:spPr bwMode="auto">
          <a:xfrm>
            <a:off x="3832870" y="5134579"/>
            <a:ext cx="4272259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Visually supervise the language model with token-related images.</a:t>
            </a:r>
            <a:endParaRPr lang="zh-CN" altLang="en-US" sz="16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68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微软雅黑" panose="020B0503020204020204" pitchFamily="34" charset="-122"/>
              </a:rPr>
              <a:t>Visually-Supervised Language Models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69FD01-B4BE-4BBF-8AF7-B89861F07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763" y="1314466"/>
            <a:ext cx="8723877" cy="26136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5F0F3B-D331-4991-8FDC-F928BEBD8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037" y="4245384"/>
            <a:ext cx="3620163" cy="6344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8F4F11C-CEC6-4C34-AA79-DB7555041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037" y="5971344"/>
            <a:ext cx="4374402" cy="3580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E73F5C2-9F58-4F55-A2C1-2113E3844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4986" y="5108364"/>
            <a:ext cx="4516764" cy="6344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2B816C8-BBB8-4DF2-B202-F7768C88D1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9490" y="4713201"/>
            <a:ext cx="3598176" cy="1364451"/>
          </a:xfrm>
          <a:prstGeom prst="rect">
            <a:avLst/>
          </a:prstGeom>
        </p:spPr>
      </p:pic>
      <p:sp>
        <p:nvSpPr>
          <p:cNvPr id="2" name="左大括号 1">
            <a:extLst>
              <a:ext uri="{FF2B5EF4-FFF2-40B4-BE49-F238E27FC236}">
                <a16:creationId xmlns:a16="http://schemas.microsoft.com/office/drawing/2014/main" id="{3DA31913-8F27-4645-8AF8-D183F3BBE944}"/>
              </a:ext>
            </a:extLst>
          </p:cNvPr>
          <p:cNvSpPr/>
          <p:nvPr/>
        </p:nvSpPr>
        <p:spPr>
          <a:xfrm>
            <a:off x="7137940" y="4543564"/>
            <a:ext cx="570990" cy="15340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0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微软雅黑" panose="020B0503020204020204" pitchFamily="34" charset="-122"/>
              </a:rPr>
              <a:t>Vokenization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057074" y="2599305"/>
            <a:ext cx="4248726" cy="1537078"/>
            <a:chOff x="3635896" y="2018994"/>
            <a:chExt cx="4896917" cy="1570571"/>
          </a:xfrm>
          <a:noFill/>
        </p:grpSpPr>
        <p:sp>
          <p:nvSpPr>
            <p:cNvPr id="60" name="内容占位符 2"/>
            <p:cNvSpPr txBox="1">
              <a:spLocks/>
            </p:cNvSpPr>
            <p:nvPr/>
          </p:nvSpPr>
          <p:spPr bwMode="auto">
            <a:xfrm>
              <a:off x="3784742" y="2018994"/>
              <a:ext cx="4748071" cy="15121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3716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8288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9600" b="1" dirty="0">
                  <a:solidFill>
                    <a:schemeClr val="accent1"/>
                  </a:solidFill>
                  <a:sym typeface="微软雅黑" panose="020B0503020204020204" pitchFamily="34" charset="-122"/>
                </a:rPr>
                <a:t>A</a:t>
              </a:r>
              <a:br>
                <a:rPr lang="en-US" altLang="zh-CN" sz="2400" dirty="0">
                  <a:solidFill>
                    <a:prstClr val="black"/>
                  </a:solidFill>
                  <a:sym typeface="微软雅黑" panose="020B0503020204020204" pitchFamily="34" charset="-122"/>
                </a:rPr>
              </a:br>
              <a:r>
                <a:rPr lang="en-US" altLang="zh-CN" sz="6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anose="020B0503020204020204" pitchFamily="34" charset="-122"/>
                </a:rPr>
                <a:t>Different Distributions between Grounded Language and Other Natural Language Corpora.</a:t>
              </a:r>
              <a:endParaRPr lang="zh-CN" altLang="zh-CN" sz="6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3635896" y="2221413"/>
              <a:ext cx="4896917" cy="1368152"/>
            </a:xfrm>
            <a:custGeom>
              <a:avLst/>
              <a:gdLst>
                <a:gd name="connsiteX0" fmla="*/ 0 w 4896917"/>
                <a:gd name="connsiteY0" fmla="*/ 0 h 1368152"/>
                <a:gd name="connsiteX1" fmla="*/ 144016 w 4896917"/>
                <a:gd name="connsiteY1" fmla="*/ 0 h 1368152"/>
                <a:gd name="connsiteX2" fmla="*/ 144016 w 4896917"/>
                <a:gd name="connsiteY2" fmla="*/ 271483 h 1368152"/>
                <a:gd name="connsiteX3" fmla="*/ 1440160 w 4896917"/>
                <a:gd name="connsiteY3" fmla="*/ 271483 h 1368152"/>
                <a:gd name="connsiteX4" fmla="*/ 1440160 w 4896917"/>
                <a:gd name="connsiteY4" fmla="*/ 0 h 1368152"/>
                <a:gd name="connsiteX5" fmla="*/ 4896917 w 4896917"/>
                <a:gd name="connsiteY5" fmla="*/ 0 h 1368152"/>
                <a:gd name="connsiteX6" fmla="*/ 4896917 w 4896917"/>
                <a:gd name="connsiteY6" fmla="*/ 1368152 h 1368152"/>
                <a:gd name="connsiteX7" fmla="*/ 0 w 4896917"/>
                <a:gd name="connsiteY7" fmla="*/ 1368152 h 1368152"/>
                <a:gd name="connsiteX8" fmla="*/ 0 w 4896917"/>
                <a:gd name="connsiteY8" fmla="*/ 0 h 1368152"/>
                <a:gd name="connsiteX0" fmla="*/ 0 w 4896917"/>
                <a:gd name="connsiteY0" fmla="*/ 0 h 1368152"/>
                <a:gd name="connsiteX1" fmla="*/ 144016 w 4896917"/>
                <a:gd name="connsiteY1" fmla="*/ 0 h 1368152"/>
                <a:gd name="connsiteX2" fmla="*/ 144016 w 4896917"/>
                <a:gd name="connsiteY2" fmla="*/ 271483 h 1368152"/>
                <a:gd name="connsiteX3" fmla="*/ 1440160 w 4896917"/>
                <a:gd name="connsiteY3" fmla="*/ 0 h 1368152"/>
                <a:gd name="connsiteX4" fmla="*/ 4896917 w 4896917"/>
                <a:gd name="connsiteY4" fmla="*/ 0 h 1368152"/>
                <a:gd name="connsiteX5" fmla="*/ 4896917 w 4896917"/>
                <a:gd name="connsiteY5" fmla="*/ 1368152 h 1368152"/>
                <a:gd name="connsiteX6" fmla="*/ 0 w 4896917"/>
                <a:gd name="connsiteY6" fmla="*/ 1368152 h 1368152"/>
                <a:gd name="connsiteX7" fmla="*/ 0 w 4896917"/>
                <a:gd name="connsiteY7" fmla="*/ 0 h 1368152"/>
                <a:gd name="connsiteX0" fmla="*/ 144016 w 4896917"/>
                <a:gd name="connsiteY0" fmla="*/ 271483 h 1368152"/>
                <a:gd name="connsiteX1" fmla="*/ 1440160 w 4896917"/>
                <a:gd name="connsiteY1" fmla="*/ 0 h 1368152"/>
                <a:gd name="connsiteX2" fmla="*/ 4896917 w 4896917"/>
                <a:gd name="connsiteY2" fmla="*/ 0 h 1368152"/>
                <a:gd name="connsiteX3" fmla="*/ 4896917 w 4896917"/>
                <a:gd name="connsiteY3" fmla="*/ 1368152 h 1368152"/>
                <a:gd name="connsiteX4" fmla="*/ 0 w 4896917"/>
                <a:gd name="connsiteY4" fmla="*/ 1368152 h 1368152"/>
                <a:gd name="connsiteX5" fmla="*/ 0 w 4896917"/>
                <a:gd name="connsiteY5" fmla="*/ 0 h 1368152"/>
                <a:gd name="connsiteX6" fmla="*/ 144016 w 4896917"/>
                <a:gd name="connsiteY6" fmla="*/ 0 h 1368152"/>
                <a:gd name="connsiteX7" fmla="*/ 235456 w 4896917"/>
                <a:gd name="connsiteY7" fmla="*/ 362923 h 1368152"/>
                <a:gd name="connsiteX0" fmla="*/ 144016 w 4896917"/>
                <a:gd name="connsiteY0" fmla="*/ 271483 h 1368152"/>
                <a:gd name="connsiteX1" fmla="*/ 1440160 w 4896917"/>
                <a:gd name="connsiteY1" fmla="*/ 0 h 1368152"/>
                <a:gd name="connsiteX2" fmla="*/ 4896917 w 4896917"/>
                <a:gd name="connsiteY2" fmla="*/ 0 h 1368152"/>
                <a:gd name="connsiteX3" fmla="*/ 4896917 w 4896917"/>
                <a:gd name="connsiteY3" fmla="*/ 1368152 h 1368152"/>
                <a:gd name="connsiteX4" fmla="*/ 0 w 4896917"/>
                <a:gd name="connsiteY4" fmla="*/ 1368152 h 1368152"/>
                <a:gd name="connsiteX5" fmla="*/ 0 w 4896917"/>
                <a:gd name="connsiteY5" fmla="*/ 0 h 1368152"/>
                <a:gd name="connsiteX6" fmla="*/ 144016 w 4896917"/>
                <a:gd name="connsiteY6" fmla="*/ 0 h 1368152"/>
                <a:gd name="connsiteX0" fmla="*/ 1440160 w 4896917"/>
                <a:gd name="connsiteY0" fmla="*/ 0 h 1368152"/>
                <a:gd name="connsiteX1" fmla="*/ 4896917 w 4896917"/>
                <a:gd name="connsiteY1" fmla="*/ 0 h 1368152"/>
                <a:gd name="connsiteX2" fmla="*/ 4896917 w 4896917"/>
                <a:gd name="connsiteY2" fmla="*/ 1368152 h 1368152"/>
                <a:gd name="connsiteX3" fmla="*/ 0 w 4896917"/>
                <a:gd name="connsiteY3" fmla="*/ 1368152 h 1368152"/>
                <a:gd name="connsiteX4" fmla="*/ 0 w 4896917"/>
                <a:gd name="connsiteY4" fmla="*/ 0 h 1368152"/>
                <a:gd name="connsiteX5" fmla="*/ 144016 w 4896917"/>
                <a:gd name="connsiteY5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96917" h="1368152">
                  <a:moveTo>
                    <a:pt x="1440160" y="0"/>
                  </a:moveTo>
                  <a:lnTo>
                    <a:pt x="4896917" y="0"/>
                  </a:lnTo>
                  <a:lnTo>
                    <a:pt x="4896917" y="1368152"/>
                  </a:lnTo>
                  <a:lnTo>
                    <a:pt x="0" y="1368152"/>
                  </a:lnTo>
                  <a:lnTo>
                    <a:pt x="0" y="0"/>
                  </a:lnTo>
                  <a:lnTo>
                    <a:pt x="144016" y="0"/>
                  </a:lnTo>
                </a:path>
              </a:pathLst>
            </a:custGeom>
            <a:grp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2" name="内容占位符 2"/>
          <p:cNvSpPr txBox="1">
            <a:spLocks/>
          </p:cNvSpPr>
          <p:nvPr/>
        </p:nvSpPr>
        <p:spPr bwMode="auto">
          <a:xfrm>
            <a:off x="4518890" y="1640256"/>
            <a:ext cx="6502399" cy="53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altLang="zh-CN" sz="2800" kern="0" dirty="0">
                <a:solidFill>
                  <a:schemeClr val="accent1"/>
                </a:solidFill>
                <a:sym typeface="微软雅黑" panose="020B0503020204020204" pitchFamily="34" charset="-122"/>
              </a:rPr>
              <a:t>Two Challenges in Creating </a:t>
            </a:r>
            <a:r>
              <a:rPr lang="en-US" altLang="zh-CN" sz="2800" kern="0" dirty="0" err="1">
                <a:solidFill>
                  <a:schemeClr val="accent1"/>
                </a:solidFill>
                <a:sym typeface="微软雅黑" panose="020B0503020204020204" pitchFamily="34" charset="-122"/>
              </a:rPr>
              <a:t>Vokens</a:t>
            </a:r>
            <a:endParaRPr lang="zh-CN" altLang="en-US" sz="2400" kern="0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8410574" y="2451487"/>
            <a:ext cx="3356552" cy="1650061"/>
            <a:chOff x="3635896" y="1870224"/>
            <a:chExt cx="4896917" cy="1719341"/>
          </a:xfrm>
        </p:grpSpPr>
        <p:sp>
          <p:nvSpPr>
            <p:cNvPr id="64" name="内容占位符 2"/>
            <p:cNvSpPr txBox="1">
              <a:spLocks/>
            </p:cNvSpPr>
            <p:nvPr/>
          </p:nvSpPr>
          <p:spPr bwMode="auto">
            <a:xfrm>
              <a:off x="3767279" y="1870224"/>
              <a:ext cx="4748071" cy="1512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3716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8288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chemeClr val="accent1"/>
                  </a:solidFill>
                  <a:sym typeface="微软雅黑" panose="020B0503020204020204" pitchFamily="34" charset="-122"/>
                </a:rPr>
                <a:t>B</a:t>
              </a:r>
              <a:br>
                <a:rPr lang="en-US" altLang="zh-CN" sz="2400" dirty="0">
                  <a:solidFill>
                    <a:prstClr val="black"/>
                  </a:solidFill>
                  <a:sym typeface="微软雅黑" panose="020B0503020204020204" pitchFamily="34" charset="-122"/>
                </a:rPr>
              </a:b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anose="020B0503020204020204" pitchFamily="34" charset="-122"/>
                </a:rPr>
                <a:t>Low Grounding Ratio in Natural Language</a:t>
              </a:r>
              <a:endPara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3635896" y="2221413"/>
              <a:ext cx="4896917" cy="1368152"/>
            </a:xfrm>
            <a:custGeom>
              <a:avLst/>
              <a:gdLst>
                <a:gd name="connsiteX0" fmla="*/ 0 w 4896917"/>
                <a:gd name="connsiteY0" fmla="*/ 0 h 1368152"/>
                <a:gd name="connsiteX1" fmla="*/ 144016 w 4896917"/>
                <a:gd name="connsiteY1" fmla="*/ 0 h 1368152"/>
                <a:gd name="connsiteX2" fmla="*/ 144016 w 4896917"/>
                <a:gd name="connsiteY2" fmla="*/ 271483 h 1368152"/>
                <a:gd name="connsiteX3" fmla="*/ 1440160 w 4896917"/>
                <a:gd name="connsiteY3" fmla="*/ 271483 h 1368152"/>
                <a:gd name="connsiteX4" fmla="*/ 1440160 w 4896917"/>
                <a:gd name="connsiteY4" fmla="*/ 0 h 1368152"/>
                <a:gd name="connsiteX5" fmla="*/ 4896917 w 4896917"/>
                <a:gd name="connsiteY5" fmla="*/ 0 h 1368152"/>
                <a:gd name="connsiteX6" fmla="*/ 4896917 w 4896917"/>
                <a:gd name="connsiteY6" fmla="*/ 1368152 h 1368152"/>
                <a:gd name="connsiteX7" fmla="*/ 0 w 4896917"/>
                <a:gd name="connsiteY7" fmla="*/ 1368152 h 1368152"/>
                <a:gd name="connsiteX8" fmla="*/ 0 w 4896917"/>
                <a:gd name="connsiteY8" fmla="*/ 0 h 1368152"/>
                <a:gd name="connsiteX0" fmla="*/ 0 w 4896917"/>
                <a:gd name="connsiteY0" fmla="*/ 0 h 1368152"/>
                <a:gd name="connsiteX1" fmla="*/ 144016 w 4896917"/>
                <a:gd name="connsiteY1" fmla="*/ 0 h 1368152"/>
                <a:gd name="connsiteX2" fmla="*/ 144016 w 4896917"/>
                <a:gd name="connsiteY2" fmla="*/ 271483 h 1368152"/>
                <a:gd name="connsiteX3" fmla="*/ 1440160 w 4896917"/>
                <a:gd name="connsiteY3" fmla="*/ 0 h 1368152"/>
                <a:gd name="connsiteX4" fmla="*/ 4896917 w 4896917"/>
                <a:gd name="connsiteY4" fmla="*/ 0 h 1368152"/>
                <a:gd name="connsiteX5" fmla="*/ 4896917 w 4896917"/>
                <a:gd name="connsiteY5" fmla="*/ 1368152 h 1368152"/>
                <a:gd name="connsiteX6" fmla="*/ 0 w 4896917"/>
                <a:gd name="connsiteY6" fmla="*/ 1368152 h 1368152"/>
                <a:gd name="connsiteX7" fmla="*/ 0 w 4896917"/>
                <a:gd name="connsiteY7" fmla="*/ 0 h 1368152"/>
                <a:gd name="connsiteX0" fmla="*/ 144016 w 4896917"/>
                <a:gd name="connsiteY0" fmla="*/ 271483 h 1368152"/>
                <a:gd name="connsiteX1" fmla="*/ 1440160 w 4896917"/>
                <a:gd name="connsiteY1" fmla="*/ 0 h 1368152"/>
                <a:gd name="connsiteX2" fmla="*/ 4896917 w 4896917"/>
                <a:gd name="connsiteY2" fmla="*/ 0 h 1368152"/>
                <a:gd name="connsiteX3" fmla="*/ 4896917 w 4896917"/>
                <a:gd name="connsiteY3" fmla="*/ 1368152 h 1368152"/>
                <a:gd name="connsiteX4" fmla="*/ 0 w 4896917"/>
                <a:gd name="connsiteY4" fmla="*/ 1368152 h 1368152"/>
                <a:gd name="connsiteX5" fmla="*/ 0 w 4896917"/>
                <a:gd name="connsiteY5" fmla="*/ 0 h 1368152"/>
                <a:gd name="connsiteX6" fmla="*/ 144016 w 4896917"/>
                <a:gd name="connsiteY6" fmla="*/ 0 h 1368152"/>
                <a:gd name="connsiteX7" fmla="*/ 235456 w 4896917"/>
                <a:gd name="connsiteY7" fmla="*/ 362923 h 1368152"/>
                <a:gd name="connsiteX0" fmla="*/ 144016 w 4896917"/>
                <a:gd name="connsiteY0" fmla="*/ 271483 h 1368152"/>
                <a:gd name="connsiteX1" fmla="*/ 1440160 w 4896917"/>
                <a:gd name="connsiteY1" fmla="*/ 0 h 1368152"/>
                <a:gd name="connsiteX2" fmla="*/ 4896917 w 4896917"/>
                <a:gd name="connsiteY2" fmla="*/ 0 h 1368152"/>
                <a:gd name="connsiteX3" fmla="*/ 4896917 w 4896917"/>
                <a:gd name="connsiteY3" fmla="*/ 1368152 h 1368152"/>
                <a:gd name="connsiteX4" fmla="*/ 0 w 4896917"/>
                <a:gd name="connsiteY4" fmla="*/ 1368152 h 1368152"/>
                <a:gd name="connsiteX5" fmla="*/ 0 w 4896917"/>
                <a:gd name="connsiteY5" fmla="*/ 0 h 1368152"/>
                <a:gd name="connsiteX6" fmla="*/ 144016 w 4896917"/>
                <a:gd name="connsiteY6" fmla="*/ 0 h 1368152"/>
                <a:gd name="connsiteX0" fmla="*/ 1440160 w 4896917"/>
                <a:gd name="connsiteY0" fmla="*/ 0 h 1368152"/>
                <a:gd name="connsiteX1" fmla="*/ 4896917 w 4896917"/>
                <a:gd name="connsiteY1" fmla="*/ 0 h 1368152"/>
                <a:gd name="connsiteX2" fmla="*/ 4896917 w 4896917"/>
                <a:gd name="connsiteY2" fmla="*/ 1368152 h 1368152"/>
                <a:gd name="connsiteX3" fmla="*/ 0 w 4896917"/>
                <a:gd name="connsiteY3" fmla="*/ 1368152 h 1368152"/>
                <a:gd name="connsiteX4" fmla="*/ 0 w 4896917"/>
                <a:gd name="connsiteY4" fmla="*/ 0 h 1368152"/>
                <a:gd name="connsiteX5" fmla="*/ 144016 w 4896917"/>
                <a:gd name="connsiteY5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96917" h="1368152">
                  <a:moveTo>
                    <a:pt x="1440160" y="0"/>
                  </a:moveTo>
                  <a:lnTo>
                    <a:pt x="4896917" y="0"/>
                  </a:lnTo>
                  <a:lnTo>
                    <a:pt x="4896917" y="1368152"/>
                  </a:lnTo>
                  <a:lnTo>
                    <a:pt x="0" y="1368152"/>
                  </a:lnTo>
                  <a:lnTo>
                    <a:pt x="0" y="0"/>
                  </a:lnTo>
                  <a:lnTo>
                    <a:pt x="144016" y="0"/>
                  </a:lnTo>
                </a:path>
              </a:pathLst>
            </a:custGeom>
            <a:no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CEF7A21-210E-4581-816B-74C0FCC4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961" y="4357056"/>
            <a:ext cx="7814165" cy="1596443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8B8DE006-4B1E-497A-8612-3EEBCFE79EB7}"/>
              </a:ext>
            </a:extLst>
          </p:cNvPr>
          <p:cNvSpPr txBox="1"/>
          <p:nvPr/>
        </p:nvSpPr>
        <p:spPr bwMode="auto">
          <a:xfrm>
            <a:off x="185015" y="3296605"/>
            <a:ext cx="3482110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Vokenization</a:t>
            </a: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is the process to assign each token in a sentence with a relevant image. We call this image a “</a:t>
            </a:r>
            <a:r>
              <a:rPr lang="en-US" altLang="zh-CN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voken</a:t>
            </a: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”.</a:t>
            </a: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91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555122" y="347588"/>
            <a:ext cx="10972800" cy="533400"/>
          </a:xfrm>
        </p:spPr>
        <p:txBody>
          <a:bodyPr/>
          <a:lstStyle/>
          <a:p>
            <a:r>
              <a:rPr lang="en-US" altLang="zh-CN" dirty="0" err="1">
                <a:sym typeface="微软雅黑" panose="020B0503020204020204" pitchFamily="34" charset="-122"/>
              </a:rPr>
              <a:t>Vokenization</a:t>
            </a:r>
            <a:endParaRPr lang="en-US" altLang="zh-CN" dirty="0">
              <a:sym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966BEE-364A-4A24-8E26-F37E14EA8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22" y="2015614"/>
            <a:ext cx="4667117" cy="2826771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B2A62789-8D4F-4119-B4EA-839E620BFBF2}"/>
              </a:ext>
            </a:extLst>
          </p:cNvPr>
          <p:cNvSpPr txBox="1"/>
          <p:nvPr/>
        </p:nvSpPr>
        <p:spPr bwMode="auto">
          <a:xfrm>
            <a:off x="752550" y="5184718"/>
            <a:ext cx="427225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Implementation of </a:t>
            </a:r>
            <a:r>
              <a:rPr lang="en-US" altLang="zh-CN" sz="16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vokenization</a:t>
            </a: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process</a:t>
            </a:r>
            <a:endParaRPr lang="zh-CN" altLang="en-US" sz="16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77D9058-EAA8-4B3A-A8CF-5B1F5F700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109" y="4048646"/>
            <a:ext cx="3091940" cy="41819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2E91182-74D2-4B88-9774-3A0BFABAE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559" y="1467806"/>
            <a:ext cx="3848783" cy="38672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2F28337-B21C-4210-A880-761271867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830" y="1794706"/>
            <a:ext cx="2934219" cy="70292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600E936-7710-4FF4-BB1E-90D1A36A62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0943" y="2621117"/>
            <a:ext cx="2405407" cy="115390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D81C962D-A3D9-4053-9ACA-E9184374EC36}"/>
              </a:ext>
            </a:extLst>
          </p:cNvPr>
          <p:cNvSpPr txBox="1"/>
          <p:nvPr/>
        </p:nvSpPr>
        <p:spPr>
          <a:xfrm>
            <a:off x="5885199" y="17768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①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906AE2-7F3E-4F99-BAD0-C78933B54DF3}"/>
              </a:ext>
            </a:extLst>
          </p:cNvPr>
          <p:cNvSpPr txBox="1"/>
          <p:nvPr/>
        </p:nvSpPr>
        <p:spPr>
          <a:xfrm>
            <a:off x="5885199" y="30134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②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901CB15-BB82-443C-8947-73E9C0873CEC}"/>
              </a:ext>
            </a:extLst>
          </p:cNvPr>
          <p:cNvSpPr txBox="1"/>
          <p:nvPr/>
        </p:nvSpPr>
        <p:spPr>
          <a:xfrm>
            <a:off x="5885199" y="4048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③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FEE7556-246E-45F4-BDFB-BF20059543C2}"/>
              </a:ext>
            </a:extLst>
          </p:cNvPr>
          <p:cNvSpPr txBox="1"/>
          <p:nvPr/>
        </p:nvSpPr>
        <p:spPr>
          <a:xfrm>
            <a:off x="2185121" y="368621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</a:rPr>
              <a:t>①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A4DE9AB-90C5-4FCF-A935-39B6D20E78EB}"/>
              </a:ext>
            </a:extLst>
          </p:cNvPr>
          <p:cNvSpPr txBox="1"/>
          <p:nvPr/>
        </p:nvSpPr>
        <p:spPr>
          <a:xfrm>
            <a:off x="772047" y="36311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</a:rPr>
              <a:t>②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9781A1F-6BF7-4B9B-A32C-C635A7D298DE}"/>
              </a:ext>
            </a:extLst>
          </p:cNvPr>
          <p:cNvSpPr txBox="1"/>
          <p:nvPr/>
        </p:nvSpPr>
        <p:spPr>
          <a:xfrm>
            <a:off x="1907246" y="285863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</a:rPr>
              <a:t>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09F509-3E57-4738-915E-8EEECF90A1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3576" y="5115262"/>
            <a:ext cx="4357068" cy="6925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AF5EED-D453-4AC8-844A-B77FC092FF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60644" y="5237894"/>
            <a:ext cx="1478806" cy="44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0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微软雅黑" panose="020B0503020204020204" pitchFamily="34" charset="-122"/>
              </a:rPr>
              <a:t>Experiments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323D93-E3E4-47E8-A5D4-2FE399CD2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0" y="1347139"/>
            <a:ext cx="7531100" cy="24307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6AD3D0-A710-425F-83F8-3CB565C67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901" y="3802357"/>
            <a:ext cx="7464424" cy="226756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1AC0C41E-C5E1-4B14-9D37-BD6AA55F4C28}"/>
              </a:ext>
            </a:extLst>
          </p:cNvPr>
          <p:cNvSpPr txBox="1"/>
          <p:nvPr/>
        </p:nvSpPr>
        <p:spPr bwMode="auto">
          <a:xfrm>
            <a:off x="106108" y="1967816"/>
            <a:ext cx="3100642" cy="1346907"/>
          </a:xfrm>
          <a:prstGeom prst="rect">
            <a:avLst/>
          </a:prstGeom>
          <a:noFill/>
        </p:spPr>
        <p:txBody>
          <a:bodyPr wrap="square" lIns="90000" rIns="900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altLang="zh-CN" sz="14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voken</a:t>
            </a: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-classification task consistently improves the downstream tasks’ performance and achieves large average gains.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8D99643A-79F2-46C5-BA0C-24D985B8CFB4}"/>
              </a:ext>
            </a:extLst>
          </p:cNvPr>
          <p:cNvSpPr txBox="1"/>
          <p:nvPr/>
        </p:nvSpPr>
        <p:spPr bwMode="auto">
          <a:xfrm>
            <a:off x="106108" y="4216730"/>
            <a:ext cx="3100642" cy="1346907"/>
          </a:xfrm>
          <a:prstGeom prst="rect">
            <a:avLst/>
          </a:prstGeom>
          <a:noFill/>
        </p:spPr>
        <p:txBody>
          <a:bodyPr wrap="square" lIns="90000" rIns="900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Vision-and-language pre-training on visually-grounded language dataset currently might not help the pure-language tasks.</a:t>
            </a:r>
            <a:endParaRPr lang="zh-CN" alt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12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微软雅黑" panose="020B0503020204020204" pitchFamily="34" charset="-122"/>
              </a:rPr>
              <a:t>Experiments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456BF50-469D-4DFC-9B24-1BB41AB00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6" y="1710033"/>
            <a:ext cx="5196314" cy="41002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C036A2-0F56-45AD-80A9-1B2A22FF8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00563"/>
            <a:ext cx="5791200" cy="291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1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70031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3529</TotalTime>
  <Words>427</Words>
  <Application>Microsoft Office PowerPoint</Application>
  <PresentationFormat>宽屏</PresentationFormat>
  <Paragraphs>57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微软雅黑</vt:lpstr>
      <vt:lpstr>Arial</vt:lpstr>
      <vt:lpstr>Calibri</vt:lpstr>
      <vt:lpstr>Office Theme</vt:lpstr>
      <vt:lpstr>PowerPoint 演示文稿</vt:lpstr>
      <vt:lpstr>PowerPoint 演示文稿</vt:lpstr>
      <vt:lpstr>Introduction</vt:lpstr>
      <vt:lpstr>Introduction</vt:lpstr>
      <vt:lpstr>Visually-Supervised Language Models</vt:lpstr>
      <vt:lpstr>Vokenization</vt:lpstr>
      <vt:lpstr>Vokenization</vt:lpstr>
      <vt:lpstr>Experiments</vt:lpstr>
      <vt:lpstr>Experiments</vt:lpstr>
      <vt:lpstr>Conclusion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亚东 张</cp:lastModifiedBy>
  <cp:revision>111</cp:revision>
  <dcterms:created xsi:type="dcterms:W3CDTF">2019-06-09T06:58:57Z</dcterms:created>
  <dcterms:modified xsi:type="dcterms:W3CDTF">2021-03-08T13:05:02Z</dcterms:modified>
</cp:coreProperties>
</file>