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10.png"/><Relationship Id="rId7" Type="http://schemas.openxmlformats.org/officeDocument/2006/relationships/tags" Target="../tags/tag33.xml"/><Relationship Id="rId6" Type="http://schemas.openxmlformats.org/officeDocument/2006/relationships/image" Target="../media/image9.png"/><Relationship Id="rId5" Type="http://schemas.openxmlformats.org/officeDocument/2006/relationships/tags" Target="../tags/tag32.xml"/><Relationship Id="rId4" Type="http://schemas.openxmlformats.org/officeDocument/2006/relationships/image" Target="../media/image8.png"/><Relationship Id="rId3" Type="http://schemas.openxmlformats.org/officeDocument/2006/relationships/tags" Target="../tags/tag31.xml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8720" y="1414780"/>
            <a:ext cx="98145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InstructDial: Improving Zero and Few-shot Generalization in Dialogue</a:t>
            </a:r>
            <a:r>
              <a:rPr lang="en-US" altLang="zh-CN" sz="3200"/>
              <a:t> </a:t>
            </a:r>
            <a:r>
              <a:rPr lang="zh-CN" altLang="en-US" sz="3200"/>
              <a:t>through Instruction Tuning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757805" y="2661285"/>
            <a:ext cx="667639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Prakhar Gupta</a:t>
            </a:r>
            <a:r>
              <a:rPr lang="en-US" altLang="zh-CN" sz="2000"/>
              <a:t> </a:t>
            </a:r>
            <a:r>
              <a:rPr lang="zh-CN" altLang="en-US" sz="2000"/>
              <a:t> Cathy Jiao</a:t>
            </a:r>
            <a:r>
              <a:rPr lang="en-US" altLang="zh-CN" sz="2000"/>
              <a:t> </a:t>
            </a:r>
            <a:r>
              <a:rPr lang="zh-CN" altLang="en-US" sz="2000"/>
              <a:t> Yi-Ting Y eh</a:t>
            </a:r>
            <a:r>
              <a:rPr lang="en-US" altLang="zh-CN" sz="2000"/>
              <a:t> </a:t>
            </a:r>
            <a:r>
              <a:rPr lang="zh-CN" altLang="en-US" sz="2000"/>
              <a:t> Shikib Mehri</a:t>
            </a:r>
            <a:r>
              <a:rPr lang="en-US" altLang="zh-CN" sz="2000"/>
              <a:t> </a:t>
            </a:r>
            <a:endParaRPr lang="zh-CN" altLang="en-US" sz="2000"/>
          </a:p>
          <a:p>
            <a:pPr algn="ctr"/>
            <a:r>
              <a:rPr lang="zh-CN" altLang="en-US" sz="2000"/>
              <a:t>Maxine Eskenazi</a:t>
            </a:r>
            <a:r>
              <a:rPr lang="en-US" altLang="zh-CN" sz="2000"/>
              <a:t>  </a:t>
            </a:r>
            <a:r>
              <a:rPr lang="zh-CN" altLang="en-US" sz="2000"/>
              <a:t> Jeffrey P . Bigham</a:t>
            </a:r>
            <a:endParaRPr lang="zh-CN" altLang="en-US" sz="2000"/>
          </a:p>
          <a:p>
            <a:pPr algn="ctr"/>
            <a:r>
              <a:rPr lang="en-US" altLang="zh-CN" sz="2000"/>
              <a:t>EMNLP 2022</a:t>
            </a:r>
            <a:endParaRPr lang="en-US" altLang="zh-CN" sz="2000"/>
          </a:p>
          <a:p>
            <a:pPr algn="ctr"/>
            <a:endParaRPr lang="en-US" altLang="zh-CN" sz="2000"/>
          </a:p>
          <a:p>
            <a:pPr algn="ctr"/>
            <a:r>
              <a:rPr lang="zh-CN" altLang="en-US"/>
              <a:t>汇报人：</a:t>
            </a:r>
            <a:r>
              <a:rPr lang="en-US" altLang="zh-CN"/>
              <a:t>51255901073-</a:t>
            </a:r>
            <a:r>
              <a:rPr lang="zh-CN" altLang="en-US"/>
              <a:t>李雍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实验</a:t>
            </a:r>
            <a:endParaRPr lang="zh-CN" altLang="en-US" sz="2800"/>
          </a:p>
        </p:txBody>
      </p:sp>
      <p:grpSp>
        <p:nvGrpSpPr>
          <p:cNvPr id="10" name="组合 9"/>
          <p:cNvGrpSpPr/>
          <p:nvPr/>
        </p:nvGrpSpPr>
        <p:grpSpPr>
          <a:xfrm>
            <a:off x="3452495" y="1397635"/>
            <a:ext cx="8783955" cy="4152265"/>
            <a:chOff x="1837" y="2027"/>
            <a:chExt cx="15526" cy="6746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837" y="2027"/>
              <a:ext cx="15526" cy="674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062" y="3872"/>
              <a:ext cx="15086" cy="72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64210" y="1443355"/>
            <a:ext cx="2787650" cy="3674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提升模型泛化性能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模型大小不是必要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few-shot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训练可显著提升模型能力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混合任务上预训练的模型泛化性能更好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实验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29150" y="1588135"/>
            <a:ext cx="4806950" cy="4522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3255" y="3665220"/>
            <a:ext cx="407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模型见过的任务越多，泛化性能</a:t>
            </a:r>
            <a:r>
              <a:rPr lang="zh-CN" altLang="en-US"/>
              <a:t>越好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实验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855" y="1985010"/>
            <a:ext cx="4431030" cy="3224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86605" y="1565275"/>
            <a:ext cx="3903345" cy="1568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62475" y="3429000"/>
            <a:ext cx="3902710" cy="15195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489315" y="3215005"/>
            <a:ext cx="3566795" cy="11131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47165" y="5199380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Intent prediction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5614670" y="5209540"/>
            <a:ext cx="175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slot filling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9034780" y="4580255"/>
            <a:ext cx="258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dialogue state tracking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03860" y="5623560"/>
            <a:ext cx="385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few-shot: 77</a:t>
            </a:r>
            <a:r>
              <a:rPr lang="zh-CN" altLang="en-US"/>
              <a:t>个类别，</a:t>
            </a:r>
            <a:r>
              <a:rPr lang="en-US" altLang="zh-CN"/>
              <a:t>10</a:t>
            </a:r>
            <a:r>
              <a:rPr lang="zh-CN" altLang="en-US"/>
              <a:t>个样例</a:t>
            </a:r>
            <a:r>
              <a:rPr lang="en-US" altLang="zh-CN"/>
              <a:t>/</a:t>
            </a:r>
            <a:r>
              <a:rPr lang="zh-CN" altLang="en-US"/>
              <a:t>类别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867910" y="5623560"/>
            <a:ext cx="329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few-shot: </a:t>
            </a:r>
            <a:r>
              <a:rPr lang="en-US"/>
              <a:t>4</a:t>
            </a:r>
            <a:r>
              <a:rPr lang="zh-CN" altLang="en-US"/>
              <a:t>个领域，样例数</a:t>
            </a:r>
            <a:r>
              <a:rPr lang="zh-CN" altLang="en-US"/>
              <a:t>相等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34730" y="5069840"/>
            <a:ext cx="3110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few-shot: </a:t>
            </a:r>
            <a:r>
              <a:rPr lang="zh-CN" altLang="en-US"/>
              <a:t>先在</a:t>
            </a:r>
            <a:r>
              <a:rPr lang="en-US" altLang="zh-CN"/>
              <a:t>7</a:t>
            </a:r>
            <a:r>
              <a:rPr lang="zh-CN" altLang="en-US"/>
              <a:t>个数据集上训练，再将测试数据集的</a:t>
            </a:r>
            <a:r>
              <a:rPr lang="en-US" altLang="zh-CN"/>
              <a:t>1%</a:t>
            </a:r>
            <a:r>
              <a:rPr lang="zh-CN" altLang="en-US"/>
              <a:t>或</a:t>
            </a:r>
            <a:r>
              <a:rPr lang="en-US" altLang="zh-CN"/>
              <a:t>5%</a:t>
            </a:r>
            <a:r>
              <a:rPr lang="zh-CN" altLang="en-US"/>
              <a:t>数据进行训练，最后进行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0" y="972820"/>
            <a:ext cx="6937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2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将对话任务与指令微调结合，探究了各种情况下的模型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性能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2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提出了让模型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更加关注指令的两个子任务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20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开源了用于指令微调的对话数据集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3255" y="1438910"/>
            <a:ext cx="7825105" cy="4763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指令</a:t>
            </a:r>
            <a:r>
              <a:rPr lang="zh-CN" altLang="en-US" sz="2800"/>
              <a:t>微调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3481705" y="1610995"/>
            <a:ext cx="7289800" cy="70866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0655" y="1763395"/>
            <a:ext cx="152019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instruction</a:t>
            </a:r>
            <a:endParaRPr lang="en-US" altLang="zh-CN" sz="2000"/>
          </a:p>
        </p:txBody>
      </p:sp>
      <p:cxnSp>
        <p:nvCxnSpPr>
          <p:cNvPr id="8" name="直接箭头连接符 7"/>
          <p:cNvCxnSpPr>
            <a:stCxn id="7" idx="3"/>
            <a:endCxn id="6" idx="1"/>
          </p:cNvCxnSpPr>
          <p:nvPr/>
        </p:nvCxnSpPr>
        <p:spPr>
          <a:xfrm>
            <a:off x="2950845" y="1965325"/>
            <a:ext cx="5308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指令微调</a:t>
            </a:r>
            <a:r>
              <a:rPr lang="en-US" altLang="zh-CN" sz="2800"/>
              <a:t> &amp; </a:t>
            </a:r>
            <a:r>
              <a:rPr lang="zh-CN" altLang="en-US" sz="2800"/>
              <a:t>对话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7929" t="1670" r="12339" b="1575"/>
          <a:stretch>
            <a:fillRect/>
          </a:stretch>
        </p:blipFill>
        <p:spPr>
          <a:xfrm>
            <a:off x="4017645" y="524510"/>
            <a:ext cx="4446270" cy="6219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指令微调</a:t>
            </a:r>
            <a:r>
              <a:rPr lang="en-US" altLang="zh-CN" sz="2800"/>
              <a:t> &amp; </a:t>
            </a:r>
            <a:r>
              <a:rPr lang="zh-CN" altLang="en-US" sz="2800"/>
              <a:t>对话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9270" y="863600"/>
            <a:ext cx="9927590" cy="5264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8765" y="2047240"/>
            <a:ext cx="18053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000" b="1"/>
              <a:t>59</a:t>
            </a:r>
            <a:r>
              <a:rPr lang="zh-CN" altLang="en-US" sz="2000"/>
              <a:t>个数据集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 b="1">
                <a:sym typeface="+mn-ea"/>
              </a:rPr>
              <a:t>48</a:t>
            </a:r>
            <a:r>
              <a:rPr lang="zh-CN" altLang="en-US" sz="2000">
                <a:sym typeface="+mn-ea"/>
              </a:rPr>
              <a:t>个任务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 b="1"/>
              <a:t>15</a:t>
            </a:r>
            <a:r>
              <a:rPr lang="zh-CN" altLang="en-US" sz="2000"/>
              <a:t>个类别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指令微调</a:t>
            </a:r>
            <a:r>
              <a:rPr lang="en-US" altLang="zh-CN" sz="2800"/>
              <a:t> &amp; </a:t>
            </a:r>
            <a:r>
              <a:rPr lang="zh-CN" altLang="en-US" sz="2800"/>
              <a:t>对话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2815" y="1244600"/>
            <a:ext cx="9979660" cy="4106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02815" y="5654675"/>
            <a:ext cx="7783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/>
              <a:t>对话任务的公共属性：对话历史、回复、特定任务的</a:t>
            </a:r>
            <a:r>
              <a:rPr lang="zh-CN" altLang="en-US"/>
              <a:t>注释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>
                <a:latin typeface="+mn-ea"/>
              </a:rPr>
              <a:t>人工构建</a:t>
            </a:r>
            <a:r>
              <a:rPr lang="en-US" altLang="zh-CN">
                <a:latin typeface="+mn-ea"/>
              </a:rPr>
              <a:t>3-10</a:t>
            </a:r>
            <a:r>
              <a:rPr lang="zh-CN" altLang="en-US">
                <a:latin typeface="+mn-ea"/>
              </a:rPr>
              <a:t>组任务定义和提示，每一个实例随机选取一</a:t>
            </a:r>
            <a:r>
              <a:rPr lang="zh-CN" altLang="en-US">
                <a:latin typeface="+mn-ea"/>
              </a:rPr>
              <a:t>组</a:t>
            </a:r>
            <a:endParaRPr lang="zh-CN" altLang="en-US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94740" y="2028190"/>
            <a:ext cx="115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任务定义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2248535" y="2212340"/>
            <a:ext cx="4051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094740" y="2837180"/>
            <a:ext cx="115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实例</a:t>
            </a:r>
            <a:r>
              <a:rPr lang="zh-CN" altLang="en-US"/>
              <a:t>输入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9" idx="3"/>
          </p:cNvCxnSpPr>
          <p:nvPr>
            <p:custDataLst>
              <p:tags r:id="rId4"/>
            </p:custDataLst>
          </p:nvPr>
        </p:nvCxnSpPr>
        <p:spPr>
          <a:xfrm>
            <a:off x="2248535" y="3021330"/>
            <a:ext cx="4051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094740" y="3591560"/>
            <a:ext cx="115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约束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11" idx="3"/>
          </p:cNvCxnSpPr>
          <p:nvPr>
            <p:custDataLst>
              <p:tags r:id="rId6"/>
            </p:custDataLst>
          </p:nvPr>
        </p:nvCxnSpPr>
        <p:spPr>
          <a:xfrm>
            <a:off x="2248535" y="3775710"/>
            <a:ext cx="4051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094740" y="3992245"/>
            <a:ext cx="115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3" idx="3"/>
          </p:cNvCxnSpPr>
          <p:nvPr>
            <p:custDataLst>
              <p:tags r:id="rId8"/>
            </p:custDataLst>
          </p:nvPr>
        </p:nvCxnSpPr>
        <p:spPr>
          <a:xfrm>
            <a:off x="2248535" y="4176395"/>
            <a:ext cx="4051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指令微调</a:t>
            </a:r>
            <a:r>
              <a:rPr lang="en-US" altLang="zh-CN" sz="2800"/>
              <a:t> &amp; </a:t>
            </a:r>
            <a:r>
              <a:rPr lang="zh-CN" altLang="en-US" sz="2800"/>
              <a:t>对话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7165" y="1244600"/>
            <a:ext cx="9465310" cy="38950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13735" y="2713990"/>
            <a:ext cx="2595880" cy="146494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0" y="2425700"/>
            <a:ext cx="3124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[CONTEXT]</a:t>
            </a:r>
            <a:r>
              <a:rPr lang="zh-CN" altLang="en-US"/>
              <a:t>：对话内容的</a:t>
            </a:r>
            <a:r>
              <a:rPr lang="zh-CN" altLang="en-US"/>
              <a:t>开始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[ENDOFTURN]：一轮对话结束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[ENDOFDIALOGUE]：对话</a:t>
            </a:r>
            <a:r>
              <a:rPr lang="zh-CN" altLang="en-US"/>
              <a:t>结束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[QUESTION]：提示</a:t>
            </a:r>
            <a:r>
              <a:rPr lang="zh-CN" altLang="en-US"/>
              <a:t>的开始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指令微调</a:t>
            </a:r>
            <a:r>
              <a:rPr lang="en-US" altLang="zh-CN" sz="2800"/>
              <a:t> &amp; </a:t>
            </a:r>
            <a:r>
              <a:rPr lang="zh-CN" altLang="en-US" sz="2800"/>
              <a:t>对话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4645" y="1244600"/>
            <a:ext cx="9307830" cy="3830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69945" y="3429000"/>
            <a:ext cx="2544445" cy="31115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0" y="1244600"/>
            <a:ext cx="31242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[OPTIONS]</a:t>
            </a:r>
            <a:r>
              <a:rPr lang="zh-CN" altLang="en-US"/>
              <a:t>：类别列</a:t>
            </a:r>
            <a:r>
              <a:rPr lang="zh-CN" altLang="en-US"/>
              <a:t>表</a:t>
            </a:r>
            <a:endParaRPr lang="zh-CN" altLang="en-US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名字列表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（类别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，类别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2...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），输出具体类别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内容；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索引列表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类别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：类别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2...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），输出类别对应的索引。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[NOTA]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特殊选项，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0.05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的概率添加到数据中，对应的输出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0.5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的概率替换为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NOTA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657975" y="2662555"/>
            <a:ext cx="957580" cy="23050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指令微调</a:t>
            </a:r>
            <a:r>
              <a:rPr lang="en-US" altLang="zh-CN" sz="2800"/>
              <a:t> &amp; </a:t>
            </a:r>
            <a:r>
              <a:rPr lang="zh-CN" altLang="en-US" sz="2800"/>
              <a:t>对话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534" t="3498" r="2436"/>
          <a:stretch>
            <a:fillRect/>
          </a:stretch>
        </p:blipFill>
        <p:spPr>
          <a:xfrm>
            <a:off x="0" y="1341755"/>
            <a:ext cx="8752205" cy="36963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803005" y="1283335"/>
            <a:ext cx="31242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避免模型过度关注任务的特殊性，忽视指令，降低</a:t>
            </a:r>
            <a:r>
              <a:rPr lang="zh-CN" altLang="en-US"/>
              <a:t>泛化性能：</a:t>
            </a:r>
            <a:endParaRPr lang="zh-CN" altLang="en-US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给定输入，在不同的指令下让模型产生不同输出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指令选择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让模型选择合适的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指令。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指令二分类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让模型判断给定的指令是否能产生对应的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输出。</a:t>
            </a: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6045200" y="1799590"/>
            <a:ext cx="2599055" cy="240284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9855" y="113665"/>
            <a:ext cx="326009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实验</a:t>
            </a:r>
            <a:endParaRPr lang="zh-CN" altLang="en-US" sz="2800"/>
          </a:p>
        </p:txBody>
      </p:sp>
      <p:grpSp>
        <p:nvGrpSpPr>
          <p:cNvPr id="16" name="组合 15"/>
          <p:cNvGrpSpPr/>
          <p:nvPr/>
        </p:nvGrpSpPr>
        <p:grpSpPr>
          <a:xfrm>
            <a:off x="445135" y="935990"/>
            <a:ext cx="5569585" cy="5318760"/>
            <a:chOff x="1208" y="1475"/>
            <a:chExt cx="8771" cy="8376"/>
          </a:xfrm>
        </p:grpSpPr>
        <p:sp>
          <p:nvSpPr>
            <p:cNvPr id="2" name="左大括号 1"/>
            <p:cNvSpPr/>
            <p:nvPr/>
          </p:nvSpPr>
          <p:spPr>
            <a:xfrm>
              <a:off x="3099" y="1705"/>
              <a:ext cx="922" cy="7399"/>
            </a:xfrm>
            <a:prstGeom prst="leftBrace">
              <a:avLst>
                <a:gd name="adj1" fmla="val 8333"/>
                <a:gd name="adj2" fmla="val 50006"/>
              </a:avLst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08" y="5121"/>
              <a:ext cx="1718" cy="5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/>
                <a:t>zero-shot</a:t>
              </a:r>
              <a:endParaRPr lang="en-US" altLang="zh-CN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010" y="1475"/>
              <a:ext cx="59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Dialfact classification</a:t>
              </a:r>
              <a:r>
                <a:rPr lang="en-US" altLang="zh-CN"/>
                <a:t>:</a:t>
              </a:r>
              <a:r>
                <a:rPr lang="zh-CN" altLang="en-US"/>
                <a:t>判断是否有足够的证据支持或反驳回复；（</a:t>
              </a:r>
              <a:r>
                <a:rPr lang="en-US" altLang="zh-CN"/>
                <a:t>11808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1"/>
              </p:custDataLst>
            </p:nvPr>
          </p:nvSpPr>
          <p:spPr>
            <a:xfrm>
              <a:off x="4021" y="2779"/>
              <a:ext cx="595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Relation classification</a:t>
              </a:r>
              <a:r>
                <a:rPr lang="en-US" altLang="zh-CN"/>
                <a:t>:</a:t>
              </a:r>
              <a:r>
                <a:rPr lang="zh-CN" altLang="en-US"/>
                <a:t>预测两个说话者的关系；（</a:t>
              </a:r>
              <a:r>
                <a:rPr lang="en-US" altLang="zh-CN"/>
                <a:t>1853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4021" y="4083"/>
              <a:ext cx="595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Answer selection</a:t>
              </a:r>
              <a:r>
                <a:rPr lang="en-US" altLang="zh-CN"/>
                <a:t>:</a:t>
              </a:r>
              <a:r>
                <a:rPr lang="zh-CN" altLang="en-US"/>
                <a:t>预测一个对话问题的答案；（</a:t>
              </a:r>
              <a:r>
                <a:rPr lang="en-US" altLang="zh-CN"/>
                <a:t>8386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4010" y="5488"/>
              <a:ext cx="596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Eval selection</a:t>
              </a:r>
              <a:r>
                <a:rPr lang="en-US" altLang="zh-CN"/>
                <a:t>:</a:t>
              </a:r>
              <a:r>
                <a:rPr lang="zh-CN" altLang="en-US"/>
                <a:t>从四个候选回复中选择一个最佳回复；（随机采样</a:t>
              </a:r>
              <a:r>
                <a:rPr lang="en-US" altLang="zh-CN"/>
                <a:t>1000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4010" y="6894"/>
              <a:ext cx="596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Knowledge grounded generation</a:t>
              </a:r>
              <a:r>
                <a:rPr lang="en-US" altLang="zh-CN"/>
                <a:t>:</a:t>
              </a:r>
              <a:r>
                <a:rPr lang="zh-CN" altLang="en-US"/>
                <a:t>基于背景知识生成回复；</a:t>
              </a:r>
              <a:r>
                <a:rPr lang="zh-CN" altLang="en-US">
                  <a:sym typeface="+mn-ea"/>
                </a:rPr>
                <a:t>（随机采样</a:t>
              </a:r>
              <a:r>
                <a:rPr lang="en-US" altLang="zh-CN">
                  <a:sym typeface="+mn-ea"/>
                </a:rPr>
                <a:t>1000</a:t>
              </a:r>
              <a:r>
                <a:rPr lang="zh-CN" altLang="en-US">
                  <a:sym typeface="+mn-ea"/>
                </a:rPr>
                <a:t>）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4010" y="8399"/>
              <a:ext cx="5969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Begins with generation</a:t>
              </a:r>
              <a:r>
                <a:rPr lang="en-US" altLang="zh-CN"/>
                <a:t>:</a:t>
              </a:r>
              <a:r>
                <a:rPr lang="zh-CN" altLang="en-US"/>
                <a:t>生成给定短语开头的回复；</a:t>
              </a:r>
              <a:r>
                <a:rPr lang="zh-CN" altLang="en-US">
                  <a:sym typeface="+mn-ea"/>
                </a:rPr>
                <a:t>（随机采样</a:t>
              </a:r>
              <a:r>
                <a:rPr lang="en-US" altLang="zh-CN">
                  <a:sym typeface="+mn-ea"/>
                </a:rPr>
                <a:t>1000</a:t>
              </a:r>
              <a:r>
                <a:rPr lang="zh-CN" altLang="en-US">
                  <a:sym typeface="+mn-ea"/>
                </a:rPr>
                <a:t>）</a:t>
              </a:r>
              <a:endParaRPr lang="zh-CN" altLang="en-US"/>
            </a:p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061200" y="935990"/>
            <a:ext cx="3857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few-shot</a:t>
            </a:r>
            <a:r>
              <a:rPr lang="en-US" altLang="zh-CN"/>
              <a:t>: </a:t>
            </a:r>
            <a:r>
              <a:rPr lang="zh-CN" altLang="en-US"/>
              <a:t>测试集中的随机</a:t>
            </a:r>
            <a:r>
              <a:rPr lang="en-US" altLang="zh-CN"/>
              <a:t>100</a:t>
            </a:r>
            <a:r>
              <a:rPr lang="zh-CN" altLang="en-US"/>
              <a:t>个样本混入训练集</a:t>
            </a:r>
            <a:r>
              <a:rPr lang="zh-CN" altLang="en-US"/>
              <a:t>中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061200" y="2030095"/>
            <a:ext cx="5131826" cy="4917440"/>
            <a:chOff x="1208" y="1475"/>
            <a:chExt cx="9521" cy="7744"/>
          </a:xfrm>
        </p:grpSpPr>
        <p:sp>
          <p:nvSpPr>
            <p:cNvPr id="20" name="左大括号 19"/>
            <p:cNvSpPr/>
            <p:nvPr>
              <p:custDataLst>
                <p:tags r:id="rId6"/>
              </p:custDataLst>
            </p:nvPr>
          </p:nvSpPr>
          <p:spPr>
            <a:xfrm>
              <a:off x="3099" y="1705"/>
              <a:ext cx="922" cy="5670"/>
            </a:xfrm>
            <a:prstGeom prst="leftBrace">
              <a:avLst>
                <a:gd name="adj1" fmla="val 8333"/>
                <a:gd name="adj2" fmla="val 50006"/>
              </a:avLst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>
              <p:custDataLst>
                <p:tags r:id="rId7"/>
              </p:custDataLst>
            </p:nvPr>
          </p:nvSpPr>
          <p:spPr>
            <a:xfrm>
              <a:off x="1208" y="4228"/>
              <a:ext cx="1718" cy="5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b="1"/>
                <a:t>模型</a:t>
              </a:r>
              <a:endParaRPr lang="zh-CN" altLang="en-US" b="1"/>
            </a:p>
          </p:txBody>
        </p:sp>
        <p:sp>
          <p:nvSpPr>
            <p:cNvPr id="22" name="文本框 21"/>
            <p:cNvSpPr txBox="1"/>
            <p:nvPr>
              <p:custDataLst>
                <p:tags r:id="rId8"/>
              </p:custDataLst>
            </p:nvPr>
          </p:nvSpPr>
          <p:spPr>
            <a:xfrm>
              <a:off x="4010" y="1475"/>
              <a:ext cx="671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t>BART0 </a:t>
              </a:r>
              <a:r>
                <a:rPr lang="zh-CN"/>
                <a:t>（406百万）和</a:t>
              </a:r>
              <a:r>
                <a:t> T0-3B</a:t>
              </a:r>
              <a:r>
                <a:rPr lang="zh-CN"/>
                <a:t>（</a:t>
              </a:r>
              <a:r>
                <a:rPr lang="en-US" altLang="zh-CN"/>
                <a:t>30</a:t>
              </a:r>
              <a:r>
                <a:rPr lang="zh-CN" altLang="en-US"/>
                <a:t>亿</a:t>
              </a:r>
              <a:r>
                <a:rPr lang="zh-CN"/>
                <a:t>）</a:t>
              </a:r>
              <a:endParaRPr lang="zh-CN"/>
            </a:p>
            <a:p>
              <a:r>
                <a:rPr lang="zh-CN"/>
                <a:t>（均在混合任务上进行了</a:t>
              </a:r>
              <a:r>
                <a:rPr lang="zh-CN"/>
                <a:t>预训练）</a:t>
              </a:r>
              <a:endParaRPr lang="zh-CN"/>
            </a:p>
          </p:txBody>
        </p:sp>
        <p:sp>
          <p:nvSpPr>
            <p:cNvPr id="23" name="文本框 22"/>
            <p:cNvSpPr txBox="1"/>
            <p:nvPr>
              <p:custDataLst>
                <p:tags r:id="rId9"/>
              </p:custDataLst>
            </p:nvPr>
          </p:nvSpPr>
          <p:spPr>
            <a:xfrm>
              <a:off x="4009" y="2796"/>
              <a:ext cx="59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t>GPT-3</a:t>
              </a:r>
            </a:p>
          </p:txBody>
        </p:sp>
        <p:sp>
          <p:nvSpPr>
            <p:cNvPr id="24" name="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4009" y="3814"/>
              <a:ext cx="5957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t>ID-BART0</a:t>
              </a:r>
              <a:r>
                <a:rPr lang="en-US"/>
                <a:t> </a:t>
              </a:r>
              <a:r>
                <a:rPr lang="zh-CN" altLang="en-US"/>
                <a:t>和</a:t>
              </a:r>
              <a:r>
                <a:t> ID-T03B</a:t>
              </a:r>
              <a:r>
                <a:rPr lang="zh-CN"/>
                <a:t>：</a:t>
              </a:r>
              <a:endParaRPr lang="zh-CN"/>
            </a:p>
            <a:p>
              <a:r>
                <a:rPr lang="en-US" altLang="zh-CN"/>
                <a:t>instruction_dialog</a:t>
              </a:r>
              <a:r>
                <a:rPr lang="zh-CN" altLang="en-US"/>
                <a:t>下的</a:t>
              </a:r>
              <a:r>
                <a:rPr lang="en-US" altLang="zh-CN"/>
                <a:t>BART0</a:t>
              </a:r>
              <a:r>
                <a:rPr lang="zh-CN" altLang="en-US"/>
                <a:t>和</a:t>
              </a:r>
              <a:r>
                <a:rPr lang="en-US" altLang="zh-CN"/>
                <a:t>T0-3B</a:t>
              </a:r>
              <a:endParaRPr lang="en-US" altLang="zh-CN"/>
            </a:p>
          </p:txBody>
        </p:sp>
        <p:sp>
          <p:nvSpPr>
            <p:cNvPr id="25" name="文本框 24"/>
            <p:cNvSpPr txBox="1"/>
            <p:nvPr>
              <p:custDataLst>
                <p:tags r:id="rId11"/>
              </p:custDataLst>
            </p:nvPr>
          </p:nvSpPr>
          <p:spPr>
            <a:xfrm>
              <a:off x="4021" y="5790"/>
              <a:ext cx="65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t>IDB-Few</a:t>
              </a:r>
              <a:r>
                <a:rPr lang="zh-CN"/>
                <a:t>：</a:t>
              </a:r>
              <a:r>
                <a:rPr lang="en-US" altLang="zh-CN"/>
                <a:t>few-shot</a:t>
              </a:r>
              <a:r>
                <a:rPr lang="zh-CN" altLang="en-US"/>
                <a:t>下的</a:t>
              </a:r>
              <a:r>
                <a:rPr>
                  <a:sym typeface="+mn-ea"/>
                </a:rPr>
                <a:t>ID</a:t>
              </a:r>
              <a:r>
                <a:rPr lang="en-US">
                  <a:sym typeface="+mn-ea"/>
                </a:rPr>
                <a:t>-</a:t>
              </a:r>
              <a:r>
                <a:rPr>
                  <a:sym typeface="+mn-ea"/>
                </a:rPr>
                <a:t>BART0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>
              <p:custDataLst>
                <p:tags r:id="rId12"/>
              </p:custDataLst>
            </p:nvPr>
          </p:nvSpPr>
          <p:spPr>
            <a:xfrm>
              <a:off x="4010" y="6894"/>
              <a:ext cx="5969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t>IDB-Full</a:t>
              </a:r>
              <a:r>
                <a:rPr lang="zh-CN"/>
                <a:t>：将测试集混合到训练集，并限制混合进去</a:t>
              </a:r>
              <a:r>
                <a:rPr lang="zh-CN"/>
                <a:t>的样本数量最多为</a:t>
              </a:r>
              <a:r>
                <a:rPr lang="en-US" altLang="zh-CN"/>
                <a:t>5000</a:t>
              </a:r>
              <a:r>
                <a:rPr lang="zh-CN" altLang="en-US"/>
                <a:t>，作为模型的性能上限</a:t>
              </a:r>
            </a:p>
            <a:p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6592,&quot;width&quot;:1082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  <p:tag name="KSO_WM_UNIT_PLACING_PICTURE_USER_VIEWPORT" val="{&quot;height&quot;:5600,&quot;width&quot;:13610}"/>
</p:tagLst>
</file>

<file path=ppt/tags/tag12.xml><?xml version="1.0" encoding="utf-8"?>
<p:tagLst xmlns:p="http://schemas.openxmlformats.org/presentationml/2006/main">
  <p:tag name="KSO_WM_BEAUTIFY_FLAG" val=""/>
  <p:tag name="KSO_WM_UNIT_PLACING_PICTURE_USER_VIEWPORT" val="{&quot;height&quot;:5600,&quot;width&quot;:13610}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  <p:tag name="KSO_WM_UNIT_PLACING_PICTURE_USER_VIEWPORT" val="{&quot;height&quot;:5600,&quot;width&quot;:13610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ZjE5NjY5YjkxNGJmZTEwZjE5YjIyZjEwNTIyNTQ4MjgifQ=="/>
  <p:tag name="KSO_WPP_MARK_KEY" val="eff1bf26-12bd-4ec6-94a3-3403e27fdb8f"/>
</p:tagLst>
</file>

<file path=ppt/tags/tag4.xml><?xml version="1.0" encoding="utf-8"?>
<p:tagLst xmlns:p="http://schemas.openxmlformats.org/presentationml/2006/main">
  <p:tag name="KSO_WM_BEAUTIFY_FLAG" val=""/>
  <p:tag name="KSO_WM_UNIT_PLACING_PICTURE_USER_VIEWPORT" val="{&quot;height&quot;:5600,&quot;width&quot;:13610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WPS 演示</Application>
  <PresentationFormat>宽屏</PresentationFormat>
  <Paragraphs>126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华文行楷</vt:lpstr>
      <vt:lpstr>MV Boli</vt:lpstr>
      <vt:lpstr>华文琥珀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</dc:creator>
  <cp:lastModifiedBy>訷仕笵êr█</cp:lastModifiedBy>
  <cp:revision>3</cp:revision>
  <dcterms:created xsi:type="dcterms:W3CDTF">2023-03-21T11:53:00Z</dcterms:created>
  <dcterms:modified xsi:type="dcterms:W3CDTF">2023-03-22T08:41:02Z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6A735A48A2A94520BA1CA7B80C485CDC</vt:lpwstr>
  </property>
  <property fmtid="{D5CDD505-2E9C-101B-9397-08002B2CF9AE}" pid="3" name="KSOProductBuildVer">
    <vt:lpwstr>2052-11.1.0.13703</vt:lpwstr>
  </property>
</Properties>
</file>